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1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6127F-3D92-8CD8-2CDB-42CC16BB3D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ADC79B-BF48-6F29-2488-C8C8BBBF8E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A9CB33-3D2B-3B59-6A07-AA2772171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02.10.2023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1C943-F58C-539D-F336-9297DC168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EEB7F8-DB18-4230-CC15-95233A28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6428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FC5DF-6B07-8A5C-C35C-56D8D35FC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38632-EF9A-04F9-682D-F0A6E887C7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58B54-6A58-BE65-44FF-6CEA76A19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02.10.2023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63D9A-C618-EEF8-0B37-DB7276629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63558-9700-294F-1872-0F6BC833E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2740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884A85-E410-A1EA-C86A-48FA9A691E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0D6FF7-2A6D-C836-CAAA-21076E3AB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4A8F60-0E73-7181-A4AE-17DC1C010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02.10.2023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173F8-9B3B-D5AB-7468-B69E3598A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B4A8A-D01E-214A-18C6-3D0E0CEB1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7909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514EA-2090-86C6-23C2-98471B45A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84D65-EC5F-9948-6C19-2DE8B9A3B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B8D45-111D-4E54-BD34-569A0BD1E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02.10.2023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FB1A7-DB77-906F-7404-FFA5A04E9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4C7FC-9638-D55A-D17D-87C17140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7501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47D6-133A-9F1D-C00C-641428077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231B97-4069-3F35-927D-2C4AD66AD2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C00D0-477F-44BC-0022-1C50A4D18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02.10.2023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B9313-0C41-AF18-27F6-CCE0AD28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5B7BE-27D2-65DE-6084-15F3BC633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9114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59425-74E4-3234-827A-AE2487F51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803EB-36E5-1A11-E357-9083481BF1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897C6-9F62-0FCC-A0A5-C4FC7522C1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AC78C-F631-31EF-15B4-0A8894589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02.10.2023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9B8E1C-F58D-C77F-33D8-108D0DA7A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BDF6AA-41B8-47C5-482B-33172D081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6200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E7689-299A-224A-7F6A-A0C0CF24C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764E60-CEAD-D9B9-8E09-B7421B1A4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260ED0-FE90-0444-5454-6BBA956173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26CFFC-A4FC-4F7C-B2AF-639EBDF665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356FEE-350D-2C63-E9BE-CF4D1A1B20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A32884-C6FF-68D5-5A05-94BDDAD13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02.10.2023</a:t>
            </a:fld>
            <a:endParaRPr lang="cs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4E1994-AAAC-59C5-8670-27A4EA0E6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6EFE2D-6626-A5E6-7D1B-D80729F73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676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89D7B-1149-34AB-1DF4-1EF63F4E9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CDD07C-F008-24EA-8E11-DD331F099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02.10.2023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DB17E-0316-4562-A70C-C1FD5D854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ED6755-2EE4-199E-6582-EAF04F6FB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5744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2BA1A7-45D4-51FE-6A36-E4AAB5160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02.10.2023</a:t>
            </a:fld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4A24EE-796F-406A-EA67-A7981F552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9C8FC-7214-8FF9-D9D3-7EBF6170A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5269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FEE42-00F7-0563-EBBC-A749ED2E8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C84D2-BC0B-4AC2-32D5-20E1F25C2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31A068-5364-4D49-6106-73606B50E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27E4C1-6599-894A-A513-8BAB5FCE9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02.10.2023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AFC847-494A-1612-5573-1E65262A1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5DEA08-9E96-8873-1E07-128AE274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8387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BFB19-9ABE-4977-35F0-9307F529C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B837DD-EFB6-0545-347B-9EB3631F07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DA1DD-A3DA-6217-CC8C-23BDCF9CE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DD4430-D040-6E46-81CE-FC5C4F73B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02.10.2023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0456D6-48AC-52BD-A7DE-00A9DAD7C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3F5BEA-7ECB-951B-937B-0741302DE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0759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A655E6-58AE-63E2-2A90-2E90D00E6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A5F96-267F-D9E0-DC3B-BD955CAC8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42FFE-DB63-F70D-696A-1B490F44F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0332B-58A9-4F16-A6A4-68E2DE353079}" type="datetimeFigureOut">
              <a:rPr lang="cs-CZ" smtClean="0"/>
              <a:t>02.10.2023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C7D8A-59D1-F5BC-73CD-BA6D8C5BC1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FD4E9-A58D-9855-B81F-D03AA0DB7F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2549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AED9-8B0E-4981-23F6-749303583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6480" y="-1011237"/>
            <a:ext cx="9144000" cy="2387600"/>
          </a:xfrm>
        </p:spPr>
        <p:txBody>
          <a:bodyPr/>
          <a:lstStyle/>
          <a:p>
            <a:r>
              <a:rPr lang="en-US" dirty="0" err="1"/>
              <a:t>Říše</a:t>
            </a:r>
            <a:r>
              <a:rPr lang="en-US" dirty="0"/>
              <a:t> </a:t>
            </a:r>
            <a:r>
              <a:rPr lang="en-US" dirty="0" err="1"/>
              <a:t>Seleukovců</a:t>
            </a:r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DC6604-8EC4-5222-F21A-215931B308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4080" y="1376363"/>
            <a:ext cx="9144000" cy="1655762"/>
          </a:xfrm>
        </p:spPr>
        <p:txBody>
          <a:bodyPr/>
          <a:lstStyle/>
          <a:p>
            <a:r>
              <a:rPr lang="cs-CZ" dirty="0"/>
              <a:t>Hodina 2. – od </a:t>
            </a:r>
            <a:r>
              <a:rPr lang="cs-CZ" dirty="0" err="1"/>
              <a:t>Antiocha</a:t>
            </a:r>
            <a:r>
              <a:rPr lang="cs-CZ" dirty="0"/>
              <a:t> I. k </a:t>
            </a:r>
            <a:r>
              <a:rPr lang="cs-CZ" dirty="0" err="1"/>
              <a:t>Antiochu</a:t>
            </a:r>
            <a:r>
              <a:rPr lang="cs-CZ" dirty="0"/>
              <a:t> III.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E42B32E-7C78-D918-D73D-5683522E7089}"/>
              </a:ext>
            </a:extLst>
          </p:cNvPr>
          <p:cNvSpPr txBox="1">
            <a:spLocks/>
          </p:cNvSpPr>
          <p:nvPr/>
        </p:nvSpPr>
        <p:spPr>
          <a:xfrm>
            <a:off x="-1591945" y="625316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Blackadder ITC" panose="04020505051007020D02" pitchFamily="82" charset="0"/>
              </a:rPr>
              <a:t>Art by </a:t>
            </a:r>
            <a:r>
              <a:rPr lang="en-US" dirty="0" err="1">
                <a:latin typeface="Blackadder ITC" panose="04020505051007020D02" pitchFamily="82" charset="0"/>
              </a:rPr>
              <a:t>foojer</a:t>
            </a:r>
            <a:endParaRPr lang="cs-CZ" dirty="0">
              <a:latin typeface="Blackadder ITC" panose="04020505051007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093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E4759-0477-5BD8-1F17-02DF23B50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715500" cy="1063625"/>
          </a:xfrm>
        </p:spPr>
        <p:txBody>
          <a:bodyPr/>
          <a:lstStyle/>
          <a:p>
            <a:r>
              <a:rPr lang="cs-CZ" dirty="0" err="1"/>
              <a:t>Seleukos</a:t>
            </a:r>
            <a:r>
              <a:rPr lang="cs-CZ" dirty="0"/>
              <a:t> II. </a:t>
            </a:r>
            <a:r>
              <a:rPr lang="cs-CZ" dirty="0" err="1"/>
              <a:t>Kallinikos</a:t>
            </a:r>
            <a:r>
              <a:rPr lang="cs-CZ" dirty="0"/>
              <a:t> (246-225)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CD66A-5A1E-6652-016B-3D32CF8BB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54622"/>
            <a:ext cx="11161986" cy="4767263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- přítomen při smrti </a:t>
            </a:r>
            <a:r>
              <a:rPr lang="cs-CZ" dirty="0" err="1"/>
              <a:t>Antiocha</a:t>
            </a:r>
            <a:r>
              <a:rPr lang="cs-CZ" dirty="0"/>
              <a:t> II., okamžitě (pod vlivem </a:t>
            </a:r>
            <a:r>
              <a:rPr lang="cs-CZ" dirty="0" err="1"/>
              <a:t>Láodiké</a:t>
            </a:r>
            <a:r>
              <a:rPr lang="cs-CZ" dirty="0"/>
              <a:t>) prohlášen králem</a:t>
            </a:r>
          </a:p>
          <a:p>
            <a:pPr marL="0" indent="0">
              <a:buNone/>
            </a:pPr>
            <a:r>
              <a:rPr lang="cs-CZ" dirty="0"/>
              <a:t>-  </a:t>
            </a:r>
            <a:r>
              <a:rPr lang="cs-CZ" b="1" dirty="0" err="1"/>
              <a:t>Bereniké</a:t>
            </a:r>
            <a:r>
              <a:rPr lang="cs-CZ" b="1" dirty="0"/>
              <a:t> vzápětí prohlašuje králem svého syna </a:t>
            </a:r>
            <a:r>
              <a:rPr lang="cs-CZ" b="1" dirty="0" err="1"/>
              <a:t>Antiocha</a:t>
            </a:r>
            <a:r>
              <a:rPr lang="cs-CZ" dirty="0"/>
              <a:t>, který je syrskými městy a částí vojska uznán králem, daří se jí ovládnout Sýrii a </a:t>
            </a:r>
            <a:r>
              <a:rPr lang="cs-CZ" dirty="0" err="1"/>
              <a:t>Kilikii</a:t>
            </a:r>
            <a:r>
              <a:rPr lang="cs-CZ" dirty="0"/>
              <a:t>, volá na pomoc svého bratra </a:t>
            </a:r>
            <a:r>
              <a:rPr lang="cs-CZ" dirty="0" err="1"/>
              <a:t>Ptolemáia</a:t>
            </a:r>
            <a:r>
              <a:rPr lang="cs-CZ" dirty="0"/>
              <a:t> III.</a:t>
            </a:r>
          </a:p>
          <a:p>
            <a:pPr marL="0" indent="0">
              <a:buNone/>
            </a:pPr>
            <a:r>
              <a:rPr lang="cs-CZ" dirty="0"/>
              <a:t>- </a:t>
            </a:r>
            <a:r>
              <a:rPr lang="cs-CZ" dirty="0" err="1"/>
              <a:t>Láodiké</a:t>
            </a:r>
            <a:r>
              <a:rPr lang="cs-CZ" dirty="0"/>
              <a:t> a </a:t>
            </a:r>
            <a:r>
              <a:rPr lang="cs-CZ" dirty="0" err="1"/>
              <a:t>Seleukovi</a:t>
            </a:r>
            <a:r>
              <a:rPr lang="cs-CZ" dirty="0"/>
              <a:t> se však daří vyvolat v Sýrii převrat, </a:t>
            </a:r>
            <a:r>
              <a:rPr lang="cs-CZ" dirty="0" err="1"/>
              <a:t>Antiochos</a:t>
            </a:r>
            <a:r>
              <a:rPr lang="cs-CZ" dirty="0"/>
              <a:t> je zavražděn jejich příznivci v Antiochii a </a:t>
            </a:r>
            <a:r>
              <a:rPr lang="cs-CZ" dirty="0" err="1"/>
              <a:t>Bereniké</a:t>
            </a:r>
            <a:r>
              <a:rPr lang="cs-CZ" dirty="0"/>
              <a:t> je následně zabita svou </a:t>
            </a:r>
            <a:r>
              <a:rPr lang="cs-CZ" dirty="0" err="1"/>
              <a:t>Galatskou</a:t>
            </a:r>
            <a:r>
              <a:rPr lang="cs-CZ" dirty="0"/>
              <a:t> stráží</a:t>
            </a:r>
          </a:p>
          <a:p>
            <a:pPr marL="0" indent="0">
              <a:buNone/>
            </a:pPr>
            <a:r>
              <a:rPr lang="cs-CZ" dirty="0"/>
              <a:t>- </a:t>
            </a:r>
            <a:r>
              <a:rPr lang="cs-CZ" dirty="0" err="1"/>
              <a:t>Ptolemáios</a:t>
            </a:r>
            <a:r>
              <a:rPr lang="cs-CZ" dirty="0"/>
              <a:t> mezitím vpadá do Sýrie</a:t>
            </a:r>
          </a:p>
        </p:txBody>
      </p:sp>
      <p:pic>
        <p:nvPicPr>
          <p:cNvPr id="5" name="Picture 4" descr="A close-up of a coin&#10;&#10;Description automatically generated">
            <a:extLst>
              <a:ext uri="{FF2B5EF4-FFF2-40B4-BE49-F238E27FC236}">
                <a16:creationId xmlns:a16="http://schemas.microsoft.com/office/drawing/2014/main" id="{A7ED5E20-F7AC-8527-CD9A-2A1F923AA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993" y="3814106"/>
            <a:ext cx="6350000" cy="303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73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01100-00DB-4EF4-D40F-D23CABFC1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7061"/>
            <a:ext cx="10515600" cy="1325563"/>
          </a:xfrm>
        </p:spPr>
        <p:txBody>
          <a:bodyPr/>
          <a:lstStyle/>
          <a:p>
            <a:r>
              <a:rPr lang="cs-CZ" dirty="0"/>
              <a:t>Třetí syrská válka, „</a:t>
            </a:r>
            <a:r>
              <a:rPr lang="cs-CZ" dirty="0" err="1"/>
              <a:t>Láodikejská</a:t>
            </a:r>
            <a:r>
              <a:rPr lang="cs-CZ" dirty="0"/>
              <a:t>“ (246-241)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757D-1C38-A801-7FEC-DC302AFC1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99" y="713192"/>
            <a:ext cx="9529407" cy="414258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dirty="0"/>
              <a:t>- </a:t>
            </a:r>
            <a:r>
              <a:rPr lang="cs-CZ" b="1" dirty="0"/>
              <a:t>Ptolemaiovi se daří ovládnout syrská města, ovládl severní Sýrii až k Eufratu (a za něj) a pohoří Taurus, rozšiřuje kontrolu nad </a:t>
            </a:r>
            <a:r>
              <a:rPr lang="cs-CZ" b="1" dirty="0" err="1"/>
              <a:t>Kilikií</a:t>
            </a:r>
            <a:endParaRPr lang="cs-CZ" b="1" dirty="0"/>
          </a:p>
          <a:p>
            <a:pPr marL="0" indent="0">
              <a:buNone/>
            </a:pPr>
            <a:r>
              <a:rPr lang="cs-CZ" dirty="0"/>
              <a:t>- Babylón se nicméně po zprávě o smrti </a:t>
            </a:r>
            <a:r>
              <a:rPr lang="cs-CZ" dirty="0" err="1"/>
              <a:t>Bereniké</a:t>
            </a:r>
            <a:r>
              <a:rPr lang="cs-CZ" dirty="0"/>
              <a:t> a </a:t>
            </a:r>
            <a:r>
              <a:rPr lang="cs-CZ" dirty="0" err="1"/>
              <a:t>Antiocha</a:t>
            </a:r>
            <a:r>
              <a:rPr lang="cs-CZ" dirty="0"/>
              <a:t> přiklonil k </a:t>
            </a:r>
            <a:r>
              <a:rPr lang="cs-CZ" dirty="0" err="1"/>
              <a:t>Seleukovi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- </a:t>
            </a:r>
            <a:r>
              <a:rPr lang="cs-CZ" b="1" dirty="0" err="1"/>
              <a:t>Seleukos</a:t>
            </a:r>
            <a:r>
              <a:rPr lang="cs-CZ" b="1" dirty="0"/>
              <a:t> shromáždil veliké loďstvo pro </a:t>
            </a:r>
            <a:r>
              <a:rPr lang="cs-CZ" b="1" dirty="0" err="1"/>
              <a:t>protiůtok</a:t>
            </a:r>
            <a:r>
              <a:rPr lang="cs-CZ" b="1" dirty="0"/>
              <a:t>, ale to je zničeno při veliké bouři u pobřeží Malé Asie</a:t>
            </a:r>
          </a:p>
          <a:p>
            <a:pPr marL="0" indent="0">
              <a:buNone/>
            </a:pPr>
            <a:r>
              <a:rPr lang="cs-CZ" dirty="0"/>
              <a:t>- během zimy 246/245 Ptolemaios zůstává v Sýrii, </a:t>
            </a:r>
            <a:r>
              <a:rPr lang="cs-CZ" b="1" dirty="0"/>
              <a:t>poté se kvůli nepokojům v Egyptě vrací do svého království, zanechává za sebou své správce</a:t>
            </a:r>
          </a:p>
          <a:p>
            <a:pPr marL="0" indent="0">
              <a:buNone/>
            </a:pPr>
            <a:r>
              <a:rPr lang="cs-CZ" dirty="0"/>
              <a:t>- </a:t>
            </a:r>
            <a:r>
              <a:rPr lang="cs-CZ" dirty="0" err="1"/>
              <a:t>Seleukem</a:t>
            </a:r>
            <a:r>
              <a:rPr lang="cs-CZ" dirty="0"/>
              <a:t> je mezitím v Malé Asii ustanoven správcem jeho bratr </a:t>
            </a:r>
            <a:r>
              <a:rPr lang="cs-CZ" b="1" dirty="0" err="1"/>
              <a:t>Antiochos</a:t>
            </a:r>
            <a:r>
              <a:rPr lang="cs-CZ" b="1" dirty="0"/>
              <a:t> </a:t>
            </a:r>
            <a:r>
              <a:rPr lang="cs-CZ" b="1" dirty="0" err="1"/>
              <a:t>Hierax</a:t>
            </a:r>
            <a:endParaRPr lang="cs-CZ" b="1" dirty="0"/>
          </a:p>
          <a:p>
            <a:pPr marL="0" indent="0">
              <a:buNone/>
            </a:pPr>
            <a:r>
              <a:rPr lang="cs-CZ" dirty="0"/>
              <a:t>- </a:t>
            </a:r>
            <a:r>
              <a:rPr lang="cs-CZ" b="1" dirty="0" err="1"/>
              <a:t>Seleukos</a:t>
            </a:r>
            <a:r>
              <a:rPr lang="cs-CZ" b="1" dirty="0"/>
              <a:t> se přesouvá roku 245 do Babylonu a upevňuje kontrolu nad Mezopotámií, </a:t>
            </a:r>
            <a:r>
              <a:rPr lang="cs-CZ" b="1" dirty="0" err="1"/>
              <a:t>Ptolemáiovští</a:t>
            </a:r>
            <a:r>
              <a:rPr lang="cs-CZ" b="1" dirty="0"/>
              <a:t> správci jsou vyhnáni</a:t>
            </a:r>
          </a:p>
          <a:p>
            <a:pPr marL="0" indent="0">
              <a:buNone/>
            </a:pPr>
            <a:r>
              <a:rPr lang="cs-CZ" dirty="0"/>
              <a:t>- </a:t>
            </a:r>
            <a:r>
              <a:rPr lang="cs-CZ" b="1" dirty="0"/>
              <a:t>kolem roku 244 se mu daří znovu ovládnout Sýrii, dobývá tehdy Antiochii, následně i </a:t>
            </a:r>
            <a:r>
              <a:rPr lang="cs-CZ" b="1" dirty="0" err="1"/>
              <a:t>Foiníkii</a:t>
            </a:r>
            <a:endParaRPr lang="cs-CZ" b="1" dirty="0"/>
          </a:p>
          <a:p>
            <a:pPr marL="0" indent="0">
              <a:buNone/>
            </a:pPr>
            <a:r>
              <a:rPr lang="cs-CZ" dirty="0"/>
              <a:t>- </a:t>
            </a:r>
            <a:r>
              <a:rPr lang="cs-CZ" b="1" dirty="0"/>
              <a:t>roku 241 válka končí a dochází k míru</a:t>
            </a:r>
            <a:r>
              <a:rPr lang="cs-CZ" dirty="0"/>
              <a:t>; </a:t>
            </a:r>
            <a:r>
              <a:rPr lang="cs-CZ" b="1" dirty="0"/>
              <a:t>zatímco </a:t>
            </a:r>
            <a:r>
              <a:rPr lang="cs-CZ" b="1" dirty="0" err="1"/>
              <a:t>Seleukovci</a:t>
            </a:r>
            <a:r>
              <a:rPr lang="cs-CZ" b="1" dirty="0"/>
              <a:t> přicházejí o území kolem </a:t>
            </a:r>
            <a:r>
              <a:rPr lang="cs-CZ" b="1" dirty="0" err="1"/>
              <a:t>Heléspontu</a:t>
            </a:r>
            <a:r>
              <a:rPr lang="cs-CZ" b="1" dirty="0"/>
              <a:t> a Thrákii, přestože se jim daří získat zpět většinu Sýrie</a:t>
            </a:r>
            <a:r>
              <a:rPr lang="cs-CZ" dirty="0"/>
              <a:t>, </a:t>
            </a:r>
            <a:r>
              <a:rPr lang="cs-CZ" b="1" dirty="0"/>
              <a:t>Ptolemaiovcům zůstává </a:t>
            </a:r>
            <a:r>
              <a:rPr lang="cs-CZ" b="1" dirty="0" err="1"/>
              <a:t>Seleukeia</a:t>
            </a:r>
            <a:r>
              <a:rPr lang="cs-CZ" b="1" dirty="0"/>
              <a:t> </a:t>
            </a:r>
            <a:r>
              <a:rPr lang="cs-CZ" b="1" dirty="0" err="1"/>
              <a:t>Pierijská</a:t>
            </a:r>
            <a:r>
              <a:rPr lang="cs-CZ" b="1" dirty="0"/>
              <a:t> (Přímořská) a části </a:t>
            </a:r>
            <a:r>
              <a:rPr lang="cs-CZ" b="1" dirty="0" err="1"/>
              <a:t>Kilikie</a:t>
            </a:r>
            <a:r>
              <a:rPr lang="cs-CZ" b="1" dirty="0"/>
              <a:t>, taktéž získávají velkou část pobřeží Malé Asie včetně </a:t>
            </a:r>
            <a:r>
              <a:rPr lang="cs-CZ" b="1" dirty="0" err="1"/>
              <a:t>Efesu</a:t>
            </a:r>
            <a:endParaRPr lang="cs-CZ" b="1" dirty="0"/>
          </a:p>
          <a:p>
            <a:pPr marL="0" indent="0">
              <a:buNone/>
            </a:pPr>
            <a:r>
              <a:rPr lang="cs-CZ" dirty="0"/>
              <a:t>	- </a:t>
            </a:r>
            <a:r>
              <a:rPr lang="cs-CZ" b="1" dirty="0"/>
              <a:t>ztráta území znamená pro </a:t>
            </a:r>
            <a:r>
              <a:rPr lang="cs-CZ" b="1" dirty="0" err="1"/>
              <a:t>Seleukovce</a:t>
            </a:r>
            <a:r>
              <a:rPr lang="cs-CZ" b="1" dirty="0"/>
              <a:t> značnou ztrátu prestiže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5AE6FE-E385-8E59-ABAE-6E90D42C4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523" y="4666593"/>
            <a:ext cx="8986344" cy="219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481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4DD98-1032-FD5E-78E1-89C8005AD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86987"/>
            <a:ext cx="7598979" cy="557146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/>
              <a:t>- někdy v průběhu třetí syrské války nebo krátce po ní dochází k </a:t>
            </a:r>
            <a:r>
              <a:rPr lang="cs-CZ" b="1" dirty="0"/>
              <a:t>odpadnutí </a:t>
            </a:r>
            <a:r>
              <a:rPr lang="cs-CZ" b="1" dirty="0" err="1"/>
              <a:t>Antiocha</a:t>
            </a:r>
            <a:r>
              <a:rPr lang="cs-CZ" b="1" dirty="0"/>
              <a:t> </a:t>
            </a:r>
            <a:r>
              <a:rPr lang="cs-CZ" b="1" dirty="0" err="1"/>
              <a:t>Hierakta</a:t>
            </a:r>
            <a:r>
              <a:rPr lang="cs-CZ" dirty="0"/>
              <a:t>, který se prohlašuje králem v Malé Asii, shromažďuje vojsko </a:t>
            </a:r>
            <a:r>
              <a:rPr lang="cs-CZ" dirty="0" err="1"/>
              <a:t>Galatských</a:t>
            </a:r>
            <a:r>
              <a:rPr lang="cs-CZ" dirty="0"/>
              <a:t> žoldnéřů a navazuje spojenectví s Mithridatem, králem Pontu</a:t>
            </a:r>
          </a:p>
          <a:p>
            <a:pPr marL="0" indent="0">
              <a:buNone/>
            </a:pPr>
            <a:r>
              <a:rPr lang="cs-CZ" dirty="0"/>
              <a:t>- </a:t>
            </a:r>
            <a:r>
              <a:rPr lang="cs-CZ" dirty="0" err="1"/>
              <a:t>Seleukovi</a:t>
            </a:r>
            <a:r>
              <a:rPr lang="cs-CZ" dirty="0"/>
              <a:t> se zpočátku daří porazit síly </a:t>
            </a:r>
            <a:r>
              <a:rPr lang="cs-CZ" dirty="0" err="1"/>
              <a:t>Antiocha</a:t>
            </a:r>
            <a:r>
              <a:rPr lang="cs-CZ" dirty="0"/>
              <a:t> v Lydii, nedaří se mu však ovládnout Sardy a </a:t>
            </a:r>
            <a:r>
              <a:rPr lang="cs-CZ" b="1" dirty="0"/>
              <a:t>posléze je </a:t>
            </a:r>
            <a:r>
              <a:rPr lang="cs-CZ" b="1" dirty="0" err="1"/>
              <a:t>Antiochem</a:t>
            </a:r>
            <a:r>
              <a:rPr lang="cs-CZ" b="1" dirty="0"/>
              <a:t> poražen v bitvě u </a:t>
            </a:r>
            <a:r>
              <a:rPr lang="cs-CZ" b="1" dirty="0" err="1"/>
              <a:t>Ankyry</a:t>
            </a:r>
            <a:r>
              <a:rPr lang="cs-CZ" b="1" dirty="0"/>
              <a:t> kolem roku 239</a:t>
            </a:r>
            <a:r>
              <a:rPr lang="cs-CZ" dirty="0"/>
              <a:t>, načež nastává na nějakou dobu mezi bratry příměří</a:t>
            </a:r>
          </a:p>
          <a:p>
            <a:pPr marL="0" indent="0">
              <a:buNone/>
            </a:pPr>
            <a:r>
              <a:rPr lang="cs-CZ" dirty="0"/>
              <a:t>- </a:t>
            </a:r>
            <a:r>
              <a:rPr lang="cs-CZ" dirty="0" err="1"/>
              <a:t>Seleukos</a:t>
            </a:r>
            <a:r>
              <a:rPr lang="cs-CZ" dirty="0"/>
              <a:t> se obrací k problémům na východě</a:t>
            </a:r>
          </a:p>
          <a:p>
            <a:pPr marL="0" indent="0">
              <a:buNone/>
            </a:pPr>
            <a:r>
              <a:rPr lang="cs-CZ" dirty="0"/>
              <a:t>	- </a:t>
            </a:r>
            <a:r>
              <a:rPr lang="cs-CZ" b="1" dirty="0"/>
              <a:t>!!! Od </a:t>
            </a:r>
            <a:r>
              <a:rPr lang="cs-CZ" b="1" dirty="0" err="1"/>
              <a:t>Antiocha</a:t>
            </a:r>
            <a:r>
              <a:rPr lang="cs-CZ" b="1" dirty="0"/>
              <a:t> I. žádný </a:t>
            </a:r>
            <a:r>
              <a:rPr lang="cs-CZ" b="1" dirty="0" err="1"/>
              <a:t>Seleukovský</a:t>
            </a:r>
            <a:r>
              <a:rPr lang="cs-CZ" b="1" dirty="0"/>
              <a:t> král nebyl dál na 	východě než v Babylóně!!!</a:t>
            </a:r>
          </a:p>
          <a:p>
            <a:pPr marL="0" indent="0">
              <a:buNone/>
            </a:pPr>
            <a:r>
              <a:rPr lang="cs-CZ" dirty="0"/>
              <a:t>- </a:t>
            </a:r>
            <a:r>
              <a:rPr lang="cs-CZ" b="1" dirty="0"/>
              <a:t>satrapa </a:t>
            </a:r>
            <a:r>
              <a:rPr lang="cs-CZ" b="1" dirty="0" err="1"/>
              <a:t>Diotos</a:t>
            </a:r>
            <a:r>
              <a:rPr lang="cs-CZ" b="1" dirty="0"/>
              <a:t> (I.), tou dobou už přes 20 let v úřadě</a:t>
            </a:r>
            <a:r>
              <a:rPr lang="cs-CZ" dirty="0"/>
              <a:t>, </a:t>
            </a:r>
            <a:r>
              <a:rPr lang="cs-CZ" b="1" dirty="0"/>
              <a:t>se někdy po smrti </a:t>
            </a:r>
            <a:r>
              <a:rPr lang="cs-CZ" b="1" dirty="0" err="1"/>
              <a:t>Antiocha</a:t>
            </a:r>
            <a:r>
              <a:rPr lang="cs-CZ" b="1" dirty="0"/>
              <a:t> II. osamostatnil a učinil se králem (kolem poloviny 3. století)</a:t>
            </a:r>
            <a:r>
              <a:rPr lang="cs-CZ" dirty="0"/>
              <a:t>; následně musel odrazit </a:t>
            </a:r>
            <a:r>
              <a:rPr lang="cs-CZ" b="1" dirty="0"/>
              <a:t>nájezd nomádů pod vedením náčelníka jménem </a:t>
            </a:r>
            <a:r>
              <a:rPr lang="cs-CZ" b="1" dirty="0" err="1"/>
              <a:t>Arsakés</a:t>
            </a:r>
            <a:endParaRPr lang="cs-CZ" b="1" dirty="0"/>
          </a:p>
          <a:p>
            <a:pPr marL="0" indent="0">
              <a:buNone/>
            </a:pPr>
            <a:r>
              <a:rPr lang="cs-CZ" dirty="0"/>
              <a:t>- poté je těmito nomády (</a:t>
            </a:r>
            <a:r>
              <a:rPr lang="cs-CZ" b="1" dirty="0" err="1"/>
              <a:t>Parnové</a:t>
            </a:r>
            <a:r>
              <a:rPr lang="cs-CZ" b="1" dirty="0"/>
              <a:t>/</a:t>
            </a:r>
            <a:r>
              <a:rPr lang="cs-CZ" b="1" dirty="0" err="1"/>
              <a:t>Parthové</a:t>
            </a:r>
            <a:r>
              <a:rPr lang="cs-CZ" dirty="0"/>
              <a:t>) přepadena </a:t>
            </a:r>
            <a:r>
              <a:rPr lang="cs-CZ" dirty="0" err="1"/>
              <a:t>Parthie</a:t>
            </a:r>
            <a:r>
              <a:rPr lang="cs-CZ" dirty="0"/>
              <a:t>, která se v té době též pomalu vymyká </a:t>
            </a:r>
            <a:r>
              <a:rPr lang="cs-CZ" dirty="0" err="1"/>
              <a:t>seleukovské</a:t>
            </a:r>
            <a:r>
              <a:rPr lang="cs-CZ" dirty="0"/>
              <a:t> nadvládě</a:t>
            </a:r>
          </a:p>
          <a:p>
            <a:pPr marL="0" indent="0">
              <a:buNone/>
            </a:pPr>
            <a:r>
              <a:rPr lang="cs-CZ" dirty="0"/>
              <a:t>- </a:t>
            </a:r>
            <a:r>
              <a:rPr lang="cs-CZ" dirty="0" err="1"/>
              <a:t>Seleukův</a:t>
            </a:r>
            <a:r>
              <a:rPr lang="cs-CZ" dirty="0"/>
              <a:t> protiútok je poražen a </a:t>
            </a:r>
            <a:r>
              <a:rPr lang="cs-CZ" b="1" dirty="0" err="1"/>
              <a:t>Parthie</a:t>
            </a:r>
            <a:r>
              <a:rPr lang="cs-CZ" b="1" dirty="0"/>
              <a:t> je kolem roku 239 dobyta Parny</a:t>
            </a:r>
            <a:r>
              <a:rPr lang="cs-CZ" dirty="0"/>
              <a:t> (vládnoucí </a:t>
            </a:r>
            <a:r>
              <a:rPr lang="cs-CZ" b="1" dirty="0"/>
              <a:t>rod </a:t>
            </a:r>
            <a:r>
              <a:rPr lang="cs-CZ" b="1" dirty="0" err="1"/>
              <a:t>Arsakovců</a:t>
            </a:r>
            <a:r>
              <a:rPr lang="cs-CZ" b="1" dirty="0"/>
              <a:t> pak počítá počátek svojí vlády od roku 247</a:t>
            </a:r>
            <a:r>
              <a:rPr lang="cs-CZ" dirty="0"/>
              <a:t>), </a:t>
            </a:r>
            <a:r>
              <a:rPr lang="cs-CZ" dirty="0" err="1"/>
              <a:t>Parthové</a:t>
            </a:r>
            <a:r>
              <a:rPr lang="cs-CZ" dirty="0"/>
              <a:t> následně po smrti </a:t>
            </a:r>
            <a:r>
              <a:rPr lang="cs-CZ" dirty="0" err="1"/>
              <a:t>Diodota</a:t>
            </a:r>
            <a:r>
              <a:rPr lang="cs-CZ" dirty="0"/>
              <a:t> I. uzavírají mír s jeho synem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175248-0513-440D-4A8C-CE30C479D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531"/>
            <a:ext cx="10515600" cy="1325563"/>
          </a:xfrm>
        </p:spPr>
        <p:txBody>
          <a:bodyPr/>
          <a:lstStyle/>
          <a:p>
            <a:r>
              <a:rPr lang="cs-CZ" dirty="0"/>
              <a:t>Neklidný východ</a:t>
            </a:r>
          </a:p>
        </p:txBody>
      </p:sp>
      <p:pic>
        <p:nvPicPr>
          <p:cNvPr id="5" name="Picture 4" descr="A close-up of a coin&#10;&#10;Description automatically generated">
            <a:extLst>
              <a:ext uri="{FF2B5EF4-FFF2-40B4-BE49-F238E27FC236}">
                <a16:creationId xmlns:a16="http://schemas.microsoft.com/office/drawing/2014/main" id="{AB9C3D77-6635-F578-F6F6-49729BBDB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364" y="-31531"/>
            <a:ext cx="4708635" cy="2292042"/>
          </a:xfrm>
          <a:prstGeom prst="rect">
            <a:avLst/>
          </a:prstGeom>
        </p:spPr>
      </p:pic>
      <p:pic>
        <p:nvPicPr>
          <p:cNvPr id="7" name="Picture 6" descr="A close-up of a coin&#10;&#10;Description automatically generated">
            <a:extLst>
              <a:ext uri="{FF2B5EF4-FFF2-40B4-BE49-F238E27FC236}">
                <a16:creationId xmlns:a16="http://schemas.microsoft.com/office/drawing/2014/main" id="{8E4F85DF-8837-D153-0A55-B634D8514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364" y="2260511"/>
            <a:ext cx="4824249" cy="2206387"/>
          </a:xfrm>
          <a:prstGeom prst="rect">
            <a:avLst/>
          </a:prstGeom>
        </p:spPr>
      </p:pic>
      <p:pic>
        <p:nvPicPr>
          <p:cNvPr id="9" name="Picture 8" descr="A close-up of a coin&#10;&#10;Description automatically generated">
            <a:extLst>
              <a:ext uri="{FF2B5EF4-FFF2-40B4-BE49-F238E27FC236}">
                <a16:creationId xmlns:a16="http://schemas.microsoft.com/office/drawing/2014/main" id="{AC08EF1A-C560-4EEF-54AB-8F54AD4361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364" y="4466897"/>
            <a:ext cx="4708636" cy="240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33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9F86F-4DFD-9BC2-9819-C18243E9E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343818"/>
            <a:ext cx="10515600" cy="483314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- </a:t>
            </a:r>
            <a:r>
              <a:rPr lang="cs-CZ" b="1" dirty="0"/>
              <a:t>v roce 237 nepokoje v Babylónu </a:t>
            </a:r>
            <a:r>
              <a:rPr lang="cs-CZ" dirty="0"/>
              <a:t>– bojují zde proti sobě dvě frakce </a:t>
            </a:r>
            <a:r>
              <a:rPr lang="cs-CZ" dirty="0" err="1"/>
              <a:t>seleukovské</a:t>
            </a:r>
            <a:r>
              <a:rPr lang="cs-CZ" dirty="0"/>
              <a:t> armády (jeden z možných důvodů, proč </a:t>
            </a:r>
            <a:r>
              <a:rPr lang="cs-CZ" dirty="0" err="1"/>
              <a:t>Seleukos</a:t>
            </a:r>
            <a:r>
              <a:rPr lang="cs-CZ" dirty="0"/>
              <a:t> neuspěl proti </a:t>
            </a:r>
            <a:r>
              <a:rPr lang="cs-CZ" dirty="0" err="1"/>
              <a:t>Parthům</a:t>
            </a:r>
            <a:r>
              <a:rPr lang="cs-CZ" dirty="0"/>
              <a:t> – musel se věnovat těmto nepokojům)</a:t>
            </a:r>
          </a:p>
          <a:p>
            <a:pPr marL="0" indent="0">
              <a:buNone/>
            </a:pPr>
            <a:r>
              <a:rPr lang="cs-CZ" dirty="0"/>
              <a:t>- na západě dochází k </a:t>
            </a:r>
            <a:r>
              <a:rPr lang="cs-CZ" b="1" dirty="0"/>
              <a:t>porážce </a:t>
            </a:r>
            <a:r>
              <a:rPr lang="cs-CZ" b="1" dirty="0" err="1"/>
              <a:t>Antiocha</a:t>
            </a:r>
            <a:r>
              <a:rPr lang="cs-CZ" b="1" dirty="0"/>
              <a:t> </a:t>
            </a:r>
            <a:r>
              <a:rPr lang="cs-CZ" b="1" dirty="0" err="1"/>
              <a:t>Hieraxe</a:t>
            </a:r>
            <a:r>
              <a:rPr lang="cs-CZ" b="1" dirty="0"/>
              <a:t> pergamským králem </a:t>
            </a:r>
            <a:r>
              <a:rPr lang="cs-CZ" b="1" dirty="0" err="1"/>
              <a:t>Attalem</a:t>
            </a:r>
            <a:r>
              <a:rPr lang="cs-CZ" dirty="0"/>
              <a:t>; </a:t>
            </a:r>
            <a:r>
              <a:rPr lang="cs-CZ" dirty="0" err="1"/>
              <a:t>Antiochos</a:t>
            </a:r>
            <a:r>
              <a:rPr lang="cs-CZ" dirty="0"/>
              <a:t> prchá do Arménie a posléze se pokouší o výpad proti </a:t>
            </a:r>
            <a:r>
              <a:rPr lang="cs-CZ" dirty="0" err="1"/>
              <a:t>Seleukovy</a:t>
            </a:r>
            <a:r>
              <a:rPr lang="cs-CZ" dirty="0"/>
              <a:t> do Mezopotámie, je však poražen. Odtud prchá do Thrákie, na chvíli je zajat Ptolemaiovskými hlídkami, uniká však i jim a nakonec je zajat a zabit skupinou lokálních </a:t>
            </a:r>
            <a:r>
              <a:rPr lang="cs-CZ" dirty="0" err="1"/>
              <a:t>Galatů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- v Sýrii se </a:t>
            </a:r>
            <a:r>
              <a:rPr lang="cs-CZ" dirty="0" err="1"/>
              <a:t>Seleukova</a:t>
            </a:r>
            <a:r>
              <a:rPr lang="cs-CZ" dirty="0"/>
              <a:t> teta </a:t>
            </a:r>
            <a:r>
              <a:rPr lang="cs-CZ" dirty="0" err="1"/>
              <a:t>Stratoniké</a:t>
            </a:r>
            <a:r>
              <a:rPr lang="cs-CZ" dirty="0"/>
              <a:t> pokouší vyvolat proti němu povstání v Antiochii; to je neúspěšné, na úprku do </a:t>
            </a:r>
            <a:r>
              <a:rPr lang="cs-CZ" dirty="0" err="1"/>
              <a:t>Seleukeie</a:t>
            </a:r>
            <a:r>
              <a:rPr lang="cs-CZ" dirty="0"/>
              <a:t> je chycena a popravena</a:t>
            </a:r>
          </a:p>
          <a:p>
            <a:pPr marL="0" indent="0">
              <a:buNone/>
            </a:pPr>
            <a:r>
              <a:rPr lang="cs-CZ" dirty="0"/>
              <a:t>- </a:t>
            </a:r>
            <a:r>
              <a:rPr lang="cs-CZ" dirty="0" err="1"/>
              <a:t>Seleukos</a:t>
            </a:r>
            <a:r>
              <a:rPr lang="cs-CZ" dirty="0"/>
              <a:t> II. umírá roku 225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C845EF4-7F2A-8D90-F6D9-E1D154CD9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cs-CZ" dirty="0"/>
              <a:t>Konec vlády</a:t>
            </a:r>
          </a:p>
        </p:txBody>
      </p:sp>
    </p:spTree>
    <p:extLst>
      <p:ext uri="{BB962C8B-B14F-4D97-AF65-F5344CB8AC3E}">
        <p14:creationId xmlns:p14="http://schemas.microsoft.com/office/powerpoint/2010/main" val="555091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5862D-5AB2-3E8E-3C6B-E0E18A3DA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Seleukos</a:t>
            </a:r>
            <a:r>
              <a:rPr lang="cs-CZ" dirty="0"/>
              <a:t> III. </a:t>
            </a:r>
            <a:r>
              <a:rPr lang="cs-CZ" dirty="0" err="1"/>
              <a:t>Sótér</a:t>
            </a:r>
            <a:r>
              <a:rPr lang="cs-CZ" dirty="0"/>
              <a:t> </a:t>
            </a:r>
            <a:r>
              <a:rPr lang="cs-CZ" dirty="0" err="1"/>
              <a:t>Keraunos</a:t>
            </a:r>
            <a:r>
              <a:rPr lang="cs-CZ" dirty="0"/>
              <a:t> (225-222)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6F368-0C10-C2B8-C2D0-32A62B2182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- původním jménem Alexandros</a:t>
            </a:r>
          </a:p>
          <a:p>
            <a:pPr marL="0" indent="0">
              <a:buNone/>
            </a:pPr>
            <a:r>
              <a:rPr lang="cs-CZ" dirty="0"/>
              <a:t>- rozpoutal válku s </a:t>
            </a:r>
            <a:r>
              <a:rPr lang="cs-CZ" dirty="0" err="1"/>
              <a:t>Attalem</a:t>
            </a:r>
            <a:r>
              <a:rPr lang="cs-CZ" dirty="0"/>
              <a:t> I.</a:t>
            </a:r>
          </a:p>
          <a:p>
            <a:pPr marL="0" indent="0">
              <a:buNone/>
            </a:pPr>
            <a:r>
              <a:rPr lang="cs-CZ" dirty="0"/>
              <a:t>- po neúspěchu v této válce je zavražděn (otráven) svými dvořany</a:t>
            </a:r>
          </a:p>
        </p:txBody>
      </p:sp>
      <p:pic>
        <p:nvPicPr>
          <p:cNvPr id="5" name="Picture 4" descr="A close-up of a coin&#10;&#10;Description automatically generated">
            <a:extLst>
              <a:ext uri="{FF2B5EF4-FFF2-40B4-BE49-F238E27FC236}">
                <a16:creationId xmlns:a16="http://schemas.microsoft.com/office/drawing/2014/main" id="{35EC6AE7-DC1A-E18A-6A9D-B6449CEB5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559" y="3540015"/>
            <a:ext cx="7504385" cy="351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75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76D01-9C1B-DA7D-E206-FCEE126E5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cs-CZ" dirty="0" err="1"/>
              <a:t>Antiochos</a:t>
            </a:r>
            <a:r>
              <a:rPr lang="cs-CZ" dirty="0"/>
              <a:t> III. Veliký (222-187)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3E985-07D2-6D1D-459E-B4D106D98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95005"/>
            <a:ext cx="7104993" cy="535294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/>
              <a:t>- druhý syn </a:t>
            </a:r>
            <a:r>
              <a:rPr lang="cs-CZ" dirty="0" err="1"/>
              <a:t>Seleuka</a:t>
            </a:r>
            <a:r>
              <a:rPr lang="cs-CZ" dirty="0"/>
              <a:t> II. </a:t>
            </a:r>
            <a:r>
              <a:rPr lang="cs-CZ" dirty="0" err="1"/>
              <a:t>Kallinika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- </a:t>
            </a:r>
            <a:r>
              <a:rPr lang="cs-CZ" b="1" dirty="0"/>
              <a:t>od začátku vlády mu hrozí uzurpace moci ze strany jeho satrapů</a:t>
            </a:r>
          </a:p>
          <a:p>
            <a:pPr marL="0" indent="0">
              <a:buNone/>
            </a:pPr>
            <a:r>
              <a:rPr lang="cs-CZ" dirty="0"/>
              <a:t>	- proti </a:t>
            </a:r>
            <a:r>
              <a:rPr lang="cs-CZ" dirty="0" err="1"/>
              <a:t>Attalovi</a:t>
            </a:r>
            <a:r>
              <a:rPr lang="cs-CZ" dirty="0"/>
              <a:t> v Pergamu je vyslán vojevůdce 	</a:t>
            </a:r>
            <a:r>
              <a:rPr lang="cs-CZ" b="1" dirty="0" err="1"/>
              <a:t>Acháios</a:t>
            </a:r>
            <a:r>
              <a:rPr lang="cs-CZ" dirty="0"/>
              <a:t>, který má za úkol získat nazpět území 	ztracená předchozími </a:t>
            </a:r>
            <a:r>
              <a:rPr lang="cs-CZ" dirty="0" err="1"/>
              <a:t>Seleukovci</a:t>
            </a:r>
            <a:r>
              <a:rPr lang="cs-CZ" dirty="0"/>
              <a:t>; daří se mu získat 	území v Lýdii, Frýgii a </a:t>
            </a:r>
            <a:r>
              <a:rPr lang="cs-CZ" dirty="0" err="1"/>
              <a:t>Mýsii</a:t>
            </a:r>
            <a:r>
              <a:rPr lang="cs-CZ" dirty="0"/>
              <a:t>, </a:t>
            </a:r>
            <a:r>
              <a:rPr lang="cs-CZ" b="1" dirty="0"/>
              <a:t>poté se však s vojskem 	vzbouřil proti </a:t>
            </a:r>
            <a:r>
              <a:rPr lang="cs-CZ" b="1" dirty="0" err="1"/>
              <a:t>Antiochovi</a:t>
            </a:r>
            <a:endParaRPr lang="cs-CZ" b="1" dirty="0"/>
          </a:p>
          <a:p>
            <a:pPr marL="0" indent="0">
              <a:buNone/>
            </a:pPr>
            <a:r>
              <a:rPr lang="cs-CZ" dirty="0"/>
              <a:t>	- </a:t>
            </a:r>
            <a:r>
              <a:rPr lang="cs-CZ" dirty="0" err="1"/>
              <a:t>Acháios</a:t>
            </a:r>
            <a:r>
              <a:rPr lang="cs-CZ" dirty="0"/>
              <a:t> je následně roku 213 obležen </a:t>
            </a:r>
            <a:r>
              <a:rPr lang="cs-CZ" dirty="0" err="1"/>
              <a:t>Antiochem</a:t>
            </a:r>
            <a:r>
              <a:rPr lang="cs-CZ" dirty="0"/>
              <a:t> v 	</a:t>
            </a:r>
            <a:r>
              <a:rPr lang="cs-CZ" dirty="0" err="1"/>
              <a:t>Sardách</a:t>
            </a:r>
            <a:r>
              <a:rPr lang="cs-CZ" dirty="0"/>
              <a:t>, poražen, zajat a umučen</a:t>
            </a:r>
          </a:p>
          <a:p>
            <a:pPr marL="0" indent="0">
              <a:buNone/>
            </a:pPr>
            <a:r>
              <a:rPr lang="cs-CZ" dirty="0"/>
              <a:t>	- </a:t>
            </a:r>
            <a:r>
              <a:rPr lang="cs-CZ" b="1" dirty="0"/>
              <a:t>dále se také bouří satrapa </a:t>
            </a:r>
            <a:r>
              <a:rPr lang="cs-CZ" b="1" dirty="0" err="1"/>
              <a:t>Molón</a:t>
            </a:r>
            <a:r>
              <a:rPr lang="cs-CZ" b="1" dirty="0"/>
              <a:t> v Médii</a:t>
            </a:r>
            <a:r>
              <a:rPr lang="cs-CZ" dirty="0"/>
              <a:t>, který se 	roku 	</a:t>
            </a:r>
            <a:r>
              <a:rPr lang="cs-CZ" b="1" dirty="0"/>
              <a:t>222 prohlašuje králem</a:t>
            </a:r>
          </a:p>
          <a:p>
            <a:pPr marL="0" indent="0">
              <a:buNone/>
            </a:pPr>
            <a:r>
              <a:rPr lang="cs-CZ" dirty="0"/>
              <a:t>	- za podpory jeho bratra (satrapy v Persii) vpadává do 	Babylonie</a:t>
            </a:r>
          </a:p>
          <a:p>
            <a:pPr marL="0" indent="0">
              <a:buNone/>
            </a:pPr>
            <a:r>
              <a:rPr lang="cs-CZ" dirty="0"/>
              <a:t>	- jsou proti němu vyslány královské jednotky, jsou 		však odraženy (</a:t>
            </a:r>
            <a:r>
              <a:rPr lang="cs-CZ" dirty="0" err="1"/>
              <a:t>Antiochos</a:t>
            </a:r>
            <a:r>
              <a:rPr lang="cs-CZ" dirty="0"/>
              <a:t> III. je mezitím na tažení v Sýrii)</a:t>
            </a:r>
          </a:p>
          <a:p>
            <a:pPr marL="0" indent="0">
              <a:buNone/>
            </a:pPr>
            <a:r>
              <a:rPr lang="cs-CZ" dirty="0"/>
              <a:t>	- teprve po králově osobním zapojení do bojů </a:t>
            </a:r>
            <a:r>
              <a:rPr lang="cs-CZ" b="1" dirty="0"/>
              <a:t>je </a:t>
            </a:r>
            <a:r>
              <a:rPr lang="cs-CZ" b="1" dirty="0" err="1"/>
              <a:t>Molón</a:t>
            </a:r>
            <a:r>
              <a:rPr lang="cs-CZ" b="1" dirty="0"/>
              <a:t> 	roku 220 poražen a páchá sebevraždu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0FC4A8-37E4-0755-A921-AEE14C0D7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993" y="2628"/>
            <a:ext cx="5498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946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ainting of elephants and soldiers&#10;&#10;Description automatically generated">
            <a:extLst>
              <a:ext uri="{FF2B5EF4-FFF2-40B4-BE49-F238E27FC236}">
                <a16:creationId xmlns:a16="http://schemas.microsoft.com/office/drawing/2014/main" id="{7C5D643B-9A02-228D-A0C5-54725265F8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37FFB72-D0AC-57D0-2D9B-7D45F268F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/>
              <a:t>Čtvrtá syrská válka (221-217)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E4D8F-DE7A-3E16-1737-2EF0D0A4F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- roku 221 </a:t>
            </a:r>
            <a:r>
              <a:rPr lang="cs-CZ" sz="2000" dirty="0" err="1"/>
              <a:t>Antiochos</a:t>
            </a:r>
            <a:r>
              <a:rPr lang="cs-CZ" sz="2000" dirty="0"/>
              <a:t> vpadává do </a:t>
            </a:r>
            <a:r>
              <a:rPr lang="cs-CZ" sz="2000" dirty="0" err="1"/>
              <a:t>Koilé</a:t>
            </a:r>
            <a:r>
              <a:rPr lang="cs-CZ" sz="2000" dirty="0"/>
              <a:t> Sýrie (ještě před ukončením bojů s </a:t>
            </a:r>
            <a:r>
              <a:rPr lang="cs-CZ" sz="2000" dirty="0" err="1"/>
              <a:t>Acháiem</a:t>
            </a:r>
            <a:r>
              <a:rPr lang="cs-CZ" sz="2000" dirty="0"/>
              <a:t> a </a:t>
            </a:r>
            <a:r>
              <a:rPr lang="cs-CZ" sz="2000" dirty="0" err="1"/>
              <a:t>Molónem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- </a:t>
            </a:r>
            <a:r>
              <a:rPr lang="cs-CZ" sz="2000" b="1" dirty="0"/>
              <a:t>roku 219 se mu daří získat zpět město </a:t>
            </a:r>
            <a:r>
              <a:rPr lang="cs-CZ" sz="2000" b="1" dirty="0" err="1"/>
              <a:t>Seleukeia</a:t>
            </a:r>
            <a:r>
              <a:rPr lang="cs-CZ" sz="2000" b="1" dirty="0"/>
              <a:t> </a:t>
            </a:r>
            <a:r>
              <a:rPr lang="cs-CZ" sz="2000" b="1" dirty="0" err="1"/>
              <a:t>Pieria</a:t>
            </a:r>
            <a:endParaRPr lang="cs-CZ" sz="2000" b="1" dirty="0"/>
          </a:p>
          <a:p>
            <a:pPr marL="0" indent="0">
              <a:buNone/>
            </a:pPr>
            <a:r>
              <a:rPr lang="cs-CZ" sz="2000" dirty="0"/>
              <a:t>- </a:t>
            </a:r>
            <a:r>
              <a:rPr lang="cs-CZ" sz="2000" b="1" dirty="0"/>
              <a:t>v roce 217 je však egyptským králem Ptolemaiem IV. poražen v bitvě u Rafie</a:t>
            </a:r>
          </a:p>
          <a:p>
            <a:pPr marL="0" indent="0">
              <a:buNone/>
            </a:pPr>
            <a:r>
              <a:rPr lang="cs-CZ" sz="2000" dirty="0"/>
              <a:t>- Ptolemaiovci mu ponechávají </a:t>
            </a:r>
            <a:r>
              <a:rPr lang="cs-CZ" sz="2000" dirty="0" err="1"/>
              <a:t>Seleukeiu</a:t>
            </a:r>
            <a:r>
              <a:rPr lang="cs-CZ" sz="2000" dirty="0"/>
              <a:t>, </a:t>
            </a:r>
            <a:r>
              <a:rPr lang="cs-CZ" sz="2000" b="1" dirty="0"/>
              <a:t>udržují si ale </a:t>
            </a:r>
            <a:r>
              <a:rPr lang="cs-CZ" sz="2000" b="1" dirty="0" err="1"/>
              <a:t>Koilé</a:t>
            </a:r>
            <a:r>
              <a:rPr lang="cs-CZ" sz="2000" b="1" dirty="0"/>
              <a:t> Sýrii</a:t>
            </a:r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269989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15F17-61A9-7CA8-8C67-72DE9BCA8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cs-CZ" dirty="0"/>
              <a:t>Tažení na východ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E8752-2940-7CCB-CE33-D89F35DE5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774" y="1068541"/>
            <a:ext cx="10161385" cy="41551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- po porážce u Rafie </a:t>
            </a:r>
            <a:r>
              <a:rPr lang="cs-CZ" b="1" dirty="0" err="1"/>
              <a:t>Antiochos</a:t>
            </a:r>
            <a:r>
              <a:rPr lang="cs-CZ" b="1" dirty="0"/>
              <a:t> III. obrací pozornost k zanedbávaným satrapiím na východě</a:t>
            </a:r>
          </a:p>
          <a:p>
            <a:pPr marL="0" indent="0">
              <a:buNone/>
            </a:pPr>
            <a:r>
              <a:rPr lang="cs-CZ" dirty="0"/>
              <a:t>- zpočátku roku </a:t>
            </a:r>
            <a:r>
              <a:rPr lang="cs-CZ" b="1" dirty="0"/>
              <a:t>212 získává kontrolu nad </a:t>
            </a:r>
            <a:r>
              <a:rPr lang="cs-CZ" b="1" dirty="0" err="1"/>
              <a:t>Kommagene</a:t>
            </a:r>
            <a:r>
              <a:rPr lang="cs-CZ" b="1" dirty="0"/>
              <a:t> a podřizuje si část Arménie</a:t>
            </a:r>
            <a:r>
              <a:rPr lang="cs-CZ" dirty="0"/>
              <a:t>, jejímuž králi Xerxovi dává za ženu svojí sestru </a:t>
            </a:r>
            <a:r>
              <a:rPr lang="cs-CZ" dirty="0" err="1"/>
              <a:t>Antiochis</a:t>
            </a:r>
            <a:r>
              <a:rPr lang="cs-CZ" dirty="0"/>
              <a:t>, pomocí které ho později dává otrávit</a:t>
            </a:r>
          </a:p>
          <a:p>
            <a:pPr marL="0" indent="0">
              <a:buNone/>
            </a:pPr>
            <a:r>
              <a:rPr lang="cs-CZ" dirty="0"/>
              <a:t>- po uspořádání záležitostí v Arménii se přesunuje do </a:t>
            </a:r>
            <a:r>
              <a:rPr lang="cs-CZ" dirty="0" err="1"/>
              <a:t>Ecbatany</a:t>
            </a:r>
            <a:r>
              <a:rPr lang="cs-CZ" dirty="0"/>
              <a:t> v Médii, kde shromažďuje veliké vojsko (podle některých zdrojů 100 000 pěších 20 000 jízdních)</a:t>
            </a:r>
          </a:p>
          <a:p>
            <a:pPr marL="0" indent="0">
              <a:buNone/>
            </a:pPr>
            <a:r>
              <a:rPr lang="cs-CZ" dirty="0"/>
              <a:t>- </a:t>
            </a:r>
            <a:r>
              <a:rPr lang="cs-CZ" b="1" dirty="0"/>
              <a:t>následuje slavné tažení </a:t>
            </a:r>
          </a:p>
          <a:p>
            <a:pPr marL="0" indent="0">
              <a:buNone/>
            </a:pPr>
            <a:r>
              <a:rPr lang="cs-CZ" b="1" dirty="0"/>
              <a:t>(anabáze) od Íránu přes střední Asii</a:t>
            </a:r>
          </a:p>
          <a:p>
            <a:pPr marL="0" indent="0">
              <a:buNone/>
            </a:pPr>
            <a:r>
              <a:rPr lang="cs-CZ" b="1" dirty="0"/>
              <a:t> až k hranicím Indie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CB2C0E-9DEC-AB77-FC57-DBCE5B156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7008" y="3510455"/>
            <a:ext cx="7104992" cy="334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91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C778B-8CB3-E59E-BF12-B56C88A9E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8555421" cy="611505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/>
              <a:t>- </a:t>
            </a:r>
            <a:r>
              <a:rPr lang="cs-CZ" b="1" dirty="0"/>
              <a:t>prvně táhne roku 209 proti </a:t>
            </a:r>
            <a:r>
              <a:rPr lang="cs-CZ" b="1" dirty="0" err="1"/>
              <a:t>Parthům</a:t>
            </a:r>
            <a:endParaRPr lang="cs-CZ" b="1" dirty="0"/>
          </a:p>
          <a:p>
            <a:pPr marL="0" indent="0">
              <a:buNone/>
            </a:pPr>
            <a:r>
              <a:rPr lang="cs-CZ" dirty="0"/>
              <a:t>	- ti v té době ještě nemají tak silné postavení</a:t>
            </a:r>
          </a:p>
          <a:p>
            <a:pPr marL="0" indent="0">
              <a:buNone/>
            </a:pPr>
            <a:r>
              <a:rPr lang="cs-CZ" dirty="0"/>
              <a:t>		- po počátečním dobytí </a:t>
            </a:r>
            <a:r>
              <a:rPr lang="cs-CZ" dirty="0" err="1"/>
              <a:t>Parthie</a:t>
            </a:r>
            <a:r>
              <a:rPr lang="cs-CZ" dirty="0"/>
              <a:t> a přilehlých územích se se 			</a:t>
            </a:r>
            <a:r>
              <a:rPr lang="cs-CZ" dirty="0" err="1"/>
              <a:t>Seleukovci</a:t>
            </a:r>
            <a:r>
              <a:rPr lang="cs-CZ" dirty="0"/>
              <a:t> střetávají v boji spíše při kořistnických 				nájezdech než při pokusech o další expanzi</a:t>
            </a:r>
          </a:p>
          <a:p>
            <a:pPr marL="0" indent="0">
              <a:buNone/>
            </a:pPr>
            <a:r>
              <a:rPr lang="cs-CZ" dirty="0"/>
              <a:t>- </a:t>
            </a:r>
            <a:r>
              <a:rPr lang="cs-CZ" b="1" dirty="0" err="1"/>
              <a:t>Antiochos</a:t>
            </a:r>
            <a:r>
              <a:rPr lang="cs-CZ" b="1" dirty="0"/>
              <a:t> </a:t>
            </a:r>
            <a:r>
              <a:rPr lang="cs-CZ" b="1" dirty="0" err="1"/>
              <a:t>Parthy</a:t>
            </a:r>
            <a:r>
              <a:rPr lang="cs-CZ" b="1" dirty="0"/>
              <a:t> vyhání ze SV Médie, </a:t>
            </a:r>
            <a:r>
              <a:rPr lang="cs-CZ" b="1" dirty="0" err="1"/>
              <a:t>Parthský</a:t>
            </a:r>
            <a:r>
              <a:rPr lang="cs-CZ" b="1" dirty="0"/>
              <a:t> vládce </a:t>
            </a:r>
            <a:r>
              <a:rPr lang="cs-CZ" b="1" dirty="0" err="1"/>
              <a:t>Arsakés</a:t>
            </a:r>
            <a:r>
              <a:rPr lang="cs-CZ" b="1" dirty="0"/>
              <a:t> II. se </a:t>
            </a:r>
            <a:r>
              <a:rPr lang="cs-CZ" b="1" dirty="0" err="1"/>
              <a:t>Antiochovi</a:t>
            </a:r>
            <a:r>
              <a:rPr lang="cs-CZ" b="1" dirty="0"/>
              <a:t> podřizuje</a:t>
            </a:r>
          </a:p>
          <a:p>
            <a:pPr marL="0" indent="0">
              <a:buNone/>
            </a:pPr>
            <a:r>
              <a:rPr lang="cs-CZ" dirty="0"/>
              <a:t>- z </a:t>
            </a:r>
            <a:r>
              <a:rPr lang="cs-CZ" dirty="0" err="1"/>
              <a:t>Parthie</a:t>
            </a:r>
            <a:r>
              <a:rPr lang="cs-CZ" dirty="0"/>
              <a:t> se </a:t>
            </a:r>
            <a:r>
              <a:rPr lang="cs-CZ" dirty="0" err="1"/>
              <a:t>Antiochos</a:t>
            </a:r>
            <a:r>
              <a:rPr lang="cs-CZ" dirty="0"/>
              <a:t> přesunuje do dosud věrné provincie Ariany, a odtud táhne proti </a:t>
            </a:r>
            <a:r>
              <a:rPr lang="cs-CZ" dirty="0" err="1"/>
              <a:t>Baktrii</a:t>
            </a:r>
            <a:r>
              <a:rPr lang="cs-CZ" dirty="0"/>
              <a:t>, kde v té době vládne král </a:t>
            </a:r>
            <a:r>
              <a:rPr lang="cs-CZ" b="1" dirty="0" err="1"/>
              <a:t>Euthydémos</a:t>
            </a:r>
            <a:r>
              <a:rPr lang="cs-CZ" b="1" dirty="0"/>
              <a:t> I.</a:t>
            </a:r>
            <a:r>
              <a:rPr lang="cs-CZ" dirty="0"/>
              <a:t>; následuje řada bitev a obléhání </a:t>
            </a:r>
            <a:r>
              <a:rPr lang="cs-CZ" dirty="0" err="1"/>
              <a:t>Baktry</a:t>
            </a:r>
            <a:r>
              <a:rPr lang="cs-CZ" dirty="0"/>
              <a:t>, </a:t>
            </a:r>
            <a:r>
              <a:rPr lang="cs-CZ" b="1" dirty="0"/>
              <a:t>nakonec je uzavřen mír, na základě kterého </a:t>
            </a:r>
            <a:r>
              <a:rPr lang="cs-CZ" b="1" dirty="0" err="1"/>
              <a:t>Euthydémos</a:t>
            </a:r>
            <a:r>
              <a:rPr lang="cs-CZ" b="1" dirty="0"/>
              <a:t> uznává </a:t>
            </a:r>
            <a:r>
              <a:rPr lang="cs-CZ" b="1" dirty="0" err="1"/>
              <a:t>Antiochovo</a:t>
            </a:r>
            <a:r>
              <a:rPr lang="cs-CZ" b="1" dirty="0"/>
              <a:t> právo udílet královský titul a jeho nadřazenost</a:t>
            </a:r>
            <a:r>
              <a:rPr lang="cs-CZ" dirty="0"/>
              <a:t>; </a:t>
            </a:r>
            <a:r>
              <a:rPr lang="cs-CZ" dirty="0" err="1"/>
              <a:t>Antiochus</a:t>
            </a:r>
            <a:r>
              <a:rPr lang="cs-CZ" dirty="0"/>
              <a:t> pak dává svoji dceru za ženu </a:t>
            </a:r>
            <a:r>
              <a:rPr lang="cs-CZ" dirty="0" err="1"/>
              <a:t>Euthydémovu</a:t>
            </a:r>
            <a:r>
              <a:rPr lang="cs-CZ" dirty="0"/>
              <a:t> synovi a následně zásobuje své vojsko (a doplňuje do něj slony) na </a:t>
            </a:r>
            <a:r>
              <a:rPr lang="cs-CZ" dirty="0" err="1"/>
              <a:t>Euthydémovy</a:t>
            </a:r>
            <a:r>
              <a:rPr lang="cs-CZ" dirty="0"/>
              <a:t> náklady</a:t>
            </a:r>
          </a:p>
          <a:p>
            <a:pPr marL="0" indent="0">
              <a:buNone/>
            </a:pPr>
            <a:r>
              <a:rPr lang="cs-CZ" dirty="0"/>
              <a:t>-  poté táhne do Indie, kde navazuje spojenectví s lokálním králem jménem </a:t>
            </a:r>
            <a:r>
              <a:rPr lang="cs-CZ" dirty="0" err="1"/>
              <a:t>Sofagasenos</a:t>
            </a:r>
            <a:r>
              <a:rPr lang="cs-CZ" dirty="0"/>
              <a:t> a dostává od něj další slony</a:t>
            </a:r>
          </a:p>
          <a:p>
            <a:pPr marL="0" indent="0">
              <a:buNone/>
            </a:pPr>
            <a:r>
              <a:rPr lang="cs-CZ" dirty="0"/>
              <a:t>- roku 205 se vrací do Babylonu, kde se účastní tamních novoročních oslav</a:t>
            </a:r>
          </a:p>
          <a:p>
            <a:pPr marL="0" indent="0">
              <a:buNone/>
            </a:pPr>
            <a:r>
              <a:rPr lang="cs-CZ" dirty="0"/>
              <a:t>- mezi lety 205-204 ještě podniká námořní výpravu do </a:t>
            </a:r>
            <a:r>
              <a:rPr lang="cs-CZ" dirty="0" err="1"/>
              <a:t>Gerrhy</a:t>
            </a:r>
            <a:r>
              <a:rPr lang="cs-CZ" dirty="0"/>
              <a:t> na druhé straně Perského zálivu, její obyvatelé mu vyplácejí tribut a je s nimi uzavřen mír</a:t>
            </a:r>
          </a:p>
          <a:p>
            <a:pPr marL="0" indent="0">
              <a:buNone/>
            </a:pPr>
            <a:r>
              <a:rPr lang="cs-CZ" dirty="0"/>
              <a:t>	- součást celkové politické snahy </a:t>
            </a:r>
            <a:r>
              <a:rPr lang="cs-CZ" dirty="0" err="1"/>
              <a:t>Seleukovců</a:t>
            </a:r>
            <a:r>
              <a:rPr lang="cs-CZ" dirty="0"/>
              <a:t> o kontrolu obchodních 	stezek středního Východu</a:t>
            </a:r>
          </a:p>
          <a:p>
            <a:pPr marL="0" indent="0">
              <a:buNone/>
            </a:pPr>
            <a:r>
              <a:rPr lang="cs-CZ" dirty="0"/>
              <a:t>- </a:t>
            </a:r>
            <a:r>
              <a:rPr lang="cs-CZ" b="1" dirty="0"/>
              <a:t>přinejmenším od roku 202 je pak </a:t>
            </a:r>
            <a:r>
              <a:rPr lang="cs-CZ" b="1" dirty="0" err="1"/>
              <a:t>Antiochos</a:t>
            </a:r>
            <a:r>
              <a:rPr lang="cs-CZ" b="1" dirty="0"/>
              <a:t> znám pod přízviskem </a:t>
            </a:r>
            <a:r>
              <a:rPr lang="cs-CZ" b="1" dirty="0" err="1"/>
              <a:t>Megás</a:t>
            </a:r>
            <a:r>
              <a:rPr lang="cs-CZ" b="1" dirty="0"/>
              <a:t>, Veliký</a:t>
            </a:r>
          </a:p>
        </p:txBody>
      </p:sp>
      <p:pic>
        <p:nvPicPr>
          <p:cNvPr id="4" name="Picture 3" descr="A close-up of a coin&#10;&#10;Description automatically generated">
            <a:extLst>
              <a:ext uri="{FF2B5EF4-FFF2-40B4-BE49-F238E27FC236}">
                <a16:creationId xmlns:a16="http://schemas.microsoft.com/office/drawing/2014/main" id="{AB6FAA05-1196-4698-20DC-946E8A34E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806" y="0"/>
            <a:ext cx="8734097" cy="4308822"/>
          </a:xfrm>
          <a:prstGeom prst="rect">
            <a:avLst/>
          </a:prstGeom>
        </p:spPr>
      </p:pic>
      <p:pic>
        <p:nvPicPr>
          <p:cNvPr id="6" name="Picture 5" descr="A close-up of a coin&#10;&#10;Description automatically generated">
            <a:extLst>
              <a:ext uri="{FF2B5EF4-FFF2-40B4-BE49-F238E27FC236}">
                <a16:creationId xmlns:a16="http://schemas.microsoft.com/office/drawing/2014/main" id="{443FDCF5-C37D-8628-A486-9A14189B51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806" y="3731172"/>
            <a:ext cx="6350000" cy="312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32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4E084-1131-2EC2-2184-6A03FC4CA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Pátá syrská válka (202-194)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FE015-BF11-EB73-E828-611A2CD8C1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- od roku 202 pak </a:t>
            </a:r>
            <a:r>
              <a:rPr lang="cs-CZ" dirty="0" err="1"/>
              <a:t>Antiochos</a:t>
            </a:r>
            <a:r>
              <a:rPr lang="cs-CZ" dirty="0"/>
              <a:t> vede pátou syrskou válku</a:t>
            </a:r>
          </a:p>
          <a:p>
            <a:pPr marL="0" indent="0">
              <a:buNone/>
            </a:pPr>
            <a:r>
              <a:rPr lang="cs-CZ" dirty="0"/>
              <a:t>- </a:t>
            </a:r>
            <a:r>
              <a:rPr lang="cs-CZ" b="1" dirty="0"/>
              <a:t>v</a:t>
            </a:r>
            <a:r>
              <a:rPr lang="cs-CZ" dirty="0"/>
              <a:t> </a:t>
            </a:r>
            <a:r>
              <a:rPr lang="cs-CZ" b="1" dirty="0"/>
              <a:t>bitvě u </a:t>
            </a:r>
            <a:r>
              <a:rPr lang="cs-CZ" b="1" dirty="0" err="1"/>
              <a:t>Panionu</a:t>
            </a:r>
            <a:r>
              <a:rPr lang="cs-CZ" b="1" dirty="0"/>
              <a:t> roku 200 drtivě poráží vojsko ptolemaiovské vojsko</a:t>
            </a:r>
          </a:p>
          <a:p>
            <a:pPr marL="0" indent="0">
              <a:buNone/>
            </a:pPr>
            <a:r>
              <a:rPr lang="cs-CZ" dirty="0"/>
              <a:t>	- zásadní prohra pro Egypt, který díky ní přichází o páteř své 	armády tvořenou makedonskou falangou</a:t>
            </a:r>
          </a:p>
          <a:p>
            <a:pPr marL="0" indent="0">
              <a:buNone/>
            </a:pPr>
            <a:r>
              <a:rPr lang="cs-CZ" dirty="0"/>
              <a:t>- </a:t>
            </a:r>
            <a:r>
              <a:rPr lang="cs-CZ" dirty="0" err="1"/>
              <a:t>Antiochos</a:t>
            </a:r>
            <a:r>
              <a:rPr lang="cs-CZ" dirty="0"/>
              <a:t> tak definitivně získává </a:t>
            </a:r>
            <a:r>
              <a:rPr lang="cs-CZ" dirty="0" err="1"/>
              <a:t>Koilé</a:t>
            </a:r>
            <a:r>
              <a:rPr lang="cs-CZ" dirty="0"/>
              <a:t> Sýrii, </a:t>
            </a:r>
            <a:r>
              <a:rPr lang="cs-CZ" dirty="0" err="1"/>
              <a:t>Foiníkii</a:t>
            </a:r>
            <a:r>
              <a:rPr lang="cs-CZ" dirty="0"/>
              <a:t> a pobřeží Palestiny, a následně i Ptolemaiovská území a města v Malé Asii</a:t>
            </a:r>
          </a:p>
        </p:txBody>
      </p:sp>
    </p:spTree>
    <p:extLst>
      <p:ext uri="{BB962C8B-B14F-4D97-AF65-F5344CB8AC3E}">
        <p14:creationId xmlns:p14="http://schemas.microsoft.com/office/powerpoint/2010/main" val="3388904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297A0-0DF7-BC76-BB75-8CB297863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Antiochos</a:t>
            </a:r>
            <a:r>
              <a:rPr lang="cs-CZ" dirty="0"/>
              <a:t> I. (281-261)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206541-19EC-7239-F867-7B06ABA81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848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- </a:t>
            </a:r>
            <a:r>
              <a:rPr lang="cs-CZ" b="1" dirty="0"/>
              <a:t>roku 292 ustanoven svým otcem </a:t>
            </a:r>
            <a:r>
              <a:rPr lang="cs-CZ" b="1" dirty="0" err="1"/>
              <a:t>Seleukem</a:t>
            </a:r>
            <a:r>
              <a:rPr lang="cs-CZ" b="1" dirty="0"/>
              <a:t> za spolukrále</a:t>
            </a:r>
          </a:p>
          <a:p>
            <a:pPr marL="0" indent="0">
              <a:buNone/>
            </a:pPr>
            <a:r>
              <a:rPr lang="cs-CZ" dirty="0"/>
              <a:t>	- důvody:</a:t>
            </a:r>
          </a:p>
          <a:p>
            <a:pPr marL="0" indent="0">
              <a:buNone/>
            </a:pPr>
            <a:r>
              <a:rPr lang="cs-CZ" dirty="0"/>
              <a:t>		- včasné ustanovení následníka a upevnění 		jeho pozice následníka</a:t>
            </a:r>
          </a:p>
          <a:p>
            <a:pPr marL="0" indent="0">
              <a:buNone/>
            </a:pPr>
            <a:r>
              <a:rPr lang="cs-CZ" dirty="0"/>
              <a:t>		- redistribuce moci</a:t>
            </a:r>
          </a:p>
          <a:p>
            <a:pPr marL="0" indent="0">
              <a:buNone/>
            </a:pPr>
            <a:r>
              <a:rPr lang="cs-CZ" dirty="0"/>
              <a:t>		- zvyk dodržován i později</a:t>
            </a:r>
          </a:p>
          <a:p>
            <a:pPr marL="0" indent="0">
              <a:buNone/>
            </a:pPr>
            <a:r>
              <a:rPr lang="cs-CZ" dirty="0"/>
              <a:t>- v 90tých letech 3. století se </a:t>
            </a:r>
            <a:r>
              <a:rPr lang="cs-CZ" dirty="0" err="1"/>
              <a:t>Seleukos</a:t>
            </a:r>
            <a:r>
              <a:rPr lang="cs-CZ" dirty="0"/>
              <a:t> žení se </a:t>
            </a:r>
            <a:r>
              <a:rPr lang="cs-CZ" dirty="0" err="1"/>
              <a:t>Stratoniké</a:t>
            </a:r>
            <a:r>
              <a:rPr lang="cs-CZ" dirty="0"/>
              <a:t>, dcerou </a:t>
            </a:r>
            <a:r>
              <a:rPr lang="cs-CZ" dirty="0" err="1"/>
              <a:t>Demétria</a:t>
            </a:r>
            <a:r>
              <a:rPr lang="cs-CZ" dirty="0"/>
              <a:t> </a:t>
            </a:r>
            <a:r>
              <a:rPr lang="cs-CZ" dirty="0" err="1"/>
              <a:t>Poliorkéta</a:t>
            </a:r>
            <a:r>
              <a:rPr lang="cs-CZ" dirty="0"/>
              <a:t>, </a:t>
            </a:r>
            <a:r>
              <a:rPr lang="cs-CZ" b="1" dirty="0"/>
              <a:t>kterou později přenechává jako manželku </a:t>
            </a:r>
            <a:r>
              <a:rPr lang="cs-CZ" b="1" dirty="0" err="1"/>
              <a:t>Antiochovi</a:t>
            </a:r>
            <a:r>
              <a:rPr lang="cs-CZ" b="1" dirty="0"/>
              <a:t> I</a:t>
            </a:r>
            <a:r>
              <a:rPr lang="cs-CZ" dirty="0"/>
              <a:t>.</a:t>
            </a:r>
          </a:p>
          <a:p>
            <a:pPr marL="0" indent="0">
              <a:buNone/>
            </a:pPr>
            <a:r>
              <a:rPr lang="cs-CZ" dirty="0"/>
              <a:t>- následně </a:t>
            </a:r>
            <a:r>
              <a:rPr lang="cs-CZ" dirty="0" err="1"/>
              <a:t>Antiocha</a:t>
            </a:r>
            <a:r>
              <a:rPr lang="cs-CZ" dirty="0"/>
              <a:t> posílá vládnout do východních („Horních“) satrapií</a:t>
            </a:r>
          </a:p>
        </p:txBody>
      </p:sp>
      <p:pic>
        <p:nvPicPr>
          <p:cNvPr id="5" name="Picture 4" descr="A close-up of a coin&#10;&#10;Description automatically generated">
            <a:extLst>
              <a:ext uri="{FF2B5EF4-FFF2-40B4-BE49-F238E27FC236}">
                <a16:creationId xmlns:a16="http://schemas.microsoft.com/office/drawing/2014/main" id="{AB2FFC11-3765-2CCB-26D5-BB7D4B404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987" y="1442720"/>
            <a:ext cx="3743013" cy="357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573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B388F-769C-98EE-CF24-8E962E432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96057"/>
            <a:ext cx="10515600" cy="1325563"/>
          </a:xfrm>
        </p:spPr>
        <p:txBody>
          <a:bodyPr/>
          <a:lstStyle/>
          <a:p>
            <a:r>
              <a:rPr lang="cs-CZ" dirty="0"/>
              <a:t>Válka s Římany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9F8CE-0549-0BF7-7C4D-AE613E5E3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66" y="858894"/>
            <a:ext cx="12100034" cy="367106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/>
              <a:t>- díky úspěchům v Malé Asii rozšiřuje </a:t>
            </a:r>
            <a:r>
              <a:rPr lang="cs-CZ" dirty="0" err="1"/>
              <a:t>Antiochos</a:t>
            </a:r>
            <a:r>
              <a:rPr lang="cs-CZ" dirty="0"/>
              <a:t> </a:t>
            </a:r>
            <a:r>
              <a:rPr lang="cs-CZ" dirty="0" err="1"/>
              <a:t>seleukovskou</a:t>
            </a:r>
            <a:r>
              <a:rPr lang="cs-CZ" dirty="0"/>
              <a:t> vládu znovu i do Thrákie, </a:t>
            </a:r>
            <a:r>
              <a:rPr lang="cs-CZ" b="1" dirty="0"/>
              <a:t>čímž se dostává do střetu s Římskou republikou</a:t>
            </a:r>
            <a:r>
              <a:rPr lang="cs-CZ" dirty="0"/>
              <a:t>, která v té době pomalu buduje svou říši a nadvládu v Řecku</a:t>
            </a:r>
          </a:p>
          <a:p>
            <a:pPr marL="0" indent="0">
              <a:buNone/>
            </a:pPr>
            <a:r>
              <a:rPr lang="cs-CZ" dirty="0"/>
              <a:t>- k těm se obracejí </a:t>
            </a:r>
            <a:r>
              <a:rPr lang="cs-CZ" dirty="0" err="1"/>
              <a:t>Antiochovi</a:t>
            </a:r>
            <a:r>
              <a:rPr lang="cs-CZ" dirty="0"/>
              <a:t> nepřátelská řecká města kolem </a:t>
            </a:r>
            <a:r>
              <a:rPr lang="cs-CZ" dirty="0" err="1"/>
              <a:t>Helléspontu</a:t>
            </a:r>
            <a:r>
              <a:rPr lang="cs-CZ" dirty="0"/>
              <a:t> a v Malé Asii s prosbou o pomoc</a:t>
            </a:r>
          </a:p>
          <a:p>
            <a:pPr marL="0" indent="0">
              <a:buNone/>
            </a:pPr>
            <a:r>
              <a:rPr lang="cs-CZ" dirty="0"/>
              <a:t>- zásadní je </a:t>
            </a:r>
            <a:r>
              <a:rPr lang="cs-CZ" dirty="0" err="1"/>
              <a:t>Antiochovo</a:t>
            </a:r>
            <a:r>
              <a:rPr lang="cs-CZ" dirty="0"/>
              <a:t> </a:t>
            </a:r>
            <a:r>
              <a:rPr lang="cs-CZ" dirty="0" err="1"/>
              <a:t>znovuzbudování</a:t>
            </a:r>
            <a:r>
              <a:rPr lang="cs-CZ" dirty="0"/>
              <a:t> města </a:t>
            </a:r>
            <a:r>
              <a:rPr lang="cs-CZ" dirty="0" err="1"/>
              <a:t>Lýsimacheia</a:t>
            </a:r>
            <a:r>
              <a:rPr lang="cs-CZ" dirty="0"/>
              <a:t> v Thrákii jakožto opěrného bodu pro jeho expanzi</a:t>
            </a:r>
          </a:p>
          <a:p>
            <a:pPr marL="0" indent="0">
              <a:buNone/>
            </a:pPr>
            <a:r>
              <a:rPr lang="cs-CZ" dirty="0"/>
              <a:t>- roku 192 </a:t>
            </a:r>
            <a:r>
              <a:rPr lang="cs-CZ" dirty="0" err="1"/>
              <a:t>Antiochos</a:t>
            </a:r>
            <a:r>
              <a:rPr lang="cs-CZ" dirty="0"/>
              <a:t> vpadává do Řecka, </a:t>
            </a:r>
            <a:r>
              <a:rPr lang="cs-CZ" b="1" dirty="0"/>
              <a:t>je však Římany poražen v bitvě u Thermopyl roku 191</a:t>
            </a:r>
            <a:r>
              <a:rPr lang="cs-CZ" dirty="0"/>
              <a:t>, stahuje se do Malé Asie, a </a:t>
            </a:r>
            <a:r>
              <a:rPr lang="cs-CZ" b="1" dirty="0"/>
              <a:t>je Římany definitivně poražen v bitvě u Magnézie roku 190</a:t>
            </a:r>
          </a:p>
          <a:p>
            <a:pPr marL="0" indent="0">
              <a:buNone/>
            </a:pPr>
            <a:r>
              <a:rPr lang="cs-CZ" dirty="0"/>
              <a:t>- </a:t>
            </a:r>
            <a:r>
              <a:rPr lang="cs-CZ" b="1" dirty="0"/>
              <a:t>roku 188 následně uzavírá mír v </a:t>
            </a:r>
            <a:r>
              <a:rPr lang="cs-CZ" b="1" dirty="0" err="1"/>
              <a:t>Apameii</a:t>
            </a:r>
            <a:r>
              <a:rPr lang="cs-CZ" b="1" dirty="0"/>
              <a:t>, na základě kterého je nucen se vzdát většiny loďstva, území v Evropě a v Malé Asii na sever od pohoří </a:t>
            </a:r>
            <a:r>
              <a:rPr lang="cs-CZ" b="1" dirty="0" err="1"/>
              <a:t>Tauros</a:t>
            </a:r>
            <a:r>
              <a:rPr lang="cs-CZ" b="1" dirty="0"/>
              <a:t>, musí vybít své válečné slony a zaplatit reparace (až 5500 talentů)</a:t>
            </a:r>
          </a:p>
          <a:p>
            <a:pPr marL="0" indent="0">
              <a:buNone/>
            </a:pPr>
            <a:r>
              <a:rPr lang="cs-CZ" dirty="0"/>
              <a:t>- v roce 187 je pak zabit v </a:t>
            </a:r>
            <a:r>
              <a:rPr lang="cs-CZ" dirty="0" err="1"/>
              <a:t>Elymě</a:t>
            </a:r>
            <a:r>
              <a:rPr lang="cs-CZ" dirty="0"/>
              <a:t> při pokusu o vyloupení tamního chrámu domorodými obyvateli</a:t>
            </a:r>
          </a:p>
        </p:txBody>
      </p:sp>
      <p:pic>
        <p:nvPicPr>
          <p:cNvPr id="6" name="Picture 5" descr="A black and white drawing of a wall&#10;&#10;Description automatically generated">
            <a:extLst>
              <a:ext uri="{FF2B5EF4-FFF2-40B4-BE49-F238E27FC236}">
                <a16:creationId xmlns:a16="http://schemas.microsoft.com/office/drawing/2014/main" id="{BB01DDAD-FB25-53F5-616D-E661D25BE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6" y="4358839"/>
            <a:ext cx="12100034" cy="36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39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A455E-D982-E204-73E7-DC1FAA349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7366000" cy="68580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/>
              <a:t>- po </a:t>
            </a:r>
            <a:r>
              <a:rPr lang="cs-CZ" dirty="0" err="1"/>
              <a:t>Seleukově</a:t>
            </a:r>
            <a:r>
              <a:rPr lang="cs-CZ" dirty="0"/>
              <a:t> smrti nenastává žádná krize nástupnictví</a:t>
            </a:r>
          </a:p>
          <a:p>
            <a:pPr marL="0" indent="0">
              <a:buNone/>
            </a:pPr>
            <a:r>
              <a:rPr lang="cs-CZ" dirty="0"/>
              <a:t>- přesto: vzpoury syrských měst založených </a:t>
            </a:r>
            <a:r>
              <a:rPr lang="cs-CZ" dirty="0" err="1"/>
              <a:t>Seleukem</a:t>
            </a:r>
            <a:r>
              <a:rPr lang="cs-CZ" dirty="0"/>
              <a:t> a taktéž vzpoury v Persii, obě bylo nutné potlačit silou</a:t>
            </a:r>
          </a:p>
          <a:p>
            <a:pPr marL="0" indent="0">
              <a:buNone/>
            </a:pPr>
            <a:r>
              <a:rPr lang="cs-CZ" dirty="0"/>
              <a:t>- střed říše pevně v </a:t>
            </a:r>
            <a:r>
              <a:rPr lang="cs-CZ" dirty="0" err="1"/>
              <a:t>Antiochových</a:t>
            </a:r>
            <a:r>
              <a:rPr lang="cs-CZ" dirty="0"/>
              <a:t> rukách (Babylónie i Persie)</a:t>
            </a:r>
          </a:p>
          <a:p>
            <a:pPr marL="0" indent="0">
              <a:buNone/>
            </a:pPr>
            <a:r>
              <a:rPr lang="cs-CZ" dirty="0"/>
              <a:t>- hlavní problém: rozsáhlost území s velikým počtem nepřátel</a:t>
            </a:r>
          </a:p>
          <a:p>
            <a:pPr marL="0" indent="0">
              <a:buNone/>
            </a:pPr>
            <a:r>
              <a:rPr lang="cs-CZ" dirty="0"/>
              <a:t>- </a:t>
            </a:r>
            <a:r>
              <a:rPr lang="cs-CZ" dirty="0" err="1"/>
              <a:t>Antiochos</a:t>
            </a:r>
            <a:r>
              <a:rPr lang="cs-CZ" dirty="0"/>
              <a:t> také bezpečně ovládá východ</a:t>
            </a:r>
          </a:p>
          <a:p>
            <a:pPr marL="0" indent="0">
              <a:buNone/>
            </a:pPr>
            <a:r>
              <a:rPr lang="cs-CZ" dirty="0"/>
              <a:t>- </a:t>
            </a:r>
            <a:r>
              <a:rPr lang="cs-CZ" dirty="0" err="1"/>
              <a:t>Antiochovi</a:t>
            </a:r>
            <a:r>
              <a:rPr lang="cs-CZ" dirty="0"/>
              <a:t> cíle na západě:</a:t>
            </a:r>
          </a:p>
          <a:p>
            <a:pPr marL="0" indent="0">
              <a:buNone/>
            </a:pPr>
            <a:r>
              <a:rPr lang="cs-CZ" dirty="0"/>
              <a:t>	- udržet kontrolu a zkonsolidovat území získaná spolu 	se </a:t>
            </a:r>
            <a:r>
              <a:rPr lang="cs-CZ" dirty="0" err="1"/>
              <a:t>Seleukem</a:t>
            </a:r>
            <a:r>
              <a:rPr lang="cs-CZ" dirty="0"/>
              <a:t> od </a:t>
            </a:r>
            <a:r>
              <a:rPr lang="cs-CZ" dirty="0" err="1"/>
              <a:t>Lýsimacha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	- zajistit přetrvávající věrnost tamějších podmaněných 	měst a 	lokálních vládců</a:t>
            </a:r>
          </a:p>
          <a:p>
            <a:pPr marL="0" indent="0">
              <a:buNone/>
            </a:pPr>
            <a:r>
              <a:rPr lang="cs-CZ" dirty="0"/>
              <a:t>- </a:t>
            </a:r>
            <a:r>
              <a:rPr lang="cs-CZ" dirty="0" err="1"/>
              <a:t>Seleukovská</a:t>
            </a:r>
            <a:r>
              <a:rPr lang="cs-CZ" dirty="0"/>
              <a:t> obecná politika vůči řeckým městům: respektování vnitřní autonomie a osvobození od daní jako nástroj získání podpory</a:t>
            </a:r>
          </a:p>
          <a:p>
            <a:pPr marL="0" indent="0">
              <a:buNone/>
            </a:pPr>
            <a:r>
              <a:rPr lang="cs-CZ" dirty="0"/>
              <a:t>- zároveň musel </a:t>
            </a:r>
            <a:r>
              <a:rPr lang="cs-CZ" dirty="0" err="1"/>
              <a:t>Antiochos</a:t>
            </a:r>
            <a:r>
              <a:rPr lang="cs-CZ" dirty="0"/>
              <a:t> čelit odporu některých lokálních vládců (</a:t>
            </a:r>
            <a:r>
              <a:rPr lang="cs-CZ" dirty="0" err="1"/>
              <a:t>Bithýnie</a:t>
            </a:r>
            <a:r>
              <a:rPr lang="cs-CZ" dirty="0"/>
              <a:t>, Pontus)</a:t>
            </a:r>
          </a:p>
          <a:p>
            <a:pPr marL="0" indent="0">
              <a:buNone/>
            </a:pPr>
            <a:r>
              <a:rPr lang="cs-CZ" dirty="0"/>
              <a:t>- </a:t>
            </a:r>
            <a:r>
              <a:rPr lang="cs-CZ" b="1" dirty="0"/>
              <a:t>následně proti </a:t>
            </a:r>
            <a:r>
              <a:rPr lang="cs-CZ" b="1" dirty="0" err="1"/>
              <a:t>Antiochovi</a:t>
            </a:r>
            <a:r>
              <a:rPr lang="cs-CZ" b="1" dirty="0"/>
              <a:t> stála aliance tvořená králem </a:t>
            </a:r>
            <a:r>
              <a:rPr lang="cs-CZ" b="1" dirty="0" err="1"/>
              <a:t>Nikomédem</a:t>
            </a:r>
            <a:r>
              <a:rPr lang="cs-CZ" b="1" dirty="0"/>
              <a:t> z </a:t>
            </a:r>
            <a:r>
              <a:rPr lang="cs-CZ" b="1" dirty="0" err="1"/>
              <a:t>Bithýnie</a:t>
            </a:r>
            <a:r>
              <a:rPr lang="cs-CZ" b="1" dirty="0"/>
              <a:t>, </a:t>
            </a:r>
            <a:r>
              <a:rPr lang="cs-CZ" b="1" dirty="0" err="1"/>
              <a:t>Antigonem</a:t>
            </a:r>
            <a:r>
              <a:rPr lang="cs-CZ" b="1" dirty="0"/>
              <a:t> </a:t>
            </a:r>
            <a:r>
              <a:rPr lang="cs-CZ" b="1" dirty="0" err="1"/>
              <a:t>ii</a:t>
            </a:r>
            <a:r>
              <a:rPr lang="cs-CZ" b="1" dirty="0"/>
              <a:t>. </a:t>
            </a:r>
            <a:r>
              <a:rPr lang="cs-CZ" b="1" dirty="0" err="1"/>
              <a:t>Gonatem</a:t>
            </a:r>
            <a:r>
              <a:rPr lang="cs-CZ" b="1" dirty="0"/>
              <a:t> a městy </a:t>
            </a:r>
            <a:r>
              <a:rPr lang="cs-CZ" b="1" dirty="0" err="1"/>
              <a:t>Byzantiem</a:t>
            </a:r>
            <a:r>
              <a:rPr lang="cs-CZ" b="1" dirty="0"/>
              <a:t> a </a:t>
            </a:r>
            <a:r>
              <a:rPr lang="cs-CZ" b="1" dirty="0" err="1"/>
              <a:t>Herakleiou</a:t>
            </a:r>
            <a:endParaRPr lang="cs-CZ" b="1" dirty="0"/>
          </a:p>
          <a:p>
            <a:pPr marL="0" indent="0">
              <a:buNone/>
            </a:pPr>
            <a:r>
              <a:rPr lang="cs-CZ" dirty="0"/>
              <a:t>	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3" descr="A painting of two women&#10;&#10;Description automatically generated">
            <a:extLst>
              <a:ext uri="{FF2B5EF4-FFF2-40B4-BE49-F238E27FC236}">
                <a16:creationId xmlns:a16="http://schemas.microsoft.com/office/drawing/2014/main" id="{A2750B6D-619F-B528-6329-1F7AFF727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886" y="0"/>
            <a:ext cx="5337953" cy="4998720"/>
          </a:xfrm>
          <a:prstGeom prst="rect">
            <a:avLst/>
          </a:prstGeom>
        </p:spPr>
      </p:pic>
      <p:pic>
        <p:nvPicPr>
          <p:cNvPr id="6" name="Picture 5" descr="A close-up of a coin&#10;&#10;Description automatically generated">
            <a:extLst>
              <a:ext uri="{FF2B5EF4-FFF2-40B4-BE49-F238E27FC236}">
                <a16:creationId xmlns:a16="http://schemas.microsoft.com/office/drawing/2014/main" id="{5553350B-973A-CC6E-E42F-FA7B2A062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886" y="4265869"/>
            <a:ext cx="5422867" cy="259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103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D83A4-F556-49F3-7E07-B133748EA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761878" cy="635110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sz="2400" dirty="0"/>
              <a:t>- dále proti </a:t>
            </a:r>
            <a:r>
              <a:rPr lang="cs-CZ" sz="2400" dirty="0" err="1"/>
              <a:t>Antiochovi</a:t>
            </a:r>
            <a:r>
              <a:rPr lang="cs-CZ" sz="2400" dirty="0"/>
              <a:t> stojí také Ptolemaiovci na jihu Malé Asie</a:t>
            </a:r>
          </a:p>
          <a:p>
            <a:pPr marL="0" indent="0">
              <a:buNone/>
            </a:pPr>
            <a:r>
              <a:rPr lang="cs-CZ" sz="2400" dirty="0"/>
              <a:t>- </a:t>
            </a:r>
            <a:r>
              <a:rPr lang="cs-CZ" sz="2400" b="1" dirty="0"/>
              <a:t>situace ještě zhoršena příchodem keltských kmenů</a:t>
            </a:r>
          </a:p>
          <a:p>
            <a:pPr marL="0" indent="0">
              <a:buNone/>
            </a:pPr>
            <a:r>
              <a:rPr lang="cs-CZ" sz="2400" dirty="0"/>
              <a:t>	- ti se na výzvu </a:t>
            </a:r>
            <a:r>
              <a:rPr lang="cs-CZ" sz="2400" dirty="0" err="1"/>
              <a:t>Nikoméda</a:t>
            </a:r>
            <a:r>
              <a:rPr lang="cs-CZ" sz="2400" dirty="0"/>
              <a:t>, krále </a:t>
            </a:r>
            <a:r>
              <a:rPr lang="cs-CZ" sz="2400" dirty="0" err="1"/>
              <a:t>Bithýnie</a:t>
            </a:r>
            <a:r>
              <a:rPr lang="cs-CZ" sz="2400" dirty="0"/>
              <a:t>, </a:t>
            </a:r>
            <a:r>
              <a:rPr lang="cs-CZ" sz="2400" b="1" dirty="0"/>
              <a:t>roku 	278 přepravují přes </a:t>
            </a:r>
            <a:r>
              <a:rPr lang="cs-CZ" sz="2400" b="1" dirty="0" err="1"/>
              <a:t>Helléspont</a:t>
            </a:r>
            <a:r>
              <a:rPr lang="cs-CZ" sz="2400" b="1" dirty="0"/>
              <a:t> a začínají 	plenit Malou Asii</a:t>
            </a:r>
          </a:p>
          <a:p>
            <a:pPr marL="0" indent="0">
              <a:buNone/>
            </a:pPr>
            <a:r>
              <a:rPr lang="cs-CZ" sz="2400" dirty="0"/>
              <a:t>- </a:t>
            </a:r>
            <a:r>
              <a:rPr lang="cs-CZ" sz="2400" dirty="0" err="1"/>
              <a:t>Antiochos</a:t>
            </a:r>
            <a:r>
              <a:rPr lang="cs-CZ" sz="2400" dirty="0"/>
              <a:t> jako z prvních králů organizuje rozsáhlý odpor vůči invazi, vybírá daň na válku proti Keltům (‚</a:t>
            </a:r>
            <a:r>
              <a:rPr lang="cs-CZ" sz="2400" b="1" dirty="0" err="1"/>
              <a:t>Galatikon</a:t>
            </a:r>
            <a:r>
              <a:rPr lang="cs-CZ" sz="2400" dirty="0"/>
              <a:t>‘) a poráží je v tzv. </a:t>
            </a:r>
            <a:r>
              <a:rPr lang="cs-CZ" sz="2400" b="1" dirty="0"/>
              <a:t>bitvě slonů roku 275/274</a:t>
            </a:r>
          </a:p>
          <a:p>
            <a:pPr marL="0" indent="0">
              <a:buNone/>
            </a:pPr>
            <a:r>
              <a:rPr lang="cs-CZ" sz="2400" dirty="0"/>
              <a:t>	- donutil je usadit se v části Frýgie, která je po 	nich nadále nazývána </a:t>
            </a:r>
            <a:r>
              <a:rPr lang="cs-CZ" sz="2400" b="1" dirty="0" err="1"/>
              <a:t>Galatie</a:t>
            </a:r>
            <a:endParaRPr lang="cs-CZ" sz="2400" b="1" dirty="0"/>
          </a:p>
          <a:p>
            <a:pPr marL="0" indent="0">
              <a:buNone/>
            </a:pPr>
            <a:r>
              <a:rPr lang="cs-CZ" sz="2400" dirty="0"/>
              <a:t>	- porážka </a:t>
            </a:r>
            <a:r>
              <a:rPr lang="cs-CZ" sz="2400" dirty="0" err="1"/>
              <a:t>Galatů</a:t>
            </a:r>
            <a:r>
              <a:rPr lang="cs-CZ" sz="2400" dirty="0"/>
              <a:t> </a:t>
            </a:r>
            <a:r>
              <a:rPr lang="cs-CZ" sz="2400" dirty="0" err="1"/>
              <a:t>Antiochem</a:t>
            </a:r>
            <a:r>
              <a:rPr lang="cs-CZ" sz="2400" dirty="0"/>
              <a:t> byla pro řecká 	města v Malé Asii zcela zásadní, získal díky nim 	jejich přízeň</a:t>
            </a:r>
          </a:p>
          <a:p>
            <a:pPr marL="0" indent="0">
              <a:buNone/>
            </a:pPr>
            <a:r>
              <a:rPr lang="cs-CZ" sz="2400" dirty="0"/>
              <a:t>		- začal jimi být nazýván ‚</a:t>
            </a:r>
            <a:r>
              <a:rPr lang="cs-CZ" sz="2400" b="1" dirty="0" err="1"/>
              <a:t>Sótér</a:t>
            </a:r>
            <a:r>
              <a:rPr lang="cs-CZ" sz="2400" dirty="0"/>
              <a:t>‘ 			(zachránce, spasitel)</a:t>
            </a:r>
          </a:p>
          <a:p>
            <a:pPr marL="0" indent="0">
              <a:buNone/>
            </a:pPr>
            <a:r>
              <a:rPr lang="cs-CZ" sz="2400" dirty="0"/>
              <a:t>	- </a:t>
            </a:r>
            <a:r>
              <a:rPr lang="cs-CZ" sz="2400" dirty="0" err="1"/>
              <a:t>Galatové</a:t>
            </a:r>
            <a:r>
              <a:rPr lang="cs-CZ" sz="2400" dirty="0"/>
              <a:t> následně najímáni do helénistických 	armád (včetně těch </a:t>
            </a:r>
            <a:r>
              <a:rPr lang="cs-CZ" sz="2400" dirty="0" err="1"/>
              <a:t>Seleukovských</a:t>
            </a:r>
            <a:r>
              <a:rPr lang="cs-CZ" sz="2400" dirty="0"/>
              <a:t>) jako žoldáci</a:t>
            </a:r>
          </a:p>
          <a:p>
            <a:pPr marL="0" indent="0">
              <a:buNone/>
            </a:pPr>
            <a:r>
              <a:rPr lang="cs-CZ" sz="2400" dirty="0"/>
              <a:t>- po válce s </a:t>
            </a:r>
            <a:r>
              <a:rPr lang="cs-CZ" sz="2400" dirty="0" err="1"/>
              <a:t>Galaty</a:t>
            </a:r>
            <a:r>
              <a:rPr lang="cs-CZ" sz="2400" dirty="0"/>
              <a:t> se </a:t>
            </a:r>
            <a:r>
              <a:rPr lang="cs-CZ" sz="2400" dirty="0" err="1"/>
              <a:t>Antiochovi</a:t>
            </a:r>
            <a:r>
              <a:rPr lang="cs-CZ" sz="2400" dirty="0"/>
              <a:t> daří konsolidovat Malou Asii, </a:t>
            </a:r>
            <a:r>
              <a:rPr lang="cs-CZ" sz="2400" dirty="0" err="1"/>
              <a:t>Kappadokie</a:t>
            </a:r>
            <a:r>
              <a:rPr lang="cs-CZ" sz="2400" dirty="0"/>
              <a:t> se dostává pod </a:t>
            </a:r>
            <a:r>
              <a:rPr lang="cs-CZ" sz="2400" dirty="0" err="1"/>
              <a:t>Seleukovskou</a:t>
            </a:r>
            <a:r>
              <a:rPr lang="cs-CZ" sz="2400" dirty="0"/>
              <a:t> správu, je uzavřen mír s </a:t>
            </a:r>
            <a:r>
              <a:rPr lang="cs-CZ" sz="2400" dirty="0" err="1"/>
              <a:t>Antigonem</a:t>
            </a:r>
            <a:r>
              <a:rPr lang="cs-CZ" sz="2400" dirty="0"/>
              <a:t> </a:t>
            </a:r>
            <a:r>
              <a:rPr lang="cs-CZ" sz="2400" dirty="0" err="1"/>
              <a:t>Gonatem</a:t>
            </a:r>
            <a:r>
              <a:rPr lang="cs-CZ" sz="2400" dirty="0"/>
              <a:t> (277), Pergamon nadále zůstává věrný </a:t>
            </a:r>
            <a:r>
              <a:rPr lang="cs-CZ" sz="2400" dirty="0" err="1"/>
              <a:t>Seleukovcům</a:t>
            </a:r>
            <a:r>
              <a:rPr lang="cs-CZ" sz="2400" dirty="0"/>
              <a:t>, jsou zakládána města; </a:t>
            </a:r>
            <a:r>
              <a:rPr lang="cs-CZ" sz="2400" b="1" dirty="0"/>
              <a:t>Pontos a </a:t>
            </a:r>
            <a:r>
              <a:rPr lang="cs-CZ" sz="2400" b="1" dirty="0" err="1"/>
              <a:t>Bithýnie</a:t>
            </a:r>
            <a:r>
              <a:rPr lang="cs-CZ" sz="2400" b="1" dirty="0"/>
              <a:t> jsou nicméně nadále nezávislé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4" name="Picture 3" descr="A statue of a person&#10;&#10;Description automatically generated">
            <a:extLst>
              <a:ext uri="{FF2B5EF4-FFF2-40B4-BE49-F238E27FC236}">
                <a16:creationId xmlns:a16="http://schemas.microsoft.com/office/drawing/2014/main" id="{F37DB744-27D5-61A2-AECE-3804BC3AD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878" y="0"/>
            <a:ext cx="84304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852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BBCB6-040E-7C13-A7F8-FA63E35CA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</p:spPr>
        <p:txBody>
          <a:bodyPr/>
          <a:lstStyle/>
          <a:p>
            <a:r>
              <a:rPr lang="cs-CZ" dirty="0"/>
              <a:t>První syrská válka (276/274-271)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B965E-2E10-9F7F-4311-120E29367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2076"/>
            <a:ext cx="10515600" cy="481488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- </a:t>
            </a:r>
            <a:r>
              <a:rPr lang="cs-CZ" b="1" dirty="0"/>
              <a:t>propuká mezi </a:t>
            </a:r>
            <a:r>
              <a:rPr lang="cs-CZ" b="1" dirty="0" err="1"/>
              <a:t>Antiochem</a:t>
            </a:r>
            <a:r>
              <a:rPr lang="cs-CZ" b="1" dirty="0"/>
              <a:t> I. a Ptolemaiem II</a:t>
            </a:r>
            <a:r>
              <a:rPr lang="cs-CZ" dirty="0"/>
              <a:t>.</a:t>
            </a:r>
          </a:p>
          <a:p>
            <a:pPr marL="0" indent="0">
              <a:buNone/>
            </a:pPr>
            <a:r>
              <a:rPr lang="cs-CZ" dirty="0"/>
              <a:t>- na </a:t>
            </a:r>
            <a:r>
              <a:rPr lang="cs-CZ" dirty="0" err="1"/>
              <a:t>Antiochově</a:t>
            </a:r>
            <a:r>
              <a:rPr lang="cs-CZ" dirty="0"/>
              <a:t> straně stojí též </a:t>
            </a:r>
            <a:r>
              <a:rPr lang="cs-CZ" b="1" dirty="0" err="1"/>
              <a:t>Magás</a:t>
            </a:r>
            <a:r>
              <a:rPr lang="cs-CZ" b="1" dirty="0"/>
              <a:t>, panovník </a:t>
            </a:r>
            <a:r>
              <a:rPr lang="cs-CZ" b="1" dirty="0" err="1"/>
              <a:t>Kyrény</a:t>
            </a:r>
            <a:r>
              <a:rPr lang="cs-CZ" b="1" dirty="0"/>
              <a:t> </a:t>
            </a:r>
            <a:r>
              <a:rPr lang="cs-CZ" dirty="0"/>
              <a:t>(dynastický svazek s </a:t>
            </a:r>
            <a:r>
              <a:rPr lang="cs-CZ" dirty="0" err="1"/>
              <a:t>Antiochovou</a:t>
            </a:r>
            <a:r>
              <a:rPr lang="cs-CZ" dirty="0"/>
              <a:t> dcerou </a:t>
            </a:r>
            <a:r>
              <a:rPr lang="cs-CZ" dirty="0" err="1"/>
              <a:t>Apamé</a:t>
            </a:r>
            <a:r>
              <a:rPr lang="cs-CZ" dirty="0"/>
              <a:t>) – oba jsou pravděpodobní iniciátoři</a:t>
            </a:r>
          </a:p>
          <a:p>
            <a:pPr marL="0" indent="0">
              <a:buNone/>
            </a:pPr>
            <a:r>
              <a:rPr lang="cs-CZ" dirty="0"/>
              <a:t>- Ptolemaiova armáda se dostala až k Eufratu v Sýrii, odkud byla posléze zahnána </a:t>
            </a:r>
            <a:r>
              <a:rPr lang="cs-CZ" dirty="0" err="1"/>
              <a:t>seleukovskými</a:t>
            </a:r>
            <a:r>
              <a:rPr lang="cs-CZ" dirty="0"/>
              <a:t> vojsky, zatímco </a:t>
            </a:r>
            <a:r>
              <a:rPr lang="cs-CZ" dirty="0" err="1"/>
              <a:t>Antiochos</a:t>
            </a:r>
            <a:r>
              <a:rPr lang="cs-CZ" dirty="0"/>
              <a:t> operoval v Malé Asii ze Sard proti tamním ptolemaiovským državám, kde se odehrála zásadnější část bojů</a:t>
            </a:r>
          </a:p>
          <a:p>
            <a:pPr marL="0" indent="0">
              <a:buNone/>
            </a:pPr>
            <a:r>
              <a:rPr lang="cs-CZ" dirty="0"/>
              <a:t>- válka skončila </a:t>
            </a:r>
            <a:r>
              <a:rPr lang="en-US" b="1" dirty="0" err="1"/>
              <a:t>prohrou</a:t>
            </a:r>
            <a:r>
              <a:rPr lang="en-US" b="1" dirty="0"/>
              <a:t> pro </a:t>
            </a:r>
            <a:r>
              <a:rPr lang="en-US" b="1" dirty="0" err="1"/>
              <a:t>Seleukovce</a:t>
            </a:r>
            <a:r>
              <a:rPr lang="en-US" b="1" dirty="0"/>
              <a:t> a </a:t>
            </a:r>
            <a:r>
              <a:rPr lang="cs-CZ" b="1" dirty="0"/>
              <a:t>příznivě pro Ptolemaiovce, udrželi </a:t>
            </a:r>
            <a:r>
              <a:rPr lang="cs-CZ" b="1" dirty="0" err="1"/>
              <a:t>Foiníkii</a:t>
            </a:r>
            <a:r>
              <a:rPr lang="cs-CZ" b="1" dirty="0"/>
              <a:t> a </a:t>
            </a:r>
            <a:r>
              <a:rPr lang="cs-CZ" b="1" dirty="0" err="1"/>
              <a:t>Koilé</a:t>
            </a:r>
            <a:r>
              <a:rPr lang="cs-CZ" b="1" dirty="0"/>
              <a:t> Sýrii (krom Damašku)</a:t>
            </a:r>
          </a:p>
          <a:p>
            <a:pPr marL="0" indent="0">
              <a:buNone/>
            </a:pPr>
            <a:r>
              <a:rPr lang="cs-CZ" dirty="0"/>
              <a:t>- </a:t>
            </a:r>
            <a:r>
              <a:rPr lang="cs-CZ" dirty="0" err="1"/>
              <a:t>Antiochos</a:t>
            </a:r>
            <a:r>
              <a:rPr lang="cs-CZ" dirty="0"/>
              <a:t> se </a:t>
            </a:r>
            <a:r>
              <a:rPr lang="cs-CZ" dirty="0" err="1"/>
              <a:t>nadálé</a:t>
            </a:r>
            <a:r>
              <a:rPr lang="cs-CZ" dirty="0"/>
              <a:t> drží mimo boje mezi </a:t>
            </a:r>
            <a:r>
              <a:rPr lang="cs-CZ" dirty="0" err="1"/>
              <a:t>Antigonovci</a:t>
            </a:r>
            <a:r>
              <a:rPr lang="cs-CZ" dirty="0"/>
              <a:t> a Ptolemaiovci v Egejské oblasti a soustředí se dále na konsolidaci říše</a:t>
            </a:r>
          </a:p>
          <a:p>
            <a:pPr marL="0" indent="0">
              <a:buNone/>
            </a:pPr>
            <a:r>
              <a:rPr lang="cs-CZ" dirty="0"/>
              <a:t>	- </a:t>
            </a:r>
            <a:r>
              <a:rPr lang="cs-CZ" b="1" dirty="0"/>
              <a:t>účastní se např. zakládání chrámu v </a:t>
            </a:r>
            <a:r>
              <a:rPr lang="cs-CZ" dirty="0" err="1"/>
              <a:t>Borsippě</a:t>
            </a:r>
            <a:r>
              <a:rPr lang="cs-CZ" dirty="0"/>
              <a:t> poblíž Babylonu (v 	nalezených nápisech používá babylonskou titulaturu</a:t>
            </a:r>
          </a:p>
        </p:txBody>
      </p:sp>
    </p:spTree>
    <p:extLst>
      <p:ext uri="{BB962C8B-B14F-4D97-AF65-F5344CB8AC3E}">
        <p14:creationId xmlns:p14="http://schemas.microsoft.com/office/powerpoint/2010/main" val="3909601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89B4C-984C-C00F-ECBA-626861CC2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441" y="455558"/>
            <a:ext cx="4837386" cy="611028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- </a:t>
            </a:r>
            <a:r>
              <a:rPr lang="cs-CZ" b="1" dirty="0"/>
              <a:t>roku 262 je </a:t>
            </a:r>
            <a:r>
              <a:rPr lang="cs-CZ" b="1" dirty="0" err="1"/>
              <a:t>Antiochos</a:t>
            </a:r>
            <a:r>
              <a:rPr lang="cs-CZ" b="1" dirty="0"/>
              <a:t> v bitvě u Sard poražen </a:t>
            </a:r>
            <a:r>
              <a:rPr lang="cs-CZ" b="1" dirty="0" err="1"/>
              <a:t>Eumenem</a:t>
            </a:r>
            <a:r>
              <a:rPr lang="cs-CZ" b="1" dirty="0"/>
              <a:t> I., který se stává králem Pergamu</a:t>
            </a:r>
          </a:p>
          <a:p>
            <a:pPr marL="0" indent="0">
              <a:buNone/>
            </a:pPr>
            <a:r>
              <a:rPr lang="cs-CZ" dirty="0"/>
              <a:t>- v </a:t>
            </a:r>
            <a:r>
              <a:rPr lang="cs-CZ" b="1" dirty="0"/>
              <a:t>60tých letech třetího století je </a:t>
            </a:r>
            <a:r>
              <a:rPr lang="cs-CZ" b="1" dirty="0" err="1"/>
              <a:t>Antiochem</a:t>
            </a:r>
            <a:r>
              <a:rPr lang="cs-CZ" b="1" dirty="0"/>
              <a:t> popraven jeho nejstarší syn </a:t>
            </a:r>
            <a:r>
              <a:rPr lang="cs-CZ" b="1" dirty="0" err="1"/>
              <a:t>Seleukos</a:t>
            </a:r>
            <a:r>
              <a:rPr lang="cs-CZ" dirty="0"/>
              <a:t>, do té doby jeho spolukrál</a:t>
            </a:r>
          </a:p>
          <a:p>
            <a:pPr marL="0" indent="0">
              <a:buNone/>
            </a:pPr>
            <a:r>
              <a:rPr lang="cs-CZ" dirty="0"/>
              <a:t>- místo něj je následníkem učiněn mladší syn </a:t>
            </a:r>
            <a:r>
              <a:rPr lang="cs-CZ" dirty="0" err="1"/>
              <a:t>Antiochos</a:t>
            </a:r>
            <a:r>
              <a:rPr lang="cs-CZ" dirty="0"/>
              <a:t> (posléze </a:t>
            </a:r>
            <a:r>
              <a:rPr lang="cs-CZ" dirty="0" err="1"/>
              <a:t>Antiochos</a:t>
            </a:r>
            <a:r>
              <a:rPr lang="cs-CZ" dirty="0"/>
              <a:t> II. </a:t>
            </a:r>
            <a:r>
              <a:rPr lang="cs-CZ" dirty="0" err="1"/>
              <a:t>Theos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/>
              <a:t>- roku 261 </a:t>
            </a:r>
            <a:r>
              <a:rPr lang="cs-CZ" dirty="0" err="1"/>
              <a:t>Antiochos</a:t>
            </a:r>
            <a:r>
              <a:rPr lang="cs-CZ" dirty="0"/>
              <a:t> I. </a:t>
            </a:r>
            <a:r>
              <a:rPr lang="cs-CZ" dirty="0" err="1"/>
              <a:t>Sótér</a:t>
            </a:r>
            <a:r>
              <a:rPr lang="cs-CZ" dirty="0"/>
              <a:t> umírá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Picture 5" descr="A close-up of a vase&#10;&#10;Description automatically generated">
            <a:extLst>
              <a:ext uri="{FF2B5EF4-FFF2-40B4-BE49-F238E27FC236}">
                <a16:creationId xmlns:a16="http://schemas.microsoft.com/office/drawing/2014/main" id="{407EB1B9-A248-870E-03F6-BF224D7FC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033" y="0"/>
            <a:ext cx="6298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90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FAD6E-0478-35B5-6F1E-369D627C0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4175"/>
            <a:ext cx="10515600" cy="1325563"/>
          </a:xfrm>
        </p:spPr>
        <p:txBody>
          <a:bodyPr/>
          <a:lstStyle/>
          <a:p>
            <a:r>
              <a:rPr lang="cs-CZ" dirty="0" err="1"/>
              <a:t>Antiochos</a:t>
            </a:r>
            <a:r>
              <a:rPr lang="cs-CZ" dirty="0"/>
              <a:t> II. </a:t>
            </a:r>
            <a:r>
              <a:rPr lang="cs-CZ" dirty="0" err="1"/>
              <a:t>Theos</a:t>
            </a:r>
            <a:r>
              <a:rPr lang="cs-CZ" dirty="0"/>
              <a:t> (261-246)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2697D-582C-C45F-A247-8B7473E4F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20" y="1963420"/>
            <a:ext cx="5450840" cy="470058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- nástup na trůn poměrně hladký</a:t>
            </a:r>
          </a:p>
          <a:p>
            <a:pPr marL="0" indent="0">
              <a:buNone/>
            </a:pPr>
            <a:r>
              <a:rPr lang="cs-CZ" dirty="0"/>
              <a:t>- ALE – nepokoje v Babylóně</a:t>
            </a:r>
          </a:p>
          <a:p>
            <a:pPr marL="0" indent="0">
              <a:buNone/>
            </a:pPr>
            <a:r>
              <a:rPr lang="cs-CZ" dirty="0"/>
              <a:t>	- muž jménem </a:t>
            </a:r>
            <a:r>
              <a:rPr lang="cs-CZ" dirty="0" err="1"/>
              <a:t>Seleukos</a:t>
            </a:r>
            <a:r>
              <a:rPr lang="cs-CZ" dirty="0"/>
              <a:t>, který 	zřejmě nepocházel z krá-	</a:t>
            </a:r>
            <a:r>
              <a:rPr lang="cs-CZ" dirty="0" err="1"/>
              <a:t>lovského</a:t>
            </a:r>
            <a:r>
              <a:rPr lang="cs-CZ" dirty="0"/>
              <a:t> rodu, se pokusil o 	povstání</a:t>
            </a:r>
          </a:p>
          <a:p>
            <a:pPr marL="0" indent="0">
              <a:buNone/>
            </a:pPr>
            <a:r>
              <a:rPr lang="cs-CZ" dirty="0"/>
              <a:t>		- lži-</a:t>
            </a:r>
            <a:r>
              <a:rPr lang="cs-CZ" dirty="0" err="1"/>
              <a:t>Seleukos</a:t>
            </a:r>
            <a:r>
              <a:rPr lang="cs-CZ" dirty="0"/>
              <a:t>?</a:t>
            </a:r>
          </a:p>
          <a:p>
            <a:pPr marL="0" indent="0">
              <a:buNone/>
            </a:pPr>
            <a:r>
              <a:rPr lang="cs-CZ" dirty="0"/>
              <a:t>- titul </a:t>
            </a:r>
            <a:r>
              <a:rPr lang="cs-CZ" dirty="0" err="1"/>
              <a:t>Thoes</a:t>
            </a:r>
            <a:r>
              <a:rPr lang="cs-CZ" dirty="0"/>
              <a:t> získal za záchranu Miléťanů od tyranidy vletech 259/8</a:t>
            </a:r>
          </a:p>
        </p:txBody>
      </p:sp>
      <p:pic>
        <p:nvPicPr>
          <p:cNvPr id="5" name="Picture 4" descr="A close up of a coin&#10;&#10;Description automatically generated">
            <a:extLst>
              <a:ext uri="{FF2B5EF4-FFF2-40B4-BE49-F238E27FC236}">
                <a16:creationId xmlns:a16="http://schemas.microsoft.com/office/drawing/2014/main" id="{D2BCC903-EF57-3C8F-3180-15CCED449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761" y="1797978"/>
            <a:ext cx="6421120" cy="348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3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BDC02-3AFB-A47A-7800-5A3515641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86" y="-292812"/>
            <a:ext cx="10515600" cy="1325563"/>
          </a:xfrm>
        </p:spPr>
        <p:txBody>
          <a:bodyPr/>
          <a:lstStyle/>
          <a:p>
            <a:r>
              <a:rPr lang="cs-CZ" dirty="0"/>
              <a:t>Druhá syrská válka (260-253?)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A2CA8-C46A-2F45-2127-0DAD97B39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256" y="812034"/>
            <a:ext cx="10515600" cy="361282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dirty="0"/>
              <a:t>- vypuká krátce po </a:t>
            </a:r>
            <a:r>
              <a:rPr lang="cs-CZ" dirty="0" err="1"/>
              <a:t>Antiochově</a:t>
            </a:r>
            <a:r>
              <a:rPr lang="cs-CZ" dirty="0"/>
              <a:t> nástupu na trůn</a:t>
            </a:r>
          </a:p>
          <a:p>
            <a:pPr marL="0" indent="0">
              <a:buNone/>
            </a:pPr>
            <a:r>
              <a:rPr lang="cs-CZ" dirty="0"/>
              <a:t>- </a:t>
            </a:r>
            <a:r>
              <a:rPr lang="cs-CZ" b="1" dirty="0"/>
              <a:t>začíná menším sporem týkajícím se měst v Malé Asii (</a:t>
            </a:r>
            <a:r>
              <a:rPr lang="cs-CZ" b="1" dirty="0" err="1"/>
              <a:t>Milétos</a:t>
            </a:r>
            <a:r>
              <a:rPr lang="cs-CZ" b="1" dirty="0"/>
              <a:t> a </a:t>
            </a:r>
            <a:r>
              <a:rPr lang="cs-CZ" b="1" dirty="0" err="1"/>
              <a:t>Efesos</a:t>
            </a:r>
            <a:r>
              <a:rPr lang="cs-CZ" b="1" dirty="0"/>
              <a:t>), agresorem je Ptolemaios II.</a:t>
            </a:r>
          </a:p>
          <a:p>
            <a:pPr marL="0" indent="0">
              <a:buNone/>
            </a:pPr>
            <a:r>
              <a:rPr lang="cs-CZ" dirty="0"/>
              <a:t>- o válce je známo jen málo</a:t>
            </a:r>
          </a:p>
          <a:p>
            <a:pPr marL="0" indent="0">
              <a:buNone/>
            </a:pPr>
            <a:r>
              <a:rPr lang="cs-CZ" dirty="0"/>
              <a:t>- pravděpodobně během ní došlo k </a:t>
            </a:r>
            <a:r>
              <a:rPr lang="cs-CZ" b="1" dirty="0"/>
              <a:t>výpadu Ptolemaia II. do Sýrie a také z </a:t>
            </a:r>
            <a:r>
              <a:rPr lang="cs-CZ" b="1" dirty="0" err="1"/>
              <a:t>Kilikie</a:t>
            </a:r>
            <a:r>
              <a:rPr lang="cs-CZ" b="1" dirty="0"/>
              <a:t> proti </a:t>
            </a:r>
            <a:r>
              <a:rPr lang="cs-CZ" b="1" dirty="0" err="1"/>
              <a:t>Antiochovi</a:t>
            </a:r>
            <a:endParaRPr lang="cs-CZ" b="1" dirty="0"/>
          </a:p>
          <a:p>
            <a:pPr marL="0" indent="0">
              <a:buNone/>
            </a:pPr>
            <a:r>
              <a:rPr lang="cs-CZ" dirty="0"/>
              <a:t>- </a:t>
            </a:r>
            <a:r>
              <a:rPr lang="cs-CZ" dirty="0" err="1"/>
              <a:t>Antiochus</a:t>
            </a:r>
            <a:r>
              <a:rPr lang="cs-CZ" dirty="0"/>
              <a:t> během ní vynakládá veliké diplomatické úsilí na zajištění co nejlepšího mocenského postavení ve válce:</a:t>
            </a:r>
          </a:p>
          <a:p>
            <a:pPr marL="0" indent="0">
              <a:buNone/>
            </a:pPr>
            <a:r>
              <a:rPr lang="cs-CZ" dirty="0"/>
              <a:t>	- kolem roku 255 se lokální velmož </a:t>
            </a:r>
            <a:r>
              <a:rPr lang="cs-CZ" dirty="0" err="1"/>
              <a:t>Ariarathés</a:t>
            </a:r>
            <a:r>
              <a:rPr lang="cs-CZ" dirty="0"/>
              <a:t> (III.) prohlašuje králem </a:t>
            </a:r>
            <a:r>
              <a:rPr lang="cs-CZ" dirty="0" err="1"/>
              <a:t>Kappadokie</a:t>
            </a:r>
            <a:r>
              <a:rPr lang="cs-CZ" dirty="0"/>
              <a:t>, je </a:t>
            </a:r>
            <a:r>
              <a:rPr lang="cs-CZ" dirty="0" err="1"/>
              <a:t>Antiochem</a:t>
            </a:r>
            <a:r>
              <a:rPr lang="cs-CZ" dirty="0"/>
              <a:t> uznán a uzavírá dynastický sňatek s jeho dcerou </a:t>
            </a:r>
            <a:r>
              <a:rPr lang="cs-CZ" dirty="0" err="1"/>
              <a:t>Stratoniké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	- druhou </a:t>
            </a:r>
            <a:r>
              <a:rPr lang="cs-CZ" dirty="0" err="1"/>
              <a:t>Stratoniké</a:t>
            </a:r>
            <a:r>
              <a:rPr lang="cs-CZ" dirty="0"/>
              <a:t> (svojí sestru) provdává za makedonského následníka trůnu</a:t>
            </a:r>
          </a:p>
          <a:p>
            <a:pPr marL="0" indent="0">
              <a:buNone/>
            </a:pPr>
            <a:r>
              <a:rPr lang="cs-CZ" dirty="0"/>
              <a:t>- </a:t>
            </a:r>
            <a:r>
              <a:rPr lang="cs-CZ" b="1" dirty="0"/>
              <a:t>válka skončila mírovou dohodou, </a:t>
            </a:r>
            <a:r>
              <a:rPr lang="cs-CZ" b="1" dirty="0" err="1"/>
              <a:t>Antiochos</a:t>
            </a:r>
            <a:r>
              <a:rPr lang="cs-CZ" b="1" dirty="0"/>
              <a:t> získal od Ptolemaia území v </a:t>
            </a:r>
            <a:r>
              <a:rPr lang="cs-CZ" b="1" dirty="0" err="1"/>
              <a:t>Iónii</a:t>
            </a:r>
            <a:r>
              <a:rPr lang="cs-CZ" b="1" dirty="0"/>
              <a:t>, </a:t>
            </a:r>
            <a:r>
              <a:rPr lang="cs-CZ" b="1" dirty="0" err="1"/>
              <a:t>Kilikii</a:t>
            </a:r>
            <a:r>
              <a:rPr lang="cs-CZ" b="1" dirty="0"/>
              <a:t> a </a:t>
            </a:r>
            <a:r>
              <a:rPr lang="cs-CZ" b="1" dirty="0" err="1"/>
              <a:t>Pamfýlii</a:t>
            </a:r>
            <a:endParaRPr lang="cs-CZ" b="1" dirty="0"/>
          </a:p>
          <a:p>
            <a:pPr marL="0" indent="0">
              <a:buNone/>
            </a:pPr>
            <a:r>
              <a:rPr lang="cs-CZ" dirty="0"/>
              <a:t>- </a:t>
            </a:r>
            <a:r>
              <a:rPr lang="cs-CZ" b="1" dirty="0"/>
              <a:t>ALE – součástí mírové dohody je sňatek </a:t>
            </a:r>
            <a:r>
              <a:rPr lang="cs-CZ" b="1" dirty="0" err="1"/>
              <a:t>Antiocha</a:t>
            </a:r>
            <a:r>
              <a:rPr lang="cs-CZ" b="1" dirty="0"/>
              <a:t> s </a:t>
            </a:r>
            <a:r>
              <a:rPr lang="cs-CZ" b="1" dirty="0" err="1"/>
              <a:t>Bereniké</a:t>
            </a:r>
            <a:r>
              <a:rPr lang="cs-CZ" b="1" dirty="0"/>
              <a:t>, dcerou Ptolemaia, a „rozvod“ s jeho předchozí manželkou </a:t>
            </a:r>
            <a:r>
              <a:rPr lang="cs-CZ" b="1" dirty="0" err="1"/>
              <a:t>Láodiké</a:t>
            </a:r>
            <a:endParaRPr lang="cs-CZ" b="1" dirty="0"/>
          </a:p>
        </p:txBody>
      </p:sp>
      <p:pic>
        <p:nvPicPr>
          <p:cNvPr id="9" name="Picture 8" descr="A landscape with trees and rocks&#10;&#10;Description automatically generated">
            <a:extLst>
              <a:ext uri="{FF2B5EF4-FFF2-40B4-BE49-F238E27FC236}">
                <a16:creationId xmlns:a16="http://schemas.microsoft.com/office/drawing/2014/main" id="{8E0934BF-088E-F3A9-CD0C-3612D4F17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503" y="4014952"/>
            <a:ext cx="9648497" cy="284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546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22619-4308-43C6-3AD8-2EBBD09E9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38150"/>
            <a:ext cx="10515600" cy="5738813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- jako důsledek druhé syrské války je </a:t>
            </a:r>
            <a:r>
              <a:rPr lang="cs-CZ" dirty="0" err="1"/>
              <a:t>Antiochem</a:t>
            </a:r>
            <a:r>
              <a:rPr lang="cs-CZ" dirty="0"/>
              <a:t> věnována menší pozornost východním satrapiím</a:t>
            </a:r>
          </a:p>
          <a:p>
            <a:pPr marL="0" indent="0">
              <a:buNone/>
            </a:pPr>
            <a:r>
              <a:rPr lang="cs-CZ" dirty="0"/>
              <a:t>	- za </a:t>
            </a:r>
            <a:r>
              <a:rPr lang="cs-CZ" dirty="0" err="1"/>
              <a:t>Antiocha</a:t>
            </a:r>
            <a:r>
              <a:rPr lang="cs-CZ" dirty="0"/>
              <a:t> je </a:t>
            </a:r>
            <a:r>
              <a:rPr lang="cs-CZ" dirty="0" err="1"/>
              <a:t>oravděpodobně</a:t>
            </a:r>
            <a:r>
              <a:rPr lang="cs-CZ" dirty="0"/>
              <a:t> během 50tých let třetího století 	</a:t>
            </a:r>
            <a:r>
              <a:rPr lang="cs-CZ" b="1" dirty="0"/>
              <a:t>jmenován satrapou </a:t>
            </a:r>
            <a:r>
              <a:rPr lang="cs-CZ" b="1" dirty="0" err="1"/>
              <a:t>Baktrie</a:t>
            </a:r>
            <a:r>
              <a:rPr lang="cs-CZ" b="1" dirty="0"/>
              <a:t> </a:t>
            </a:r>
            <a:r>
              <a:rPr lang="cs-CZ" b="1" dirty="0" err="1"/>
              <a:t>Diodotos</a:t>
            </a:r>
            <a:r>
              <a:rPr lang="cs-CZ" b="1" dirty="0"/>
              <a:t> (I.), </a:t>
            </a:r>
            <a:r>
              <a:rPr lang="cs-CZ" dirty="0" err="1"/>
              <a:t>kterÝ</a:t>
            </a:r>
            <a:r>
              <a:rPr lang="cs-CZ" dirty="0"/>
              <a:t> jím zůstává skrze 	celou vládu </a:t>
            </a:r>
            <a:r>
              <a:rPr lang="cs-CZ" dirty="0" err="1"/>
              <a:t>Antiocha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	- </a:t>
            </a:r>
            <a:r>
              <a:rPr lang="cs-CZ" b="1" dirty="0"/>
              <a:t>celkově je věnována menší pozornost právě takovým krajům, 	jako je </a:t>
            </a:r>
            <a:r>
              <a:rPr lang="cs-CZ" b="1" dirty="0" err="1"/>
              <a:t>Parthie</a:t>
            </a:r>
            <a:r>
              <a:rPr lang="cs-CZ" b="1" dirty="0"/>
              <a:t> a </a:t>
            </a:r>
            <a:r>
              <a:rPr lang="cs-CZ" b="1" dirty="0" err="1"/>
              <a:t>Baktrie</a:t>
            </a:r>
            <a:endParaRPr lang="cs-CZ" b="1" dirty="0"/>
          </a:p>
          <a:p>
            <a:pPr marL="0" indent="0">
              <a:buNone/>
            </a:pPr>
            <a:r>
              <a:rPr lang="cs-CZ" dirty="0"/>
              <a:t>- kolem roku 248 se </a:t>
            </a:r>
            <a:r>
              <a:rPr lang="cs-CZ" dirty="0" err="1"/>
              <a:t>Bereniké</a:t>
            </a:r>
            <a:r>
              <a:rPr lang="cs-CZ" dirty="0"/>
              <a:t> narodil syn </a:t>
            </a:r>
            <a:r>
              <a:rPr lang="cs-CZ" b="1" dirty="0" err="1"/>
              <a:t>Antiochos</a:t>
            </a:r>
            <a:r>
              <a:rPr lang="cs-CZ" dirty="0"/>
              <a:t> (</a:t>
            </a:r>
            <a:r>
              <a:rPr lang="cs-CZ" dirty="0" err="1"/>
              <a:t>Antiochos</a:t>
            </a:r>
            <a:r>
              <a:rPr lang="cs-CZ" dirty="0"/>
              <a:t> II. už přitom v té době má dospělé syny s </a:t>
            </a:r>
            <a:r>
              <a:rPr lang="cs-CZ" dirty="0" err="1"/>
              <a:t>Láodiké</a:t>
            </a:r>
            <a:r>
              <a:rPr lang="cs-CZ" dirty="0"/>
              <a:t>, </a:t>
            </a:r>
            <a:r>
              <a:rPr lang="cs-CZ" dirty="0" err="1"/>
              <a:t>Seleuka</a:t>
            </a:r>
            <a:r>
              <a:rPr lang="cs-CZ" dirty="0"/>
              <a:t> a </a:t>
            </a:r>
            <a:r>
              <a:rPr lang="cs-CZ" dirty="0" err="1"/>
              <a:t>Antiocha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/>
              <a:t>	- z nich nejstarší, </a:t>
            </a:r>
            <a:r>
              <a:rPr lang="cs-CZ" dirty="0" err="1"/>
              <a:t>Seleukos</a:t>
            </a:r>
            <a:r>
              <a:rPr lang="cs-CZ" dirty="0"/>
              <a:t>, nebyl učiněn spolukrálem</a:t>
            </a:r>
          </a:p>
          <a:p>
            <a:pPr marL="0" indent="0">
              <a:buNone/>
            </a:pPr>
            <a:r>
              <a:rPr lang="cs-CZ" dirty="0"/>
              <a:t>- roku 246 </a:t>
            </a:r>
            <a:r>
              <a:rPr lang="cs-CZ" dirty="0" err="1"/>
              <a:t>Antiochos</a:t>
            </a:r>
            <a:r>
              <a:rPr lang="cs-CZ" dirty="0"/>
              <a:t> II. umírá při návštěvě své první manželky </a:t>
            </a:r>
            <a:r>
              <a:rPr lang="cs-CZ" dirty="0" err="1"/>
              <a:t>Láodiké</a:t>
            </a:r>
            <a:r>
              <a:rPr lang="cs-CZ" dirty="0"/>
              <a:t> v </a:t>
            </a:r>
            <a:r>
              <a:rPr lang="cs-CZ" dirty="0" err="1"/>
              <a:t>Efesu</a:t>
            </a:r>
            <a:r>
              <a:rPr lang="cs-CZ" dirty="0"/>
              <a:t> (údajně jí měl být otráven)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321530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2574</TotalTime>
  <Words>2415</Words>
  <Application>Microsoft Office PowerPoint</Application>
  <PresentationFormat>Widescreen</PresentationFormat>
  <Paragraphs>140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Blackadder ITC</vt:lpstr>
      <vt:lpstr>Calibri</vt:lpstr>
      <vt:lpstr>Calibri Light</vt:lpstr>
      <vt:lpstr>Office Theme</vt:lpstr>
      <vt:lpstr>Říše Seleukovců</vt:lpstr>
      <vt:lpstr>Antiochos I. (281-261)</vt:lpstr>
      <vt:lpstr>PowerPoint Presentation</vt:lpstr>
      <vt:lpstr>PowerPoint Presentation</vt:lpstr>
      <vt:lpstr>První syrská válka (276/274-271)</vt:lpstr>
      <vt:lpstr>PowerPoint Presentation</vt:lpstr>
      <vt:lpstr>Antiochos II. Theos (261-246)</vt:lpstr>
      <vt:lpstr>Druhá syrská válka (260-253?)</vt:lpstr>
      <vt:lpstr>PowerPoint Presentation</vt:lpstr>
      <vt:lpstr>Seleukos II. Kallinikos (246-225)</vt:lpstr>
      <vt:lpstr>Třetí syrská válka, „Láodikejská“ (246-241)</vt:lpstr>
      <vt:lpstr>Neklidný východ</vt:lpstr>
      <vt:lpstr>Konec vlády</vt:lpstr>
      <vt:lpstr>Seleukos III. Sótér Keraunos (225-222)</vt:lpstr>
      <vt:lpstr>Antiochos III. Veliký (222-187)</vt:lpstr>
      <vt:lpstr>Čtvrtá syrská válka (221-217)</vt:lpstr>
      <vt:lpstr>Tažení na východ</vt:lpstr>
      <vt:lpstr>PowerPoint Presentation</vt:lpstr>
      <vt:lpstr>Pátá syrská válka (202-194)</vt:lpstr>
      <vt:lpstr>Válka s Římany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Ondřej Kvapil</dc:creator>
  <cp:lastModifiedBy>Ondřej Kvapil</cp:lastModifiedBy>
  <cp:revision>18</cp:revision>
  <dcterms:created xsi:type="dcterms:W3CDTF">2023-09-06T08:15:35Z</dcterms:created>
  <dcterms:modified xsi:type="dcterms:W3CDTF">2023-10-02T15:12:56Z</dcterms:modified>
</cp:coreProperties>
</file>