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57" autoAdjust="0"/>
  </p:normalViewPr>
  <p:slideViewPr>
    <p:cSldViewPr snapToGrid="0" showGuides="1">
      <p:cViewPr varScale="1">
        <p:scale>
          <a:sx n="62" d="100"/>
          <a:sy n="62" d="100"/>
        </p:scale>
        <p:origin x="1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27F-3D92-8CD8-2CDB-42CC16BB3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DC79B-BF48-6F29-2488-C8C8BBBF8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CB33-3D2B-3B59-6A07-AA277217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1C943-F58C-539D-F336-9297DC16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EB7F8-DB18-4230-CC15-95233A28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C5DF-6B07-8A5C-C35C-56D8D35F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38632-EF9A-04F9-682D-F0A6E88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8B54-6A58-BE65-44FF-6CEA76A1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63D9A-C618-EEF8-0B37-DB727662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63558-9700-294F-1872-0F6BC833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7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84A85-E410-A1EA-C86A-48FA9A691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D6FF7-2A6D-C836-CAAA-21076E3AB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A8F60-0E73-7181-A4AE-17DC1C01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173F8-9B3B-D5AB-7468-B69E3598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4A8A-D01E-214A-18C6-3D0E0CEB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9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14EA-2090-86C6-23C2-98471B45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4D65-EC5F-9948-6C19-2DE8B9A3B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8D45-111D-4E54-BD34-569A0BD1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B1A7-DB77-906F-7404-FFA5A04E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C7FC-9638-D55A-D17D-87C17140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0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47D6-133A-9F1D-C00C-64142807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31B97-4069-3F35-927D-2C4AD66AD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00D0-477F-44BC-0022-1C50A4D1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9313-0C41-AF18-27F6-CCE0AD28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B7BE-27D2-65DE-6084-15F3BC63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1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9425-74E4-3234-827A-AE2487F5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03EB-36E5-1A11-E357-9083481BF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97C6-9F62-0FCC-A0A5-C4FC7522C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AC78C-F631-31EF-15B4-0A889458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B8E1C-F58D-C77F-33D8-108D0DA7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DF6AA-41B8-47C5-482B-33172D08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20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7689-299A-224A-7F6A-A0C0CF24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64E60-CEAD-D9B9-8E09-B7421B1A4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60ED0-FE90-0444-5454-6BBA9561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6CFFC-A4FC-4F7C-B2AF-639EBDF66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56FEE-350D-2C63-E9BE-CF4D1A1B2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32884-C6FF-68D5-5A05-94BDDAD1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E1994-AAAC-59C5-8670-27A4EA0E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EFE2D-6626-A5E6-7D1B-D80729F7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7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D7B-1149-34AB-1DF4-1EF63F4E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DD07C-F008-24EA-8E11-DD331F09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DB17E-0316-4562-A70C-C1FD5D85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D6755-2EE4-199E-6582-EAF04F6F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74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BA1A7-45D4-51FE-6A36-E4AAB516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A24EE-796F-406A-EA67-A7981F55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C8FC-7214-8FF9-D9D3-7EBF6170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6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EE42-00F7-0563-EBBC-A749ED2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84D2-BC0B-4AC2-32D5-20E1F25C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1A068-5364-4D49-6106-73606B50E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7E4C1-6599-894A-A513-8BAB5FCE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FC847-494A-1612-5573-1E65262A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DEA08-9E96-8873-1E07-128AE274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38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FB19-9ABE-4977-35F0-9307F529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837DD-EFB6-0545-347B-9EB3631F0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DA1DD-A3DA-6217-CC8C-23BDCF9CE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D4430-D040-6E46-81CE-FC5C4F73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456D6-48AC-52BD-A7DE-00A9DAD7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F5BEA-7ECB-951B-937B-0741302D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7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655E6-58AE-63E2-2A90-2E90D00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A5F96-267F-D9E0-DC3B-BD955CAC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42FFE-DB63-F70D-696A-1B490F44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332B-58A9-4F16-A6A4-68E2DE35307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C7D8A-59D1-F5BC-73CD-BA6D8C5BC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FD4E9-A58D-9855-B81F-D03AA0DB7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AED9-8B0E-4981-23F6-749303583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480" y="-1011237"/>
            <a:ext cx="9144000" cy="2387600"/>
          </a:xfrm>
        </p:spPr>
        <p:txBody>
          <a:bodyPr/>
          <a:lstStyle/>
          <a:p>
            <a:r>
              <a:rPr lang="en-US" dirty="0" err="1"/>
              <a:t>Říše</a:t>
            </a:r>
            <a:r>
              <a:rPr lang="en-US" dirty="0"/>
              <a:t> </a:t>
            </a:r>
            <a:r>
              <a:rPr lang="en-US" dirty="0" err="1"/>
              <a:t>Seleukovců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C6604-8EC4-5222-F21A-215931B3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080" y="1376363"/>
            <a:ext cx="9144000" cy="1655762"/>
          </a:xfrm>
        </p:spPr>
        <p:txBody>
          <a:bodyPr/>
          <a:lstStyle/>
          <a:p>
            <a:r>
              <a:rPr lang="cs-CZ" dirty="0"/>
              <a:t>Ztráta východu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42B32E-7C78-D918-D73D-5683522E7089}"/>
              </a:ext>
            </a:extLst>
          </p:cNvPr>
          <p:cNvSpPr txBox="1">
            <a:spLocks/>
          </p:cNvSpPr>
          <p:nvPr/>
        </p:nvSpPr>
        <p:spPr>
          <a:xfrm>
            <a:off x="-1591945" y="62531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lackadder ITC" panose="04020505051007020D02" pitchFamily="82" charset="0"/>
              </a:rPr>
              <a:t>Art by </a:t>
            </a:r>
            <a:r>
              <a:rPr lang="en-US" dirty="0" err="1">
                <a:latin typeface="Blackadder ITC" panose="04020505051007020D02" pitchFamily="82" charset="0"/>
              </a:rPr>
              <a:t>foojer</a:t>
            </a:r>
            <a:endParaRPr lang="cs-CZ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9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EA04-0B95-DF0F-F28A-AC51C5FD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dirty="0" err="1"/>
              <a:t>Antiochos</a:t>
            </a:r>
            <a:r>
              <a:rPr lang="cs-CZ" dirty="0"/>
              <a:t> VII. </a:t>
            </a:r>
            <a:r>
              <a:rPr lang="cs-CZ" dirty="0" err="1"/>
              <a:t>Sidétés</a:t>
            </a:r>
            <a:r>
              <a:rPr lang="cs-CZ" dirty="0"/>
              <a:t>/</a:t>
            </a:r>
            <a:r>
              <a:rPr lang="cs-CZ" dirty="0" err="1"/>
              <a:t>Euergetés</a:t>
            </a:r>
            <a:r>
              <a:rPr lang="cs-CZ" dirty="0"/>
              <a:t> (138-129)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9B378-15CA-A017-4B34-1B0F721DD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3" y="1404503"/>
            <a:ext cx="7705618" cy="48525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Demétriův</a:t>
            </a:r>
            <a:r>
              <a:rPr lang="cs-CZ" dirty="0"/>
              <a:t> mladší bratr</a:t>
            </a:r>
          </a:p>
          <a:p>
            <a:pPr marL="0" indent="0">
              <a:buNone/>
            </a:pPr>
            <a:r>
              <a:rPr lang="cs-CZ" dirty="0"/>
              <a:t>- v mládí pobýval ve městě </a:t>
            </a:r>
            <a:r>
              <a:rPr lang="cs-CZ" dirty="0" err="1"/>
              <a:t>Sídé</a:t>
            </a:r>
            <a:r>
              <a:rPr lang="cs-CZ" dirty="0"/>
              <a:t> v Malé Asii (odtud jeho příjmení)</a:t>
            </a:r>
          </a:p>
          <a:p>
            <a:pPr marL="0" indent="0">
              <a:buNone/>
            </a:pPr>
            <a:r>
              <a:rPr lang="cs-CZ" dirty="0"/>
              <a:t>- z počáteční základny v </a:t>
            </a:r>
            <a:r>
              <a:rPr lang="cs-CZ" dirty="0" err="1"/>
              <a:t>Seleukei</a:t>
            </a:r>
            <a:r>
              <a:rPr lang="cs-CZ" dirty="0"/>
              <a:t> </a:t>
            </a:r>
            <a:r>
              <a:rPr lang="cs-CZ" dirty="0" err="1"/>
              <a:t>Pierejské</a:t>
            </a:r>
            <a:r>
              <a:rPr lang="cs-CZ" dirty="0"/>
              <a:t> rychle získal Antiochii, postupně dále získával města v Sýrii (ať už bojem nebo vyjednáváním)</a:t>
            </a:r>
          </a:p>
          <a:p>
            <a:pPr marL="0" indent="0">
              <a:buNone/>
            </a:pPr>
            <a:r>
              <a:rPr lang="cs-CZ" dirty="0"/>
              <a:t>- v letech 137/138 porazil </a:t>
            </a:r>
            <a:r>
              <a:rPr lang="cs-CZ" dirty="0" err="1"/>
              <a:t>Tryfóna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postupně se mu podařilo získat všechna města, která se kvůli </a:t>
            </a:r>
            <a:r>
              <a:rPr lang="cs-CZ" dirty="0" err="1"/>
              <a:t>Tryfónovi</a:t>
            </a:r>
            <a:r>
              <a:rPr lang="cs-CZ" dirty="0"/>
              <a:t> vzbouřila proti </a:t>
            </a:r>
            <a:r>
              <a:rPr lang="cs-CZ" dirty="0" err="1"/>
              <a:t>Demétriovi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během vlády se snaží získat zpět co nejvíce ztracených periferních oblastí Sýrie, nicméně je nucen tolerovat vznik mnoha menších příhraničních království (byť často závislých na </a:t>
            </a:r>
            <a:r>
              <a:rPr lang="cs-CZ" dirty="0" err="1"/>
              <a:t>Seleukovské</a:t>
            </a:r>
            <a:r>
              <a:rPr lang="cs-CZ" dirty="0"/>
              <a:t> říši)</a:t>
            </a:r>
          </a:p>
          <a:p>
            <a:pPr marL="0" indent="0">
              <a:buNone/>
            </a:pPr>
            <a:r>
              <a:rPr lang="cs-CZ" dirty="0"/>
              <a:t>- těžiště říše se celkově přesouvá do Sýrie (především severní), což je silně kolonizovaná bohatá oblast s velkými zásobami vojenské síly a významnou vrstvou řecko-makedonských kolonistů, o které se opírá královská moc (především právě jakožto zdroj vojáků)</a:t>
            </a:r>
          </a:p>
          <a:p>
            <a:pPr marL="0" indent="0">
              <a:buNone/>
            </a:pPr>
            <a:r>
              <a:rPr lang="cs-CZ" dirty="0"/>
              <a:t>- celkově </a:t>
            </a:r>
            <a:r>
              <a:rPr lang="cs-CZ" dirty="0" err="1"/>
              <a:t>Antiochos</a:t>
            </a:r>
            <a:r>
              <a:rPr lang="cs-CZ" dirty="0"/>
              <a:t> dokázal dostat pod svou kontrolu především Sýrii, </a:t>
            </a:r>
            <a:r>
              <a:rPr lang="cs-CZ" dirty="0" err="1"/>
              <a:t>Foiníkii</a:t>
            </a:r>
            <a:r>
              <a:rPr lang="cs-CZ" dirty="0"/>
              <a:t>, Palestinu a </a:t>
            </a:r>
            <a:r>
              <a:rPr lang="cs-CZ" dirty="0" err="1"/>
              <a:t>Kilikii</a:t>
            </a:r>
            <a:endParaRPr lang="cs-CZ" dirty="0"/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5B770632-5EEA-D268-D061-110CA6AA0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20" y="1809575"/>
            <a:ext cx="7551959" cy="36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3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7280-734E-06F7-6893-A10F25DE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8"/>
            <a:ext cx="10515600" cy="1325563"/>
          </a:xfrm>
        </p:spPr>
        <p:txBody>
          <a:bodyPr/>
          <a:lstStyle/>
          <a:p>
            <a:r>
              <a:rPr lang="cs-CZ" dirty="0"/>
              <a:t>Poslední tažení na východ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7DFC-DCAC-C2EB-8F54-EC532AD9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96" y="1253331"/>
            <a:ext cx="722701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- na východě se </a:t>
            </a:r>
            <a:r>
              <a:rPr lang="cs-CZ" dirty="0" err="1"/>
              <a:t>Parthům</a:t>
            </a:r>
            <a:r>
              <a:rPr lang="cs-CZ" dirty="0"/>
              <a:t> nedaří Babylónii a Írán plně ovládnout</a:t>
            </a:r>
          </a:p>
          <a:p>
            <a:pPr marL="0" indent="0">
              <a:buNone/>
            </a:pPr>
            <a:r>
              <a:rPr lang="cs-CZ" dirty="0"/>
              <a:t>	- podobně jako na západě u </a:t>
            </a:r>
            <a:r>
              <a:rPr lang="cs-CZ" dirty="0" err="1"/>
              <a:t>Seleukovců</a:t>
            </a:r>
            <a:r>
              <a:rPr lang="cs-CZ" dirty="0"/>
              <a:t> vzniká vícero 	menších lokálních království</a:t>
            </a:r>
          </a:p>
          <a:p>
            <a:pPr marL="0" indent="0">
              <a:buNone/>
            </a:pPr>
            <a:r>
              <a:rPr lang="cs-CZ" dirty="0"/>
              <a:t>	- na </a:t>
            </a:r>
            <a:r>
              <a:rPr lang="cs-CZ" dirty="0" err="1"/>
              <a:t>parthský</a:t>
            </a:r>
            <a:r>
              <a:rPr lang="cs-CZ" dirty="0"/>
              <a:t> trůn nastupuje nový král </a:t>
            </a:r>
            <a:r>
              <a:rPr lang="cs-CZ" dirty="0" err="1"/>
              <a:t>Fraatés</a:t>
            </a:r>
            <a:r>
              <a:rPr lang="cs-CZ" dirty="0"/>
              <a:t> II.; 	zajatý </a:t>
            </a:r>
            <a:r>
              <a:rPr lang="cs-CZ" dirty="0" err="1"/>
              <a:t>Demétrios</a:t>
            </a:r>
            <a:r>
              <a:rPr lang="cs-CZ" dirty="0"/>
              <a:t> dostává za ženu jeho sestru 	</a:t>
            </a:r>
            <a:r>
              <a:rPr lang="cs-CZ" dirty="0" err="1"/>
              <a:t>Rhodogunu</a:t>
            </a:r>
            <a:r>
              <a:rPr lang="cs-CZ" dirty="0"/>
              <a:t>, neúspěšně se pokouší o útěk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Antiochos</a:t>
            </a:r>
            <a:r>
              <a:rPr lang="cs-CZ" dirty="0"/>
              <a:t> VII. v roce 131 organizuje tažení na východ, jehož cílem je osvobození jeho bratra a znovuzískání východních satrapií; shromažďuje údajně až 80 000 vojáků</a:t>
            </a:r>
          </a:p>
          <a:p>
            <a:pPr marL="0" indent="0">
              <a:buNone/>
            </a:pPr>
            <a:r>
              <a:rPr lang="cs-CZ" dirty="0"/>
              <a:t>- v bitvě u řeky </a:t>
            </a:r>
            <a:r>
              <a:rPr lang="cs-CZ" dirty="0" err="1"/>
              <a:t>Lykos</a:t>
            </a:r>
            <a:r>
              <a:rPr lang="cs-CZ" dirty="0"/>
              <a:t> v červnu 131 poráží </a:t>
            </a:r>
            <a:r>
              <a:rPr lang="cs-CZ" dirty="0" err="1"/>
              <a:t>parthského</a:t>
            </a:r>
            <a:r>
              <a:rPr lang="cs-CZ" dirty="0"/>
              <a:t> vojevůdce jménem </a:t>
            </a:r>
            <a:r>
              <a:rPr lang="cs-CZ" dirty="0" err="1"/>
              <a:t>Indatés</a:t>
            </a:r>
            <a:r>
              <a:rPr lang="cs-CZ" dirty="0"/>
              <a:t>, otevírá se mu vstup do Babylónie, následně vítězí v dalších dvou bitvách a Babylónii dobývá, získává též </a:t>
            </a:r>
            <a:r>
              <a:rPr lang="cs-CZ" dirty="0" err="1"/>
              <a:t>Súsy</a:t>
            </a:r>
            <a:r>
              <a:rPr lang="cs-CZ" dirty="0"/>
              <a:t> a </a:t>
            </a:r>
            <a:r>
              <a:rPr lang="cs-CZ" dirty="0" err="1"/>
              <a:t>Ekbatanu</a:t>
            </a:r>
            <a:r>
              <a:rPr lang="cs-CZ" dirty="0"/>
              <a:t>, na jeho stranu se přidává mnoho lokálních vládců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A6758375-30CE-3E94-D6E3-34995F5BD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68" y="1346111"/>
            <a:ext cx="4547232" cy="45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0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06C9-F4E4-3F74-C0CB-F0E21ADF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344" y="1191802"/>
            <a:ext cx="10515600" cy="552969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na jaře 130 táhne </a:t>
            </a:r>
            <a:r>
              <a:rPr lang="cs-CZ" dirty="0" err="1"/>
              <a:t>Antiochos</a:t>
            </a:r>
            <a:r>
              <a:rPr lang="cs-CZ" dirty="0"/>
              <a:t> do Médie, kterou ovládá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Fraátés</a:t>
            </a:r>
            <a:r>
              <a:rPr lang="cs-CZ" dirty="0"/>
              <a:t> ho žádá o příměří, </a:t>
            </a:r>
            <a:r>
              <a:rPr lang="cs-CZ" dirty="0" err="1"/>
              <a:t>Antiochos</a:t>
            </a:r>
            <a:r>
              <a:rPr lang="cs-CZ" dirty="0"/>
              <a:t> požaduje vydání </a:t>
            </a:r>
            <a:r>
              <a:rPr lang="cs-CZ" dirty="0" err="1"/>
              <a:t>Demétria</a:t>
            </a:r>
            <a:r>
              <a:rPr lang="cs-CZ" dirty="0"/>
              <a:t> a upuštění od nároků na Babylónii a Médii atribut; </a:t>
            </a:r>
            <a:r>
              <a:rPr lang="cs-CZ" dirty="0" err="1"/>
              <a:t>Demétrios</a:t>
            </a:r>
            <a:r>
              <a:rPr lang="cs-CZ" dirty="0"/>
              <a:t> je roku 129 propuštěn ze zajetí, jinak ale </a:t>
            </a:r>
            <a:r>
              <a:rPr lang="cs-CZ" dirty="0" err="1"/>
              <a:t>Fraátés</a:t>
            </a:r>
            <a:r>
              <a:rPr lang="cs-CZ" dirty="0"/>
              <a:t> podmínky odmítá</a:t>
            </a:r>
          </a:p>
          <a:p>
            <a:pPr marL="0" indent="0">
              <a:buNone/>
            </a:pPr>
            <a:r>
              <a:rPr lang="cs-CZ" dirty="0"/>
              <a:t>- během zimování 130/129 je </a:t>
            </a:r>
            <a:r>
              <a:rPr lang="cs-CZ" dirty="0" err="1"/>
              <a:t>Antiochovo</a:t>
            </a:r>
            <a:r>
              <a:rPr lang="cs-CZ" dirty="0"/>
              <a:t> vojsko rozprostřené v posádkách po nově získaných územích v Médii; </a:t>
            </a:r>
            <a:r>
              <a:rPr lang="cs-CZ" dirty="0" err="1"/>
              <a:t>Fraátés</a:t>
            </a:r>
            <a:r>
              <a:rPr lang="cs-CZ" dirty="0"/>
              <a:t> toho využívá, sbírá vojsko doplněné bojovníky z nomádského národa </a:t>
            </a:r>
            <a:r>
              <a:rPr lang="cs-CZ" dirty="0" err="1"/>
              <a:t>Sáků</a:t>
            </a:r>
            <a:r>
              <a:rPr lang="cs-CZ" dirty="0"/>
              <a:t> a podniká směřovaný protiútok proti </a:t>
            </a:r>
            <a:r>
              <a:rPr lang="cs-CZ" dirty="0" err="1"/>
              <a:t>Antiochovi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Antiochos</a:t>
            </a:r>
            <a:r>
              <a:rPr lang="cs-CZ" dirty="0"/>
              <a:t> se vydal jen s malým oddílem družiny na pomoc jedné z napadených posádek, během boje je zabit (129)</a:t>
            </a:r>
          </a:p>
        </p:txBody>
      </p:sp>
    </p:spTree>
    <p:extLst>
      <p:ext uri="{BB962C8B-B14F-4D97-AF65-F5344CB8AC3E}">
        <p14:creationId xmlns:p14="http://schemas.microsoft.com/office/powerpoint/2010/main" val="141716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A294-20FE-5FF8-C568-C778B24A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cs-CZ" dirty="0" err="1"/>
              <a:t>Antiochos</a:t>
            </a:r>
            <a:r>
              <a:rPr lang="cs-CZ" dirty="0"/>
              <a:t> V., </a:t>
            </a:r>
            <a:r>
              <a:rPr lang="cs-CZ" dirty="0" err="1"/>
              <a:t>Lýsiovo</a:t>
            </a:r>
            <a:r>
              <a:rPr lang="cs-CZ" dirty="0"/>
              <a:t> regentství (164-162)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BBFA9-896D-627E-8ECC-0D5391C0B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7" y="1034514"/>
            <a:ext cx="8141413" cy="56128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Antiochos</a:t>
            </a:r>
            <a:r>
              <a:rPr lang="cs-CZ" dirty="0"/>
              <a:t> IV. ještě v roce 166 před tažením na východ zanechává v západní části říše jako svého </a:t>
            </a:r>
            <a:r>
              <a:rPr lang="cs-CZ" b="1" dirty="0"/>
              <a:t>regenta </a:t>
            </a:r>
            <a:r>
              <a:rPr lang="cs-CZ" b="1" dirty="0" err="1"/>
              <a:t>Lýsia</a:t>
            </a:r>
            <a:r>
              <a:rPr lang="cs-CZ" dirty="0"/>
              <a:t>, který dohlíží na jeho nezletilého syna a spolukrále </a:t>
            </a:r>
            <a:r>
              <a:rPr lang="cs-CZ" b="1" dirty="0" err="1"/>
              <a:t>Antiocha</a:t>
            </a:r>
            <a:r>
              <a:rPr lang="cs-CZ" b="1" dirty="0"/>
              <a:t> V</a:t>
            </a:r>
            <a:r>
              <a:rPr lang="cs-CZ" dirty="0"/>
              <a:t>, který se po </a:t>
            </a:r>
            <a:r>
              <a:rPr lang="cs-CZ" dirty="0" err="1"/>
              <a:t>Antiochově</a:t>
            </a:r>
            <a:r>
              <a:rPr lang="cs-CZ" dirty="0"/>
              <a:t> smrti stává králem jediným</a:t>
            </a:r>
          </a:p>
          <a:p>
            <a:pPr marL="0" indent="0">
              <a:buNone/>
            </a:pPr>
            <a:r>
              <a:rPr lang="cs-CZ" dirty="0"/>
              <a:t>- na východě se bouří jeden z </a:t>
            </a:r>
            <a:r>
              <a:rPr lang="cs-CZ" dirty="0" err="1"/>
              <a:t>Antiochových</a:t>
            </a:r>
            <a:r>
              <a:rPr lang="cs-CZ" dirty="0"/>
              <a:t> velitelů, </a:t>
            </a:r>
            <a:r>
              <a:rPr lang="cs-CZ" b="1" dirty="0"/>
              <a:t>Filippos</a:t>
            </a:r>
            <a:r>
              <a:rPr lang="cs-CZ" dirty="0"/>
              <a:t>, a táhne na západ (jako záminku tvrdí, že ho </a:t>
            </a:r>
            <a:r>
              <a:rPr lang="cs-CZ" dirty="0" err="1"/>
              <a:t>Antiochos</a:t>
            </a:r>
            <a:r>
              <a:rPr lang="cs-CZ" dirty="0"/>
              <a:t> před smrtí učinil regentem a předal mu královské insignie); daří se mu obsadit Antiochii, tu pak ale </a:t>
            </a:r>
            <a:r>
              <a:rPr lang="cs-CZ" dirty="0" err="1"/>
              <a:t>Lýsiás</a:t>
            </a:r>
            <a:r>
              <a:rPr lang="cs-CZ" dirty="0"/>
              <a:t> </a:t>
            </a:r>
            <a:r>
              <a:rPr lang="cs-CZ" dirty="0" err="1"/>
              <a:t>dobýva</a:t>
            </a:r>
            <a:r>
              <a:rPr lang="cs-CZ" dirty="0"/>
              <a:t> nazpět, Filippos pravděpodobně umírá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Lýsiás</a:t>
            </a:r>
            <a:r>
              <a:rPr lang="cs-CZ" dirty="0"/>
              <a:t> má přesto slabou pozici, funkce regenta neměla v </a:t>
            </a:r>
            <a:r>
              <a:rPr lang="cs-CZ" dirty="0" err="1"/>
              <a:t>Seleukovské</a:t>
            </a:r>
            <a:r>
              <a:rPr lang="cs-CZ" dirty="0"/>
              <a:t> říši tradici</a:t>
            </a:r>
          </a:p>
          <a:p>
            <a:pPr marL="0" indent="0">
              <a:buNone/>
            </a:pPr>
            <a:r>
              <a:rPr lang="cs-CZ" dirty="0"/>
              <a:t>	- to se projevuje při návštěvě římského poselstva v roce 163, 	jehož vůdce </a:t>
            </a:r>
            <a:r>
              <a:rPr lang="cs-CZ" b="1" dirty="0" err="1"/>
              <a:t>Gnaeus</a:t>
            </a:r>
            <a:r>
              <a:rPr lang="cs-CZ" b="1" dirty="0"/>
              <a:t> Octavius </a:t>
            </a:r>
            <a:r>
              <a:rPr lang="cs-CZ" dirty="0"/>
              <a:t>přinutil </a:t>
            </a:r>
            <a:r>
              <a:rPr lang="cs-CZ" dirty="0" err="1"/>
              <a:t>Lýsia</a:t>
            </a:r>
            <a:r>
              <a:rPr lang="cs-CZ" dirty="0"/>
              <a:t> ke zpětnému 	dodržení podmínek </a:t>
            </a:r>
            <a:r>
              <a:rPr lang="cs-CZ" dirty="0" err="1"/>
              <a:t>Apamejské</a:t>
            </a:r>
            <a:r>
              <a:rPr lang="cs-CZ" dirty="0"/>
              <a:t> smlouvy (pobití slonů, zničení 	loďstva)</a:t>
            </a:r>
          </a:p>
          <a:p>
            <a:pPr marL="0" indent="0">
              <a:buNone/>
            </a:pPr>
            <a:r>
              <a:rPr lang="cs-CZ" dirty="0"/>
              <a:t>	- jako dohru to má </a:t>
            </a:r>
            <a:r>
              <a:rPr lang="cs-CZ" dirty="0" err="1"/>
              <a:t>Octaviovo</a:t>
            </a:r>
            <a:r>
              <a:rPr lang="cs-CZ" dirty="0"/>
              <a:t> zavraždění </a:t>
            </a:r>
            <a:r>
              <a:rPr lang="cs-CZ" dirty="0" err="1"/>
              <a:t>Láodikejským</a:t>
            </a:r>
            <a:r>
              <a:rPr lang="cs-CZ" dirty="0"/>
              <a:t> 	občanem </a:t>
            </a:r>
            <a:r>
              <a:rPr lang="cs-CZ" dirty="0" err="1"/>
              <a:t>Leptínem</a:t>
            </a:r>
            <a:r>
              <a:rPr lang="cs-CZ" dirty="0"/>
              <a:t> (ten je později vydán spolu s protiřímským 	rétorem </a:t>
            </a:r>
            <a:r>
              <a:rPr lang="cs-CZ" dirty="0" err="1"/>
              <a:t>Ísokratem</a:t>
            </a:r>
            <a:r>
              <a:rPr lang="cs-CZ" dirty="0"/>
              <a:t> do Říma, kde je omilostněn)</a:t>
            </a:r>
          </a:p>
          <a:p>
            <a:pPr marL="0" indent="0">
              <a:buNone/>
            </a:pPr>
            <a:r>
              <a:rPr lang="cs-CZ" dirty="0"/>
              <a:t>- stejně tak </a:t>
            </a:r>
            <a:r>
              <a:rPr lang="cs-CZ" dirty="0" err="1"/>
              <a:t>Lýsiás</a:t>
            </a:r>
            <a:r>
              <a:rPr lang="cs-CZ" dirty="0"/>
              <a:t> </a:t>
            </a:r>
            <a:r>
              <a:rPr lang="cs-CZ" dirty="0" err="1"/>
              <a:t>vzvuzuje</a:t>
            </a:r>
            <a:r>
              <a:rPr lang="cs-CZ" dirty="0"/>
              <a:t> nepřátelství kapadockého krále </a:t>
            </a:r>
            <a:r>
              <a:rPr lang="cs-CZ" b="1" dirty="0" err="1"/>
              <a:t>Ariaratha</a:t>
            </a:r>
            <a:r>
              <a:rPr lang="cs-CZ" b="1" dirty="0"/>
              <a:t> V.</a:t>
            </a:r>
            <a:r>
              <a:rPr lang="cs-CZ" dirty="0"/>
              <a:t>, podle kterého byl </a:t>
            </a:r>
            <a:r>
              <a:rPr lang="cs-CZ" dirty="0" err="1"/>
              <a:t>Lýsiás</a:t>
            </a:r>
            <a:r>
              <a:rPr lang="cs-CZ" dirty="0"/>
              <a:t> za vraždu jeho matky </a:t>
            </a:r>
            <a:r>
              <a:rPr lang="cs-CZ" dirty="0" err="1"/>
              <a:t>Antiochis</a:t>
            </a:r>
            <a:endParaRPr lang="cs-CZ" dirty="0"/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1168AEA5-A118-E35D-9C44-B76D13E9B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1034514"/>
            <a:ext cx="635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BCBB-C68D-238B-EC3C-366AA7DA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0501"/>
            <a:ext cx="10515600" cy="1325563"/>
          </a:xfrm>
        </p:spPr>
        <p:txBody>
          <a:bodyPr/>
          <a:lstStyle/>
          <a:p>
            <a:r>
              <a:rPr lang="cs-CZ" dirty="0" err="1"/>
              <a:t>Demétrios</a:t>
            </a:r>
            <a:r>
              <a:rPr lang="cs-CZ" dirty="0"/>
              <a:t> I. </a:t>
            </a:r>
            <a:r>
              <a:rPr lang="cs-CZ" dirty="0" err="1"/>
              <a:t>Sótér</a:t>
            </a:r>
            <a:r>
              <a:rPr lang="cs-CZ" dirty="0"/>
              <a:t> (162-151)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E22D-FB57-0158-1E6D-A7CBE810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9030"/>
            <a:ext cx="7878726" cy="58029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- nejstarší syn </a:t>
            </a:r>
            <a:r>
              <a:rPr lang="cs-CZ" dirty="0" err="1"/>
              <a:t>Seleuka</a:t>
            </a:r>
            <a:r>
              <a:rPr lang="cs-CZ" dirty="0"/>
              <a:t> IV., držený v Římě jako rukojmí</a:t>
            </a:r>
          </a:p>
          <a:p>
            <a:pPr marL="0" indent="0">
              <a:buNone/>
            </a:pPr>
            <a:r>
              <a:rPr lang="cs-CZ" dirty="0"/>
              <a:t>- po smrti </a:t>
            </a:r>
            <a:r>
              <a:rPr lang="cs-CZ" dirty="0" err="1"/>
              <a:t>Antiocha</a:t>
            </a:r>
            <a:r>
              <a:rPr lang="cs-CZ" dirty="0"/>
              <a:t> IV. dvakrát žádá senát o propuštění, neúspěšně 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b="1" dirty="0"/>
              <a:t>to je součást soustavné tendence římské politiky podkopávat stabilitu 	</a:t>
            </a:r>
            <a:r>
              <a:rPr lang="cs-CZ" b="1" dirty="0" err="1"/>
              <a:t>Seleukovského</a:t>
            </a:r>
            <a:r>
              <a:rPr lang="cs-CZ" b="1" dirty="0"/>
              <a:t> království, které začíná po porážce </a:t>
            </a:r>
            <a:r>
              <a:rPr lang="cs-CZ" b="1" dirty="0" err="1"/>
              <a:t>Antiocha</a:t>
            </a:r>
            <a:r>
              <a:rPr lang="cs-CZ" b="1" dirty="0"/>
              <a:t> III. – nedospělý a slabý 	vládce na </a:t>
            </a:r>
            <a:r>
              <a:rPr lang="cs-CZ" b="1" dirty="0" err="1"/>
              <a:t>seleukovském</a:t>
            </a:r>
            <a:r>
              <a:rPr lang="cs-CZ" b="1" dirty="0"/>
              <a:t> trůně je pro Řím výhodný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Demétriovi</a:t>
            </a:r>
            <a:r>
              <a:rPr lang="cs-CZ" dirty="0"/>
              <a:t> se následně daří uprchnout z Itálie (za pomoci </a:t>
            </a:r>
            <a:r>
              <a:rPr lang="cs-CZ" b="1" dirty="0"/>
              <a:t>historika </a:t>
            </a:r>
            <a:r>
              <a:rPr lang="cs-CZ" b="1" dirty="0" err="1"/>
              <a:t>Polybia</a:t>
            </a:r>
            <a:r>
              <a:rPr lang="cs-CZ" b="1" dirty="0"/>
              <a:t> </a:t>
            </a:r>
            <a:r>
              <a:rPr lang="cs-CZ" dirty="0"/>
              <a:t>a svých přívrženců z okruhu bývalých podpůrců </a:t>
            </a:r>
            <a:r>
              <a:rPr lang="cs-CZ" dirty="0" err="1"/>
              <a:t>Seleuka</a:t>
            </a:r>
            <a:r>
              <a:rPr lang="cs-CZ" dirty="0"/>
              <a:t> IV.)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poté přistává v Sýrii v Tripolisu a prohlašuje se králem (</a:t>
            </a:r>
            <a:r>
              <a:rPr lang="cs-CZ" b="1" dirty="0"/>
              <a:t>162</a:t>
            </a:r>
            <a:r>
              <a:rPr lang="cs-CZ" dirty="0"/>
              <a:t>), armáda se přidává na jeho stranu – v Antiochii tamní vojáci zatýkají </a:t>
            </a:r>
            <a:r>
              <a:rPr lang="cs-CZ" dirty="0" err="1"/>
              <a:t>Lýsia</a:t>
            </a:r>
            <a:r>
              <a:rPr lang="cs-CZ" dirty="0"/>
              <a:t> s </a:t>
            </a:r>
            <a:r>
              <a:rPr lang="cs-CZ" dirty="0" err="1"/>
              <a:t>Antiochem</a:t>
            </a:r>
            <a:r>
              <a:rPr lang="cs-CZ" dirty="0"/>
              <a:t> V., kterého chtějí předat </a:t>
            </a:r>
            <a:r>
              <a:rPr lang="cs-CZ" dirty="0" err="1"/>
              <a:t>Demétriovi</a:t>
            </a:r>
            <a:r>
              <a:rPr lang="cs-CZ" dirty="0"/>
              <a:t>; ten je ještě před předáním nechává popravit</a:t>
            </a:r>
          </a:p>
          <a:p>
            <a:pPr marL="0" indent="0">
              <a:buNone/>
            </a:pPr>
            <a:r>
              <a:rPr lang="cs-CZ" dirty="0"/>
              <a:t>- zatímco s Egyptem kvůli tamní politické krizi v roce 163 není problém, stejně jako s Římem (kde panuje relativně malý politický zájem o dění na východě), nicméně prozatím končí přátelské vztahy s Pergamem (které se vztahovaly na </a:t>
            </a:r>
            <a:r>
              <a:rPr lang="cs-CZ" dirty="0" err="1"/>
              <a:t>Antiocha</a:t>
            </a:r>
            <a:r>
              <a:rPr lang="cs-CZ" dirty="0"/>
              <a:t> IV. a jeho děti)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brzy musí čelit </a:t>
            </a:r>
            <a:r>
              <a:rPr lang="cs-CZ" b="1" dirty="0"/>
              <a:t>další vzpouře na východě </a:t>
            </a:r>
            <a:r>
              <a:rPr lang="cs-CZ" dirty="0"/>
              <a:t>(krom též pokračující </a:t>
            </a:r>
            <a:r>
              <a:rPr lang="cs-CZ" dirty="0" err="1"/>
              <a:t>makkabejské</a:t>
            </a:r>
            <a:r>
              <a:rPr lang="cs-CZ" dirty="0"/>
              <a:t> vzpouře v </a:t>
            </a:r>
            <a:r>
              <a:rPr lang="cs-CZ" dirty="0" err="1"/>
              <a:t>Judei</a:t>
            </a:r>
            <a:r>
              <a:rPr lang="cs-CZ" dirty="0"/>
              <a:t>) </a:t>
            </a:r>
            <a:r>
              <a:rPr lang="cs-CZ" b="1" dirty="0"/>
              <a:t>médského satrapy </a:t>
            </a:r>
            <a:r>
              <a:rPr lang="cs-CZ" b="1" dirty="0" err="1"/>
              <a:t>Tímarcha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- ten na čas ovládá Babylónii a </a:t>
            </a:r>
            <a:r>
              <a:rPr lang="cs-CZ" b="1" dirty="0"/>
              <a:t>prohlašuje se za krále </a:t>
            </a:r>
            <a:r>
              <a:rPr lang="cs-CZ" dirty="0"/>
              <a:t>(je pasivně uznán Římem)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b="1" dirty="0"/>
              <a:t>nicméně do roku 160 je poražen v bitvě s </a:t>
            </a:r>
            <a:r>
              <a:rPr lang="cs-CZ" b="1" dirty="0" err="1"/>
              <a:t>Demétriovou</a:t>
            </a:r>
            <a:r>
              <a:rPr lang="cs-CZ" b="1" dirty="0"/>
              <a:t> armádou</a:t>
            </a:r>
          </a:p>
          <a:p>
            <a:pPr marL="0" indent="0">
              <a:buNone/>
            </a:pPr>
            <a:r>
              <a:rPr lang="cs-CZ" dirty="0"/>
              <a:t>- občanská válka nicméně oslabuje říši, zatímco její sousedé pomalu nabírají na síle</a:t>
            </a:r>
          </a:p>
          <a:p>
            <a:pPr marL="0" indent="0">
              <a:buNone/>
            </a:pPr>
            <a:r>
              <a:rPr lang="cs-CZ" dirty="0"/>
              <a:t>- Babylónie nadále zůstává věrná, nicméně je oslabeno </a:t>
            </a:r>
            <a:r>
              <a:rPr lang="cs-CZ" dirty="0" err="1"/>
              <a:t>seleukovské</a:t>
            </a:r>
            <a:r>
              <a:rPr lang="cs-CZ" dirty="0"/>
              <a:t> držení Íránu (</a:t>
            </a:r>
            <a:r>
              <a:rPr lang="cs-CZ" dirty="0" err="1"/>
              <a:t>Atropaténé</a:t>
            </a:r>
            <a:r>
              <a:rPr lang="cs-CZ" dirty="0"/>
              <a:t>, </a:t>
            </a:r>
            <a:r>
              <a:rPr lang="cs-CZ" dirty="0" err="1"/>
              <a:t>Persis</a:t>
            </a:r>
            <a:r>
              <a:rPr lang="cs-CZ" dirty="0"/>
              <a:t>, </a:t>
            </a:r>
            <a:r>
              <a:rPr lang="cs-CZ" dirty="0" err="1"/>
              <a:t>Elymais</a:t>
            </a:r>
            <a:r>
              <a:rPr lang="cs-CZ" dirty="0"/>
              <a:t>/</a:t>
            </a:r>
            <a:r>
              <a:rPr lang="cs-CZ" dirty="0" err="1"/>
              <a:t>Susiána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- odliv vojenských sil ze </a:t>
            </a:r>
            <a:r>
              <a:rPr lang="cs-CZ" dirty="0" err="1"/>
              <a:t>Seleukovských</a:t>
            </a:r>
            <a:r>
              <a:rPr lang="cs-CZ" dirty="0"/>
              <a:t> řecko-makedonských a pořečtěných měst v Íránu 	způsobený vzpourami Filippa a </a:t>
            </a:r>
            <a:r>
              <a:rPr lang="cs-CZ" dirty="0" err="1"/>
              <a:t>Tímarcha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F0C1A03B-B789-FD17-7F4E-81E61A84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91" y="579775"/>
            <a:ext cx="4466545" cy="2179674"/>
          </a:xfrm>
          <a:prstGeom prst="rect">
            <a:avLst/>
          </a:prstGeom>
        </p:spPr>
      </p:pic>
      <p:pic>
        <p:nvPicPr>
          <p:cNvPr id="7" name="Picture 6" descr="A close-up of a coin&#10;&#10;Description automatically generated">
            <a:extLst>
              <a:ext uri="{FF2B5EF4-FFF2-40B4-BE49-F238E27FC236}">
                <a16:creationId xmlns:a16="http://schemas.microsoft.com/office/drawing/2014/main" id="{1F16DD31-E7B9-4346-2B49-B81540D60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94" y="3946170"/>
            <a:ext cx="4313274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2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E965-CEBD-16AA-024B-02232082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427" y="226031"/>
            <a:ext cx="10515600" cy="1325563"/>
          </a:xfrm>
        </p:spPr>
        <p:txBody>
          <a:bodyPr/>
          <a:lstStyle/>
          <a:p>
            <a:r>
              <a:rPr lang="cs-CZ" dirty="0" err="1"/>
              <a:t>Hérakleidés</a:t>
            </a:r>
            <a:r>
              <a:rPr lang="cs-CZ" dirty="0"/>
              <a:t> a „</a:t>
            </a:r>
            <a:r>
              <a:rPr lang="cs-CZ" dirty="0" err="1"/>
              <a:t>Lžialexander</a:t>
            </a:r>
            <a:r>
              <a:rPr lang="cs-CZ" dirty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4BF0-CB60-30AC-4A9B-C37723055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52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v roce 159 </a:t>
            </a:r>
            <a:r>
              <a:rPr lang="cs-CZ" dirty="0"/>
              <a:t>předvádí </a:t>
            </a:r>
            <a:r>
              <a:rPr lang="cs-CZ" dirty="0" err="1"/>
              <a:t>Herakleidés</a:t>
            </a:r>
            <a:r>
              <a:rPr lang="cs-CZ" dirty="0"/>
              <a:t>, bratr vzbouřence </a:t>
            </a:r>
            <a:r>
              <a:rPr lang="cs-CZ" dirty="0" err="1"/>
              <a:t>Tímarcha</a:t>
            </a:r>
            <a:r>
              <a:rPr lang="cs-CZ" dirty="0"/>
              <a:t>, před pergamský dvůr </a:t>
            </a:r>
            <a:r>
              <a:rPr lang="cs-CZ" dirty="0" err="1"/>
              <a:t>Attala</a:t>
            </a:r>
            <a:r>
              <a:rPr lang="cs-CZ" dirty="0"/>
              <a:t> II. údajné přeživší děti </a:t>
            </a:r>
            <a:r>
              <a:rPr lang="cs-CZ" dirty="0" err="1"/>
              <a:t>Antiocha</a:t>
            </a:r>
            <a:r>
              <a:rPr lang="cs-CZ" dirty="0"/>
              <a:t> IV., Alexandra a </a:t>
            </a:r>
            <a:r>
              <a:rPr lang="cs-CZ" dirty="0" err="1"/>
              <a:t>Láodiké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Herakleidés</a:t>
            </a:r>
            <a:r>
              <a:rPr lang="cs-CZ" dirty="0"/>
              <a:t> = bývalý pokladník </a:t>
            </a:r>
            <a:r>
              <a:rPr lang="cs-CZ" dirty="0" err="1"/>
              <a:t>Antiocha</a:t>
            </a:r>
            <a:r>
              <a:rPr lang="cs-CZ" dirty="0"/>
              <a:t> IV., muž s velkou znalostí </a:t>
            </a:r>
            <a:r>
              <a:rPr lang="cs-CZ" dirty="0" err="1"/>
              <a:t>Seleukovských</a:t>
            </a:r>
            <a:r>
              <a:rPr lang="cs-CZ" dirty="0"/>
              <a:t> mocenských struktur, dvora a úředníků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 err="1"/>
              <a:t>Attalos</a:t>
            </a:r>
            <a:r>
              <a:rPr lang="cs-CZ" b="1" dirty="0"/>
              <a:t> prohlašuje Alexandra (řečeného </a:t>
            </a:r>
            <a:r>
              <a:rPr lang="cs-CZ" b="1" dirty="0" err="1"/>
              <a:t>Balás</a:t>
            </a:r>
            <a:r>
              <a:rPr lang="cs-CZ" b="1" dirty="0"/>
              <a:t>) za krále</a:t>
            </a:r>
          </a:p>
          <a:p>
            <a:pPr marL="0" indent="0">
              <a:buNone/>
            </a:pPr>
            <a:r>
              <a:rPr lang="cs-CZ" dirty="0"/>
              <a:t>- mezitím </a:t>
            </a:r>
            <a:r>
              <a:rPr lang="cs-CZ" dirty="0" err="1"/>
              <a:t>Demétrios</a:t>
            </a:r>
            <a:r>
              <a:rPr lang="cs-CZ" dirty="0"/>
              <a:t> podporuje pretendenta na kapadocký trůn </a:t>
            </a:r>
            <a:r>
              <a:rPr lang="cs-CZ" dirty="0" err="1"/>
              <a:t>Oroferna</a:t>
            </a:r>
            <a:r>
              <a:rPr lang="cs-CZ" dirty="0"/>
              <a:t>, který nicméně trůn posléze ztrácí a vrací se </a:t>
            </a:r>
            <a:r>
              <a:rPr lang="cs-CZ" dirty="0" err="1"/>
              <a:t>Ariarathes</a:t>
            </a:r>
            <a:r>
              <a:rPr lang="cs-CZ" dirty="0"/>
              <a:t> V. = ohrožení ze severu pro </a:t>
            </a:r>
            <a:r>
              <a:rPr lang="cs-CZ" dirty="0" err="1"/>
              <a:t>Demétria</a:t>
            </a:r>
            <a:r>
              <a:rPr lang="cs-CZ" dirty="0"/>
              <a:t>, vojenské střety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 err="1"/>
              <a:t>Herakleidés</a:t>
            </a:r>
            <a:r>
              <a:rPr lang="cs-CZ" b="1" dirty="0"/>
              <a:t> v roce 154 navštěvuje s Alexandrem a </a:t>
            </a:r>
            <a:r>
              <a:rPr lang="cs-CZ" b="1" dirty="0" err="1"/>
              <a:t>Láodiké</a:t>
            </a:r>
            <a:r>
              <a:rPr lang="cs-CZ" b="1" dirty="0"/>
              <a:t> Řím</a:t>
            </a:r>
            <a:r>
              <a:rPr lang="cs-CZ" dirty="0"/>
              <a:t>, kde se snaží získat podporu senátu pro Alexandra – tu nezískává, nicméně Řím se zároveň nestaví proti nim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se mezitím pokouší o uzmutí Kypru Ptolemaiovcům skrze podplacení tamního správce, neúspěšně = </a:t>
            </a:r>
            <a:r>
              <a:rPr lang="cs-CZ" b="1" dirty="0"/>
              <a:t>nepřátelství Ptolemaiovců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roku 152 se Alexander </a:t>
            </a:r>
            <a:r>
              <a:rPr lang="cs-CZ" b="1" dirty="0" err="1"/>
              <a:t>Balás</a:t>
            </a:r>
            <a:r>
              <a:rPr lang="cs-CZ" b="1" dirty="0"/>
              <a:t> s armádou žoldnéřů </a:t>
            </a:r>
            <a:r>
              <a:rPr lang="cs-CZ" dirty="0"/>
              <a:t>(s podporou Pergamu, </a:t>
            </a:r>
            <a:r>
              <a:rPr lang="cs-CZ" dirty="0" err="1"/>
              <a:t>Kappadokie</a:t>
            </a:r>
            <a:r>
              <a:rPr lang="cs-CZ" dirty="0"/>
              <a:t> a Egypta) </a:t>
            </a:r>
            <a:r>
              <a:rPr lang="cs-CZ" b="1" dirty="0"/>
              <a:t>vyloďuje v </a:t>
            </a:r>
            <a:r>
              <a:rPr lang="cs-CZ" b="1" dirty="0" err="1"/>
              <a:t>Palestíně</a:t>
            </a:r>
            <a:r>
              <a:rPr lang="cs-CZ" b="1" dirty="0"/>
              <a:t> </a:t>
            </a:r>
            <a:r>
              <a:rPr lang="cs-CZ" dirty="0"/>
              <a:t>(město </a:t>
            </a:r>
            <a:r>
              <a:rPr lang="cs-CZ" dirty="0" err="1"/>
              <a:t>Ptolemais-Aké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roku 150 </a:t>
            </a:r>
            <a:r>
              <a:rPr lang="cs-CZ" dirty="0"/>
              <a:t>pochoduje Alexander do severní Sýrie, střetává se s </a:t>
            </a:r>
            <a:r>
              <a:rPr lang="cs-CZ" dirty="0" err="1"/>
              <a:t>Demétriovým</a:t>
            </a:r>
            <a:r>
              <a:rPr lang="cs-CZ" dirty="0"/>
              <a:t> vojskem ve dvou bitvách – první prohrává, </a:t>
            </a:r>
            <a:r>
              <a:rPr lang="cs-CZ" b="1" dirty="0"/>
              <a:t>druhou vyhrává, </a:t>
            </a:r>
            <a:r>
              <a:rPr lang="cs-CZ" b="1" dirty="0" err="1"/>
              <a:t>Demétrios</a:t>
            </a:r>
            <a:r>
              <a:rPr lang="cs-CZ" b="1" dirty="0"/>
              <a:t> je během ní zabit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5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EACC-7D0D-512B-CCA8-A9B4B475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666" y="0"/>
            <a:ext cx="10515600" cy="1325563"/>
          </a:xfrm>
        </p:spPr>
        <p:txBody>
          <a:bodyPr/>
          <a:lstStyle/>
          <a:p>
            <a:r>
              <a:rPr lang="cs-CZ" dirty="0"/>
              <a:t>Alexander </a:t>
            </a:r>
            <a:r>
              <a:rPr lang="cs-CZ" dirty="0" err="1"/>
              <a:t>Balás</a:t>
            </a:r>
            <a:r>
              <a:rPr lang="cs-CZ" dirty="0"/>
              <a:t> (153-145)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F1519-7183-2476-DC65-DBAB55CA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2" y="1115218"/>
            <a:ext cx="11986517" cy="34465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/>
              <a:t>- po bitvě se Alexander žení s dcerou Ptolemaia VI., </a:t>
            </a:r>
            <a:r>
              <a:rPr lang="cs-CZ" b="1" dirty="0"/>
              <a:t>Kleopatrou </a:t>
            </a:r>
            <a:r>
              <a:rPr lang="cs-CZ" b="1" dirty="0" err="1"/>
              <a:t>Theou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- nechává zabít </a:t>
            </a:r>
            <a:r>
              <a:rPr lang="cs-CZ" dirty="0" err="1"/>
              <a:t>Demétriovu</a:t>
            </a:r>
            <a:r>
              <a:rPr lang="cs-CZ" dirty="0"/>
              <a:t> ženu </a:t>
            </a:r>
            <a:r>
              <a:rPr lang="cs-CZ" dirty="0" err="1"/>
              <a:t>Láodiké</a:t>
            </a:r>
            <a:r>
              <a:rPr lang="cs-CZ" dirty="0"/>
              <a:t> a jejich nejstaršího syna Antigona (mladší nezletilí synové </a:t>
            </a:r>
            <a:r>
              <a:rPr lang="cs-CZ" b="1" dirty="0" err="1"/>
              <a:t>Demétrios</a:t>
            </a:r>
            <a:r>
              <a:rPr lang="cs-CZ" b="1" dirty="0"/>
              <a:t> (II.)</a:t>
            </a:r>
            <a:r>
              <a:rPr lang="cs-CZ" dirty="0"/>
              <a:t> a </a:t>
            </a:r>
            <a:r>
              <a:rPr lang="cs-CZ" b="1" dirty="0" err="1"/>
              <a:t>Antiochos</a:t>
            </a:r>
            <a:r>
              <a:rPr lang="cs-CZ" b="1" dirty="0"/>
              <a:t> (VI.) </a:t>
            </a:r>
            <a:r>
              <a:rPr lang="cs-CZ" dirty="0"/>
              <a:t>nacházejí útočiště v </a:t>
            </a:r>
            <a:r>
              <a:rPr lang="cs-CZ" dirty="0" err="1"/>
              <a:t>kárijském</a:t>
            </a:r>
            <a:r>
              <a:rPr lang="cs-CZ" dirty="0"/>
              <a:t> </a:t>
            </a:r>
            <a:r>
              <a:rPr lang="cs-CZ" dirty="0" err="1"/>
              <a:t>Knidu</a:t>
            </a:r>
            <a:r>
              <a:rPr lang="cs-CZ" dirty="0"/>
              <a:t> u králových přátel)</a:t>
            </a:r>
          </a:p>
          <a:p>
            <a:pPr marL="0" indent="0">
              <a:buNone/>
            </a:pPr>
            <a:r>
              <a:rPr lang="cs-CZ" dirty="0"/>
              <a:t>- Alexander se dostává do mezinárodní politické situace podobné vládě </a:t>
            </a:r>
            <a:r>
              <a:rPr lang="cs-CZ" dirty="0" err="1"/>
              <a:t>Antiocha</a:t>
            </a:r>
            <a:r>
              <a:rPr lang="cs-CZ" dirty="0"/>
              <a:t> IV. – má na své straně Řím a Pergamon a navíc též Egypt, nicméně ze z několika důvodů nemůže věnovat východu:</a:t>
            </a:r>
          </a:p>
          <a:p>
            <a:pPr marL="0" indent="0">
              <a:buNone/>
            </a:pPr>
            <a:r>
              <a:rPr lang="cs-CZ" dirty="0"/>
              <a:t>	- zaprvé je pod značným vlivem</a:t>
            </a:r>
            <a:r>
              <a:rPr lang="cs-CZ" b="1" dirty="0"/>
              <a:t> Ptolemaia VI</a:t>
            </a:r>
            <a:r>
              <a:rPr lang="cs-CZ" dirty="0"/>
              <a:t>., jehož služebníci jsou součástí jeho dvora </a:t>
            </a:r>
          </a:p>
          <a:p>
            <a:pPr marL="0" indent="0">
              <a:buNone/>
            </a:pPr>
            <a:r>
              <a:rPr lang="cs-CZ" dirty="0"/>
              <a:t>	- dále je zdržován v Sýrii kvůli nebezpečí ze </a:t>
            </a:r>
            <a:r>
              <a:rPr lang="cs-CZ" b="1" dirty="0"/>
              <a:t>strany </a:t>
            </a:r>
            <a:r>
              <a:rPr lang="cs-CZ" b="1" dirty="0" err="1"/>
              <a:t>Demétriova</a:t>
            </a:r>
            <a:r>
              <a:rPr lang="cs-CZ" b="1" dirty="0"/>
              <a:t> syna </a:t>
            </a:r>
            <a:r>
              <a:rPr lang="cs-CZ" b="1" dirty="0" err="1"/>
              <a:t>Demétria</a:t>
            </a:r>
            <a:r>
              <a:rPr lang="cs-CZ" b="1" dirty="0"/>
              <a:t> (II.), </a:t>
            </a:r>
            <a:r>
              <a:rPr lang="cs-CZ" dirty="0"/>
              <a:t>který za pomoci krétského žoldnéře </a:t>
            </a:r>
            <a:r>
              <a:rPr lang="cs-CZ" b="1" dirty="0" err="1"/>
              <a:t>Lasthéna</a:t>
            </a:r>
            <a:r>
              <a:rPr lang="cs-CZ" dirty="0"/>
              <a:t> 	shromažďuje 	armádu pro útok na Alexandra</a:t>
            </a:r>
          </a:p>
          <a:p>
            <a:pPr marL="0" indent="0">
              <a:buNone/>
            </a:pPr>
            <a:r>
              <a:rPr lang="cs-CZ" dirty="0"/>
              <a:t>- z těchto důvodů dochází k </a:t>
            </a:r>
            <a:r>
              <a:rPr lang="cs-CZ" dirty="0" err="1"/>
              <a:t>Parthským</a:t>
            </a:r>
            <a:r>
              <a:rPr lang="cs-CZ" dirty="0"/>
              <a:t> útokům proti říši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v letech 148-147 napadá </a:t>
            </a:r>
            <a:r>
              <a:rPr lang="cs-CZ" b="1" dirty="0" err="1"/>
              <a:t>parthský</a:t>
            </a:r>
            <a:r>
              <a:rPr lang="cs-CZ" b="1" dirty="0"/>
              <a:t> král </a:t>
            </a:r>
            <a:r>
              <a:rPr lang="cs-CZ" b="1" dirty="0" err="1"/>
              <a:t>Mithradatés</a:t>
            </a:r>
            <a:r>
              <a:rPr lang="cs-CZ" b="1" dirty="0"/>
              <a:t> I. </a:t>
            </a:r>
            <a:r>
              <a:rPr lang="cs-CZ" b="1" dirty="0" err="1"/>
              <a:t>seleukovská</a:t>
            </a:r>
            <a:r>
              <a:rPr lang="cs-CZ" b="1" dirty="0"/>
              <a:t> území v Íránu</a:t>
            </a:r>
            <a:r>
              <a:rPr lang="cs-CZ" dirty="0"/>
              <a:t>, přes možné počáteční úspěchy nakonec </a:t>
            </a:r>
            <a:r>
              <a:rPr lang="cs-CZ" b="1" dirty="0"/>
              <a:t>do roku 147 Alexander ztrácí kontrolu nad Íránem, </a:t>
            </a:r>
            <a:r>
              <a:rPr lang="cs-CZ" b="1" dirty="0" err="1"/>
              <a:t>Parthové</a:t>
            </a:r>
            <a:r>
              <a:rPr lang="cs-CZ" b="1" dirty="0"/>
              <a:t> dobývají Médii spolu s </a:t>
            </a:r>
            <a:r>
              <a:rPr lang="cs-CZ" b="1" dirty="0" err="1"/>
              <a:t>Ekbatanou</a:t>
            </a:r>
            <a:r>
              <a:rPr lang="cs-CZ" b="1" dirty="0"/>
              <a:t> </a:t>
            </a:r>
            <a:r>
              <a:rPr lang="cs-CZ" dirty="0"/>
              <a:t>(důležité ideologické vítězství z hlediska tamní médské populace)</a:t>
            </a:r>
          </a:p>
          <a:p>
            <a:pPr marL="0" indent="0">
              <a:buNone/>
            </a:pPr>
            <a:r>
              <a:rPr lang="cs-CZ" dirty="0"/>
              <a:t>- odpadají též </a:t>
            </a:r>
            <a:r>
              <a:rPr lang="cs-CZ" dirty="0" err="1"/>
              <a:t>Súsy</a:t>
            </a:r>
            <a:r>
              <a:rPr lang="cs-CZ" dirty="0"/>
              <a:t>, kde se králem prohlašuje místní vládce </a:t>
            </a:r>
            <a:r>
              <a:rPr lang="cs-CZ" dirty="0" err="1"/>
              <a:t>Kamniskirés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- zároveň v roce 147 </a:t>
            </a:r>
            <a:r>
              <a:rPr lang="cs-CZ" b="1" dirty="0" err="1"/>
              <a:t>Demétrios</a:t>
            </a:r>
            <a:r>
              <a:rPr lang="cs-CZ" b="1" dirty="0"/>
              <a:t> (II.) s armádou vpadává do Sýrie</a:t>
            </a:r>
          </a:p>
          <a:p>
            <a:pPr marL="0" indent="0">
              <a:buNone/>
            </a:pPr>
            <a:r>
              <a:rPr lang="cs-CZ" dirty="0"/>
              <a:t>- v Antiochii probíhá povstání na podporu </a:t>
            </a:r>
            <a:r>
              <a:rPr lang="cs-CZ" dirty="0" err="1"/>
              <a:t>Demétria</a:t>
            </a:r>
            <a:r>
              <a:rPr lang="cs-CZ" dirty="0"/>
              <a:t>, Alexander ho musí potlačit</a:t>
            </a:r>
          </a:p>
          <a:p>
            <a:pPr marL="0" indent="0">
              <a:buNone/>
            </a:pPr>
            <a:r>
              <a:rPr lang="cs-CZ" dirty="0"/>
              <a:t>- Ptolemaios VI. táhne do Sýrie Alexanderovi na pomoc, přičemž zabírá města v </a:t>
            </a:r>
            <a:r>
              <a:rPr lang="cs-CZ" dirty="0" err="1"/>
              <a:t>Koilé</a:t>
            </a:r>
            <a:r>
              <a:rPr lang="cs-CZ" dirty="0"/>
              <a:t> Sýrii a nechává v nich své posádky; následuje zvrat: – </a:t>
            </a:r>
            <a:r>
              <a:rPr lang="cs-CZ" dirty="0" err="1"/>
              <a:t>Ptolemáios</a:t>
            </a:r>
            <a:r>
              <a:rPr lang="cs-CZ" dirty="0"/>
              <a:t> obviňuje Alexandra z pokusu o jeho vraždu; </a:t>
            </a:r>
            <a:r>
              <a:rPr lang="cs-CZ" dirty="0" err="1"/>
              <a:t>Antiochejští</a:t>
            </a:r>
            <a:r>
              <a:rPr lang="cs-CZ" dirty="0"/>
              <a:t> povstávají znovu a ovládají město, </a:t>
            </a:r>
            <a:r>
              <a:rPr lang="cs-CZ" dirty="0" err="1"/>
              <a:t>Ptolemáios</a:t>
            </a:r>
            <a:r>
              <a:rPr lang="cs-CZ" dirty="0"/>
              <a:t> nařizuje rozvod své dcery s Alexanderem a dává ji </a:t>
            </a:r>
            <a:r>
              <a:rPr lang="cs-CZ" dirty="0" err="1"/>
              <a:t>Demétriovi</a:t>
            </a:r>
            <a:r>
              <a:rPr lang="cs-CZ" dirty="0"/>
              <a:t>; Alexander uniká do </a:t>
            </a:r>
            <a:r>
              <a:rPr lang="cs-CZ" dirty="0" err="1"/>
              <a:t>Kilikie</a:t>
            </a:r>
            <a:r>
              <a:rPr lang="cs-CZ" dirty="0"/>
              <a:t>, kde verbuje další armádu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Ptolemáiovi</a:t>
            </a:r>
            <a:r>
              <a:rPr lang="cs-CZ" dirty="0"/>
              <a:t> je nabídnuta bývalými Alexanderovými dvořany s podporou </a:t>
            </a:r>
            <a:r>
              <a:rPr lang="cs-CZ" dirty="0" err="1"/>
              <a:t>Antiochejců</a:t>
            </a:r>
            <a:r>
              <a:rPr lang="cs-CZ" dirty="0"/>
              <a:t> vláda nad Sýrií, zvažuje, ale nakonec dosazuje </a:t>
            </a:r>
            <a:r>
              <a:rPr lang="cs-CZ" dirty="0" err="1"/>
              <a:t>Demétria</a:t>
            </a:r>
            <a:r>
              <a:rPr lang="cs-CZ" dirty="0"/>
              <a:t> I.</a:t>
            </a:r>
          </a:p>
        </p:txBody>
      </p:sp>
      <p:pic>
        <p:nvPicPr>
          <p:cNvPr id="9" name="Picture 8" descr="A close-up of a coin&#10;&#10;Description automatically generated">
            <a:extLst>
              <a:ext uri="{FF2B5EF4-FFF2-40B4-BE49-F238E27FC236}">
                <a16:creationId xmlns:a16="http://schemas.microsoft.com/office/drawing/2014/main" id="{D513A2ED-6284-9737-DEE5-954DD533A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73" y="4428162"/>
            <a:ext cx="5763802" cy="24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0D3A-8C7D-C5C1-F7F2-812AAEE7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A close-up of a coin&#10;&#10;Description automatically generated">
            <a:extLst>
              <a:ext uri="{FF2B5EF4-FFF2-40B4-BE49-F238E27FC236}">
                <a16:creationId xmlns:a16="http://schemas.microsoft.com/office/drawing/2014/main" id="{9FFEADCD-7D03-3C15-B772-4C78D140A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38" y="1690688"/>
            <a:ext cx="4202392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88D3B-94FB-74AB-B11B-6DCE9120B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930" y="1690688"/>
            <a:ext cx="43830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2F29-0467-EC88-29D5-1248DFBF4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331"/>
            <a:ext cx="10515600" cy="597148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Ptolemáios</a:t>
            </a:r>
            <a:r>
              <a:rPr lang="cs-CZ" dirty="0"/>
              <a:t> nicméně na </a:t>
            </a:r>
            <a:r>
              <a:rPr lang="cs-CZ" dirty="0" err="1"/>
              <a:t>Demétriovi</a:t>
            </a:r>
            <a:r>
              <a:rPr lang="cs-CZ" dirty="0"/>
              <a:t> vymáhá smlouvu, podle které mu má připadnout </a:t>
            </a:r>
            <a:r>
              <a:rPr lang="cs-CZ" dirty="0" err="1"/>
              <a:t>Koilé</a:t>
            </a:r>
            <a:r>
              <a:rPr lang="cs-CZ" dirty="0"/>
              <a:t> Sýrie</a:t>
            </a:r>
          </a:p>
          <a:p>
            <a:pPr marL="0" indent="0">
              <a:buNone/>
            </a:pPr>
            <a:r>
              <a:rPr lang="cs-CZ" dirty="0"/>
              <a:t>- Alexander </a:t>
            </a:r>
            <a:r>
              <a:rPr lang="cs-CZ" dirty="0" err="1"/>
              <a:t>Balás</a:t>
            </a:r>
            <a:r>
              <a:rPr lang="cs-CZ" dirty="0"/>
              <a:t> se mezitím vzpamatovává a útočí na Antiochii a přilehlý kraj</a:t>
            </a:r>
          </a:p>
          <a:p>
            <a:pPr marL="0" indent="0">
              <a:buNone/>
            </a:pPr>
            <a:r>
              <a:rPr lang="cs-CZ" dirty="0"/>
              <a:t>- roku 145 dochází k bitvě u řeky </a:t>
            </a:r>
            <a:r>
              <a:rPr lang="cs-CZ" dirty="0" err="1"/>
              <a:t>Oinoparas</a:t>
            </a:r>
            <a:r>
              <a:rPr lang="cs-CZ" dirty="0"/>
              <a:t>, kde se střetávají tři králové (</a:t>
            </a:r>
            <a:r>
              <a:rPr lang="cs-CZ" dirty="0" err="1"/>
              <a:t>Demétrios</a:t>
            </a:r>
            <a:r>
              <a:rPr lang="cs-CZ" dirty="0"/>
              <a:t> II. s </a:t>
            </a:r>
            <a:r>
              <a:rPr lang="cs-CZ" dirty="0" err="1"/>
              <a:t>Ptolemáiem</a:t>
            </a:r>
            <a:r>
              <a:rPr lang="cs-CZ" dirty="0"/>
              <a:t> VI. proti </a:t>
            </a:r>
            <a:r>
              <a:rPr lang="cs-CZ" dirty="0" err="1"/>
              <a:t>Akexandru</a:t>
            </a:r>
            <a:r>
              <a:rPr lang="cs-CZ" dirty="0"/>
              <a:t> </a:t>
            </a:r>
            <a:r>
              <a:rPr lang="cs-CZ" dirty="0" err="1"/>
              <a:t>Balásovi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Ptolemáios</a:t>
            </a:r>
            <a:r>
              <a:rPr lang="cs-CZ" dirty="0"/>
              <a:t> je v bitvě zraněn a záhy umírá, Alexander je však poražen a po útěku z bitvy zabit místním arabským náčelníkem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II. se tak definitivně stává králem</a:t>
            </a:r>
          </a:p>
        </p:txBody>
      </p:sp>
    </p:spTree>
    <p:extLst>
      <p:ext uri="{BB962C8B-B14F-4D97-AF65-F5344CB8AC3E}">
        <p14:creationId xmlns:p14="http://schemas.microsoft.com/office/powerpoint/2010/main" val="71353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2A59-6F39-2CE8-0185-C0A6A2C2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cs-CZ" dirty="0" err="1"/>
              <a:t>Demétrios</a:t>
            </a:r>
            <a:r>
              <a:rPr lang="cs-CZ" dirty="0"/>
              <a:t> II. </a:t>
            </a:r>
            <a:r>
              <a:rPr lang="cs-CZ" dirty="0" err="1"/>
              <a:t>Nikator</a:t>
            </a:r>
            <a:r>
              <a:rPr lang="cs-CZ" dirty="0"/>
              <a:t> (I. 147-139)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59C2-399F-D034-B01C-7B0EB851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10920"/>
            <a:ext cx="8938518" cy="47658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- smrtí Ptolemaia VI. padá dohoda o </a:t>
            </a:r>
            <a:r>
              <a:rPr lang="cs-CZ" dirty="0" err="1"/>
              <a:t>Koilé</a:t>
            </a:r>
            <a:r>
              <a:rPr lang="cs-CZ" dirty="0"/>
              <a:t> Sýrii, </a:t>
            </a:r>
            <a:r>
              <a:rPr lang="cs-CZ" dirty="0" err="1"/>
              <a:t>Demétriovi</a:t>
            </a:r>
            <a:r>
              <a:rPr lang="cs-CZ" dirty="0"/>
              <a:t> vojáci z ní bez odporu vytlačují ptolemaiovské posádky</a:t>
            </a:r>
          </a:p>
          <a:p>
            <a:pPr marL="0" indent="0">
              <a:buNone/>
            </a:pPr>
            <a:r>
              <a:rPr lang="cs-CZ" dirty="0"/>
              <a:t>- během následující vlády je značně neoblíben (nechává své </a:t>
            </a:r>
            <a:r>
              <a:rPr lang="cs-CZ" dirty="0" err="1"/>
              <a:t>žoldnéřev</a:t>
            </a:r>
            <a:r>
              <a:rPr lang="cs-CZ" dirty="0"/>
              <a:t> čele s </a:t>
            </a:r>
            <a:r>
              <a:rPr lang="cs-CZ" dirty="0" err="1"/>
              <a:t>Lasthénem</a:t>
            </a:r>
            <a:r>
              <a:rPr lang="cs-CZ" dirty="0"/>
              <a:t> vybírat daně pro jejich žold)</a:t>
            </a:r>
          </a:p>
          <a:p>
            <a:pPr marL="0" indent="0">
              <a:buNone/>
            </a:pPr>
            <a:r>
              <a:rPr lang="cs-CZ" dirty="0"/>
              <a:t>	- v Antiochii požáry a pokusy o povstání, potlačeny</a:t>
            </a:r>
          </a:p>
          <a:p>
            <a:pPr marL="0" indent="0">
              <a:buNone/>
            </a:pPr>
            <a:r>
              <a:rPr lang="cs-CZ" dirty="0"/>
              <a:t>- roku 144 se bouří </a:t>
            </a:r>
            <a:r>
              <a:rPr lang="cs-CZ" dirty="0" err="1"/>
              <a:t>seleukovský</a:t>
            </a:r>
            <a:r>
              <a:rPr lang="cs-CZ" dirty="0"/>
              <a:t> vojevůdce </a:t>
            </a:r>
            <a:r>
              <a:rPr lang="cs-CZ" dirty="0" err="1"/>
              <a:t>Diodotos</a:t>
            </a:r>
            <a:r>
              <a:rPr lang="cs-CZ" dirty="0"/>
              <a:t>, prosazuje nároky Alexanderova syna </a:t>
            </a:r>
            <a:r>
              <a:rPr lang="cs-CZ" dirty="0" err="1"/>
              <a:t>Antiocha</a:t>
            </a:r>
            <a:r>
              <a:rPr lang="cs-CZ" dirty="0"/>
              <a:t> VI.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- daří se mu ovládnout </a:t>
            </a:r>
            <a:r>
              <a:rPr lang="cs-CZ" dirty="0" err="1"/>
              <a:t>Apameiu</a:t>
            </a:r>
            <a:r>
              <a:rPr lang="cs-CZ" dirty="0"/>
              <a:t> a později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v roce 143 Antiochii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- tu posléze dobývá </a:t>
            </a:r>
            <a:r>
              <a:rPr lang="cs-CZ" dirty="0" err="1"/>
              <a:t>Demétrios</a:t>
            </a:r>
            <a:r>
              <a:rPr lang="cs-CZ" dirty="0"/>
              <a:t> nazpět,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nicméně v městě </a:t>
            </a:r>
            <a:r>
              <a:rPr lang="cs-CZ" dirty="0" err="1"/>
              <a:t>Láodikeji</a:t>
            </a:r>
            <a:r>
              <a:rPr lang="cs-CZ" dirty="0"/>
              <a:t> se dopouští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teroru na tamním obyvatelstvu</a:t>
            </a:r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B1F3FE8D-7D54-DC73-CE2E-AD917A413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3594100"/>
            <a:ext cx="63500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31C7-5942-59F7-28B0-16B4B321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77962" cy="5930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 roku 142 </a:t>
            </a:r>
            <a:r>
              <a:rPr lang="cs-CZ" dirty="0" err="1"/>
              <a:t>Antiochos</a:t>
            </a:r>
            <a:r>
              <a:rPr lang="cs-CZ" dirty="0"/>
              <a:t> VI. umírá, </a:t>
            </a:r>
            <a:r>
              <a:rPr lang="cs-CZ" dirty="0" err="1"/>
              <a:t>Diodotos</a:t>
            </a:r>
            <a:r>
              <a:rPr lang="cs-CZ" dirty="0"/>
              <a:t> se prohlašuje králem pod jménem </a:t>
            </a:r>
            <a:r>
              <a:rPr lang="cs-CZ" dirty="0" err="1"/>
              <a:t>Tryfón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seleukovských</a:t>
            </a:r>
            <a:r>
              <a:rPr lang="cs-CZ" dirty="0"/>
              <a:t> rozbrojů využívá </a:t>
            </a:r>
            <a:r>
              <a:rPr lang="cs-CZ" dirty="0" err="1"/>
              <a:t>parthský</a:t>
            </a:r>
            <a:r>
              <a:rPr lang="cs-CZ" dirty="0"/>
              <a:t> </a:t>
            </a:r>
            <a:r>
              <a:rPr lang="cs-CZ" dirty="0" err="1"/>
              <a:t>Mithradatés</a:t>
            </a:r>
            <a:r>
              <a:rPr lang="cs-CZ" dirty="0"/>
              <a:t>, vpadává do Babylónie, ovládá </a:t>
            </a:r>
            <a:r>
              <a:rPr lang="cs-CZ" dirty="0" err="1"/>
              <a:t>Seleukeiu</a:t>
            </a:r>
            <a:r>
              <a:rPr lang="cs-CZ" dirty="0"/>
              <a:t> na Tigridu a Babylon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se obrací na východ, zpočátku se mu daří vytvořit spojenectví s východními mocnostmi (</a:t>
            </a:r>
            <a:r>
              <a:rPr lang="cs-CZ" dirty="0" err="1"/>
              <a:t>Elyma</a:t>
            </a:r>
            <a:r>
              <a:rPr lang="cs-CZ" dirty="0"/>
              <a:t>, Persie, </a:t>
            </a:r>
            <a:r>
              <a:rPr lang="cs-CZ" dirty="0" err="1"/>
              <a:t>Baktrie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Parthová</a:t>
            </a:r>
            <a:r>
              <a:rPr lang="cs-CZ" dirty="0"/>
              <a:t> následně po útoku z </a:t>
            </a:r>
            <a:r>
              <a:rPr lang="cs-CZ" dirty="0" err="1"/>
              <a:t>Elymy</a:t>
            </a:r>
            <a:r>
              <a:rPr lang="cs-CZ" dirty="0"/>
              <a:t> (vedený tamním vládcem </a:t>
            </a:r>
            <a:r>
              <a:rPr lang="cs-CZ" dirty="0" err="1"/>
              <a:t>Kabneskirem</a:t>
            </a:r>
            <a:r>
              <a:rPr lang="cs-CZ" dirty="0"/>
              <a:t>) napadají z Médie </a:t>
            </a:r>
            <a:r>
              <a:rPr lang="cs-CZ" dirty="0" err="1"/>
              <a:t>Elymu</a:t>
            </a:r>
            <a:r>
              <a:rPr lang="cs-CZ" dirty="0"/>
              <a:t>, to usnadňuje výpad </a:t>
            </a:r>
            <a:r>
              <a:rPr lang="cs-CZ" dirty="0" err="1"/>
              <a:t>Demétriovi</a:t>
            </a:r>
            <a:r>
              <a:rPr lang="cs-CZ" dirty="0"/>
              <a:t>, který vpadává do Babylonie, mezi lety 140-138 dochází ke dvou bitvám, </a:t>
            </a:r>
            <a:r>
              <a:rPr lang="cs-CZ" dirty="0" err="1"/>
              <a:t>Demétriovi</a:t>
            </a:r>
            <a:r>
              <a:rPr lang="cs-CZ" dirty="0"/>
              <a:t> se nejprve daří získat </a:t>
            </a:r>
            <a:r>
              <a:rPr lang="cs-CZ" dirty="0" err="1"/>
              <a:t>Seleukeiu</a:t>
            </a:r>
            <a:r>
              <a:rPr lang="cs-CZ" dirty="0"/>
              <a:t> na Tigridu, následně je však poražen a zajat</a:t>
            </a:r>
          </a:p>
          <a:p>
            <a:pPr marL="0" indent="0">
              <a:buNone/>
            </a:pPr>
            <a:r>
              <a:rPr lang="cs-CZ" dirty="0"/>
              <a:t>- mezitím do Sýrie v roce 139 přichází </a:t>
            </a:r>
            <a:r>
              <a:rPr lang="cs-CZ" dirty="0" err="1"/>
              <a:t>Demétriův</a:t>
            </a:r>
            <a:r>
              <a:rPr lang="cs-CZ" dirty="0"/>
              <a:t> bratr </a:t>
            </a:r>
            <a:r>
              <a:rPr lang="cs-CZ" dirty="0" err="1"/>
              <a:t>Antiochos</a:t>
            </a:r>
            <a:r>
              <a:rPr lang="cs-CZ" dirty="0"/>
              <a:t>, který se žení s Kleopatrou </a:t>
            </a:r>
            <a:r>
              <a:rPr lang="cs-CZ" dirty="0" err="1"/>
              <a:t>Theou</a:t>
            </a:r>
            <a:r>
              <a:rPr lang="cs-CZ" dirty="0"/>
              <a:t> a prohlašuje se králem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5CA9BA19-CE70-1A16-5487-F54A8C0CD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88247"/>
            <a:ext cx="6350000" cy="2997200"/>
          </a:xfrm>
          <a:prstGeom prst="rect">
            <a:avLst/>
          </a:prstGeom>
        </p:spPr>
      </p:pic>
      <p:pic>
        <p:nvPicPr>
          <p:cNvPr id="7" name="Picture 6" descr="A close-up of a coin&#10;&#10;Description automatically generated">
            <a:extLst>
              <a:ext uri="{FF2B5EF4-FFF2-40B4-BE49-F238E27FC236}">
                <a16:creationId xmlns:a16="http://schemas.microsoft.com/office/drawing/2014/main" id="{646F5124-1BB5-744B-6ECC-FF0D2DB6A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3572553"/>
            <a:ext cx="635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7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1719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Blackadder ITC</vt:lpstr>
      <vt:lpstr>Calibri</vt:lpstr>
      <vt:lpstr>Calibri Light</vt:lpstr>
      <vt:lpstr>Office Theme</vt:lpstr>
      <vt:lpstr>Říše Seleukovců</vt:lpstr>
      <vt:lpstr>Antiochos V., Lýsiovo regentství (164-162)</vt:lpstr>
      <vt:lpstr>Demétrios I. Sótér (162-151)</vt:lpstr>
      <vt:lpstr>Hérakleidés a „Lžialexander“</vt:lpstr>
      <vt:lpstr>Alexander Balás (153-145)</vt:lpstr>
      <vt:lpstr>PowerPoint Presentation</vt:lpstr>
      <vt:lpstr>PowerPoint Presentation</vt:lpstr>
      <vt:lpstr>Demétrios II. Nikator (I. 147-139)</vt:lpstr>
      <vt:lpstr>PowerPoint Presentation</vt:lpstr>
      <vt:lpstr>Antiochos VII. Sidétés/Euergetés (138-129)</vt:lpstr>
      <vt:lpstr>Poslední tažení na východ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Ondřej Kvapil</dc:creator>
  <cp:lastModifiedBy>Ondřej Kvapil</cp:lastModifiedBy>
  <cp:revision>16</cp:revision>
  <dcterms:created xsi:type="dcterms:W3CDTF">2023-09-06T08:15:35Z</dcterms:created>
  <dcterms:modified xsi:type="dcterms:W3CDTF">2023-10-16T15:45:50Z</dcterms:modified>
</cp:coreProperties>
</file>