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3" r:id="rId11"/>
    <p:sldId id="266" r:id="rId12"/>
    <p:sldId id="296" r:id="rId13"/>
    <p:sldId id="267" r:id="rId14"/>
    <p:sldId id="269" r:id="rId15"/>
    <p:sldId id="268" r:id="rId16"/>
    <p:sldId id="293" r:id="rId17"/>
    <p:sldId id="270" r:id="rId18"/>
    <p:sldId id="282" r:id="rId19"/>
    <p:sldId id="283" r:id="rId20"/>
    <p:sldId id="284" r:id="rId21"/>
    <p:sldId id="285" r:id="rId22"/>
    <p:sldId id="286" r:id="rId23"/>
    <p:sldId id="271" r:id="rId24"/>
    <p:sldId id="274" r:id="rId25"/>
    <p:sldId id="279" r:id="rId26"/>
    <p:sldId id="272" r:id="rId27"/>
    <p:sldId id="281" r:id="rId28"/>
    <p:sldId id="280" r:id="rId29"/>
    <p:sldId id="288" r:id="rId30"/>
    <p:sldId id="287" r:id="rId31"/>
    <p:sldId id="289" r:id="rId32"/>
    <p:sldId id="297" r:id="rId33"/>
    <p:sldId id="290" r:id="rId34"/>
    <p:sldId id="292" r:id="rId35"/>
    <p:sldId id="278" r:id="rId36"/>
    <p:sldId id="273" r:id="rId37"/>
    <p:sldId id="305" r:id="rId38"/>
    <p:sldId id="299" r:id="rId39"/>
    <p:sldId id="275" r:id="rId40"/>
    <p:sldId id="298" r:id="rId41"/>
    <p:sldId id="300" r:id="rId42"/>
    <p:sldId id="295" r:id="rId43"/>
    <p:sldId id="276" r:id="rId44"/>
    <p:sldId id="294" r:id="rId45"/>
    <p:sldId id="302" r:id="rId46"/>
    <p:sldId id="304" r:id="rId47"/>
    <p:sldId id="307" r:id="rId48"/>
    <p:sldId id="308" r:id="rId49"/>
    <p:sldId id="306" r:id="rId50"/>
    <p:sldId id="277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3D9B6-0564-4E10-848E-95346D36015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C28E6-8BB9-4221-BBC2-FAC0B6BEB1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309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C28E6-8BB9-4221-BBC2-FAC0B6BEB15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09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DC23C8-00CF-44CC-3D66-B855A4708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3424B2-1835-CB7C-C335-0A8C8E308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3AEB41-6C3C-946F-23FA-530BD7AEA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31B38F-2EEC-73CD-917F-0023FFAC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33AC95-1593-5DEC-C759-B313FF55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49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A2E27-90DE-7C5D-E137-BE351EAA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DF8112-1810-71AF-0533-D543BEA8D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3A94D3-FFDC-0370-BBC4-4F90C17E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C29C8D-0DB8-8CF8-D8D6-3254222B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EB1800-7F71-9FA3-43A4-6D9A30316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6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B3E18F8-5435-C3A9-B888-3B5853880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1EA35F-6F21-45A2-A14C-F346848A6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0147FB-1A21-BDB3-D69B-3B3E43C26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A60E9F-ADB0-17FB-4161-A7A2F1C5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2E8A0B-598B-3EDE-8D72-223E3D03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986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6FABF-9FAB-5AEF-D6AB-09D3268C0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1F2DF-69C5-0FD1-B85A-CE1B6925B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9E113B-6786-1A1A-9C73-5A9AAABB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41E146-757D-59C4-3F7B-96C5C5B8E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801ED8-8812-619B-CD43-FD148351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1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CED999-BDCE-BF62-E3BB-7FD5A4F8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710CB2-17B3-C392-67DB-E612F9725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1110E2-8D65-1D66-BA6D-3E31DA13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DEDF40-8E59-19DC-CE7E-84A7F3481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C6AC7A-5638-E34D-DE2B-90BCD179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57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1B89CD-4D6E-86C5-D772-450E3239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3327E6-4BEA-1BC1-9CE8-9D71B8904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F18EE6-29BC-341C-86D7-F738831F9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7E5189-054B-F0C5-5A24-AC2EB42C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0E125A-9049-3C31-694A-7F4328A56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DE2C13-761E-9675-A00E-93018272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51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4F7023-7121-66F4-EBC2-7D2E4F023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2F5E62-6389-A75D-EC72-9FE346D41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F0337B-FC9B-7E99-F402-5133CD14E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7062668-A311-47A1-5C87-07F22A20AA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4CCFC70-C70E-26C3-B82D-6472DDB73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64D63FF-CC4A-8ED4-B86B-718832A9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B030557-D878-53E0-2B77-B549DAFF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B73D46F-641B-EBEF-8C10-5CD662489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99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E71E35-1135-A178-4BC3-B44DE78FA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ABF0D14-D878-AA46-3B0A-DD7D7F7C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F901798-4174-2BF0-07AF-7963E51C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3912AF-8696-E1EB-F294-E08A8F65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30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51C64D7-E892-A221-D06A-BF4D23BF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14CEA6-63CA-BD92-828E-34B429009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88F33B-DC7D-C8D6-AC1F-5AB297D1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16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B6ED0-5F94-CAC4-35FC-2AFA6AAE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EB7284-249B-5FD4-2789-D5F43F6C7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0E2E7E-A4C4-9EC5-8547-BD145F1D6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CCA2A2-73B1-5134-E093-F5DD9DB2A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F6068E-A41F-76A6-1BB6-15C08CBE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CDF555-E9DF-A671-73A3-16816BC5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42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A8936-E19C-6372-2BF5-95050D7A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6FFEAD-C877-8F8C-C31F-6412E0DFB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C29DFA-9A90-3C10-CA6A-54BB29529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BCF469-81B3-C384-9D93-72EFFC87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1566CD-FBDC-372A-EAB1-1BEFFE29E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E5C340-6E74-92D2-A9B7-214B28F6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05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36668EA-3C25-7FEF-2BD3-6687E186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51AED3-5E52-46BD-FC89-09797E90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113285-9598-14C6-963F-E9F3C83B5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D5880-E6A5-4363-9609-F7E0340B9320}" type="datetimeFigureOut">
              <a:rPr lang="cs-CZ" smtClean="0"/>
              <a:t>07.12.2023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37A666-A0DC-FF3F-4328-34B8E3C9D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DDCB49-4E14-86AC-679A-7E9740BCD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D61D8-8FA5-4202-B7D8-B5F270623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12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D9E5D-B6D1-F2D8-57C9-3C2C36AF7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Římské vojenství 10 – Armáda v pozdní antice (</a:t>
            </a:r>
            <a:r>
              <a:rPr lang="cs-CZ" dirty="0" err="1"/>
              <a:t>dominát</a:t>
            </a:r>
            <a:r>
              <a:rPr lang="cs-CZ" dirty="0"/>
              <a:t>) – 284 – 6. století n. 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44EF09-C387-5788-CE99-AC0A5228C7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5333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34D43-2CC8-5EA3-B879-B4012ED7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organizační struktura armády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59D6EC-9306-AE73-6A70-ADA90F4D0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Armáda rozdělena na dvě hlavní části, v obou byla zastoupena jak pěchota, tak i jezdci.</a:t>
            </a:r>
          </a:p>
          <a:p>
            <a:r>
              <a:rPr lang="cs-CZ" dirty="0"/>
              <a:t>Oddíly na hranicích říše, které se už neměli nikam přesunovat – </a:t>
            </a:r>
            <a:r>
              <a:rPr lang="cs-CZ" b="1" i="1" dirty="0" err="1"/>
              <a:t>Limitanei</a:t>
            </a:r>
            <a:r>
              <a:rPr lang="cs-CZ" b="1" i="1" dirty="0"/>
              <a:t>/</a:t>
            </a:r>
            <a:r>
              <a:rPr lang="cs-CZ" b="1" i="1" dirty="0" err="1"/>
              <a:t>Ripanenses</a:t>
            </a:r>
            <a:r>
              <a:rPr lang="cs-CZ" b="1" i="1" dirty="0"/>
              <a:t>.</a:t>
            </a:r>
          </a:p>
          <a:p>
            <a:r>
              <a:rPr lang="cs-CZ" dirty="0"/>
              <a:t>Oddíly v zázemí, které se přesouvaly kam bylo zrovna třeba – </a:t>
            </a:r>
            <a:r>
              <a:rPr lang="cs-CZ" b="1" i="1" dirty="0" err="1"/>
              <a:t>Comitanenses</a:t>
            </a:r>
            <a:endParaRPr lang="cs-CZ" b="1" i="1" dirty="0"/>
          </a:p>
          <a:p>
            <a:r>
              <a:rPr lang="cs-CZ" dirty="0" err="1"/>
              <a:t>Praetoriánskou</a:t>
            </a:r>
            <a:r>
              <a:rPr lang="cs-CZ" dirty="0"/>
              <a:t> gardu nahradily jízdní oddíly </a:t>
            </a:r>
            <a:r>
              <a:rPr lang="cs-CZ" b="1" i="1" dirty="0" err="1"/>
              <a:t>Scholae</a:t>
            </a:r>
            <a:r>
              <a:rPr lang="cs-CZ" dirty="0"/>
              <a:t>. </a:t>
            </a:r>
          </a:p>
          <a:p>
            <a:r>
              <a:rPr lang="cs-CZ" dirty="0"/>
              <a:t>V průběhu 4. století se zvlášť vyčlenili ještě elitní oddíly s označením </a:t>
            </a:r>
            <a:r>
              <a:rPr lang="cs-CZ" b="1" i="1" dirty="0" err="1"/>
              <a:t>Palatini</a:t>
            </a:r>
            <a:r>
              <a:rPr lang="cs-CZ" i="1" dirty="0"/>
              <a:t>, </a:t>
            </a:r>
            <a:r>
              <a:rPr lang="cs-CZ" dirty="0"/>
              <a:t>které tvořily armádu pod osobním velením císaře. </a:t>
            </a:r>
          </a:p>
          <a:p>
            <a:r>
              <a:rPr lang="cs-CZ" dirty="0"/>
              <a:t>Velikost jednotek ve všech složkách vojska se pohybovala cca od 300 do 1200 mužů. </a:t>
            </a:r>
          </a:p>
          <a:p>
            <a:r>
              <a:rPr lang="cs-CZ" dirty="0"/>
              <a:t>Názvy oddílů: </a:t>
            </a:r>
            <a:r>
              <a:rPr lang="cs-CZ" i="1" dirty="0" err="1"/>
              <a:t>Legio</a:t>
            </a:r>
            <a:r>
              <a:rPr lang="cs-CZ" i="1" dirty="0"/>
              <a:t> </a:t>
            </a:r>
            <a:r>
              <a:rPr lang="cs-CZ" dirty="0"/>
              <a:t>(cca 1000 mužů) </a:t>
            </a:r>
            <a:r>
              <a:rPr lang="cs-CZ" i="1" dirty="0" err="1"/>
              <a:t>auxilia</a:t>
            </a:r>
            <a:r>
              <a:rPr lang="cs-CZ" i="1" dirty="0"/>
              <a:t>, </a:t>
            </a:r>
            <a:r>
              <a:rPr lang="cs-CZ" i="1" dirty="0" err="1"/>
              <a:t>cohors</a:t>
            </a:r>
            <a:r>
              <a:rPr lang="cs-CZ" i="1" dirty="0"/>
              <a:t>, ala, </a:t>
            </a:r>
            <a:r>
              <a:rPr lang="cs-CZ" i="1" dirty="0" err="1"/>
              <a:t>vexillum</a:t>
            </a:r>
            <a:r>
              <a:rPr lang="cs-CZ" i="1" dirty="0"/>
              <a:t> </a:t>
            </a:r>
            <a:r>
              <a:rPr lang="cs-CZ" dirty="0"/>
              <a:t>(čistě jízdní jednotka) </a:t>
            </a:r>
            <a:r>
              <a:rPr lang="cs-CZ" i="1" dirty="0"/>
              <a:t>numerus, </a:t>
            </a:r>
            <a:r>
              <a:rPr lang="cs-CZ" i="1" dirty="0" err="1"/>
              <a:t>cuneus</a:t>
            </a:r>
            <a:r>
              <a:rPr lang="cs-CZ" dirty="0"/>
              <a:t>…</a:t>
            </a:r>
          </a:p>
          <a:p>
            <a:r>
              <a:rPr lang="cs-CZ" dirty="0"/>
              <a:t>Především od 5. století je však podstatná část armády tvořena především smluvními barbarskými spojenci </a:t>
            </a:r>
            <a:r>
              <a:rPr lang="cs-CZ" b="1" i="1" dirty="0" err="1"/>
              <a:t>Foederati</a:t>
            </a:r>
            <a:r>
              <a:rPr lang="cs-CZ" b="1" i="1" dirty="0"/>
              <a:t> </a:t>
            </a:r>
            <a:r>
              <a:rPr lang="cs-CZ" i="1" dirty="0"/>
              <a:t>a </a:t>
            </a:r>
            <a:r>
              <a:rPr lang="cs-CZ" dirty="0"/>
              <a:t>soukromými armádami vojenských velitelů </a:t>
            </a:r>
            <a:r>
              <a:rPr lang="cs-CZ" b="1" i="1" dirty="0" err="1"/>
              <a:t>Bucelarii</a:t>
            </a:r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D534E9-C5FD-884D-0997-15B41C849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/>
          <a:stretch/>
        </p:blipFill>
        <p:spPr>
          <a:xfrm>
            <a:off x="6262377" y="1825624"/>
            <a:ext cx="5821075" cy="39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D698E-F06A-C5D7-0B0F-8F8D55DE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Limitanei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57445E-5C41-5A81-FD4A-931AA27AC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421923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Vznikaly z původních legií a auxiliárních oddílů (patrně i </a:t>
            </a:r>
            <a:r>
              <a:rPr lang="cs-CZ" dirty="0" err="1"/>
              <a:t>numerů</a:t>
            </a:r>
            <a:r>
              <a:rPr lang="cs-CZ" dirty="0"/>
              <a:t>) na římských hranicích. </a:t>
            </a:r>
          </a:p>
          <a:p>
            <a:r>
              <a:rPr lang="cs-CZ" dirty="0"/>
              <a:t>Umístěny v pevnostech na hranicích.</a:t>
            </a:r>
          </a:p>
          <a:p>
            <a:r>
              <a:rPr lang="cs-CZ" dirty="0"/>
              <a:t>Názvy oddílů: </a:t>
            </a:r>
            <a:r>
              <a:rPr lang="cs-CZ" i="1" dirty="0" err="1"/>
              <a:t>Legio</a:t>
            </a:r>
            <a:r>
              <a:rPr lang="cs-CZ" i="1" dirty="0"/>
              <a:t> </a:t>
            </a:r>
            <a:r>
              <a:rPr lang="cs-CZ" dirty="0"/>
              <a:t>(cca 1000 mužů) </a:t>
            </a:r>
            <a:r>
              <a:rPr lang="cs-CZ" dirty="0" err="1"/>
              <a:t>auxilia</a:t>
            </a:r>
            <a:r>
              <a:rPr lang="cs-CZ" dirty="0"/>
              <a:t>, </a:t>
            </a:r>
            <a:r>
              <a:rPr lang="cs-CZ" dirty="0" err="1"/>
              <a:t>cohors</a:t>
            </a:r>
            <a:r>
              <a:rPr lang="cs-CZ" dirty="0"/>
              <a:t>, ala, </a:t>
            </a:r>
            <a:r>
              <a:rPr lang="cs-CZ" dirty="0" err="1"/>
              <a:t>vexillum</a:t>
            </a:r>
            <a:r>
              <a:rPr lang="cs-CZ" dirty="0"/>
              <a:t> (čistě jízdní jednotka) numerus, </a:t>
            </a:r>
            <a:r>
              <a:rPr lang="cs-CZ" dirty="0" err="1"/>
              <a:t>cuneus</a:t>
            </a:r>
            <a:r>
              <a:rPr lang="cs-CZ" dirty="0"/>
              <a:t>…</a:t>
            </a:r>
          </a:p>
          <a:p>
            <a:r>
              <a:rPr lang="cs-CZ" dirty="0"/>
              <a:t>Jednotky byly určeny výhradně ke střežení území kde se nacházely.</a:t>
            </a:r>
          </a:p>
          <a:p>
            <a:r>
              <a:rPr lang="cs-CZ" dirty="0"/>
              <a:t>Vojáci se často věnovali i mimovojenským aktivitám (zemědělství, obchod, řemesla…).</a:t>
            </a:r>
          </a:p>
          <a:p>
            <a:r>
              <a:rPr lang="cs-CZ" dirty="0"/>
              <a:t>Obecně měli hraniční jednotky nižší status a patrně se také snižovala úroveň jejich výcviku. </a:t>
            </a:r>
          </a:p>
          <a:p>
            <a:r>
              <a:rPr lang="cs-CZ" dirty="0"/>
              <a:t>Vzácně byli </a:t>
            </a:r>
            <a:r>
              <a:rPr lang="cs-CZ" dirty="0" err="1"/>
              <a:t>limitanei</a:t>
            </a:r>
            <a:r>
              <a:rPr lang="cs-CZ" dirty="0"/>
              <a:t> převeleni k polním armádám (např. po porážce u </a:t>
            </a:r>
            <a:r>
              <a:rPr lang="cs-CZ" dirty="0" err="1"/>
              <a:t>Adrianopole</a:t>
            </a:r>
            <a:r>
              <a:rPr lang="cs-CZ" dirty="0"/>
              <a:t>). Pak byly oddíly označovány jako </a:t>
            </a:r>
            <a:r>
              <a:rPr lang="cs-CZ" i="1" dirty="0" err="1"/>
              <a:t>pseudocomitatenses</a:t>
            </a:r>
            <a:r>
              <a:rPr lang="cs-CZ" dirty="0"/>
              <a:t> a stále měli nižší status a plat.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78D8C9A-DE40-20FF-874B-0549655E4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3" y="1825624"/>
            <a:ext cx="5728773" cy="411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44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8AAFF-8A1C-3BE3-1035-42CC822B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Pozdně římské opevnění – stavěno jako pevnost, nikoliv jen základna jako dříve.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4F76F8-2746-4DCC-06A8-CC33BFB9F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5" y="1906806"/>
            <a:ext cx="4586069" cy="458606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1B53A3-4494-84D1-F578-725A81B08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68" y="1906806"/>
            <a:ext cx="6380617" cy="45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01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A9D6E-16C4-290C-B0F2-0D12A6B8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Comitanenses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F9C890-CA05-F200-E745-D732CFCAE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478194" cy="503237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Prestižnější „Polní armády“, které se přesouvaly podle situace.</a:t>
            </a:r>
          </a:p>
          <a:p>
            <a:r>
              <a:rPr lang="cs-CZ" dirty="0"/>
              <a:t>Přesuny na delší vzdálenosti však ani vojáci </a:t>
            </a:r>
            <a:r>
              <a:rPr lang="cs-CZ" dirty="0" err="1"/>
              <a:t>comitanenses</a:t>
            </a:r>
            <a:r>
              <a:rPr lang="cs-CZ" dirty="0"/>
              <a:t> neprováděli ochotně.</a:t>
            </a:r>
          </a:p>
          <a:p>
            <a:r>
              <a:rPr lang="cs-CZ" dirty="0"/>
              <a:t>Některé oddíly byly vytvořeny ze starších oddílů období principátu, některé byly nové.</a:t>
            </a:r>
          </a:p>
          <a:p>
            <a:r>
              <a:rPr lang="cs-CZ" dirty="0"/>
              <a:t>Ubytováni byli v římských městech, obyvatelé byli nuceni uvolnit vojákům třetinu domu (</a:t>
            </a:r>
            <a:r>
              <a:rPr lang="cs-CZ" i="1" dirty="0" err="1"/>
              <a:t>hospitalitas</a:t>
            </a:r>
            <a:r>
              <a:rPr lang="cs-CZ" dirty="0"/>
              <a:t>) – to vedlo k mnoha excesům ze strany obou stran. Města se snažila podplácet velitele, aby na jejich území vojsko nenechával. </a:t>
            </a:r>
          </a:p>
          <a:p>
            <a:r>
              <a:rPr lang="cs-CZ" dirty="0"/>
              <a:t>Od 5. století se i oddíly </a:t>
            </a:r>
            <a:r>
              <a:rPr lang="cs-CZ" dirty="0" err="1"/>
              <a:t>comitanenses</a:t>
            </a:r>
            <a:r>
              <a:rPr lang="cs-CZ" dirty="0"/>
              <a:t> přestávají přesouvat a úroveň jejich výcviku se zřejmě také snižuje (především u pěchoty).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8C4BA3-497D-3762-0076-C932F0D9B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68" y="1771894"/>
            <a:ext cx="5420854" cy="44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79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B7666-9719-929D-1CA9-1A104F58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Scholae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7F82D9-4B61-9444-72F5-FBCDC3251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66725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Na místo pretoriánu vznikly (a patrně existovaly už dříve) výhradně jízdní oddíly </a:t>
            </a:r>
            <a:r>
              <a:rPr lang="cs-CZ" i="1" dirty="0" err="1"/>
              <a:t>scholae</a:t>
            </a:r>
            <a:r>
              <a:rPr lang="cs-CZ" i="1" dirty="0"/>
              <a:t>.</a:t>
            </a:r>
          </a:p>
          <a:p>
            <a:r>
              <a:rPr lang="cs-CZ" dirty="0"/>
              <a:t>Vrchním velitelem byl přímo císař. Administrativně spadaly oddíly pod civilního úředníka </a:t>
            </a:r>
            <a:r>
              <a:rPr lang="cs-CZ" i="1" dirty="0"/>
              <a:t>magister </a:t>
            </a:r>
            <a:r>
              <a:rPr lang="cs-CZ" i="1" dirty="0" err="1"/>
              <a:t>officiorum</a:t>
            </a:r>
            <a:r>
              <a:rPr lang="cs-CZ" dirty="0"/>
              <a:t>. Jednomu oddílu o síle asi 500 jezdců velel tribun. </a:t>
            </a:r>
          </a:p>
          <a:p>
            <a:r>
              <a:rPr lang="cs-CZ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Σχολάριοι</a:t>
            </a:r>
            <a:r>
              <a:rPr lang="cs-CZ" dirty="0">
                <a:effectLst/>
              </a:rPr>
              <a:t>/</a:t>
            </a:r>
            <a:r>
              <a:rPr lang="cs-CZ" dirty="0" err="1">
                <a:effectLst/>
              </a:rPr>
              <a:t>scholares</a:t>
            </a:r>
            <a:r>
              <a:rPr lang="cs-CZ" dirty="0">
                <a:effectLst/>
              </a:rPr>
              <a:t> byli obvykle Germáni, často pocházející z území mimo vlastní </a:t>
            </a:r>
            <a:r>
              <a:rPr lang="cs-CZ" dirty="0" err="1">
                <a:effectLst/>
              </a:rPr>
              <a:t>řiši</a:t>
            </a:r>
            <a:r>
              <a:rPr lang="cs-CZ" dirty="0"/>
              <a:t> (Frankové, </a:t>
            </a:r>
            <a:r>
              <a:rPr lang="cs-CZ" dirty="0" err="1"/>
              <a:t>Alamané</a:t>
            </a:r>
            <a:r>
              <a:rPr lang="cs-CZ" dirty="0"/>
              <a:t>, Gótové). V 5. století je na východě říše nahradili </a:t>
            </a:r>
            <a:r>
              <a:rPr lang="cs-CZ" dirty="0" err="1"/>
              <a:t>Isaurové</a:t>
            </a:r>
            <a:r>
              <a:rPr lang="cs-CZ" dirty="0"/>
              <a:t>. </a:t>
            </a:r>
          </a:p>
          <a:p>
            <a:r>
              <a:rPr lang="cs-CZ" dirty="0"/>
              <a:t>Na západě existovalo 5 oddílů </a:t>
            </a:r>
            <a:r>
              <a:rPr lang="cs-CZ" dirty="0" err="1"/>
              <a:t>scholae</a:t>
            </a:r>
            <a:r>
              <a:rPr lang="cs-CZ" dirty="0"/>
              <a:t>, na východě 7. Mezi nimi i jízdní lučištníci a těžkoodění jezdci (</a:t>
            </a:r>
            <a:r>
              <a:rPr lang="cs-CZ" i="1" dirty="0" err="1"/>
              <a:t>clibinarii</a:t>
            </a:r>
            <a:r>
              <a:rPr lang="cs-CZ" dirty="0"/>
              <a:t>).</a:t>
            </a:r>
          </a:p>
          <a:p>
            <a:r>
              <a:rPr lang="cs-CZ" dirty="0"/>
              <a:t>Západní </a:t>
            </a:r>
            <a:r>
              <a:rPr lang="cs-CZ" dirty="0" err="1"/>
              <a:t>scholae</a:t>
            </a:r>
            <a:r>
              <a:rPr lang="cs-CZ" dirty="0"/>
              <a:t> byly rozpuštěny gótským králem </a:t>
            </a:r>
            <a:r>
              <a:rPr lang="cs-CZ" dirty="0" err="1"/>
              <a:t>Theodorichem</a:t>
            </a:r>
            <a:r>
              <a:rPr lang="cs-CZ" dirty="0"/>
              <a:t> I. Východní existovaly společně s vlastní osobní stráží císaře (</a:t>
            </a:r>
            <a:r>
              <a:rPr lang="cs-CZ" i="1" dirty="0" err="1"/>
              <a:t>excubitores</a:t>
            </a:r>
            <a:r>
              <a:rPr lang="cs-CZ" dirty="0"/>
              <a:t>) až do 11. století (i když ne nutně jako ochránci císaře).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83D8D6-ECDB-4BA8-CFE8-6AC45D4EA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841556" cy="435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8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423C23-3AC8-DEF3-25FB-9DD030B9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Palatini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CB96D2-2721-4D92-8C99-86DA84268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2434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Elitní císařské oddíly – v armádách často dohromady s </a:t>
            </a:r>
            <a:r>
              <a:rPr lang="cs-CZ" i="1" dirty="0" err="1"/>
              <a:t>comitanenses</a:t>
            </a:r>
            <a:r>
              <a:rPr lang="cs-CZ" dirty="0"/>
              <a:t>, ale </a:t>
            </a:r>
            <a:r>
              <a:rPr lang="cs-CZ" i="1" dirty="0" err="1"/>
              <a:t>palatini</a:t>
            </a:r>
            <a:r>
              <a:rPr lang="cs-CZ" i="1" dirty="0"/>
              <a:t> </a:t>
            </a:r>
            <a:r>
              <a:rPr lang="cs-CZ" dirty="0"/>
              <a:t>měli vždy vyšší status. </a:t>
            </a:r>
          </a:p>
          <a:p>
            <a:r>
              <a:rPr lang="cs-CZ" dirty="0"/>
              <a:t>Jízda organizovaná do oddílů </a:t>
            </a:r>
            <a:r>
              <a:rPr lang="cs-CZ" i="1" dirty="0" err="1"/>
              <a:t>vexillum</a:t>
            </a:r>
            <a:r>
              <a:rPr lang="cs-CZ" i="1" dirty="0"/>
              <a:t>.</a:t>
            </a:r>
            <a:endParaRPr lang="cs-CZ" dirty="0"/>
          </a:p>
          <a:p>
            <a:r>
              <a:rPr lang="cs-CZ" dirty="0"/>
              <a:t>Oddíly pěchoty do legií (</a:t>
            </a:r>
            <a:r>
              <a:rPr lang="cs-CZ" i="1" dirty="0" err="1"/>
              <a:t>legio</a:t>
            </a:r>
            <a:r>
              <a:rPr lang="cs-CZ" i="1" dirty="0"/>
              <a:t> </a:t>
            </a:r>
            <a:r>
              <a:rPr lang="cs-CZ" i="1" dirty="0" err="1"/>
              <a:t>palatina</a:t>
            </a:r>
            <a:r>
              <a:rPr lang="cs-CZ" i="1" dirty="0"/>
              <a:t> </a:t>
            </a:r>
            <a:r>
              <a:rPr lang="cs-CZ" dirty="0"/>
              <a:t>např. </a:t>
            </a:r>
            <a:r>
              <a:rPr lang="cs-CZ" i="1" dirty="0" err="1"/>
              <a:t>Primani</a:t>
            </a:r>
            <a:r>
              <a:rPr lang="cs-CZ" i="1" dirty="0"/>
              <a:t>, </a:t>
            </a:r>
            <a:r>
              <a:rPr lang="cs-CZ" i="1" dirty="0" err="1"/>
              <a:t>Iovani</a:t>
            </a:r>
            <a:r>
              <a:rPr lang="cs-CZ" i="1" dirty="0"/>
              <a:t> </a:t>
            </a:r>
            <a:r>
              <a:rPr lang="cs-CZ" i="1" dirty="0" err="1"/>
              <a:t>seniores</a:t>
            </a:r>
            <a:r>
              <a:rPr lang="cs-CZ" dirty="0"/>
              <a:t>) a oddíly zvanými </a:t>
            </a:r>
            <a:r>
              <a:rPr lang="cs-CZ" i="1" dirty="0" err="1"/>
              <a:t>auxilia</a:t>
            </a:r>
            <a:r>
              <a:rPr lang="cs-CZ" dirty="0"/>
              <a:t> (např. </a:t>
            </a:r>
            <a:r>
              <a:rPr lang="cs-CZ" i="1" dirty="0" err="1"/>
              <a:t>Batavi</a:t>
            </a:r>
            <a:r>
              <a:rPr lang="cs-CZ" i="1" dirty="0"/>
              <a:t> </a:t>
            </a:r>
            <a:r>
              <a:rPr lang="cs-CZ" i="1" dirty="0" err="1"/>
              <a:t>iuniores</a:t>
            </a:r>
            <a:r>
              <a:rPr lang="cs-CZ" i="1" dirty="0"/>
              <a:t>, </a:t>
            </a:r>
            <a:r>
              <a:rPr lang="cs-CZ" i="1" dirty="0" err="1"/>
              <a:t>Batavi</a:t>
            </a:r>
            <a:r>
              <a:rPr lang="cs-CZ" i="1" dirty="0"/>
              <a:t> </a:t>
            </a:r>
            <a:r>
              <a:rPr lang="cs-CZ" i="1" dirty="0" err="1"/>
              <a:t>seniores</a:t>
            </a:r>
            <a:r>
              <a:rPr lang="cs-CZ" i="1" dirty="0"/>
              <a:t>, </a:t>
            </a:r>
            <a:r>
              <a:rPr lang="cs-CZ" i="1" dirty="0" err="1"/>
              <a:t>Sagittari</a:t>
            </a:r>
            <a:r>
              <a:rPr lang="cs-CZ" i="1" dirty="0"/>
              <a:t> </a:t>
            </a:r>
            <a:r>
              <a:rPr lang="cs-CZ" i="1" dirty="0" err="1"/>
              <a:t>Tungri</a:t>
            </a:r>
            <a:r>
              <a:rPr lang="cs-CZ" i="1" dirty="0"/>
              <a:t>).</a:t>
            </a:r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062FC4-AFD2-2CC1-FC01-A4D435B7B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3" t="14547" r="33884" b="5302"/>
          <a:stretch/>
        </p:blipFill>
        <p:spPr>
          <a:xfrm>
            <a:off x="6569614" y="682894"/>
            <a:ext cx="4473526" cy="549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9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3F3540-8D6D-D7AB-F16A-60CF56A5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6C95E26-A48D-9FA3-036B-2F189EACB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9" y="237599"/>
            <a:ext cx="4477961" cy="647268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035EF3-71AD-6FF9-BEB1-4CD06977B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70" y="2534750"/>
            <a:ext cx="6978403" cy="20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94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D8716-256B-B1B2-7BE8-316EED0F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Foederati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4066CF-9FBC-59E3-D052-BF9691349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69037" cy="5032375"/>
          </a:xfrm>
        </p:spPr>
        <p:txBody>
          <a:bodyPr>
            <a:normAutofit fontScale="77500" lnSpcReduction="20000"/>
          </a:bodyPr>
          <a:lstStyle/>
          <a:p>
            <a:r>
              <a:rPr lang="cs-CZ" i="1" dirty="0" err="1"/>
              <a:t>Foedus</a:t>
            </a:r>
            <a:r>
              <a:rPr lang="cs-CZ" dirty="0"/>
              <a:t> – smlouva. Prvními skutečnými </a:t>
            </a:r>
            <a:r>
              <a:rPr lang="cs-CZ" dirty="0" err="1"/>
              <a:t>foederáty</a:t>
            </a:r>
            <a:r>
              <a:rPr lang="cs-CZ" dirty="0"/>
              <a:t> byly pravděpodobně Frankové usazovaní v polovině 4. století na rýnské hranici.</a:t>
            </a:r>
          </a:p>
          <a:p>
            <a:r>
              <a:rPr lang="cs-CZ" dirty="0"/>
              <a:t>Barbarské kmeny (Gótové, Frankové, Hunové, Arabové…) bojující pod svými náčelníky na římské straně. </a:t>
            </a:r>
          </a:p>
          <a:p>
            <a:r>
              <a:rPr lang="cs-CZ" dirty="0"/>
              <a:t>Na rozdíl od spojeneckých oddílů dřívějších období tvořili podstatnou složku římských armád (především na západě v 5. století). A součástí odměny těchto bojovníků byla také půda na území říše. </a:t>
            </a:r>
          </a:p>
          <a:p>
            <a:r>
              <a:rPr lang="cs-CZ" dirty="0"/>
              <a:t>Loajalita a poslušnost těchto oddílů však byla v mnoha případech velmi vlažná (a také se mohla vztahovat pouze na osobu římského vojevůdce s kterým sloužili, ale ne k římskému státu). Stejně jako římští vojáci i oni byli ochotni bránit území, které obývali, ale často odmítali odejít a válčit jinde.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08B3D5-3831-2801-84F8-61DAA405D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72" y="793973"/>
            <a:ext cx="3899025" cy="58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27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2B49B-49F8-358A-CDD4-6D522EEF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Nejvyšší velitel vojska – magister </a:t>
            </a:r>
            <a:r>
              <a:rPr lang="cs-CZ" dirty="0" err="1"/>
              <a:t>militum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557467-BB02-849B-35BF-720794C8B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75142" cy="5032375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 době tetrarchie byl vedle císaře stále velmi významným velitelem pretoriánský prefekt. Po rozpuštění gardy se však </a:t>
            </a:r>
            <a:r>
              <a:rPr lang="cs-CZ" dirty="0" err="1"/>
              <a:t>prefektové</a:t>
            </a:r>
            <a:r>
              <a:rPr lang="cs-CZ" dirty="0"/>
              <a:t> stali vysokými civilními úředníky (v pozdní antice dlouho platila zásada – oddělit civilní a vojenskou moc, aby se zamezilo uzurpacím).</a:t>
            </a:r>
          </a:p>
          <a:p>
            <a:r>
              <a:rPr lang="cs-CZ" dirty="0"/>
              <a:t>Později se jako nejvyšší velitelé armád objevují vojáci (Římané, ale velmi často také Barbaři) s titulem </a:t>
            </a:r>
            <a:r>
              <a:rPr lang="cs-CZ" b="1" i="1" dirty="0"/>
              <a:t>magister </a:t>
            </a:r>
            <a:r>
              <a:rPr lang="cs-CZ" b="1" i="1" dirty="0" err="1"/>
              <a:t>militum</a:t>
            </a:r>
            <a:r>
              <a:rPr lang="cs-CZ" b="1" i="1" dirty="0"/>
              <a:t>. </a:t>
            </a:r>
            <a:r>
              <a:rPr lang="cs-CZ" dirty="0"/>
              <a:t>Původně byli dva, jeden měl velet pěchotě (</a:t>
            </a:r>
            <a:r>
              <a:rPr lang="cs-CZ" i="1" dirty="0"/>
              <a:t>magister </a:t>
            </a:r>
            <a:r>
              <a:rPr lang="cs-CZ" i="1" dirty="0" err="1"/>
              <a:t>peditum</a:t>
            </a:r>
            <a:r>
              <a:rPr lang="cs-CZ" dirty="0"/>
              <a:t>) a druhý jízdě (</a:t>
            </a:r>
            <a:r>
              <a:rPr lang="cs-CZ" i="1" dirty="0"/>
              <a:t>magister </a:t>
            </a:r>
            <a:r>
              <a:rPr lang="cs-CZ" i="1" dirty="0" err="1"/>
              <a:t>equitum</a:t>
            </a:r>
            <a:r>
              <a:rPr lang="cs-CZ" dirty="0"/>
              <a:t>). Později se objevuje nejvyšší velitel (</a:t>
            </a:r>
            <a:r>
              <a:rPr lang="cs-CZ" i="1" dirty="0"/>
              <a:t>magister </a:t>
            </a:r>
            <a:r>
              <a:rPr lang="cs-CZ" i="1" dirty="0" err="1"/>
              <a:t>utriusque</a:t>
            </a:r>
            <a:r>
              <a:rPr lang="cs-CZ" i="1" dirty="0"/>
              <a:t> </a:t>
            </a:r>
            <a:r>
              <a:rPr lang="cs-CZ" i="1" dirty="0" err="1"/>
              <a:t>militiae</a:t>
            </a:r>
            <a:r>
              <a:rPr lang="cs-CZ" dirty="0"/>
              <a:t>) a více nižších </a:t>
            </a:r>
            <a:r>
              <a:rPr lang="cs-CZ" dirty="0" err="1"/>
              <a:t>magisterů</a:t>
            </a:r>
            <a:r>
              <a:rPr lang="cs-CZ" dirty="0"/>
              <a:t>, velících v určité oblasti. </a:t>
            </a:r>
          </a:p>
          <a:p>
            <a:r>
              <a:rPr lang="cs-CZ" dirty="0"/>
              <a:t>Po rozdělení říše existovali na západě dva vojevůdci s titulem </a:t>
            </a:r>
            <a:r>
              <a:rPr lang="cs-CZ" i="1" dirty="0"/>
              <a:t>magister </a:t>
            </a:r>
            <a:r>
              <a:rPr lang="cs-CZ" i="1" dirty="0" err="1"/>
              <a:t>militum</a:t>
            </a:r>
            <a:r>
              <a:rPr lang="cs-CZ" i="1" dirty="0"/>
              <a:t> </a:t>
            </a:r>
            <a:r>
              <a:rPr lang="cs-CZ" i="1" dirty="0" err="1"/>
              <a:t>praesentales</a:t>
            </a:r>
            <a:r>
              <a:rPr lang="cs-CZ" dirty="0"/>
              <a:t> (</a:t>
            </a:r>
            <a:r>
              <a:rPr lang="cs-CZ" dirty="0" err="1"/>
              <a:t>praesentales</a:t>
            </a:r>
            <a:r>
              <a:rPr lang="cs-CZ" dirty="0"/>
              <a:t> znamená, že byl též členem císařské rady) Jeden postupně převážil nad druhým a magister se stal v podstatě nejmocnějším mužem v západním impériu. </a:t>
            </a:r>
          </a:p>
          <a:p>
            <a:r>
              <a:rPr lang="cs-CZ" dirty="0"/>
              <a:t>Ve východní části bylo </a:t>
            </a:r>
            <a:r>
              <a:rPr lang="cs-CZ" dirty="0" err="1"/>
              <a:t>magisterů</a:t>
            </a:r>
            <a:r>
              <a:rPr lang="cs-CZ" dirty="0"/>
              <a:t> 5 (2 </a:t>
            </a:r>
            <a:r>
              <a:rPr lang="cs-CZ" i="1" dirty="0" err="1"/>
              <a:t>praesentales</a:t>
            </a:r>
            <a:r>
              <a:rPr lang="cs-CZ" dirty="0"/>
              <a:t> a 3 s vymezenou pravomocí  -per </a:t>
            </a:r>
            <a:r>
              <a:rPr lang="cs-CZ" i="1" dirty="0"/>
              <a:t>Orientem, </a:t>
            </a:r>
            <a:r>
              <a:rPr lang="cs-CZ" i="1" dirty="0" err="1"/>
              <a:t>Thracum</a:t>
            </a:r>
            <a:r>
              <a:rPr lang="cs-CZ" i="1" dirty="0"/>
              <a:t>, </a:t>
            </a:r>
            <a:r>
              <a:rPr lang="cs-CZ" i="1" dirty="0" err="1"/>
              <a:t>Illyricum</a:t>
            </a:r>
            <a:r>
              <a:rPr lang="cs-CZ" dirty="0"/>
              <a:t>). Zde si byli velitelé rovni a nezískali takovou moc jako na západě. </a:t>
            </a:r>
          </a:p>
          <a:p>
            <a:r>
              <a:rPr lang="cs-CZ" dirty="0"/>
              <a:t>Vojenské velení bylo často spojeno (od doby Konstantina) s udělením titulu </a:t>
            </a:r>
            <a:r>
              <a:rPr lang="cs-CZ" i="1" dirty="0"/>
              <a:t>patricius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b="1" i="1" dirty="0"/>
          </a:p>
          <a:p>
            <a:endParaRPr lang="cs-CZ" dirty="0"/>
          </a:p>
        </p:txBody>
      </p:sp>
      <p:pic>
        <p:nvPicPr>
          <p:cNvPr id="4" name="Obrázek 3" descr="Obsah obrázku Řezba, Kamenořezba, Artefakt, reliéf&#10;&#10;Popis byl vytvořen automaticky">
            <a:extLst>
              <a:ext uri="{FF2B5EF4-FFF2-40B4-BE49-F238E27FC236}">
                <a16:creationId xmlns:a16="http://schemas.microsoft.com/office/drawing/2014/main" id="{5C93CF6D-D92C-1118-A3B6-AB4EE630C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85" y="1825624"/>
            <a:ext cx="4527051" cy="45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01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E22D6-04FE-57B4-A12A-2A193F747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Nižší velitelé a důstojníci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DACB86-29B8-FF7D-3AF6-7733F96E9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Vojsku v římské diecézi obvykle velel </a:t>
            </a:r>
            <a:r>
              <a:rPr lang="cs-CZ" i="1" dirty="0" err="1"/>
              <a:t>comes</a:t>
            </a:r>
            <a:r>
              <a:rPr lang="cs-CZ" i="1" dirty="0"/>
              <a:t> </a:t>
            </a:r>
            <a:r>
              <a:rPr lang="cs-CZ" dirty="0"/>
              <a:t>(civilní správu zde vykonával </a:t>
            </a:r>
            <a:r>
              <a:rPr lang="cs-CZ" i="1" dirty="0" err="1"/>
              <a:t>vicarius</a:t>
            </a:r>
            <a:r>
              <a:rPr lang="cs-CZ" dirty="0"/>
              <a:t>)</a:t>
            </a:r>
            <a:endParaRPr lang="cs-CZ" i="1" dirty="0"/>
          </a:p>
          <a:p>
            <a:r>
              <a:rPr lang="cs-CZ" dirty="0"/>
              <a:t>Vojsku v provincii velel obvykle </a:t>
            </a:r>
            <a:r>
              <a:rPr lang="cs-CZ" i="1" dirty="0" err="1"/>
              <a:t>dux</a:t>
            </a:r>
            <a:r>
              <a:rPr lang="cs-CZ" i="1" dirty="0"/>
              <a:t> </a:t>
            </a:r>
            <a:r>
              <a:rPr lang="cs-CZ" dirty="0"/>
              <a:t>(civilní správu vykonával </a:t>
            </a:r>
            <a:r>
              <a:rPr lang="cs-CZ" i="1" dirty="0" err="1"/>
              <a:t>iudex</a:t>
            </a:r>
            <a:r>
              <a:rPr lang="cs-CZ" i="1" dirty="0"/>
              <a:t> aj.</a:t>
            </a:r>
            <a:r>
              <a:rPr lang="cs-CZ" dirty="0"/>
              <a:t>)</a:t>
            </a:r>
          </a:p>
          <a:p>
            <a:r>
              <a:rPr lang="cs-CZ" dirty="0"/>
              <a:t>Jednotlivým oddílům veleli důstojníci s různými tituly, objevují se i staré tituly </a:t>
            </a:r>
            <a:r>
              <a:rPr lang="cs-CZ" i="1" dirty="0" err="1"/>
              <a:t>tribunus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praefectus</a:t>
            </a:r>
            <a:r>
              <a:rPr lang="cs-CZ" i="1" dirty="0"/>
              <a:t>. </a:t>
            </a:r>
          </a:p>
          <a:p>
            <a:r>
              <a:rPr lang="cs-CZ" dirty="0"/>
              <a:t>Především u oddílů </a:t>
            </a:r>
            <a:r>
              <a:rPr lang="cs-CZ" dirty="0" err="1"/>
              <a:t>limitanei</a:t>
            </a:r>
            <a:r>
              <a:rPr lang="cs-CZ" dirty="0"/>
              <a:t> se alespoň určitou dobu stále objevují starší hodnosti centurion a </a:t>
            </a:r>
            <a:r>
              <a:rPr lang="cs-CZ" dirty="0" err="1"/>
              <a:t>decurion</a:t>
            </a:r>
            <a:r>
              <a:rPr lang="cs-CZ" dirty="0"/>
              <a:t>. Častěji se však vyskytují nové (ne vždy s úplně známým a jasným významem) - </a:t>
            </a:r>
            <a:r>
              <a:rPr lang="cs-CZ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semisalis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circitor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centenarius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decenarius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dirty="0"/>
              <a:t>Výcvikový důstojník se nazýval </a:t>
            </a:r>
            <a:r>
              <a:rPr lang="cs-CZ" i="1" dirty="0" err="1"/>
              <a:t>campidoctor</a:t>
            </a:r>
            <a:r>
              <a:rPr lang="cs-CZ" i="1" dirty="0"/>
              <a:t>, </a:t>
            </a:r>
            <a:r>
              <a:rPr lang="cs-CZ" dirty="0"/>
              <a:t>lékař stále </a:t>
            </a:r>
            <a:r>
              <a:rPr lang="cs-CZ" i="1" dirty="0" err="1"/>
              <a:t>medicus</a:t>
            </a:r>
            <a:r>
              <a:rPr lang="cs-CZ" i="1" dirty="0"/>
              <a:t>.</a:t>
            </a:r>
          </a:p>
          <a:p>
            <a:r>
              <a:rPr lang="cs-CZ" dirty="0"/>
              <a:t>Nosiči standarty se objevují stále. Jako znak jednotek se však ujímá dračí zástava (patrně vliv Sarmatů). Nosič je pak </a:t>
            </a:r>
            <a:r>
              <a:rPr lang="cs-CZ" i="1" dirty="0" err="1"/>
              <a:t>draconarius</a:t>
            </a:r>
            <a:endParaRPr lang="cs-CZ" i="1" dirty="0"/>
          </a:p>
          <a:p>
            <a:r>
              <a:rPr lang="cs-CZ" dirty="0"/>
              <a:t>Od 5. století bývá v jednotkách také křesťanský kněz. Stále jsou přítomni různí řemeslníci </a:t>
            </a:r>
            <a:r>
              <a:rPr lang="cs-CZ" dirty="0" err="1"/>
              <a:t>apd</a:t>
            </a:r>
            <a:r>
              <a:rPr lang="cs-CZ" dirty="0"/>
              <a:t>. </a:t>
            </a:r>
          </a:p>
        </p:txBody>
      </p:sp>
      <p:pic>
        <p:nvPicPr>
          <p:cNvPr id="4" name="Obrázek 3" descr="Obsah obrázku oblečení, brnění, zbraň, rytíř&#10;&#10;Popis byl vytvořen automaticky">
            <a:extLst>
              <a:ext uri="{FF2B5EF4-FFF2-40B4-BE49-F238E27FC236}">
                <a16:creationId xmlns:a16="http://schemas.microsoft.com/office/drawing/2014/main" id="{FC0A9AA3-8D0E-57E5-4BD6-4BB154F40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53" y="1284268"/>
            <a:ext cx="3671539" cy="495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3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E75DD-18D5-6295-1B0A-1AB6EE9D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Chronologický přehled (V tomto období také probíhá tzv. Stěhování národů).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4C9C6D-B9FF-23A3-C635-7473B82E6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284 – 305 – Vláda císaře </a:t>
            </a:r>
            <a:r>
              <a:rPr lang="cs-CZ" dirty="0" err="1"/>
              <a:t>Diocletiana</a:t>
            </a:r>
            <a:r>
              <a:rPr lang="cs-CZ" dirty="0"/>
              <a:t>, rozdělení říše na 4 části pod vedením 4 císařů (2 Augustové a 2 Caesarové - Tetrarchie). Systém se rozpadl ještě za života císaře. Počátek oddílů </a:t>
            </a:r>
            <a:r>
              <a:rPr lang="cs-CZ" i="1" dirty="0" err="1"/>
              <a:t>comitanenses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limitanei</a:t>
            </a:r>
            <a:r>
              <a:rPr lang="cs-CZ" dirty="0"/>
              <a:t>.</a:t>
            </a:r>
          </a:p>
          <a:p>
            <a:r>
              <a:rPr lang="cs-CZ" dirty="0"/>
              <a:t>306 – 337 – Vláda císaře Konstantina. Založení druhého hlavního města – Konstantinopole. Zrušení </a:t>
            </a:r>
            <a:r>
              <a:rPr lang="cs-CZ" dirty="0" err="1"/>
              <a:t>praetoriánské</a:t>
            </a:r>
            <a:r>
              <a:rPr lang="cs-CZ" dirty="0"/>
              <a:t> gardy (prefekt existuje dál, jako hlava civilní správy císařského území) a další úpravy armády. Zrovnoprávnění křesťanství s pohanskými kulty.</a:t>
            </a:r>
          </a:p>
          <a:p>
            <a:r>
              <a:rPr lang="cs-CZ" dirty="0"/>
              <a:t>357 – Caesar </a:t>
            </a:r>
            <a:r>
              <a:rPr lang="cs-CZ" dirty="0" err="1"/>
              <a:t>Iulianus</a:t>
            </a:r>
            <a:r>
              <a:rPr lang="cs-CZ" dirty="0"/>
              <a:t> poráží Alamany u </a:t>
            </a:r>
            <a:r>
              <a:rPr lang="cs-CZ" dirty="0" err="1"/>
              <a:t>Argentorate</a:t>
            </a:r>
            <a:r>
              <a:rPr lang="cs-CZ" dirty="0"/>
              <a:t>.</a:t>
            </a:r>
          </a:p>
          <a:p>
            <a:r>
              <a:rPr lang="cs-CZ" dirty="0"/>
              <a:t>360 – 363 – </a:t>
            </a:r>
            <a:r>
              <a:rPr lang="cs-CZ" dirty="0" err="1"/>
              <a:t>Iulianus</a:t>
            </a:r>
            <a:r>
              <a:rPr lang="cs-CZ" dirty="0"/>
              <a:t> se stává císařem a pokouší se o určitou renovaci pohanství. Umírá však na výpravě proti </a:t>
            </a:r>
            <a:r>
              <a:rPr lang="cs-CZ" dirty="0" err="1"/>
              <a:t>sasánovským</a:t>
            </a:r>
            <a:r>
              <a:rPr lang="cs-CZ" dirty="0"/>
              <a:t> Peršanům. </a:t>
            </a:r>
          </a:p>
          <a:p>
            <a:r>
              <a:rPr lang="cs-CZ" dirty="0"/>
              <a:t>364 – Císařové </a:t>
            </a:r>
            <a:r>
              <a:rPr lang="cs-CZ" dirty="0" err="1"/>
              <a:t>Valentinianus</a:t>
            </a:r>
            <a:r>
              <a:rPr lang="cs-CZ" dirty="0"/>
              <a:t> a </a:t>
            </a:r>
            <a:r>
              <a:rPr lang="cs-CZ" dirty="0" err="1"/>
              <a:t>Valens</a:t>
            </a:r>
            <a:r>
              <a:rPr lang="cs-CZ" dirty="0"/>
              <a:t> si rozdělují armádu – jednotky dostávají přídomky </a:t>
            </a:r>
            <a:r>
              <a:rPr lang="cs-CZ" i="1" dirty="0" err="1"/>
              <a:t>iuniores</a:t>
            </a:r>
            <a:r>
              <a:rPr lang="cs-CZ" i="1" dirty="0"/>
              <a:t> </a:t>
            </a:r>
            <a:r>
              <a:rPr lang="cs-CZ" dirty="0"/>
              <a:t>a</a:t>
            </a:r>
            <a:r>
              <a:rPr lang="cs-CZ" i="1" dirty="0"/>
              <a:t> </a:t>
            </a:r>
            <a:r>
              <a:rPr lang="cs-CZ" i="1" dirty="0" err="1"/>
              <a:t>seniores</a:t>
            </a:r>
            <a:endParaRPr lang="cs-CZ" i="1" dirty="0"/>
          </a:p>
          <a:p>
            <a:r>
              <a:rPr lang="cs-CZ" dirty="0"/>
              <a:t>378 – Drtivá římská porážka od Gótů u </a:t>
            </a:r>
            <a:r>
              <a:rPr lang="cs-CZ" dirty="0" err="1"/>
              <a:t>Adrianpole</a:t>
            </a:r>
            <a:r>
              <a:rPr lang="cs-CZ" dirty="0"/>
              <a:t>. </a:t>
            </a:r>
            <a:r>
              <a:rPr lang="cs-CZ" dirty="0" err="1"/>
              <a:t>Valens</a:t>
            </a:r>
            <a:r>
              <a:rPr lang="cs-CZ" dirty="0"/>
              <a:t> umírá v boji.  </a:t>
            </a:r>
          </a:p>
        </p:txBody>
      </p:sp>
    </p:spTree>
    <p:extLst>
      <p:ext uri="{BB962C8B-B14F-4D97-AF65-F5344CB8AC3E}">
        <p14:creationId xmlns:p14="http://schemas.microsoft.com/office/powerpoint/2010/main" val="371605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DE643-17E9-781A-1958-25459D47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4E8A5D9-5891-2130-6E93-35A121AEF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912"/>
          </a:xfrm>
        </p:spPr>
      </p:pic>
    </p:spTree>
    <p:extLst>
      <p:ext uri="{BB962C8B-B14F-4D97-AF65-F5344CB8AC3E}">
        <p14:creationId xmlns:p14="http://schemas.microsoft.com/office/powerpoint/2010/main" val="256037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96D1E-8787-27EF-5708-A55BCE0D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79F3EA3-FD62-2C8E-60FC-5A893237C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84148" cy="6960131"/>
          </a:xfrm>
        </p:spPr>
      </p:pic>
    </p:spTree>
    <p:extLst>
      <p:ext uri="{BB962C8B-B14F-4D97-AF65-F5344CB8AC3E}">
        <p14:creationId xmlns:p14="http://schemas.microsoft.com/office/powerpoint/2010/main" val="2582888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0D8DD8-88A5-F096-8E11-95DDE4B1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5FADBB8-A99A-6A81-28AD-822B253CD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4" y="365124"/>
            <a:ext cx="5358996" cy="623262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C1D522-6BFA-C202-488A-9262D236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38" y="365124"/>
            <a:ext cx="4066735" cy="63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8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E70D1-0604-C690-6853-7EFB8EB5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Bucelarii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FC8D2F-2463-802F-35A0-EB174C9AE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902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Název od </a:t>
            </a:r>
            <a:r>
              <a:rPr lang="cs-CZ" i="1" dirty="0" err="1"/>
              <a:t>bucellatum</a:t>
            </a:r>
            <a:r>
              <a:rPr lang="cs-CZ" dirty="0"/>
              <a:t> – vojenský cestovní suchar. </a:t>
            </a:r>
          </a:p>
          <a:p>
            <a:r>
              <a:rPr lang="cs-CZ" dirty="0"/>
              <a:t>Soukromé armády bohatých velkostatkářů a vojenských velitelů (</a:t>
            </a:r>
            <a:r>
              <a:rPr lang="cs-CZ" dirty="0" err="1"/>
              <a:t>Stilicho</a:t>
            </a:r>
            <a:r>
              <a:rPr lang="cs-CZ" dirty="0"/>
              <a:t>, </a:t>
            </a:r>
            <a:r>
              <a:rPr lang="cs-CZ" dirty="0" err="1"/>
              <a:t>Aetius</a:t>
            </a:r>
            <a:r>
              <a:rPr lang="cs-CZ" dirty="0"/>
              <a:t>, </a:t>
            </a:r>
            <a:r>
              <a:rPr lang="cs-CZ" dirty="0" err="1"/>
              <a:t>Belisarius</a:t>
            </a:r>
            <a:r>
              <a:rPr lang="cs-CZ" dirty="0"/>
              <a:t>…)</a:t>
            </a:r>
          </a:p>
          <a:p>
            <a:r>
              <a:rPr lang="cs-CZ" dirty="0"/>
              <a:t>Především jízdní oddíly.</a:t>
            </a:r>
          </a:p>
          <a:p>
            <a:r>
              <a:rPr lang="cs-CZ" dirty="0"/>
              <a:t>Proti tvorbě těchto armád vydávali císaři zákony, ale patrně bez jakéhokoliv efektu. </a:t>
            </a:r>
          </a:p>
          <a:p>
            <a:r>
              <a:rPr lang="cs-CZ" dirty="0"/>
              <a:t>Tvořené Germány, </a:t>
            </a:r>
            <a:r>
              <a:rPr lang="cs-CZ" dirty="0" err="1"/>
              <a:t>Isaury</a:t>
            </a:r>
            <a:r>
              <a:rPr lang="cs-CZ" dirty="0"/>
              <a:t> (na východě) a dalšími barbary, ale také vojenskými vysloužilci a patrně i otroky.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obraz, Otěže, uzda, kobyla&#10;&#10;Popis byl vytvořen automaticky">
            <a:extLst>
              <a:ext uri="{FF2B5EF4-FFF2-40B4-BE49-F238E27FC236}">
                <a16:creationId xmlns:a16="http://schemas.microsoft.com/office/drawing/2014/main" id="{2013CC2A-F266-5234-BC58-4E61E5241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94" y="765032"/>
            <a:ext cx="3874050" cy="57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05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DD395-87E1-F929-B82F-FE3536EB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Voják období pozdní antiky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3D3F07-2DD6-5ABE-1FA2-BE82F5E9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745480" cy="431783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Vojáci pocházeli obvykle z okrajových částí říše (Balkánské provincie, Podunají, Porýní). Velkou část vojáků však tvořili bojovníci z území za hranicemi (především Germáni a Sarmaté) a to ve všech oddílech.</a:t>
            </a:r>
          </a:p>
          <a:p>
            <a:r>
              <a:rPr lang="cs-CZ" dirty="0"/>
              <a:t>Služba ve vojsku byla dědičná.</a:t>
            </a:r>
          </a:p>
          <a:p>
            <a:r>
              <a:rPr lang="cs-CZ" dirty="0"/>
              <a:t>Dobrovolníků bylo málo a tak muselo být vojsko doplňováno odvody. Před těmi se muži snažili uniknout (dezerce, podplácení velitelů, sebe zmrzačování).</a:t>
            </a:r>
          </a:p>
          <a:p>
            <a:r>
              <a:rPr lang="cs-CZ" dirty="0"/>
              <a:t>Nebylo neobvyklé, že rekruti byli během cesty k jednotce hlídáni a třeba i spoutáni.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3EAE68-7187-06D8-B517-D7258ADE3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 t="19472" r="28923" b="8492"/>
          <a:stretch/>
        </p:blipFill>
        <p:spPr>
          <a:xfrm>
            <a:off x="6583681" y="1690688"/>
            <a:ext cx="5424966" cy="431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70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9AAD3-ED67-40D2-F9E8-ACFB96909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Služba ve vojsku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E3DB43-A686-2D9B-9242-E338837C1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29554" cy="481432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Sloužil obvykle 20 let, případně déle s výhodami – to však zamezovalo v postupu jiným vojákům.</a:t>
            </a:r>
          </a:p>
          <a:p>
            <a:r>
              <a:rPr lang="cs-CZ" dirty="0"/>
              <a:t>Služba ve vojsku byla dědičná.</a:t>
            </a:r>
          </a:p>
          <a:p>
            <a:r>
              <a:rPr lang="cs-CZ" dirty="0"/>
              <a:t>Právoplatným vojákem (</a:t>
            </a:r>
            <a:r>
              <a:rPr lang="cs-CZ" b="1" i="1" dirty="0" err="1"/>
              <a:t>pedes</a:t>
            </a:r>
            <a:r>
              <a:rPr lang="cs-CZ" b="1" i="1" dirty="0"/>
              <a:t>/</a:t>
            </a:r>
            <a:r>
              <a:rPr lang="cs-CZ" b="1" i="1" dirty="0" err="1"/>
              <a:t>eques</a:t>
            </a:r>
            <a:r>
              <a:rPr lang="cs-CZ" i="1" dirty="0"/>
              <a:t>)</a:t>
            </a:r>
            <a:r>
              <a:rPr lang="cs-CZ" dirty="0"/>
              <a:t> se rekrut (</a:t>
            </a:r>
            <a:r>
              <a:rPr lang="cs-CZ" i="1" dirty="0" err="1"/>
              <a:t>tiro</a:t>
            </a:r>
            <a:r>
              <a:rPr lang="cs-CZ" dirty="0"/>
              <a:t>) stal teprve po výcviku.</a:t>
            </a:r>
          </a:p>
          <a:p>
            <a:r>
              <a:rPr lang="cs-CZ" dirty="0"/>
              <a:t>Šance na postup a kořist (zejména u </a:t>
            </a:r>
            <a:r>
              <a:rPr lang="cs-CZ" i="1" dirty="0" err="1"/>
              <a:t>limitanei</a:t>
            </a:r>
            <a:r>
              <a:rPr lang="cs-CZ" dirty="0"/>
              <a:t>) nebyly příliš vysoké.</a:t>
            </a:r>
          </a:p>
          <a:p>
            <a:r>
              <a:rPr lang="cs-CZ" dirty="0"/>
              <a:t>Plat se lišil podle druhu vojska (Nejvyšší u </a:t>
            </a:r>
            <a:r>
              <a:rPr lang="cs-CZ" i="1" dirty="0" err="1"/>
              <a:t>scholae</a:t>
            </a:r>
            <a:r>
              <a:rPr lang="cs-CZ" i="1" dirty="0"/>
              <a:t>, </a:t>
            </a:r>
            <a:r>
              <a:rPr lang="cs-CZ" dirty="0"/>
              <a:t>pak </a:t>
            </a:r>
            <a:r>
              <a:rPr lang="cs-CZ" i="1" dirty="0" err="1"/>
              <a:t>palatini</a:t>
            </a:r>
            <a:r>
              <a:rPr lang="cs-CZ" i="1" dirty="0"/>
              <a:t>, </a:t>
            </a:r>
            <a:r>
              <a:rPr lang="cs-CZ" i="1" dirty="0" err="1"/>
              <a:t>comitanenses</a:t>
            </a:r>
            <a:r>
              <a:rPr lang="cs-CZ" i="1" dirty="0"/>
              <a:t>, </a:t>
            </a:r>
            <a:r>
              <a:rPr lang="cs-CZ" i="1" dirty="0" err="1"/>
              <a:t>limitanei</a:t>
            </a:r>
            <a:r>
              <a:rPr lang="cs-CZ" dirty="0"/>
              <a:t>).</a:t>
            </a:r>
          </a:p>
          <a:p>
            <a:r>
              <a:rPr lang="cs-CZ" dirty="0"/>
              <a:t>Plat byl obecně nižší než v období principátu, ale voják dostával od státu výzbroj, výstroj, oděv (vše vyráběly státní dílny </a:t>
            </a:r>
            <a:r>
              <a:rPr lang="cs-CZ" i="1" dirty="0" err="1"/>
              <a:t>fabricae</a:t>
            </a:r>
            <a:r>
              <a:rPr lang="cs-CZ" dirty="0"/>
              <a:t>) a jídlo, případně finanční příspěvek na tyto potřeby. </a:t>
            </a:r>
          </a:p>
          <a:p>
            <a:r>
              <a:rPr lang="cs-CZ" dirty="0"/>
              <a:t>Na rozdíl od dřívějšího období se také nestávalo, že voják během služby bojoval u několika různých jednotek. K takovému přesunu byl třeba dokonce císařský souhlas. Pouze synům veteránů pěchoty, kteří měli koně bylo dovoleno sloužit u jízdy. 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 descr="Obsah obrázku kůň, venku, kresba, vozík&#10;&#10;Popis byl vytvořen automaticky">
            <a:extLst>
              <a:ext uri="{FF2B5EF4-FFF2-40B4-BE49-F238E27FC236}">
                <a16:creationId xmlns:a16="http://schemas.microsoft.com/office/drawing/2014/main" id="{46F79195-C7EB-9C45-F9C1-B0567685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79" y="2150771"/>
            <a:ext cx="5129554" cy="3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75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75A4A7-1481-00CD-37B3-53321D3F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Taktika - vzestup významu jízdy a úpadek pěchoty (lučištníci –lučištnická legie)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B3BE51-56B2-D0BA-328C-A7A28FEE9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87683" cy="516601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Už v předcházejícím období se zvyšoval význam jízdy ve vojsku – jízda byla krom jiného schopna rychleji reagovat na menší vpády přes římskou hranici. </a:t>
            </a:r>
          </a:p>
          <a:p>
            <a:r>
              <a:rPr lang="cs-CZ" dirty="0"/>
              <a:t>Zatímco v bitvě u </a:t>
            </a:r>
            <a:r>
              <a:rPr lang="cs-CZ" dirty="0" err="1"/>
              <a:t>Argentorate</a:t>
            </a:r>
            <a:r>
              <a:rPr lang="cs-CZ" dirty="0"/>
              <a:t> tvořila ještě páteř armády pěchota, v průběhu 5. století se její funkce a efektivita vytrácí a v </a:t>
            </a:r>
            <a:r>
              <a:rPr lang="cs-CZ" dirty="0" err="1"/>
              <a:t>Belisariově</a:t>
            </a:r>
            <a:r>
              <a:rPr lang="cs-CZ" dirty="0"/>
              <a:t> vojsku v 6. století už pěšáci pouze podporují jízdní těžkooděnce a lučištníky, kteří rozhodují bitvy. </a:t>
            </a:r>
          </a:p>
          <a:p>
            <a:r>
              <a:rPr lang="cs-CZ" dirty="0"/>
              <a:t>Velmi významnou roli si udrželi lučištníci (patrně proto, že římští nepřátelé je užívali ve velkém počtu). Patrně v každé římské jednotce mohla část vojáků bojovat jako lučištníci, </a:t>
            </a:r>
            <a:r>
              <a:rPr lang="cs-CZ" dirty="0" err="1"/>
              <a:t>prakovníci</a:t>
            </a:r>
            <a:r>
              <a:rPr lang="cs-CZ" dirty="0"/>
              <a:t> nebo vrhači oštěpů. </a:t>
            </a:r>
          </a:p>
          <a:p>
            <a:r>
              <a:rPr lang="cs-CZ" dirty="0"/>
              <a:t> Existovali i samostatné oddíly pěších lučištníků (i lučištnické legie např. </a:t>
            </a:r>
            <a:r>
              <a:rPr lang="cs-CZ" i="1" dirty="0" err="1"/>
              <a:t>Legio</a:t>
            </a:r>
            <a:r>
              <a:rPr lang="cs-CZ" i="1" dirty="0"/>
              <a:t> I </a:t>
            </a:r>
            <a:r>
              <a:rPr lang="cs-CZ" i="1" dirty="0" err="1"/>
              <a:t>Isaura</a:t>
            </a:r>
            <a:r>
              <a:rPr lang="cs-CZ" i="1" dirty="0"/>
              <a:t> </a:t>
            </a:r>
            <a:r>
              <a:rPr lang="cs-CZ" i="1" dirty="0" err="1"/>
              <a:t>sagittaria</a:t>
            </a:r>
            <a:r>
              <a:rPr lang="cs-CZ" i="1" dirty="0"/>
              <a:t>) </a:t>
            </a:r>
            <a:r>
              <a:rPr lang="cs-CZ" dirty="0"/>
              <a:t>lehkých jízdních lučištníků i těžkooděných jízdních lučištníků (</a:t>
            </a:r>
            <a:r>
              <a:rPr lang="cs-CZ" i="1" dirty="0" err="1"/>
              <a:t>sagittarii</a:t>
            </a:r>
            <a:r>
              <a:rPr lang="cs-CZ" i="1" dirty="0"/>
              <a:t> </a:t>
            </a:r>
            <a:r>
              <a:rPr lang="cs-CZ" i="1" dirty="0" err="1"/>
              <a:t>clibinarii</a:t>
            </a:r>
            <a:r>
              <a:rPr lang="cs-CZ" dirty="0"/>
              <a:t>).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E2502A-4D05-27A5-DB56-9924E05BC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4" t="17420" r="25693" b="8082"/>
          <a:stretch/>
        </p:blipFill>
        <p:spPr>
          <a:xfrm>
            <a:off x="6740005" y="1948915"/>
            <a:ext cx="5212021" cy="40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26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1D814-5B9B-DE1C-AA68-4FD10A18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D797AD-3C3F-06CC-2413-6B3723608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2456" cy="491280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Jezdci byli cvičeni velmi všestranně.</a:t>
            </a:r>
          </a:p>
          <a:p>
            <a:r>
              <a:rPr lang="cs-CZ" dirty="0"/>
              <a:t>Naproti tomu pěchota obvykle bojovala v sevřeném útvaru (</a:t>
            </a:r>
            <a:r>
              <a:rPr lang="cs-CZ" i="1" dirty="0"/>
              <a:t>„</a:t>
            </a:r>
            <a:r>
              <a:rPr lang="cs-CZ" i="1" dirty="0" err="1"/>
              <a:t>phalanx</a:t>
            </a:r>
            <a:r>
              <a:rPr lang="cs-CZ" i="1" dirty="0"/>
              <a:t>“) </a:t>
            </a:r>
            <a:r>
              <a:rPr lang="cs-CZ" dirty="0"/>
              <a:t>a jejím úkolem bylo především zadržet nepřátele. Pěšáci však byli cvičeni přinejmenším k tomu, aby zvládli obranou formaci </a:t>
            </a:r>
            <a:r>
              <a:rPr lang="cs-CZ" i="1" dirty="0" err="1"/>
              <a:t>fulcum</a:t>
            </a:r>
            <a:r>
              <a:rPr lang="cs-CZ" i="1" dirty="0"/>
              <a:t> </a:t>
            </a:r>
            <a:r>
              <a:rPr lang="cs-CZ" dirty="0"/>
              <a:t>(obdobné dřívější formaci želva – </a:t>
            </a:r>
            <a:r>
              <a:rPr lang="cs-CZ" i="1" dirty="0"/>
              <a:t>testudo</a:t>
            </a:r>
            <a:r>
              <a:rPr lang="cs-CZ" dirty="0"/>
              <a:t>) a útočnou formaci </a:t>
            </a:r>
            <a:r>
              <a:rPr lang="cs-CZ" i="1" dirty="0" err="1"/>
              <a:t>cuneus</a:t>
            </a:r>
            <a:r>
              <a:rPr lang="cs-CZ" i="1" dirty="0"/>
              <a:t> – </a:t>
            </a:r>
            <a:r>
              <a:rPr lang="cs-CZ" dirty="0"/>
              <a:t>klín/kančí čenich.</a:t>
            </a:r>
          </a:p>
          <a:p>
            <a:r>
              <a:rPr lang="cs-CZ" dirty="0"/>
              <a:t>Velké bitvy však byly vzácné, obvykle se bojovalo formou menších potyček a šarvátek.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3F2836DA-3A9C-B0AC-0117-748253C2C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1" t="15267" r="36648" b="10374"/>
          <a:stretch/>
        </p:blipFill>
        <p:spPr>
          <a:xfrm>
            <a:off x="6171346" y="2000286"/>
            <a:ext cx="5579724" cy="43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14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FD43A-5BC1-CAE0-3E32-7CB33D3B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Vojáci a náboženství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A71975-A44F-15A0-4D65-FD682E7D4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85080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Během třetího století došlo k několika krutým pronásledováním křesťanů, které se nevyhnulo ani vojákům (</a:t>
            </a:r>
            <a:r>
              <a:rPr lang="cs-CZ" dirty="0" err="1"/>
              <a:t>Decius</a:t>
            </a:r>
            <a:r>
              <a:rPr lang="cs-CZ" dirty="0"/>
              <a:t>, </a:t>
            </a:r>
            <a:r>
              <a:rPr lang="cs-CZ" dirty="0" err="1"/>
              <a:t>Valerianus</a:t>
            </a:r>
            <a:r>
              <a:rPr lang="cs-CZ" dirty="0"/>
              <a:t>, </a:t>
            </a:r>
            <a:r>
              <a:rPr lang="cs-CZ" dirty="0" err="1"/>
              <a:t>Diocletianus</a:t>
            </a:r>
            <a:r>
              <a:rPr lang="cs-CZ" dirty="0"/>
              <a:t>).</a:t>
            </a:r>
          </a:p>
          <a:p>
            <a:r>
              <a:rPr lang="cs-CZ" dirty="0"/>
              <a:t>Císař Constantin křesťanství zrovnoprávnil a preferoval. Postupně se tak stává převažujícím náboženstvím mezi římskými i barbarskými vojáky křesťanství (mezi Germány často jako ariánské vyznání).</a:t>
            </a:r>
          </a:p>
          <a:p>
            <a:r>
              <a:rPr lang="cs-CZ" dirty="0"/>
              <a:t>Císař </a:t>
            </a:r>
            <a:r>
              <a:rPr lang="cs-CZ" dirty="0" err="1"/>
              <a:t>Theodosius</a:t>
            </a:r>
            <a:r>
              <a:rPr lang="cs-CZ" dirty="0"/>
              <a:t> roku 380 přikázal všem obyvatelům říše vyznávat ortodoxní křesťanství. Přesto ještě poměrně dlouho přežívalo mezi vojáky i civilisty ariánství, mysterijní kulty (mezi vojáky především kult </a:t>
            </a:r>
            <a:r>
              <a:rPr lang="cs-CZ" dirty="0" err="1"/>
              <a:t>Mithry</a:t>
            </a:r>
            <a:r>
              <a:rPr lang="cs-CZ" dirty="0"/>
              <a:t>) a původní pohanské kulty. </a:t>
            </a:r>
          </a:p>
          <a:p>
            <a:r>
              <a:rPr lang="cs-CZ" dirty="0"/>
              <a:t>Názorným příkladem jsou pozdně antické oltáře ve </a:t>
            </a:r>
            <a:r>
              <a:rPr lang="cs-CZ" dirty="0" err="1"/>
              <a:t>Vindolandě</a:t>
            </a:r>
            <a:r>
              <a:rPr lang="cs-CZ" dirty="0"/>
              <a:t> zasvěcené „starým bohům“ (</a:t>
            </a:r>
            <a:r>
              <a:rPr lang="cs-CZ" i="1" dirty="0" err="1"/>
              <a:t>dibus</a:t>
            </a:r>
            <a:r>
              <a:rPr lang="cs-CZ" i="1" dirty="0"/>
              <a:t> </a:t>
            </a:r>
            <a:r>
              <a:rPr lang="cs-CZ" i="1" dirty="0" err="1"/>
              <a:t>veteribus</a:t>
            </a:r>
            <a:r>
              <a:rPr lang="cs-CZ" dirty="0"/>
              <a:t>) – na znamení odtažitosti místních vojáků a obyvatel osady u pevnosti k mysterijním kultům a křesťanství. </a:t>
            </a:r>
          </a:p>
        </p:txBody>
      </p:sp>
      <p:pic>
        <p:nvPicPr>
          <p:cNvPr id="6" name="Obrázek 5" descr="Obsah obrázku obraz, venku, osoba, brnění&#10;&#10;Popis byl vytvořen automaticky">
            <a:extLst>
              <a:ext uri="{FF2B5EF4-FFF2-40B4-BE49-F238E27FC236}">
                <a16:creationId xmlns:a16="http://schemas.microsoft.com/office/drawing/2014/main" id="{D2E90E30-00C3-EE80-D5D9-00FC818AF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2" y="1825624"/>
            <a:ext cx="5647098" cy="426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76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BD6DF-5C16-3B07-B3F7-B32FB34D0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800F439-935A-A66A-8D60-B632CF244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6" y="182561"/>
            <a:ext cx="4796213" cy="64928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AD66B9-694F-A0A8-FDBA-A8AD6B9EC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69" y="1283081"/>
            <a:ext cx="6453884" cy="42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61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4A044-5941-3C30-8381-1F8715464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1D4846-6B8D-E12C-B5A2-27090803C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60790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99551-A5CB-9C02-C604-0E8FC6DE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CDEE6CA-AC88-E708-BA42-2514BE083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2" y="1690688"/>
            <a:ext cx="2984500" cy="40005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46FA1CB-E530-F9CD-38D3-1264EC34B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44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A36E0-4155-7ED5-3126-89FA6B5B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Novinky ve výzbroji a výstroji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E8F183-DC8F-658D-FA98-6F0C9B43D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28028" cy="503237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Zbroje – </a:t>
            </a:r>
            <a:r>
              <a:rPr lang="cs-CZ" i="1" dirty="0" err="1"/>
              <a:t>Lorica</a:t>
            </a:r>
            <a:r>
              <a:rPr lang="cs-CZ" i="1" dirty="0"/>
              <a:t> </a:t>
            </a:r>
            <a:r>
              <a:rPr lang="cs-CZ" i="1" dirty="0" err="1"/>
              <a:t>segmentata</a:t>
            </a:r>
            <a:r>
              <a:rPr lang="cs-CZ" i="1" dirty="0"/>
              <a:t> </a:t>
            </a:r>
            <a:r>
              <a:rPr lang="cs-CZ" dirty="0"/>
              <a:t>se přestala užívat. Těžkoodění jezdci však stále užívají plátové chrániče rukou a nohou. Nejběžnější jsou kroužková a šupinová zbroj</a:t>
            </a:r>
          </a:p>
          <a:p>
            <a:r>
              <a:rPr lang="cs-CZ" dirty="0"/>
              <a:t>Není jasné, jak byly zbroje rozšířené. Vojáci je na menší výpady a šarvátky mohli odkládat. </a:t>
            </a:r>
          </a:p>
          <a:p>
            <a:r>
              <a:rPr lang="cs-CZ" dirty="0"/>
              <a:t>Nové typy přileb – Typ </a:t>
            </a:r>
            <a:r>
              <a:rPr lang="cs-CZ" dirty="0" err="1"/>
              <a:t>Spangenhelm</a:t>
            </a:r>
            <a:r>
              <a:rPr lang="cs-CZ" dirty="0"/>
              <a:t> – odvozený od sarmatských přileb. Hřebenové přilby. Od 6. století přilby připomínající staré </a:t>
            </a:r>
            <a:r>
              <a:rPr lang="cs-CZ" dirty="0" err="1"/>
              <a:t>attické</a:t>
            </a:r>
            <a:r>
              <a:rPr lang="cs-CZ" dirty="0"/>
              <a:t> typy. </a:t>
            </a:r>
          </a:p>
          <a:p>
            <a:r>
              <a:rPr lang="cs-CZ" dirty="0"/>
              <a:t>Meče – Pouze dlouhé </a:t>
            </a:r>
            <a:r>
              <a:rPr lang="cs-CZ" dirty="0" err="1"/>
              <a:t>spathy</a:t>
            </a:r>
            <a:r>
              <a:rPr lang="cs-CZ" dirty="0"/>
              <a:t>. Kratší typy už se nepoužívají. </a:t>
            </a:r>
          </a:p>
          <a:p>
            <a:r>
              <a:rPr lang="cs-CZ" dirty="0"/>
              <a:t>Oštěpy – mnoho typů, stále i oštěpy podobné starému pilu.</a:t>
            </a:r>
          </a:p>
          <a:p>
            <a:r>
              <a:rPr lang="cs-CZ" dirty="0"/>
              <a:t>Šipky – </a:t>
            </a:r>
            <a:r>
              <a:rPr lang="cs-CZ" i="1" dirty="0" err="1"/>
              <a:t>Plumbatae</a:t>
            </a:r>
            <a:r>
              <a:rPr lang="cs-CZ" dirty="0"/>
              <a:t> – lehčí vrhací zbraně s větším dosahem než oštěpy.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E8F687-263D-F3CE-BB6F-7FFA084EE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7" t="14341" r="32683" b="5302"/>
          <a:stretch/>
        </p:blipFill>
        <p:spPr>
          <a:xfrm>
            <a:off x="6234334" y="1690688"/>
            <a:ext cx="4409895" cy="48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35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D886F-4CB8-A88B-DB8C-D25F3BB6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46881B5-ADE6-3DA9-A08C-50736310A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7" y="1427784"/>
            <a:ext cx="5554416" cy="454452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D17D4C-82BC-BE9C-0CF4-2FE0FAD29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7784"/>
            <a:ext cx="5852793" cy="45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53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B4D6D-AB1B-A468-8C67-100AC8AD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0BFB189-6F56-4583-CFB3-00B2E638B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6" t="13652" r="18069" b="13284"/>
          <a:stretch/>
        </p:blipFill>
        <p:spPr>
          <a:xfrm>
            <a:off x="379827" y="1375116"/>
            <a:ext cx="5089267" cy="4107767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D51E37E-439C-ECFE-A42E-FA425DEB5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1" t="14752" r="37116" b="13419"/>
          <a:stretch/>
        </p:blipFill>
        <p:spPr>
          <a:xfrm>
            <a:off x="5655212" y="105784"/>
            <a:ext cx="5089267" cy="664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80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382B8B-4C10-DCE6-A3D4-DDB546CE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E49BC01-36F4-FF02-E927-3266D9C64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2" t="14298" r="34973" b="5524"/>
          <a:stretch/>
        </p:blipFill>
        <p:spPr>
          <a:xfrm>
            <a:off x="351692" y="365125"/>
            <a:ext cx="4818189" cy="612775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5B6CB2-3391-20B3-A716-6E5B0BAC4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4"/>
            <a:ext cx="5309242" cy="61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27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AEC37A-5DB1-6DF0-9C03-8A7D7B7B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Nepřátelé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73FDAA-F39B-AF45-B404-91FA5B67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03800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Sasánovci</a:t>
            </a:r>
            <a:r>
              <a:rPr lang="cs-CZ" dirty="0"/>
              <a:t> – Armáda obdobná </a:t>
            </a:r>
            <a:r>
              <a:rPr lang="cs-CZ" dirty="0" err="1"/>
              <a:t>parthské</a:t>
            </a:r>
            <a:r>
              <a:rPr lang="cs-CZ" dirty="0"/>
              <a:t>. Zejména jízdní lučištníci a těžkoodění jezdci – </a:t>
            </a:r>
            <a:r>
              <a:rPr lang="cs-CZ" dirty="0" err="1"/>
              <a:t>katafrakté</a:t>
            </a:r>
            <a:r>
              <a:rPr lang="cs-CZ" dirty="0"/>
              <a:t>.</a:t>
            </a:r>
          </a:p>
          <a:p>
            <a:r>
              <a:rPr lang="cs-CZ" dirty="0"/>
              <a:t>Hunové – Zejména jízdní lučištníci. V hunském kmenovém svazu však bojovala i řada germánských a jiných kmenů.</a:t>
            </a:r>
          </a:p>
          <a:p>
            <a:r>
              <a:rPr lang="cs-CZ" dirty="0"/>
              <a:t>Germánské kmenové svazy – Silné válečnické družiny, často i z více kmenů, seskupené kolem vlivných vůdců. Jízda i pěchota vybavena obdobně jako římští vojáci. (Gótové, Vandalové, Frankové, Alamani, Langobardi, Sasové, </a:t>
            </a:r>
            <a:r>
              <a:rPr lang="cs-CZ" dirty="0" err="1"/>
              <a:t>Anglové</a:t>
            </a:r>
            <a:r>
              <a:rPr lang="cs-CZ" dirty="0"/>
              <a:t>…)</a:t>
            </a:r>
          </a:p>
          <a:p>
            <a:r>
              <a:rPr lang="cs-CZ" dirty="0"/>
              <a:t>Bandité a povstalci (např. </a:t>
            </a:r>
            <a:r>
              <a:rPr lang="cs-CZ" dirty="0" err="1"/>
              <a:t>Bagaudi</a:t>
            </a:r>
            <a:r>
              <a:rPr lang="cs-CZ" dirty="0"/>
              <a:t> v Galii a Hispánii).</a:t>
            </a:r>
          </a:p>
          <a:p>
            <a:r>
              <a:rPr lang="cs-CZ" dirty="0"/>
              <a:t>V Británii také keltské kmeny (</a:t>
            </a:r>
            <a:r>
              <a:rPr lang="cs-CZ" dirty="0" err="1"/>
              <a:t>Piktové</a:t>
            </a:r>
            <a:r>
              <a:rPr lang="cs-CZ" dirty="0"/>
              <a:t>, Skotové)</a:t>
            </a:r>
          </a:p>
          <a:p>
            <a:r>
              <a:rPr lang="cs-CZ" dirty="0"/>
              <a:t>Od 6. století pak Avaři, Slované a v 7. Arabové. </a:t>
            </a:r>
          </a:p>
        </p:txBody>
      </p:sp>
      <p:pic>
        <p:nvPicPr>
          <p:cNvPr id="8" name="Obrázek 7" descr="Obsah obrázku kůň, Otěže, fikce, savec&#10;&#10;Popis byl vytvořen automaticky">
            <a:extLst>
              <a:ext uri="{FF2B5EF4-FFF2-40B4-BE49-F238E27FC236}">
                <a16:creationId xmlns:a16="http://schemas.microsoft.com/office/drawing/2014/main" id="{382D6650-1D2E-8396-E579-10CF5BB95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926907"/>
            <a:ext cx="573405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42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92F56-4C3F-8536-6781-BE700D272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Novinky ve výzbroji a výstroji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8E0BB0-2298-10FD-FBD0-C6CD06C6D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3" y="365125"/>
            <a:ext cx="4858430" cy="612775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C2673B-678D-EB38-794E-D9949DC59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57" y="365125"/>
            <a:ext cx="565300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39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C203A8-313C-CD8A-7925-53F92BB3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B1F7F002-6CDB-379B-F2E2-90C6ECB2F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0160"/>
          </a:xfrm>
        </p:spPr>
      </p:pic>
    </p:spTree>
    <p:extLst>
      <p:ext uri="{BB962C8B-B14F-4D97-AF65-F5344CB8AC3E}">
        <p14:creationId xmlns:p14="http://schemas.microsoft.com/office/powerpoint/2010/main" val="2814892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BAE03D-9012-0130-7FFC-304239E4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82A9583-FAE9-CA34-B481-B786BDEB4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198"/>
          </a:xfrm>
        </p:spPr>
      </p:pic>
    </p:spTree>
    <p:extLst>
      <p:ext uri="{BB962C8B-B14F-4D97-AF65-F5344CB8AC3E}">
        <p14:creationId xmlns:p14="http://schemas.microsoft.com/office/powerpoint/2010/main" val="3064991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2BD07-8ADA-0A66-3B32-EC6EC379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</a:t>
            </a:r>
            <a:r>
              <a:rPr lang="cs-CZ" dirty="0" err="1"/>
              <a:t>Argentorata</a:t>
            </a:r>
            <a:r>
              <a:rPr lang="cs-CZ" dirty="0"/>
              <a:t> – 357 n. l.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B720DC-D44F-08C3-888E-95BAB61CD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78619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Caesar </a:t>
            </a:r>
            <a:r>
              <a:rPr lang="cs-CZ" dirty="0" err="1"/>
              <a:t>Iulianus</a:t>
            </a:r>
            <a:r>
              <a:rPr lang="cs-CZ" dirty="0"/>
              <a:t> x Alamani pod velením </a:t>
            </a:r>
            <a:r>
              <a:rPr lang="cs-CZ" dirty="0" err="1"/>
              <a:t>Chnodomara</a:t>
            </a:r>
            <a:r>
              <a:rPr lang="cs-CZ" dirty="0"/>
              <a:t>. </a:t>
            </a:r>
          </a:p>
          <a:p>
            <a:r>
              <a:rPr lang="cs-CZ" dirty="0"/>
              <a:t>Římané – cca 10 000 pěšáků, 3 000 jezdců x Alamani – 35 000 (pravděpodobně méně). </a:t>
            </a:r>
          </a:p>
          <a:p>
            <a:r>
              <a:rPr lang="cs-CZ" dirty="0"/>
              <a:t> Římské vojsko – </a:t>
            </a:r>
            <a:r>
              <a:rPr lang="cs-CZ" dirty="0" err="1"/>
              <a:t>clibinarii</a:t>
            </a:r>
            <a:r>
              <a:rPr lang="cs-CZ" dirty="0"/>
              <a:t>, jízdní lučištníci, těžká i lehká jízda, oddíly </a:t>
            </a:r>
            <a:r>
              <a:rPr lang="cs-CZ" i="1" dirty="0" err="1"/>
              <a:t>Palatini</a:t>
            </a:r>
            <a:r>
              <a:rPr lang="cs-CZ" i="1" dirty="0"/>
              <a:t> </a:t>
            </a:r>
            <a:r>
              <a:rPr lang="cs-CZ" dirty="0"/>
              <a:t>(včetně jednotky </a:t>
            </a:r>
            <a:r>
              <a:rPr lang="cs-CZ" i="1" dirty="0" err="1"/>
              <a:t>Batavi</a:t>
            </a:r>
            <a:r>
              <a:rPr lang="cs-CZ" dirty="0"/>
              <a:t>)</a:t>
            </a:r>
          </a:p>
          <a:p>
            <a:r>
              <a:rPr lang="cs-CZ" dirty="0"/>
              <a:t>Před bitvou se Alamani seřadili do klínů, římské vojsko zaujalo pevný šik s jízdou na pravém křídle. Mezi alamanské jezdce byli přidáni pěší kopiníci, aby bojovali proti římským jízdním těžkooděncům. </a:t>
            </a:r>
          </a:p>
          <a:p>
            <a:r>
              <a:rPr lang="cs-CZ" dirty="0"/>
              <a:t>Bitva začala palbou lučištníků a vrháním oštěpů.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FA013AF-8664-A2D7-BFC9-9E167CF23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-5332" r="-2434" b="5332"/>
          <a:stretch/>
        </p:blipFill>
        <p:spPr>
          <a:xfrm>
            <a:off x="6096000" y="1690688"/>
            <a:ext cx="6186765" cy="35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48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0CF68-3CA3-9AF9-DD29-3F97D5D2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3718C36-4374-8A88-E646-8038AA678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0299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878B0C-3434-4C58-5865-1EC15FC8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FFE379-56BD-1873-1CBE-0D913CECD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20883"/>
          </a:xfrm>
        </p:spPr>
      </p:pic>
    </p:spTree>
    <p:extLst>
      <p:ext uri="{BB962C8B-B14F-4D97-AF65-F5344CB8AC3E}">
        <p14:creationId xmlns:p14="http://schemas.microsoft.com/office/powerpoint/2010/main" val="127713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B3AB4-D278-FAEB-CE20-FE3151974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9B1684-5B73-36D4-ED51-8B8A43672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51917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několika střetnutích začali římští jezdci ustupovat, pravděpodobně po smrti svého velitele. </a:t>
            </a:r>
          </a:p>
          <a:p>
            <a:r>
              <a:rPr lang="cs-CZ" dirty="0" err="1"/>
              <a:t>Iulianus</a:t>
            </a:r>
            <a:r>
              <a:rPr lang="cs-CZ" dirty="0"/>
              <a:t> je však dokázal zastavit. Mezitím disciplinovaná pěchota udržela formaci a nepřidala se k útěku jezdců. </a:t>
            </a:r>
          </a:p>
          <a:p>
            <a:r>
              <a:rPr lang="cs-CZ" dirty="0"/>
              <a:t>V přestávce mezi boji prováděli římští vojáci </a:t>
            </a:r>
            <a:r>
              <a:rPr lang="cs-CZ" i="1" dirty="0" err="1"/>
              <a:t>barritus</a:t>
            </a:r>
            <a:r>
              <a:rPr lang="cs-CZ" dirty="0"/>
              <a:t> germánský válečný pokřik. </a:t>
            </a:r>
          </a:p>
          <a:p>
            <a:r>
              <a:rPr lang="cs-CZ" dirty="0"/>
              <a:t>Následovaly další prudké boje. Během nich oddíl </a:t>
            </a:r>
            <a:r>
              <a:rPr lang="cs-CZ" dirty="0" err="1"/>
              <a:t>Batavi</a:t>
            </a:r>
            <a:r>
              <a:rPr lang="cs-CZ" dirty="0"/>
              <a:t> vyprostil jinou skupinu vojáků z obklíčení. Velký nápor snášeli také </a:t>
            </a:r>
            <a:r>
              <a:rPr lang="cs-CZ" i="1" dirty="0" err="1"/>
              <a:t>Primani</a:t>
            </a:r>
            <a:r>
              <a:rPr lang="cs-CZ" i="1" dirty="0"/>
              <a:t> </a:t>
            </a:r>
            <a:r>
              <a:rPr lang="cs-CZ" dirty="0"/>
              <a:t>uprostřed římského šiku. Do boje se pěšmo zapojil i alemanský král se svými šlechtici. </a:t>
            </a:r>
          </a:p>
          <a:p>
            <a:r>
              <a:rPr lang="cs-CZ" dirty="0"/>
              <a:t>Po několika dalších neúspěšných útocích se však alemanské vojsko postupně dalo na útěk k Rýnu, pronásledováno Římany.</a:t>
            </a:r>
          </a:p>
          <a:p>
            <a:r>
              <a:rPr lang="cs-CZ" dirty="0"/>
              <a:t>Alamanů padlo nebo se utopilo asi 8000, </a:t>
            </a:r>
            <a:r>
              <a:rPr lang="cs-CZ" dirty="0" err="1"/>
              <a:t>Ammianus</a:t>
            </a:r>
            <a:r>
              <a:rPr lang="cs-CZ" dirty="0"/>
              <a:t> </a:t>
            </a:r>
            <a:r>
              <a:rPr lang="cs-CZ" dirty="0" err="1"/>
              <a:t>Marcellinus</a:t>
            </a:r>
            <a:r>
              <a:rPr lang="cs-CZ" dirty="0"/>
              <a:t> zaznamenal 243 mrtvých Římanů (pravděpodobně více). Král </a:t>
            </a:r>
            <a:r>
              <a:rPr lang="cs-CZ" dirty="0" err="1"/>
              <a:t>Chnodomarus</a:t>
            </a:r>
            <a:r>
              <a:rPr lang="cs-CZ" dirty="0"/>
              <a:t> byl zajat. </a:t>
            </a:r>
          </a:p>
          <a:p>
            <a:r>
              <a:rPr lang="cs-CZ" dirty="0"/>
              <a:t>Krátce na to byl </a:t>
            </a:r>
            <a:r>
              <a:rPr lang="cs-CZ" dirty="0" err="1"/>
              <a:t>Iulianus</a:t>
            </a:r>
            <a:r>
              <a:rPr lang="cs-CZ" dirty="0"/>
              <a:t> vojáky provolán císařem.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E4AF41-FCEA-C2BE-1050-3EC8241C2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17" y="982185"/>
            <a:ext cx="4853354" cy="56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30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208AB-CE46-922F-4F0B-17BBC953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A463255-106A-E7CA-FE69-6A652E585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0"/>
            <a:ext cx="12192529" cy="6858000"/>
          </a:xfrm>
        </p:spPr>
      </p:pic>
    </p:spTree>
    <p:extLst>
      <p:ext uri="{BB962C8B-B14F-4D97-AF65-F5344CB8AC3E}">
        <p14:creationId xmlns:p14="http://schemas.microsoft.com/office/powerpoint/2010/main" val="1007348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696CA-99B3-B2D9-A340-2412325C4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desátého milníku – 533 n. l.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E325E-770C-B167-97B8-CF56DECF8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0735" cy="49128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Flavius </a:t>
            </a:r>
            <a:r>
              <a:rPr lang="cs-CZ" dirty="0" err="1"/>
              <a:t>Belisarius</a:t>
            </a:r>
            <a:r>
              <a:rPr lang="cs-CZ" dirty="0"/>
              <a:t> vs. Vandalové pod velením </a:t>
            </a:r>
            <a:r>
              <a:rPr lang="cs-CZ" dirty="0" err="1"/>
              <a:t>Gelimera</a:t>
            </a:r>
            <a:endParaRPr lang="cs-CZ" dirty="0"/>
          </a:p>
          <a:p>
            <a:r>
              <a:rPr lang="cs-CZ" dirty="0"/>
              <a:t>Římané – cca 10 000 pěšáků, 5000 jezdců a menší spojenecké oddíly (včetně Hunů) </a:t>
            </a:r>
          </a:p>
          <a:p>
            <a:r>
              <a:rPr lang="cs-CZ" dirty="0"/>
              <a:t>Vandalové – asi 20 000, především jezdci. </a:t>
            </a:r>
          </a:p>
          <a:p>
            <a:r>
              <a:rPr lang="cs-CZ" dirty="0"/>
              <a:t>Vandalové plánovali Římany vlákat do úzké soutěsky, obklíčit a zničit.</a:t>
            </a:r>
          </a:p>
          <a:p>
            <a:r>
              <a:rPr lang="cs-CZ" dirty="0"/>
              <a:t>Už před hlavním střetnutím se jezdci obou stran střetávali v menších šarvátkách. Hunové přitom dokázali zahnat a pobít podstatně větší </a:t>
            </a:r>
            <a:r>
              <a:rPr lang="cs-CZ" dirty="0" err="1"/>
              <a:t>kontigent</a:t>
            </a:r>
            <a:r>
              <a:rPr lang="cs-CZ" dirty="0"/>
              <a:t> vandalské jízdy a v boji byl zabit i jeden z </a:t>
            </a:r>
            <a:r>
              <a:rPr lang="cs-CZ" dirty="0" err="1"/>
              <a:t>Gelimerových</a:t>
            </a:r>
            <a:r>
              <a:rPr lang="cs-CZ" dirty="0"/>
              <a:t> bratrů.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9315665-D79A-DA78-4867-5D78C60BF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954530" y="1420837"/>
            <a:ext cx="3530590" cy="521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22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66CD1-D1D6-8BE5-7624-6BD4407C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4E5D6C-5E11-4C8B-A3CD-9C535C182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89209" cy="50323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Krátce na to obsadili Vandalové pahorek nad bojištěm a v tuto chvíli by byli schopni patrně bitvu vyhrát. </a:t>
            </a:r>
            <a:r>
              <a:rPr lang="cs-CZ" dirty="0" err="1"/>
              <a:t>Gelimer</a:t>
            </a:r>
            <a:r>
              <a:rPr lang="cs-CZ" dirty="0"/>
              <a:t> byl však natolik zdrcen zprávou o smrti bratra, že nebyl schopen vydat rozkaz k útoku. </a:t>
            </a:r>
          </a:p>
          <a:p>
            <a:r>
              <a:rPr lang="cs-CZ" dirty="0"/>
              <a:t>Iniciativu tak mohl převzít </a:t>
            </a:r>
            <a:r>
              <a:rPr lang="cs-CZ" dirty="0" err="1"/>
              <a:t>Belisarius</a:t>
            </a:r>
            <a:r>
              <a:rPr lang="cs-CZ" dirty="0"/>
              <a:t> a opakovanými útoky jezdců i pěšáků, kombinovanými s prudkou palbou lučištníků postupně Římané ničili vandalské vojsko. </a:t>
            </a:r>
          </a:p>
          <a:p>
            <a:r>
              <a:rPr lang="cs-CZ" dirty="0"/>
              <a:t>Vandalské vojsko se tak postupně dávalo na útěk a z boje uprchl i sám </a:t>
            </a:r>
            <a:r>
              <a:rPr lang="cs-CZ" dirty="0" err="1"/>
              <a:t>Gelimer</a:t>
            </a:r>
            <a:r>
              <a:rPr lang="cs-CZ" dirty="0"/>
              <a:t>.</a:t>
            </a:r>
          </a:p>
          <a:p>
            <a:r>
              <a:rPr lang="cs-CZ" dirty="0"/>
              <a:t>V následujících letech </a:t>
            </a:r>
            <a:r>
              <a:rPr lang="cs-CZ" dirty="0" err="1"/>
              <a:t>Belisarius</a:t>
            </a:r>
            <a:r>
              <a:rPr lang="cs-CZ" dirty="0"/>
              <a:t> porazil i zbytek </a:t>
            </a:r>
            <a:r>
              <a:rPr lang="cs-CZ" dirty="0" err="1"/>
              <a:t>vandalskéjho</a:t>
            </a:r>
            <a:r>
              <a:rPr lang="cs-CZ" dirty="0"/>
              <a:t> vojska.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B20B54C-9D83-4D68-C22B-BF72D1F73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87" y="1027906"/>
            <a:ext cx="3763080" cy="55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01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E1EFD-B605-53F2-9AEE-6A72AD832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 se poděla armáda západní říše?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0E8AD9-7A91-73BA-29B9-55218F96F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521503" cy="4945045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Syagriovo</a:t>
            </a:r>
            <a:r>
              <a:rPr lang="cs-CZ" dirty="0"/>
              <a:t> „království“ (</a:t>
            </a:r>
            <a:r>
              <a:rPr lang="cs-CZ" i="1" dirty="0" err="1"/>
              <a:t>Rex</a:t>
            </a:r>
            <a:r>
              <a:rPr lang="cs-CZ" i="1" dirty="0"/>
              <a:t> </a:t>
            </a:r>
            <a:r>
              <a:rPr lang="cs-CZ" i="1" dirty="0" err="1"/>
              <a:t>romanorum</a:t>
            </a:r>
            <a:r>
              <a:rPr lang="cs-CZ" i="1" dirty="0"/>
              <a:t>, magister </a:t>
            </a:r>
            <a:r>
              <a:rPr lang="cs-CZ" i="1" dirty="0" err="1"/>
              <a:t>militum</a:t>
            </a:r>
            <a:r>
              <a:rPr lang="cs-CZ" i="1" dirty="0"/>
              <a:t> per </a:t>
            </a:r>
            <a:r>
              <a:rPr lang="cs-CZ" i="1" dirty="0" err="1"/>
              <a:t>Gallias</a:t>
            </a:r>
            <a:r>
              <a:rPr lang="cs-CZ" i="1" dirty="0"/>
              <a:t>, patricius</a:t>
            </a:r>
            <a:r>
              <a:rPr lang="cs-CZ" dirty="0"/>
              <a:t>) Do roku 486.</a:t>
            </a:r>
          </a:p>
          <a:p>
            <a:r>
              <a:rPr lang="cs-CZ" dirty="0"/>
              <a:t>Vojsko z velké části tvořili Germáni (stejně jako za císařství).</a:t>
            </a:r>
          </a:p>
          <a:p>
            <a:r>
              <a:rPr lang="cs-CZ" dirty="0"/>
              <a:t>Oblast tradičním zdrojem vojáků (usazených Germánů a Sarmatů)</a:t>
            </a:r>
          </a:p>
          <a:p>
            <a:r>
              <a:rPr lang="cs-CZ" dirty="0" err="1"/>
              <a:t>Bucelarii</a:t>
            </a:r>
            <a:r>
              <a:rPr lang="cs-CZ" dirty="0"/>
              <a:t> (mnozí z nich patrně bývalí </a:t>
            </a:r>
            <a:r>
              <a:rPr lang="cs-CZ" dirty="0" err="1"/>
              <a:t>comitanenses</a:t>
            </a:r>
            <a:r>
              <a:rPr lang="cs-CZ" dirty="0"/>
              <a:t>), Římanům věrní germánští </a:t>
            </a:r>
            <a:r>
              <a:rPr lang="cs-CZ" dirty="0" err="1"/>
              <a:t>federáti</a:t>
            </a:r>
            <a:r>
              <a:rPr lang="cs-CZ" dirty="0"/>
              <a:t>, bojující proti Frankům a Germánům. </a:t>
            </a:r>
          </a:p>
          <a:p>
            <a:r>
              <a:rPr lang="cs-CZ" dirty="0"/>
              <a:t>Patrně také zbytky oddílů </a:t>
            </a:r>
            <a:r>
              <a:rPr lang="cs-CZ" dirty="0" err="1"/>
              <a:t>limitanei</a:t>
            </a:r>
            <a:r>
              <a:rPr lang="cs-CZ" dirty="0"/>
              <a:t> a jejich potomků. </a:t>
            </a:r>
          </a:p>
          <a:p>
            <a:r>
              <a:rPr lang="cs-CZ" dirty="0"/>
              <a:t>Vojenské oddíly však stavěla i galorománská šlechta.</a:t>
            </a:r>
          </a:p>
          <a:p>
            <a:r>
              <a:rPr lang="cs-CZ" dirty="0"/>
              <a:t>Archaické výrazy – </a:t>
            </a:r>
            <a:r>
              <a:rPr lang="cs-CZ" i="1" dirty="0" err="1"/>
              <a:t>signifer</a:t>
            </a:r>
            <a:r>
              <a:rPr lang="cs-CZ" i="1" dirty="0"/>
              <a:t>, </a:t>
            </a:r>
            <a:r>
              <a:rPr lang="cs-CZ" i="1" dirty="0" err="1"/>
              <a:t>praetoriani</a:t>
            </a:r>
            <a:r>
              <a:rPr lang="cs-CZ" i="1" dirty="0"/>
              <a:t>.</a:t>
            </a:r>
          </a:p>
          <a:p>
            <a:r>
              <a:rPr lang="cs-CZ" dirty="0"/>
              <a:t>Po </a:t>
            </a:r>
            <a:r>
              <a:rPr lang="cs-CZ" dirty="0" err="1"/>
              <a:t>Chlodvíkově</a:t>
            </a:r>
            <a:r>
              <a:rPr lang="cs-CZ" dirty="0"/>
              <a:t> vítězství byla </a:t>
            </a:r>
            <a:r>
              <a:rPr lang="cs-CZ" dirty="0" err="1"/>
              <a:t>Syagriova</a:t>
            </a:r>
            <a:r>
              <a:rPr lang="cs-CZ" dirty="0"/>
              <a:t> armáda patrně včleněna do franských sil a potomci galorománských šlechticů a římských </a:t>
            </a:r>
            <a:r>
              <a:rPr lang="cs-CZ" dirty="0" err="1"/>
              <a:t>federátů</a:t>
            </a:r>
            <a:r>
              <a:rPr lang="cs-CZ" dirty="0"/>
              <a:t> sloužili ve franské armádě i po následující staletí. </a:t>
            </a:r>
          </a:p>
        </p:txBody>
      </p:sp>
      <p:pic>
        <p:nvPicPr>
          <p:cNvPr id="4" name="Zástupný obsah 4" descr="Obsah obrázku text, mapa, atlas, Písmo&#10;&#10;Popis byl vytvořen automaticky">
            <a:extLst>
              <a:ext uri="{FF2B5EF4-FFF2-40B4-BE49-F238E27FC236}">
                <a16:creationId xmlns:a16="http://schemas.microsoft.com/office/drawing/2014/main" id="{DF367643-4F1F-A98E-707B-FCDBD72B1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17" y="2012535"/>
            <a:ext cx="5508684" cy="41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27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E79E1-103B-CA88-8C2C-038C2FB44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Bretaň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F1181B-6A1D-5FF3-418A-8F2CE6BFB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74231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Příliv obyvatel z Británie.</a:t>
            </a:r>
          </a:p>
          <a:p>
            <a:r>
              <a:rPr lang="cs-CZ" dirty="0"/>
              <a:t>I v 6. století jsou místní velitelé nazýváni </a:t>
            </a:r>
            <a:r>
              <a:rPr lang="cs-CZ" i="1" dirty="0" err="1"/>
              <a:t>comites</a:t>
            </a:r>
            <a:r>
              <a:rPr lang="cs-CZ" i="1" dirty="0"/>
              <a:t> </a:t>
            </a:r>
            <a:r>
              <a:rPr lang="cs-CZ" i="1" dirty="0" err="1"/>
              <a:t>britannorum</a:t>
            </a:r>
            <a:r>
              <a:rPr lang="cs-CZ" i="1" dirty="0"/>
              <a:t>.</a:t>
            </a:r>
          </a:p>
          <a:p>
            <a:r>
              <a:rPr lang="cs-CZ" dirty="0"/>
              <a:t>Vojsko bylo tvořeno takřka výhradně místními rekruty a potomky zde umístěných vojáků (</a:t>
            </a:r>
            <a:r>
              <a:rPr lang="cs-CZ" i="1" dirty="0" err="1"/>
              <a:t>Cohors</a:t>
            </a:r>
            <a:r>
              <a:rPr lang="cs-CZ" i="1" dirty="0"/>
              <a:t> Prima </a:t>
            </a:r>
            <a:r>
              <a:rPr lang="cs-CZ" i="1" dirty="0" err="1"/>
              <a:t>Armorica</a:t>
            </a:r>
            <a:r>
              <a:rPr lang="cs-CZ" i="1" dirty="0"/>
              <a:t>, </a:t>
            </a:r>
            <a:r>
              <a:rPr lang="cs-CZ" i="1" dirty="0" err="1"/>
              <a:t>Arborychi</a:t>
            </a:r>
            <a:r>
              <a:rPr lang="cs-CZ" i="1" dirty="0"/>
              <a:t> – </a:t>
            </a:r>
            <a:r>
              <a:rPr lang="cs-CZ" dirty="0" err="1"/>
              <a:t>Prokopiovy</a:t>
            </a:r>
            <a:r>
              <a:rPr lang="cs-CZ" dirty="0"/>
              <a:t> zmínky) z linie opevnění na tzv. </a:t>
            </a:r>
            <a:r>
              <a:rPr lang="cs-CZ" i="1" dirty="0" err="1"/>
              <a:t>litus</a:t>
            </a:r>
            <a:r>
              <a:rPr lang="cs-CZ" i="1" dirty="0"/>
              <a:t> </a:t>
            </a:r>
            <a:r>
              <a:rPr lang="cs-CZ" i="1" dirty="0" err="1"/>
              <a:t>saxonicum</a:t>
            </a:r>
            <a:r>
              <a:rPr lang="cs-CZ" i="1" dirty="0"/>
              <a:t>. </a:t>
            </a:r>
            <a:endParaRPr lang="cs-CZ" dirty="0"/>
          </a:p>
        </p:txBody>
      </p:sp>
      <p:pic>
        <p:nvPicPr>
          <p:cNvPr id="4" name="Obrázek 3" descr="Obsah obrázku text, snímek obrazovky, software, Webové stránky&#10;&#10;Popis byl vytvořen automaticky">
            <a:extLst>
              <a:ext uri="{FF2B5EF4-FFF2-40B4-BE49-F238E27FC236}">
                <a16:creationId xmlns:a16="http://schemas.microsoft.com/office/drawing/2014/main" id="{CCEB4C3C-DD1B-1AA6-4147-D8CE03C42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79" r="18258" b="8465"/>
          <a:stretch/>
        </p:blipFill>
        <p:spPr>
          <a:xfrm rot="16200000">
            <a:off x="6546879" y="867886"/>
            <a:ext cx="4505874" cy="59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93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5FD2F-B99F-18BC-72B1-668BB4AC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/>
              <a:t>Británie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1C93B8-6E9F-EB01-7A78-C5D1AA94A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5"/>
            <a:ext cx="5314599" cy="4548145"/>
          </a:xfrm>
        </p:spPr>
        <p:txBody>
          <a:bodyPr anchor="t">
            <a:normAutofit/>
          </a:bodyPr>
          <a:lstStyle/>
          <a:p>
            <a:r>
              <a:rPr lang="cs-CZ" sz="1700" dirty="0"/>
              <a:t>410 – Poslední římské jednotky se přesunují bojovat na kontinent, „</a:t>
            </a:r>
            <a:r>
              <a:rPr lang="cs-CZ" sz="1700" dirty="0" err="1"/>
              <a:t>Honoriův</a:t>
            </a:r>
            <a:r>
              <a:rPr lang="cs-CZ" sz="1700" dirty="0"/>
              <a:t> reskript.“ </a:t>
            </a:r>
          </a:p>
          <a:p>
            <a:r>
              <a:rPr lang="cs-CZ" sz="1700" dirty="0"/>
              <a:t>Moci se ujímá místní romanizovaná kmenová nobilita (Ambrosius, </a:t>
            </a:r>
            <a:r>
              <a:rPr lang="cs-CZ" sz="1700" dirty="0" err="1"/>
              <a:t>Artorius</a:t>
            </a:r>
            <a:r>
              <a:rPr lang="cs-CZ" sz="1700" dirty="0"/>
              <a:t>) obklopená družinami (Wales – </a:t>
            </a:r>
            <a:r>
              <a:rPr lang="cs-CZ" sz="1700" dirty="0" err="1"/>
              <a:t>Teulu</a:t>
            </a:r>
            <a:r>
              <a:rPr lang="cs-CZ" sz="1700" dirty="0"/>
              <a:t>) a začínají vzájemné boje a především kruté války s příchozími Germány. </a:t>
            </a:r>
          </a:p>
          <a:p>
            <a:r>
              <a:rPr lang="cs-CZ" sz="1700" dirty="0"/>
              <a:t>Je možné, že v Británii malá část vojenských jednotek zůstala (</a:t>
            </a:r>
            <a:r>
              <a:rPr lang="cs-CZ" sz="1700" i="1" dirty="0" err="1"/>
              <a:t>Equites</a:t>
            </a:r>
            <a:r>
              <a:rPr lang="cs-CZ" sz="1700" i="1" dirty="0"/>
              <a:t> </a:t>
            </a:r>
            <a:r>
              <a:rPr lang="cs-CZ" sz="1700" i="1" dirty="0" err="1"/>
              <a:t>Honoriani</a:t>
            </a:r>
            <a:r>
              <a:rPr lang="cs-CZ" sz="1700" i="1" dirty="0"/>
              <a:t> </a:t>
            </a:r>
            <a:r>
              <a:rPr lang="cs-CZ" sz="1700" i="1" dirty="0" err="1"/>
              <a:t>Taifali</a:t>
            </a:r>
            <a:r>
              <a:rPr lang="cs-CZ" sz="1700" i="1" dirty="0"/>
              <a:t> </a:t>
            </a:r>
            <a:r>
              <a:rPr lang="cs-CZ" sz="1700" i="1" dirty="0" err="1"/>
              <a:t>seniores</a:t>
            </a:r>
            <a:r>
              <a:rPr lang="cs-CZ" sz="1700" dirty="0"/>
              <a:t>) a byla integrována do vznikajících družin místních velmožů.</a:t>
            </a:r>
          </a:p>
          <a:p>
            <a:r>
              <a:rPr lang="cs-CZ" sz="1700" dirty="0"/>
              <a:t>Využívání římských fortifikací přinejmenším do 6. století n. l. (</a:t>
            </a:r>
            <a:r>
              <a:rPr lang="cs-CZ" sz="1700" dirty="0" err="1"/>
              <a:t>Vindolanda</a:t>
            </a:r>
            <a:r>
              <a:rPr lang="cs-CZ" sz="1700" dirty="0"/>
              <a:t>).</a:t>
            </a:r>
          </a:p>
          <a:p>
            <a:r>
              <a:rPr lang="cs-CZ" sz="1700" dirty="0"/>
              <a:t>Latinské vojenské termíny postupně mizí ve prospěch keltských (numerus – </a:t>
            </a:r>
            <a:r>
              <a:rPr lang="cs-CZ" sz="1700" dirty="0" err="1"/>
              <a:t>nifer</a:t>
            </a:r>
            <a:r>
              <a:rPr lang="cs-CZ" sz="1700" dirty="0"/>
              <a:t>)</a:t>
            </a:r>
          </a:p>
          <a:p>
            <a:r>
              <a:rPr lang="cs-CZ" sz="1700" dirty="0"/>
              <a:t>Z římského prostředí přežívá především křesťanská symbolika (štíty, zástavy).</a:t>
            </a:r>
          </a:p>
        </p:txBody>
      </p:sp>
      <p:pic>
        <p:nvPicPr>
          <p:cNvPr id="7" name="Obrázek 6" descr="Obsah obrázku text, snímek obrazovky, software, Webové stránky&#10;&#10;Popis byl vytvořen automaticky">
            <a:extLst>
              <a:ext uri="{FF2B5EF4-FFF2-40B4-BE49-F238E27FC236}">
                <a16:creationId xmlns:a16="http://schemas.microsoft.com/office/drawing/2014/main" id="{47961F98-A372-BED8-9AF7-5EB76DD84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4" t="19892" r="17674" b="7532"/>
          <a:stretch/>
        </p:blipFill>
        <p:spPr>
          <a:xfrm rot="16200000">
            <a:off x="6861543" y="1440503"/>
            <a:ext cx="4409373" cy="56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89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BEB3A-F683-FC5E-021D-2695F5559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AA83E4-AF2A-5942-FB86-5B6B424A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4" descr="Obsah obrázku text, mapa, atlas&#10;&#10;Popis byl vytvořen automaticky">
            <a:extLst>
              <a:ext uri="{FF2B5EF4-FFF2-40B4-BE49-F238E27FC236}">
                <a16:creationId xmlns:a16="http://schemas.microsoft.com/office/drawing/2014/main" id="{6121857A-04FA-34EE-6A2A-683EE98E4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39" y="0"/>
            <a:ext cx="5487649" cy="68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638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09EC8-2240-85D2-0DAC-F0E7BCAB4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Římané v armádách franských králů.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BBB778-49A0-1733-BDAE-FAB3AFD6E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599" cy="491422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Galo-římští vojáci (</a:t>
            </a:r>
            <a:r>
              <a:rPr lang="cs-CZ" i="1" dirty="0" err="1"/>
              <a:t>latini</a:t>
            </a:r>
            <a:r>
              <a:rPr lang="cs-CZ" dirty="0"/>
              <a:t>) pod svými veliteli (</a:t>
            </a:r>
            <a:r>
              <a:rPr lang="cs-CZ" i="1" dirty="0" err="1"/>
              <a:t>comites</a:t>
            </a:r>
            <a:r>
              <a:rPr lang="cs-CZ" dirty="0"/>
              <a:t>)</a:t>
            </a:r>
          </a:p>
          <a:p>
            <a:r>
              <a:rPr lang="cs-CZ" dirty="0"/>
              <a:t>Mnozí </a:t>
            </a:r>
            <a:r>
              <a:rPr lang="cs-CZ" dirty="0" err="1"/>
              <a:t>Galorománi</a:t>
            </a:r>
            <a:r>
              <a:rPr lang="cs-CZ" dirty="0"/>
              <a:t> i významnými vojevůdci (</a:t>
            </a:r>
            <a:r>
              <a:rPr lang="cs-CZ" dirty="0" err="1"/>
              <a:t>Namatius</a:t>
            </a:r>
            <a:r>
              <a:rPr lang="cs-CZ" dirty="0"/>
              <a:t>, </a:t>
            </a:r>
            <a:r>
              <a:rPr lang="cs-CZ" dirty="0" err="1"/>
              <a:t>Mummolus</a:t>
            </a:r>
            <a:r>
              <a:rPr lang="cs-CZ" dirty="0"/>
              <a:t>). </a:t>
            </a:r>
          </a:p>
          <a:p>
            <a:r>
              <a:rPr lang="cs-CZ" dirty="0"/>
              <a:t>V armádě </a:t>
            </a:r>
            <a:r>
              <a:rPr lang="cs-CZ" dirty="0" err="1"/>
              <a:t>Chlodvíka</a:t>
            </a:r>
            <a:r>
              <a:rPr lang="cs-CZ" dirty="0"/>
              <a:t> I. I </a:t>
            </a:r>
            <a:r>
              <a:rPr lang="cs-CZ" dirty="0" err="1"/>
              <a:t>bucelarii</a:t>
            </a:r>
            <a:r>
              <a:rPr lang="cs-CZ" dirty="0"/>
              <a:t> </a:t>
            </a:r>
            <a:r>
              <a:rPr lang="cs-CZ" dirty="0" err="1"/>
              <a:t>galořímské</a:t>
            </a:r>
            <a:r>
              <a:rPr lang="cs-CZ" dirty="0"/>
              <a:t> aristokracie a snad i zbytky římské pravidelné armády (</a:t>
            </a:r>
            <a:r>
              <a:rPr lang="cs-CZ" i="1" dirty="0" err="1"/>
              <a:t>Equites</a:t>
            </a:r>
            <a:r>
              <a:rPr lang="cs-CZ" i="1" dirty="0"/>
              <a:t> </a:t>
            </a:r>
            <a:r>
              <a:rPr lang="cs-CZ" i="1" dirty="0" err="1"/>
              <a:t>Honoriani</a:t>
            </a:r>
            <a:r>
              <a:rPr lang="cs-CZ" i="1" dirty="0"/>
              <a:t> </a:t>
            </a:r>
            <a:r>
              <a:rPr lang="cs-CZ" i="1" dirty="0" err="1"/>
              <a:t>Taifali</a:t>
            </a:r>
            <a:r>
              <a:rPr lang="cs-CZ" i="1" dirty="0"/>
              <a:t> </a:t>
            </a:r>
            <a:r>
              <a:rPr lang="cs-CZ" i="1" dirty="0" err="1"/>
              <a:t>iuniores</a:t>
            </a:r>
            <a:r>
              <a:rPr lang="cs-CZ" i="1" dirty="0"/>
              <a:t>, </a:t>
            </a:r>
            <a:r>
              <a:rPr lang="cs-CZ" i="1" dirty="0" err="1"/>
              <a:t>Legio</a:t>
            </a:r>
            <a:r>
              <a:rPr lang="cs-CZ" i="1" dirty="0"/>
              <a:t> </a:t>
            </a:r>
            <a:r>
              <a:rPr lang="cs-CZ" i="1" dirty="0" err="1"/>
              <a:t>Bretonum</a:t>
            </a:r>
            <a:r>
              <a:rPr lang="cs-CZ" i="1" dirty="0"/>
              <a:t> – možná </a:t>
            </a:r>
            <a:r>
              <a:rPr lang="cs-CZ" i="1" dirty="0" err="1"/>
              <a:t>vexilace</a:t>
            </a:r>
            <a:r>
              <a:rPr lang="cs-CZ" i="1" dirty="0"/>
              <a:t> oddílu </a:t>
            </a:r>
            <a:r>
              <a:rPr lang="cs-CZ" i="1" dirty="0" err="1"/>
              <a:t>Secunda</a:t>
            </a:r>
            <a:r>
              <a:rPr lang="cs-CZ" i="1" dirty="0"/>
              <a:t> </a:t>
            </a:r>
            <a:r>
              <a:rPr lang="cs-CZ" i="1" dirty="0" err="1"/>
              <a:t>Britannica</a:t>
            </a:r>
            <a:r>
              <a:rPr lang="cs-CZ" dirty="0"/>
              <a:t>).</a:t>
            </a:r>
          </a:p>
          <a:p>
            <a:r>
              <a:rPr lang="cs-CZ" dirty="0"/>
              <a:t>V relativně nezávislé </a:t>
            </a:r>
            <a:r>
              <a:rPr lang="cs-CZ" dirty="0" err="1"/>
              <a:t>Akvitánii</a:t>
            </a:r>
            <a:r>
              <a:rPr lang="cs-CZ" dirty="0"/>
              <a:t> existují městské posádky potomků římských vojáků pod vedením tribunů až do 7. století. </a:t>
            </a:r>
          </a:p>
          <a:p>
            <a:r>
              <a:rPr lang="cs-CZ" dirty="0"/>
              <a:t>Zmínky o </a:t>
            </a:r>
            <a:r>
              <a:rPr lang="cs-CZ" i="1" dirty="0"/>
              <a:t>Romani </a:t>
            </a:r>
            <a:r>
              <a:rPr lang="cs-CZ" dirty="0"/>
              <a:t>jako etniku tvořícím vlastní oddíly dokonce ještě v 9. století a to pod vedením </a:t>
            </a:r>
            <a:r>
              <a:rPr lang="cs-CZ" dirty="0" err="1"/>
              <a:t>centenáriů</a:t>
            </a:r>
            <a:r>
              <a:rPr lang="cs-CZ" dirty="0"/>
              <a:t> (nejasný význam). </a:t>
            </a:r>
          </a:p>
        </p:txBody>
      </p:sp>
      <p:pic>
        <p:nvPicPr>
          <p:cNvPr id="7" name="Obrázek 6" descr="Obsah obrázku text, snímek obrazovky, kreslené, Grafický software&#10;&#10;Popis byl vytvořen automaticky">
            <a:extLst>
              <a:ext uri="{FF2B5EF4-FFF2-40B4-BE49-F238E27FC236}">
                <a16:creationId xmlns:a16="http://schemas.microsoft.com/office/drawing/2014/main" id="{85A6A2BB-531C-0F7A-20D9-EDF2B944D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78" r="17668" b="7716"/>
          <a:stretch/>
        </p:blipFill>
        <p:spPr>
          <a:xfrm>
            <a:off x="6661078" y="1469205"/>
            <a:ext cx="3941852" cy="51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2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98C5D-3ECF-4D0F-F3BA-D330A05E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F274DB-98D0-E23B-42C1-69C110D76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3788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395 – Po smrti Theodosia se říše definitivně rozděluje za Západní a Východní. Obě části říše jsou neustále sužovány rozsáhlými vpády barbarů.</a:t>
            </a:r>
          </a:p>
          <a:p>
            <a:r>
              <a:rPr lang="cs-CZ" dirty="0"/>
              <a:t>408 – Smrt velitele západní armády </a:t>
            </a:r>
            <a:r>
              <a:rPr lang="cs-CZ" dirty="0" err="1"/>
              <a:t>Stilichona</a:t>
            </a:r>
            <a:r>
              <a:rPr lang="cs-CZ" dirty="0"/>
              <a:t> a následný masakr neřímských vojáků a jejich rodin Římany. </a:t>
            </a:r>
          </a:p>
          <a:p>
            <a:r>
              <a:rPr lang="cs-CZ" dirty="0"/>
              <a:t>410 – Vizigótský král </a:t>
            </a:r>
            <a:r>
              <a:rPr lang="cs-CZ" dirty="0" err="1"/>
              <a:t>Alarich</a:t>
            </a:r>
            <a:r>
              <a:rPr lang="cs-CZ" dirty="0"/>
              <a:t> dobývá město Řím. Císař však v tomto období sídlí v Ravenně. V tuto dobu se také římská armáda definitivně stahuje z Británie. </a:t>
            </a:r>
          </a:p>
          <a:p>
            <a:r>
              <a:rPr lang="cs-CZ" dirty="0"/>
              <a:t>443 – Po rozsáhlém plenění se Východní říše zavazuje platit vysoký tribut Hunům. </a:t>
            </a:r>
          </a:p>
          <a:p>
            <a:r>
              <a:rPr lang="cs-CZ" dirty="0"/>
              <a:t>451 – Velitel západní armády </a:t>
            </a:r>
            <a:r>
              <a:rPr lang="cs-CZ" dirty="0" err="1"/>
              <a:t>Aetius</a:t>
            </a:r>
            <a:r>
              <a:rPr lang="cs-CZ" dirty="0"/>
              <a:t> poráží hunského krále Attilu v bitvě na </a:t>
            </a:r>
            <a:r>
              <a:rPr lang="cs-CZ" dirty="0" err="1"/>
              <a:t>Katalaunských</a:t>
            </a:r>
            <a:r>
              <a:rPr lang="cs-CZ" dirty="0"/>
              <a:t> polích v Galii. </a:t>
            </a:r>
          </a:p>
          <a:p>
            <a:r>
              <a:rPr lang="cs-CZ" dirty="0"/>
              <a:t>454 – Císař </a:t>
            </a:r>
            <a:r>
              <a:rPr lang="cs-CZ" dirty="0" err="1"/>
              <a:t>Valentinianus</a:t>
            </a:r>
            <a:r>
              <a:rPr lang="cs-CZ" dirty="0"/>
              <a:t> osobně zavraždí </a:t>
            </a:r>
            <a:r>
              <a:rPr lang="cs-CZ" dirty="0" err="1"/>
              <a:t>Aetia</a:t>
            </a:r>
            <a:r>
              <a:rPr lang="cs-CZ" dirty="0"/>
              <a:t>. Západní říše definitivně upadá. Císaři jsou nyní pouhými loutkami v rukou velitelů armády (obvykle barbarského původu.) Západ fakticky ovládá již pouze Itálii a několik menších území. </a:t>
            </a:r>
          </a:p>
          <a:p>
            <a:r>
              <a:rPr lang="cs-CZ" dirty="0"/>
              <a:t>455 Vandalové, kteří ovládli římskou Afriku, Sardinii a Korsiku plení Řím a odvážejí si velkou kořist</a:t>
            </a:r>
          </a:p>
          <a:p>
            <a:r>
              <a:rPr lang="cs-CZ" dirty="0"/>
              <a:t>476 – Velitel armády Germán </a:t>
            </a:r>
            <a:r>
              <a:rPr lang="cs-CZ" dirty="0" err="1"/>
              <a:t>Odoacer</a:t>
            </a:r>
            <a:r>
              <a:rPr lang="cs-CZ" dirty="0"/>
              <a:t> sesazuje posledního západního císaře Romula. Západní říše tím v podstatě skončila. Východní říše však přetrvává dál.</a:t>
            </a:r>
          </a:p>
          <a:p>
            <a:r>
              <a:rPr lang="cs-CZ" dirty="0"/>
              <a:t>527 – 565 – Vláda císaře </a:t>
            </a:r>
            <a:r>
              <a:rPr lang="cs-CZ" dirty="0" err="1"/>
              <a:t>Iustiniana</a:t>
            </a:r>
            <a:r>
              <a:rPr lang="cs-CZ" dirty="0"/>
              <a:t>. Vojevůdce Flavius </a:t>
            </a:r>
            <a:r>
              <a:rPr lang="cs-CZ" dirty="0" err="1"/>
              <a:t>Belisarius</a:t>
            </a:r>
            <a:r>
              <a:rPr lang="cs-CZ" dirty="0"/>
              <a:t> dobývá na germánských králích zpět značnou část bývalé západní říše. 533 – Bitva u“ Desátého milníku proti Vandalům“. Zničení Vandalského království, ovládnutí části Hispánie a celé Itálie. </a:t>
            </a:r>
          </a:p>
          <a:p>
            <a:r>
              <a:rPr lang="cs-CZ" dirty="0"/>
              <a:t>610 – 654 – Císař </a:t>
            </a:r>
            <a:r>
              <a:rPr lang="cs-CZ" dirty="0" err="1"/>
              <a:t>Herakleitos</a:t>
            </a:r>
            <a:r>
              <a:rPr lang="cs-CZ" dirty="0"/>
              <a:t> poráží Avary, Slovany a Peršany a zabraňuje úplnému zničení říše. Římané však už nedokáží zabránit Arabům v zabrání mnoha východních území, včetně Egypta. </a:t>
            </a:r>
            <a:r>
              <a:rPr lang="cs-CZ" dirty="0" err="1"/>
              <a:t>Herakleitos</a:t>
            </a:r>
            <a:r>
              <a:rPr lang="cs-CZ" dirty="0"/>
              <a:t> přestává užívat titul </a:t>
            </a:r>
            <a:r>
              <a:rPr lang="cs-CZ" i="1" dirty="0" err="1"/>
              <a:t>Imperator</a:t>
            </a:r>
            <a:r>
              <a:rPr lang="cs-CZ" i="1" dirty="0"/>
              <a:t> </a:t>
            </a:r>
            <a:r>
              <a:rPr lang="cs-CZ" dirty="0"/>
              <a:t>a přijímá řecký výraz pro císaře </a:t>
            </a:r>
            <a:r>
              <a:rPr lang="cs-CZ" i="1" dirty="0" err="1"/>
              <a:t>basileos</a:t>
            </a:r>
            <a:r>
              <a:rPr lang="cs-CZ" dirty="0"/>
              <a:t>. Armáda se z velké části stává feudální milicí (systém tzv. </a:t>
            </a:r>
            <a:r>
              <a:rPr lang="cs-CZ" dirty="0" err="1"/>
              <a:t>tagmat</a:t>
            </a:r>
            <a:r>
              <a:rPr lang="cs-CZ" dirty="0"/>
              <a:t>). Přesto mnoho z římské organizace a názvosloví přežívá hluboko do období středověku.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3600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94097-2D04-62B3-1ECE-1AD7B873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Epilog starověké římské armády - východ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862AA6-D12F-8235-189A-713007B98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655212" cy="4884665"/>
          </a:xfrm>
        </p:spPr>
        <p:txBody>
          <a:bodyPr>
            <a:noAutofit/>
          </a:bodyPr>
          <a:lstStyle/>
          <a:p>
            <a:r>
              <a:rPr lang="cs-CZ" sz="1600" dirty="0"/>
              <a:t>Poslední římská legie – </a:t>
            </a:r>
            <a:r>
              <a:rPr lang="cs-CZ" sz="1600" i="1" dirty="0" err="1"/>
              <a:t>legio</a:t>
            </a:r>
            <a:r>
              <a:rPr lang="cs-CZ" sz="1600" i="1" dirty="0"/>
              <a:t> V </a:t>
            </a:r>
            <a:r>
              <a:rPr lang="cs-CZ" sz="1600" i="1" dirty="0" err="1"/>
              <a:t>Macedonica</a:t>
            </a:r>
            <a:r>
              <a:rPr lang="cs-CZ" sz="1600" i="1" dirty="0"/>
              <a:t>. </a:t>
            </a:r>
            <a:r>
              <a:rPr lang="cs-CZ" sz="1600" dirty="0"/>
              <a:t>Část legie byla posádkou v Egyptě a existovala zřejmě až do dobytí Egypta Araby roku 637. </a:t>
            </a:r>
          </a:p>
          <a:p>
            <a:r>
              <a:rPr lang="cs-CZ" sz="1600" dirty="0"/>
              <a:t>V přežívající východní části říše se v 7. století, po vyčerpávajících válkách, zavedl nový systém správy, tzv. </a:t>
            </a:r>
            <a:r>
              <a:rPr lang="cs-CZ" sz="1600" dirty="0" err="1"/>
              <a:t>Themata</a:t>
            </a:r>
            <a:r>
              <a:rPr lang="cs-CZ" sz="1600" dirty="0"/>
              <a:t> (</a:t>
            </a:r>
            <a:r>
              <a:rPr lang="el-GR" sz="1600" b="0" i="0" dirty="0">
                <a:solidFill>
                  <a:srgbClr val="202122"/>
                </a:solidFill>
                <a:effectLst/>
              </a:rPr>
              <a:t>θέματα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). Říše byla rozdělena do správních obvodů pod velením stratégů (</a:t>
            </a:r>
            <a:r>
              <a:rPr lang="el-GR" sz="1600" b="0" i="0" dirty="0">
                <a:solidFill>
                  <a:srgbClr val="202122"/>
                </a:solidFill>
                <a:effectLst/>
              </a:rPr>
              <a:t>στρατηγός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)</a:t>
            </a:r>
            <a:r>
              <a:rPr lang="cs-CZ" sz="1600" dirty="0">
                <a:solidFill>
                  <a:srgbClr val="202122"/>
                </a:solidFill>
              </a:rPr>
              <a:t>, kteří měli jak civilní, tak vojenské pravomoci. Jelikož stát už nebyl schopen živit velkou profesionální armádu, dostali vojáci v </a:t>
            </a:r>
            <a:r>
              <a:rPr lang="cs-CZ" sz="1600" dirty="0" err="1">
                <a:solidFill>
                  <a:srgbClr val="202122"/>
                </a:solidFill>
              </a:rPr>
              <a:t>thematech</a:t>
            </a:r>
            <a:r>
              <a:rPr lang="cs-CZ" sz="1600" dirty="0">
                <a:solidFill>
                  <a:srgbClr val="202122"/>
                </a:solidFill>
              </a:rPr>
              <a:t> půdu, která měla živit je i jejich rodiny a umožnit jim nákup vybavení pro válku. Římská armáda se tak nakonec v podstatě vrací ke svým počátkům. </a:t>
            </a:r>
          </a:p>
          <a:p>
            <a:r>
              <a:rPr lang="cs-CZ" sz="1600" dirty="0">
                <a:solidFill>
                  <a:srgbClr val="202122"/>
                </a:solidFill>
              </a:rPr>
              <a:t>Přesto ve východním impériu stále přežívalo několik profesionálních oddílů, tzv. </a:t>
            </a:r>
            <a:r>
              <a:rPr lang="cs-CZ" sz="1600" dirty="0" err="1">
                <a:solidFill>
                  <a:srgbClr val="202122"/>
                </a:solidFill>
              </a:rPr>
              <a:t>tagmat</a:t>
            </a:r>
            <a:r>
              <a:rPr lang="cs-CZ" sz="1600" dirty="0">
                <a:solidFill>
                  <a:srgbClr val="202122"/>
                </a:solidFill>
              </a:rPr>
              <a:t> (</a:t>
            </a:r>
            <a:r>
              <a:rPr lang="el-GR" sz="1600" b="0" i="0" dirty="0">
                <a:solidFill>
                  <a:srgbClr val="202122"/>
                </a:solidFill>
                <a:effectLst/>
              </a:rPr>
              <a:t>τάγματα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) s tradicí sahající do antiky</a:t>
            </a:r>
            <a:r>
              <a:rPr lang="cs-CZ" sz="1600" dirty="0">
                <a:solidFill>
                  <a:srgbClr val="202122"/>
                </a:solidFill>
              </a:rPr>
              <a:t> (</a:t>
            </a:r>
            <a:r>
              <a:rPr lang="cs-CZ" sz="1600" i="1" dirty="0">
                <a:solidFill>
                  <a:srgbClr val="202122"/>
                </a:solidFill>
              </a:rPr>
              <a:t>např. </a:t>
            </a:r>
            <a:r>
              <a:rPr lang="cs-CZ" sz="1600" i="1" dirty="0" err="1">
                <a:solidFill>
                  <a:srgbClr val="202122"/>
                </a:solidFill>
              </a:rPr>
              <a:t>scholae</a:t>
            </a:r>
            <a:r>
              <a:rPr lang="cs-CZ" sz="1600" i="1" dirty="0">
                <a:solidFill>
                  <a:srgbClr val="202122"/>
                </a:solidFill>
              </a:rPr>
              <a:t>/</a:t>
            </a:r>
            <a:r>
              <a:rPr lang="el-GR" sz="1600" b="0" i="0" dirty="0">
                <a:solidFill>
                  <a:srgbClr val="202122"/>
                </a:solidFill>
                <a:effectLst/>
              </a:rPr>
              <a:t>Σχολαί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) a které představovaly jádro byzantské armády hluboko do období středověku.</a:t>
            </a:r>
          </a:p>
          <a:p>
            <a:r>
              <a:rPr lang="cs-CZ" sz="1600" dirty="0">
                <a:solidFill>
                  <a:srgbClr val="202122"/>
                </a:solidFill>
              </a:rPr>
              <a:t>Ačkoliv ve východním impériu zcela převládla řečtina, zůstalo v byzantském vojenském názvosloví několik památek na antickou armádu (zbroj – </a:t>
            </a:r>
            <a:r>
              <a:rPr lang="cs-CZ" sz="1600" dirty="0" err="1">
                <a:solidFill>
                  <a:srgbClr val="202122"/>
                </a:solidFill>
              </a:rPr>
              <a:t>lorikion</a:t>
            </a:r>
            <a:r>
              <a:rPr lang="cs-CZ" sz="1600" dirty="0">
                <a:solidFill>
                  <a:srgbClr val="202122"/>
                </a:solidFill>
              </a:rPr>
              <a:t>. Velitel menší jednotky – </a:t>
            </a:r>
            <a:r>
              <a:rPr lang="cs-CZ" sz="1600" dirty="0" err="1">
                <a:solidFill>
                  <a:srgbClr val="202122"/>
                </a:solidFill>
              </a:rPr>
              <a:t>kentarchos</a:t>
            </a:r>
            <a:r>
              <a:rPr lang="cs-CZ" sz="1600" dirty="0">
                <a:solidFill>
                  <a:srgbClr val="202122"/>
                </a:solidFill>
              </a:rPr>
              <a:t> aj.)</a:t>
            </a:r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63362A-5026-1034-C5D9-09C4C90C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r="4025"/>
          <a:stretch/>
        </p:blipFill>
        <p:spPr>
          <a:xfrm>
            <a:off x="6536788" y="1825624"/>
            <a:ext cx="5655212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3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11C6F-63B1-ECF9-0384-33695DB8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E2E3AE-27C9-2F05-ED12-27E325C4E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660405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5BBB4B-9604-3846-47D6-EDDA1295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Barbarská království na území bývalé západní říše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0F4B13F-BBF8-746A-7A2E-831D05ED2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788"/>
          </a:xfrm>
        </p:spPr>
      </p:pic>
    </p:spTree>
    <p:extLst>
      <p:ext uri="{BB962C8B-B14F-4D97-AF65-F5344CB8AC3E}">
        <p14:creationId xmlns:p14="http://schemas.microsoft.com/office/powerpoint/2010/main" val="3908025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8BAF9-6CBF-09F3-DC92-A234222B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65179A6-1480-DDEC-0E3D-1032ECF27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84541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59E02-4C8E-892C-BC07-8DFB1F920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15C0EF8-3A72-333A-4481-6752F44C7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1434" cy="6947683"/>
          </a:xfrm>
        </p:spPr>
      </p:pic>
    </p:spTree>
    <p:extLst>
      <p:ext uri="{BB962C8B-B14F-4D97-AF65-F5344CB8AC3E}">
        <p14:creationId xmlns:p14="http://schemas.microsoft.com/office/powerpoint/2010/main" val="36404361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3367</Words>
  <Application>Microsoft Office PowerPoint</Application>
  <PresentationFormat>Širokoúhlá obrazovka</PresentationFormat>
  <Paragraphs>178</Paragraphs>
  <Slides>50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Motiv Office</vt:lpstr>
      <vt:lpstr>Římské vojenství 10 – Armáda v pozdní antice (dominát) – 284 – 6. století n. l.</vt:lpstr>
      <vt:lpstr>Chronologický přehled (V tomto období také probíhá tzv. Stěhování národů).</vt:lpstr>
      <vt:lpstr>Prezentace aplikace PowerPoint</vt:lpstr>
      <vt:lpstr>Prezentace aplikace PowerPoint</vt:lpstr>
      <vt:lpstr>Prezentace aplikace PowerPoint</vt:lpstr>
      <vt:lpstr>Prezentace aplikace PowerPoint</vt:lpstr>
      <vt:lpstr>Barbarská království na území bývalé západní říše</vt:lpstr>
      <vt:lpstr>Prezentace aplikace PowerPoint</vt:lpstr>
      <vt:lpstr>Prezentace aplikace PowerPoint</vt:lpstr>
      <vt:lpstr>Nová organizační struktura armády</vt:lpstr>
      <vt:lpstr>Limitanei</vt:lpstr>
      <vt:lpstr>Pozdně římské opevnění – stavěno jako pevnost, nikoliv jen základna jako dříve.</vt:lpstr>
      <vt:lpstr>Comitanenses</vt:lpstr>
      <vt:lpstr>Scholae</vt:lpstr>
      <vt:lpstr>Palatini</vt:lpstr>
      <vt:lpstr>Prezentace aplikace PowerPoint</vt:lpstr>
      <vt:lpstr>Foederati</vt:lpstr>
      <vt:lpstr>Nejvyšší velitel vojska – magister militum</vt:lpstr>
      <vt:lpstr>Nižší velitelé a důstojníci</vt:lpstr>
      <vt:lpstr>Prezentace aplikace PowerPoint</vt:lpstr>
      <vt:lpstr>Prezentace aplikace PowerPoint</vt:lpstr>
      <vt:lpstr>Prezentace aplikace PowerPoint</vt:lpstr>
      <vt:lpstr>Bucelarii</vt:lpstr>
      <vt:lpstr>Voják období pozdní antiky</vt:lpstr>
      <vt:lpstr>Služba ve vojsku</vt:lpstr>
      <vt:lpstr>Taktika - vzestup významu jízdy a úpadek pěchoty (lučištníci –lučištnická legie)</vt:lpstr>
      <vt:lpstr>Prezentace aplikace PowerPoint</vt:lpstr>
      <vt:lpstr>Vojáci a náboženství</vt:lpstr>
      <vt:lpstr>Prezentace aplikace PowerPoint</vt:lpstr>
      <vt:lpstr>Prezentace aplikace PowerPoint</vt:lpstr>
      <vt:lpstr>Novinky ve výzbroji a výstroji</vt:lpstr>
      <vt:lpstr>Prezentace aplikace PowerPoint</vt:lpstr>
      <vt:lpstr>Prezentace aplikace PowerPoint</vt:lpstr>
      <vt:lpstr>Prezentace aplikace PowerPoint</vt:lpstr>
      <vt:lpstr>Nepřátelé</vt:lpstr>
      <vt:lpstr>Novinky ve výzbroji a výstroji</vt:lpstr>
      <vt:lpstr>Prezentace aplikace PowerPoint</vt:lpstr>
      <vt:lpstr>Prezentace aplikace PowerPoint</vt:lpstr>
      <vt:lpstr>Bitva u Argentorata – 357 n. l. </vt:lpstr>
      <vt:lpstr>Prezentace aplikace PowerPoint</vt:lpstr>
      <vt:lpstr>Prezentace aplikace PowerPoint</vt:lpstr>
      <vt:lpstr>Prezentace aplikace PowerPoint</vt:lpstr>
      <vt:lpstr>Bitva u desátého milníku – 533 n. l. </vt:lpstr>
      <vt:lpstr>Prezentace aplikace PowerPoint</vt:lpstr>
      <vt:lpstr>Kam se poděla armáda západní říše?</vt:lpstr>
      <vt:lpstr>Bretaň</vt:lpstr>
      <vt:lpstr>Británie</vt:lpstr>
      <vt:lpstr>Prezentace aplikace PowerPoint</vt:lpstr>
      <vt:lpstr>Římané v armádách franských králů.</vt:lpstr>
      <vt:lpstr>Epilog starověké římské armády - východ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vojenství 10 – Armáda v pozdní antice (dominát) – 284 – 6. století n. l.</dc:title>
  <dc:creator>Tomáš Antoš</dc:creator>
  <cp:lastModifiedBy>Tomáš Antoš</cp:lastModifiedBy>
  <cp:revision>20</cp:revision>
  <dcterms:created xsi:type="dcterms:W3CDTF">2022-11-30T13:57:27Z</dcterms:created>
  <dcterms:modified xsi:type="dcterms:W3CDTF">2023-12-07T11:51:13Z</dcterms:modified>
</cp:coreProperties>
</file>