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81" r:id="rId4"/>
    <p:sldId id="282" r:id="rId5"/>
    <p:sldId id="283" r:id="rId6"/>
    <p:sldId id="284" r:id="rId7"/>
    <p:sldId id="285" r:id="rId8"/>
    <p:sldId id="256" r:id="rId9"/>
    <p:sldId id="257" r:id="rId10"/>
    <p:sldId id="258" r:id="rId11"/>
    <p:sldId id="259" r:id="rId12"/>
    <p:sldId id="260" r:id="rId13"/>
    <p:sldId id="261" r:id="rId14"/>
    <p:sldId id="262" r:id="rId15"/>
    <p:sldId id="263" r:id="rId16"/>
    <p:sldId id="268" r:id="rId17"/>
    <p:sldId id="264" r:id="rId18"/>
    <p:sldId id="265" r:id="rId19"/>
    <p:sldId id="294" r:id="rId20"/>
    <p:sldId id="286" r:id="rId21"/>
    <p:sldId id="267" r:id="rId22"/>
    <p:sldId id="287" r:id="rId23"/>
    <p:sldId id="288" r:id="rId24"/>
    <p:sldId id="289" r:id="rId25"/>
    <p:sldId id="300" r:id="rId26"/>
    <p:sldId id="290" r:id="rId27"/>
    <p:sldId id="291" r:id="rId28"/>
    <p:sldId id="292" r:id="rId29"/>
    <p:sldId id="293" r:id="rId30"/>
    <p:sldId id="271" r:id="rId31"/>
    <p:sldId id="272" r:id="rId32"/>
    <p:sldId id="273" r:id="rId33"/>
    <p:sldId id="295" r:id="rId34"/>
    <p:sldId id="296" r:id="rId35"/>
    <p:sldId id="297" r:id="rId36"/>
    <p:sldId id="274" r:id="rId37"/>
    <p:sldId id="298" r:id="rId38"/>
    <p:sldId id="275" r:id="rId39"/>
    <p:sldId id="299" r:id="rId40"/>
    <p:sldId id="276" r:id="rId41"/>
    <p:sldId id="277" r:id="rId42"/>
    <p:sldId id="278" r:id="rId43"/>
    <p:sldId id="279"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8BC25-085A-4900-818F-814D3AF493EB}"/>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7482D10E-E09C-400F-B5A7-9681FCDF5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7268F1E7-B6E0-43E1-87EC-4611A411A35C}"/>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DD301D38-D6E6-41A1-B063-DC1B039297E9}"/>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C02EF95-4053-4193-9C4A-C8746E31396E}"/>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228369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5C3B36-B9B0-40D9-A382-D359632A7747}"/>
              </a:ext>
            </a:extLst>
          </p:cNvPr>
          <p:cNvSpPr>
            <a:spLocks noGrp="1"/>
          </p:cNvSpPr>
          <p:nvPr>
            <p:ph type="title"/>
          </p:nvPr>
        </p:nvSpPr>
        <p:spPr/>
        <p:txBody>
          <a:bodyPr/>
          <a:lstStyle/>
          <a:p>
            <a:r>
              <a:rPr lang="sk-SK"/>
              <a:t>Kliknutím upravte štýl predlohy nadpisu</a:t>
            </a:r>
            <a:endParaRPr lang="en-GB"/>
          </a:p>
        </p:txBody>
      </p:sp>
      <p:sp>
        <p:nvSpPr>
          <p:cNvPr id="3" name="Zástupný objekt pre zvislý text 2">
            <a:extLst>
              <a:ext uri="{FF2B5EF4-FFF2-40B4-BE49-F238E27FC236}">
                <a16:creationId xmlns:a16="http://schemas.microsoft.com/office/drawing/2014/main" id="{E6720D89-761B-43E4-A891-DFF077ADF929}"/>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9CF1343A-A05C-46F9-8924-E52803745CA8}"/>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5195F3B2-766B-4A52-B727-FA621DF5D25F}"/>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8D659ED-9FA4-43D8-96A9-3F6874FA0742}"/>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15804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E29617E4-C837-44E1-9387-DD043B8FA395}"/>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objekt pre zvislý text 2">
            <a:extLst>
              <a:ext uri="{FF2B5EF4-FFF2-40B4-BE49-F238E27FC236}">
                <a16:creationId xmlns:a16="http://schemas.microsoft.com/office/drawing/2014/main" id="{BE0BCB23-9D92-4B6B-926F-86F2B78EE818}"/>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920A491-5677-4C40-8654-E0E41DF336DA}"/>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CA1840C7-FDCA-4CCD-AB99-0D8685D900F3}"/>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B4FFA6D4-8B86-48CE-8FA3-7B79DAB61493}"/>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178163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C22A5-9467-468F-BB52-FA0A99957668}"/>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9274874E-2BFA-41D5-88D8-A1DB2BAC2A5D}"/>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48B37F62-97AC-4509-9C30-660A5B566B1A}"/>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55155CF3-40E5-4FA4-9BCB-F6DA7A5F1B44}"/>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6614098-D8C1-4BD9-A3CE-E4D36327E624}"/>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169527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217E89-3F16-46B6-BF78-7D25B334F6B3}"/>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D007B137-BF73-43C1-8046-E05ECB4A3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A74E6DB7-9C84-4DBE-B3A0-C0FE860D638E}"/>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F9734C66-07D8-4657-B513-EC4EDF6E48F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64F55742-31A0-486C-ACC5-3BB22D9565EB}"/>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3529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63188-4457-449A-A2EA-5D90D17C38ED}"/>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5A580347-9D13-4BF7-934B-2FDCD37B27CE}"/>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8C618AE9-C7DA-4714-BEA8-5A033C51F56B}"/>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DCD9A779-4FE0-4E7E-A5EE-442F0A929086}"/>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6" name="Zástupný objekt pre pätu 5">
            <a:extLst>
              <a:ext uri="{FF2B5EF4-FFF2-40B4-BE49-F238E27FC236}">
                <a16:creationId xmlns:a16="http://schemas.microsoft.com/office/drawing/2014/main" id="{3420D082-9CBD-4681-921A-C57D13A050CE}"/>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CDB11C8C-1521-4922-897E-DFA0C7277098}"/>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429469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F6417-4882-4265-9D57-9BF2F5C45693}"/>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B5D08AEF-D3CB-4048-87CD-4EBE5B16B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8B67D52B-E44C-40B2-AB91-9C5FC0E5F8B2}"/>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text 4">
            <a:extLst>
              <a:ext uri="{FF2B5EF4-FFF2-40B4-BE49-F238E27FC236}">
                <a16:creationId xmlns:a16="http://schemas.microsoft.com/office/drawing/2014/main" id="{F1065976-5B8E-490F-941D-BABD42A4E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74EF35DE-023E-410B-A2EC-BF1E02B4BA10}"/>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FEC75EC3-DB07-4EE0-8847-5A3B0A887A26}"/>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8" name="Zástupný objekt pre pätu 7">
            <a:extLst>
              <a:ext uri="{FF2B5EF4-FFF2-40B4-BE49-F238E27FC236}">
                <a16:creationId xmlns:a16="http://schemas.microsoft.com/office/drawing/2014/main" id="{07C394B5-9075-4AC3-960A-26D6C1C91523}"/>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3C3420F5-532B-4AB4-B4CB-655C88CAB1D2}"/>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337135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4E254-DA1D-4C70-B60F-BBB076443FBF}"/>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51EDDDCF-711D-441A-BD71-8CCA2CEE9488}"/>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4" name="Zástupný objekt pre pätu 3">
            <a:extLst>
              <a:ext uri="{FF2B5EF4-FFF2-40B4-BE49-F238E27FC236}">
                <a16:creationId xmlns:a16="http://schemas.microsoft.com/office/drawing/2014/main" id="{36A85FC3-54B9-4409-B7DA-D573D8CF2574}"/>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157D4429-C521-4793-98AE-70ED71689634}"/>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360480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BDE951D2-2DA4-45EC-A6DC-493498C1A9DA}"/>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3" name="Zástupný objekt pre pätu 2">
            <a:extLst>
              <a:ext uri="{FF2B5EF4-FFF2-40B4-BE49-F238E27FC236}">
                <a16:creationId xmlns:a16="http://schemas.microsoft.com/office/drawing/2014/main" id="{12276A70-9EE0-4D07-A680-76A818D90235}"/>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E78F35CC-FBF9-4B73-B21B-B2C2DF760EB5}"/>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323425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CE164-1EB8-45EC-99F0-3D66B9A24AA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66CB6249-D4DC-44AB-B2AA-F32D48F29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text 3">
            <a:extLst>
              <a:ext uri="{FF2B5EF4-FFF2-40B4-BE49-F238E27FC236}">
                <a16:creationId xmlns:a16="http://schemas.microsoft.com/office/drawing/2014/main" id="{ED271766-F178-4134-89D3-FD05441FA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398077F9-0F69-4C41-BA66-17681C2327A6}"/>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6" name="Zástupný objekt pre pätu 5">
            <a:extLst>
              <a:ext uri="{FF2B5EF4-FFF2-40B4-BE49-F238E27FC236}">
                <a16:creationId xmlns:a16="http://schemas.microsoft.com/office/drawing/2014/main" id="{76629735-F50E-4DEA-B92D-A2E51DF62065}"/>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F742F361-DED5-432D-BB05-F8A747C38C9F}"/>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275171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9993F-E409-406C-B3C1-1F7538D23907}"/>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98DDDF70-3125-476A-B052-C08F292B9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a:extLst>
              <a:ext uri="{FF2B5EF4-FFF2-40B4-BE49-F238E27FC236}">
                <a16:creationId xmlns:a16="http://schemas.microsoft.com/office/drawing/2014/main" id="{5DBB75EC-6DF2-452F-83D2-7761B852C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552929D-7898-40AC-B8E5-D09C69CB72DD}"/>
              </a:ext>
            </a:extLst>
          </p:cNvPr>
          <p:cNvSpPr>
            <a:spLocks noGrp="1"/>
          </p:cNvSpPr>
          <p:nvPr>
            <p:ph type="dt" sz="half" idx="10"/>
          </p:nvPr>
        </p:nvSpPr>
        <p:spPr/>
        <p:txBody>
          <a:bodyPr/>
          <a:lstStyle/>
          <a:p>
            <a:fld id="{4590D2E3-F58E-409D-944E-24F9BD7DC887}" type="datetimeFigureOut">
              <a:rPr lang="en-GB" smtClean="0"/>
              <a:t>29/09/2022</a:t>
            </a:fld>
            <a:endParaRPr lang="en-GB"/>
          </a:p>
        </p:txBody>
      </p:sp>
      <p:sp>
        <p:nvSpPr>
          <p:cNvPr id="6" name="Zástupný objekt pre pätu 5">
            <a:extLst>
              <a:ext uri="{FF2B5EF4-FFF2-40B4-BE49-F238E27FC236}">
                <a16:creationId xmlns:a16="http://schemas.microsoft.com/office/drawing/2014/main" id="{17B58EE3-AC91-4339-8968-6EF5C5574C77}"/>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E3CEBB07-726B-4ACA-BFB5-86DC513A8349}"/>
              </a:ext>
            </a:extLst>
          </p:cNvPr>
          <p:cNvSpPr>
            <a:spLocks noGrp="1"/>
          </p:cNvSpPr>
          <p:nvPr>
            <p:ph type="sldNum" sz="quarter" idx="12"/>
          </p:nvPr>
        </p:nvSpPr>
        <p:spPr/>
        <p:txBody>
          <a:bodyPr/>
          <a:lstStyle/>
          <a:p>
            <a:fld id="{C33F7144-99A5-45EF-BF14-A0CFBC631B99}" type="slidenum">
              <a:rPr lang="en-GB" smtClean="0"/>
              <a:t>‹#›</a:t>
            </a:fld>
            <a:endParaRPr lang="en-GB"/>
          </a:p>
        </p:txBody>
      </p:sp>
    </p:spTree>
    <p:extLst>
      <p:ext uri="{BB962C8B-B14F-4D97-AF65-F5344CB8AC3E}">
        <p14:creationId xmlns:p14="http://schemas.microsoft.com/office/powerpoint/2010/main" val="333601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97396ED3-03B3-4F80-9146-2720293E5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5E23FE90-183B-4152-B0F3-22FB512E1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A077809-AA69-45AF-9F52-ABEB06462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0D2E3-F58E-409D-944E-24F9BD7DC887}" type="datetimeFigureOut">
              <a:rPr lang="en-GB" smtClean="0"/>
              <a:t>29/09/2022</a:t>
            </a:fld>
            <a:endParaRPr lang="en-GB"/>
          </a:p>
        </p:txBody>
      </p:sp>
      <p:sp>
        <p:nvSpPr>
          <p:cNvPr id="5" name="Zástupný objekt pre pätu 4">
            <a:extLst>
              <a:ext uri="{FF2B5EF4-FFF2-40B4-BE49-F238E27FC236}">
                <a16:creationId xmlns:a16="http://schemas.microsoft.com/office/drawing/2014/main" id="{DA5B550D-727E-422A-945F-49B300522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objekt pre číslo snímky 5">
            <a:extLst>
              <a:ext uri="{FF2B5EF4-FFF2-40B4-BE49-F238E27FC236}">
                <a16:creationId xmlns:a16="http://schemas.microsoft.com/office/drawing/2014/main" id="{EDBE0BB8-6277-4F9D-83A5-8C83F063D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F7144-99A5-45EF-BF14-A0CFBC631B99}" type="slidenum">
              <a:rPr lang="en-GB" smtClean="0"/>
              <a:t>‹#›</a:t>
            </a:fld>
            <a:endParaRPr lang="en-GB"/>
          </a:p>
        </p:txBody>
      </p:sp>
    </p:spTree>
    <p:extLst>
      <p:ext uri="{BB962C8B-B14F-4D97-AF65-F5344CB8AC3E}">
        <p14:creationId xmlns:p14="http://schemas.microsoft.com/office/powerpoint/2010/main" val="371238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seudohistorie2018@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yvvES47OdmY&amp;ab_channel=NatureNewstea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8DE744-D239-4B17-AED0-CF09FEA21ED5}"/>
              </a:ext>
            </a:extLst>
          </p:cNvPr>
          <p:cNvSpPr>
            <a:spLocks noGrp="1"/>
          </p:cNvSpPr>
          <p:nvPr>
            <p:ph idx="1"/>
          </p:nvPr>
        </p:nvSpPr>
        <p:spPr>
          <a:xfrm>
            <a:off x="1562687" y="829559"/>
            <a:ext cx="9371029" cy="5938885"/>
          </a:xfrm>
        </p:spPr>
        <p:txBody>
          <a:bodyPr/>
          <a:lstStyle/>
          <a:p>
            <a:pPr marL="0" indent="0" algn="ctr">
              <a:buNone/>
            </a:pPr>
            <a:endParaRPr lang="sk-SK" dirty="0">
              <a:hlinkClick r:id="rId2">
                <a:extLst>
                  <a:ext uri="{A12FA001-AC4F-418D-AE19-62706E023703}">
                    <ahyp:hlinkClr xmlns:ahyp="http://schemas.microsoft.com/office/drawing/2018/hyperlinkcolor" val="tx"/>
                  </a:ext>
                </a:extLst>
              </a:hlinkClick>
            </a:endParaRPr>
          </a:p>
          <a:p>
            <a:pPr marL="0" indent="0" algn="ctr">
              <a:buNone/>
            </a:pPr>
            <a:endParaRPr lang="sk-SK" sz="32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ctr">
              <a:buNone/>
            </a:pPr>
            <a:endParaRPr lang="sk-SK" sz="32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ctr">
              <a:buNone/>
            </a:pPr>
            <a:endParaRPr lang="sk-SK" dirty="0">
              <a:hlinkClick r:id="rId2">
                <a:extLst>
                  <a:ext uri="{A12FA001-AC4F-418D-AE19-62706E023703}">
                    <ahyp:hlinkClr xmlns:ahyp="http://schemas.microsoft.com/office/drawing/2018/hyperlinkcolor" val="tx"/>
                  </a:ext>
                </a:extLst>
              </a:hlinkClick>
            </a:endParaRPr>
          </a:p>
          <a:p>
            <a:pPr marL="0" indent="0" algn="ctr">
              <a:buNone/>
            </a:pPr>
            <a:endParaRPr lang="sk-SK" dirty="0"/>
          </a:p>
          <a:p>
            <a:pPr marL="0" indent="0" algn="ctr">
              <a:buNone/>
            </a:pPr>
            <a:r>
              <a:rPr lang="sk-SK" dirty="0"/>
              <a:t>                                                                             </a:t>
            </a:r>
          </a:p>
          <a:p>
            <a:pPr marL="0" indent="0" algn="ctr">
              <a:buNone/>
            </a:pPr>
            <a:endParaRPr lang="sk-SK" dirty="0">
              <a:latin typeface="Times New Roman" panose="02020603050405020304" pitchFamily="18" charset="0"/>
              <a:cs typeface="Times New Roman" panose="02020603050405020304" pitchFamily="18" charset="0"/>
            </a:endParaRPr>
          </a:p>
          <a:p>
            <a:pPr marL="0" indent="0" algn="ctr">
              <a:buNone/>
            </a:pPr>
            <a:endParaRPr lang="sk-SK" dirty="0">
              <a:latin typeface="Times New Roman" panose="02020603050405020304" pitchFamily="18" charset="0"/>
              <a:cs typeface="Times New Roman" panose="02020603050405020304" pitchFamily="18" charset="0"/>
            </a:endParaRPr>
          </a:p>
          <a:p>
            <a:pPr marL="0" indent="0" algn="ctr">
              <a:buNone/>
            </a:pPr>
            <a:r>
              <a:rPr lang="sk-SK" dirty="0">
                <a:latin typeface="Times New Roman" panose="02020603050405020304" pitchFamily="18" charset="0"/>
                <a:cs typeface="Times New Roman" panose="02020603050405020304" pitchFamily="18" charset="0"/>
              </a:rPr>
              <a:t>                                                     Mgr. Mirón Jurík</a:t>
            </a:r>
          </a:p>
          <a:p>
            <a:pPr marL="0" indent="0" algn="ctr">
              <a:buNone/>
            </a:pPr>
            <a:r>
              <a:rPr lang="sk-SK" dirty="0"/>
              <a:t>                                                            </a:t>
            </a:r>
            <a:r>
              <a:rPr lang="sk-SK" dirty="0">
                <a:latin typeface="Times New Roman" panose="02020603050405020304" pitchFamily="18" charset="0"/>
                <a:cs typeface="Times New Roman" panose="02020603050405020304" pitchFamily="18" charset="0"/>
              </a:rPr>
              <a:t>466660@mail.muni.cz</a:t>
            </a:r>
            <a:endParaRPr lang="en-GB" dirty="0"/>
          </a:p>
        </p:txBody>
      </p:sp>
      <p:sp>
        <p:nvSpPr>
          <p:cNvPr id="4" name="Zástupný objekt pre obsah 2">
            <a:extLst>
              <a:ext uri="{FF2B5EF4-FFF2-40B4-BE49-F238E27FC236}">
                <a16:creationId xmlns:a16="http://schemas.microsoft.com/office/drawing/2014/main" id="{C984481B-C43C-4D16-994F-D95FEF5BB240}"/>
              </a:ext>
            </a:extLst>
          </p:cNvPr>
          <p:cNvSpPr txBox="1">
            <a:spLocks/>
          </p:cNvSpPr>
          <p:nvPr/>
        </p:nvSpPr>
        <p:spPr>
          <a:xfrm>
            <a:off x="1773475" y="2052719"/>
            <a:ext cx="8355685" cy="1648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k-SK" sz="3200" b="1"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sk-SK" sz="3200" b="1"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k-SK" sz="3200" b="1" dirty="0" err="1">
                <a:latin typeface="Times New Roman" panose="02020603050405020304" pitchFamily="18" charset="0"/>
                <a:cs typeface="Times New Roman" panose="02020603050405020304" pitchFamily="18" charset="0"/>
              </a:rPr>
              <a:t>Pseudohistória</a:t>
            </a:r>
            <a:r>
              <a:rPr lang="sk-SK" sz="3200" b="1" dirty="0">
                <a:latin typeface="Times New Roman" panose="02020603050405020304" pitchFamily="18" charset="0"/>
                <a:cs typeface="Times New Roman" panose="02020603050405020304" pitchFamily="18" charset="0"/>
              </a:rPr>
              <a:t> </a:t>
            </a:r>
            <a:r>
              <a:rPr lang="sk-SK" sz="3200" b="1" dirty="0" err="1">
                <a:latin typeface="Times New Roman" panose="02020603050405020304" pitchFamily="18" charset="0"/>
                <a:cs typeface="Times New Roman" panose="02020603050405020304" pitchFamily="18" charset="0"/>
              </a:rPr>
              <a:t>vs</a:t>
            </a:r>
            <a:r>
              <a:rPr lang="sk-SK" sz="3200" b="1" dirty="0">
                <a:latin typeface="Times New Roman" panose="02020603050405020304" pitchFamily="18" charset="0"/>
                <a:cs typeface="Times New Roman" panose="02020603050405020304" pitchFamily="18" charset="0"/>
              </a:rPr>
              <a:t>. veda</a:t>
            </a:r>
          </a:p>
          <a:p>
            <a:pPr marL="0" indent="0" algn="ctr">
              <a:buFont typeface="Arial" panose="020B0604020202020204" pitchFamily="34" charset="0"/>
              <a:buNone/>
            </a:pPr>
            <a:endParaRPr lang="en-GB" dirty="0"/>
          </a:p>
        </p:txBody>
      </p:sp>
    </p:spTree>
    <p:extLst>
      <p:ext uri="{BB962C8B-B14F-4D97-AF65-F5344CB8AC3E}">
        <p14:creationId xmlns:p14="http://schemas.microsoft.com/office/powerpoint/2010/main" val="340991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07680-61A0-41FC-B3D3-4105F655EC65}"/>
              </a:ext>
            </a:extLst>
          </p:cNvPr>
          <p:cNvSpPr>
            <a:spLocks noGrp="1"/>
          </p:cNvSpPr>
          <p:nvPr>
            <p:ph type="title"/>
          </p:nvPr>
        </p:nvSpPr>
        <p:spPr>
          <a:xfrm>
            <a:off x="838200" y="327417"/>
            <a:ext cx="10515600" cy="1325563"/>
          </a:xfrm>
        </p:spPr>
        <p:txBody>
          <a:bodyPr/>
          <a:lstStyle/>
          <a:p>
            <a:r>
              <a:rPr lang="sk-SK" b="1" dirty="0">
                <a:latin typeface="Times New Roman" panose="02020603050405020304" pitchFamily="18" charset="0"/>
                <a:cs typeface="Times New Roman" panose="02020603050405020304" pitchFamily="18" charset="0"/>
              </a:rPr>
              <a:t>Metódy pseudovedy</a:t>
            </a:r>
            <a:endParaRPr lang="en-GB" b="1" dirty="0">
              <a:latin typeface="Times New Roman" panose="02020603050405020304" pitchFamily="18" charset="0"/>
              <a:cs typeface="Times New Roman" panose="02020603050405020304" pitchFamily="18" charset="0"/>
            </a:endParaRPr>
          </a:p>
        </p:txBody>
      </p:sp>
      <p:sp>
        <p:nvSpPr>
          <p:cNvPr id="3" name="Zástupný objekt pre obsah 2">
            <a:extLst>
              <a:ext uri="{FF2B5EF4-FFF2-40B4-BE49-F238E27FC236}">
                <a16:creationId xmlns:a16="http://schemas.microsoft.com/office/drawing/2014/main" id="{11838C89-2A46-4558-8BA8-567C64F42F1A}"/>
              </a:ext>
            </a:extLst>
          </p:cNvPr>
          <p:cNvSpPr>
            <a:spLocks noGrp="1"/>
          </p:cNvSpPr>
          <p:nvPr>
            <p:ph idx="1"/>
          </p:nvPr>
        </p:nvSpPr>
        <p:spPr/>
        <p:txBody>
          <a:bodyPr>
            <a:normAutofit fontScale="92500"/>
          </a:bodyPr>
          <a:lstStyle/>
          <a:p>
            <a:r>
              <a:rPr lang="sk-SK" dirty="0">
                <a:latin typeface="Times New Roman" panose="02020603050405020304" pitchFamily="18" charset="0"/>
                <a:cs typeface="Times New Roman" panose="02020603050405020304" pitchFamily="18" charset="0"/>
              </a:rPr>
              <a:t>Mnoho chýb a omylov, pracuje s tvrdeniami, ktoré nie sú faktami´, ako keby faktami boli. Na ich základe buduje celú svoju teóriu.</a:t>
            </a:r>
          </a:p>
          <a:p>
            <a:r>
              <a:rPr lang="sk-SK" dirty="0">
                <a:latin typeface="Times New Roman" panose="02020603050405020304" pitchFamily="18" charset="0"/>
                <a:cs typeface="Times New Roman" panose="02020603050405020304" pitchFamily="18" charset="0"/>
              </a:rPr>
              <a:t>Má tendenciu preháňať a zveličovať.</a:t>
            </a:r>
          </a:p>
          <a:p>
            <a:r>
              <a:rPr lang="sk-SK" dirty="0">
                <a:latin typeface="Times New Roman" panose="02020603050405020304" pitchFamily="18" charset="0"/>
                <a:cs typeface="Times New Roman" panose="02020603050405020304" pitchFamily="18" charset="0"/>
              </a:rPr>
              <a:t>Zo skreslených alebo vymyslených faktov sú vyvodzované falošné závery.</a:t>
            </a:r>
          </a:p>
          <a:p>
            <a:r>
              <a:rPr lang="sk-SK" dirty="0">
                <a:latin typeface="Times New Roman" panose="02020603050405020304" pitchFamily="18" charset="0"/>
                <a:cs typeface="Times New Roman" panose="02020603050405020304" pitchFamily="18" charset="0"/>
              </a:rPr>
              <a:t>Nepodstatné skutočnosti, ktoré nemajú žiaden vzťah k popisovanému javu. Hlavný cieľ je zmiesť čitateľa a zahltiť ho informáciami, aby stratil prehľad. </a:t>
            </a:r>
          </a:p>
          <a:p>
            <a:r>
              <a:rPr lang="sk-SK" dirty="0">
                <a:latin typeface="Times New Roman" panose="02020603050405020304" pitchFamily="18" charset="0"/>
                <a:cs typeface="Times New Roman" panose="02020603050405020304" pitchFamily="18" charset="0"/>
              </a:rPr>
              <a:t>S obľubou udávajú veľmi hmlisté a nešpecifikované údaje, z ktorých vyvádzajú ďalekosiahle závery.</a:t>
            </a:r>
          </a:p>
          <a:p>
            <a:r>
              <a:rPr lang="sk-SK" dirty="0">
                <a:latin typeface="Times New Roman" panose="02020603050405020304" pitchFamily="18" charset="0"/>
                <a:cs typeface="Times New Roman" panose="02020603050405020304" pitchFamily="18" charset="0"/>
              </a:rPr>
              <a:t>Častokrát pri najdôležitejších tvrdeniach chýba odkaz na literatúru alebo zdroj. </a:t>
            </a:r>
          </a:p>
        </p:txBody>
      </p:sp>
    </p:spTree>
    <p:extLst>
      <p:ext uri="{BB962C8B-B14F-4D97-AF65-F5344CB8AC3E}">
        <p14:creationId xmlns:p14="http://schemas.microsoft.com/office/powerpoint/2010/main" val="218640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1AF6C1D1-386F-4289-A65E-874A77B0B6BC}"/>
              </a:ext>
            </a:extLst>
          </p:cNvPr>
          <p:cNvSpPr>
            <a:spLocks noGrp="1"/>
          </p:cNvSpPr>
          <p:nvPr>
            <p:ph idx="1"/>
          </p:nvPr>
        </p:nvSpPr>
        <p:spPr>
          <a:xfrm>
            <a:off x="838200" y="367645"/>
            <a:ext cx="10515600" cy="5809318"/>
          </a:xfrm>
        </p:spPr>
        <p:txBody>
          <a:bodyPr/>
          <a:lstStyle/>
          <a:p>
            <a:r>
              <a:rPr lang="sk-SK" dirty="0">
                <a:latin typeface="Times New Roman" panose="02020603050405020304" pitchFamily="18" charset="0"/>
                <a:cs typeface="Times New Roman" panose="02020603050405020304" pitchFamily="18" charset="0"/>
              </a:rPr>
              <a:t>Častou metódou sú špekulácie nepodložené faktami. </a:t>
            </a:r>
          </a:p>
          <a:p>
            <a:r>
              <a:rPr lang="sk-SK" dirty="0">
                <a:latin typeface="Times New Roman" panose="02020603050405020304" pitchFamily="18" charset="0"/>
                <a:cs typeface="Times New Roman" panose="02020603050405020304" pitchFamily="18" charset="0"/>
              </a:rPr>
              <a:t>Dožadovanie sa ľútosti a dávanie seba samých do pozície martýrov. Na čitateľov pôsobia ako tí, ktorí trpia za pravdu. </a:t>
            </a:r>
            <a:endParaRPr lang="en-GB"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Používanie demagógie.</a:t>
            </a:r>
          </a:p>
          <a:p>
            <a:r>
              <a:rPr lang="sk-SK" dirty="0">
                <a:latin typeface="Times New Roman" panose="02020603050405020304" pitchFamily="18" charset="0"/>
                <a:cs typeface="Times New Roman" panose="02020603050405020304" pitchFamily="18" charset="0"/>
              </a:rPr>
              <a:t> Pokiaľ sú v úzkych, tak sa odvolávajú na utajovanie.</a:t>
            </a:r>
          </a:p>
          <a:p>
            <a:r>
              <a:rPr lang="sk-SK" dirty="0">
                <a:latin typeface="Times New Roman" panose="02020603050405020304" pitchFamily="18" charset="0"/>
                <a:cs typeface="Times New Roman" panose="02020603050405020304" pitchFamily="18" charset="0"/>
              </a:rPr>
              <a:t>Odvolávanie sa na „autority“, ktoré však v mnohých prípadoch nie sú odborníci v daných témach. </a:t>
            </a:r>
          </a:p>
          <a:p>
            <a:pPr lvl="0"/>
            <a:r>
              <a:rPr lang="sk-SK" dirty="0" err="1">
                <a:latin typeface="Times New Roman" panose="02020603050405020304" pitchFamily="18" charset="0"/>
                <a:cs typeface="Times New Roman" panose="02020603050405020304" pitchFamily="18" charset="0"/>
              </a:rPr>
              <a:t>Sugestívné</a:t>
            </a:r>
            <a:r>
              <a:rPr lang="sk-SK" dirty="0">
                <a:latin typeface="Times New Roman" panose="02020603050405020304" pitchFamily="18" charset="0"/>
                <a:cs typeface="Times New Roman" panose="02020603050405020304" pitchFamily="18" charset="0"/>
              </a:rPr>
              <a:t> rečnícke otázky typu, „</a:t>
            </a:r>
            <a:r>
              <a:rPr lang="sk-SK" i="1" dirty="0">
                <a:latin typeface="Times New Roman" panose="02020603050405020304" pitchFamily="18" charset="0"/>
                <a:cs typeface="Times New Roman" panose="02020603050405020304" pitchFamily="18" charset="0"/>
              </a:rPr>
              <a:t>ako inak môžeme vysvetliť to a to“</a:t>
            </a:r>
            <a:r>
              <a:rPr lang="sk-SK" dirty="0">
                <a:latin typeface="Times New Roman" panose="02020603050405020304" pitchFamily="18" charset="0"/>
                <a:cs typeface="Times New Roman" panose="02020603050405020304" pitchFamily="18" charset="0"/>
              </a:rPr>
              <a:t>…</a:t>
            </a:r>
            <a:r>
              <a:rPr lang="sk-SK" i="1" dirty="0">
                <a:latin typeface="Times New Roman" panose="02020603050405020304" pitchFamily="18" charset="0"/>
                <a:cs typeface="Times New Roman" panose="02020603050405020304" pitchFamily="18" charset="0"/>
              </a:rPr>
              <a:t>„Prečo a ako bola postavená Veľká pyramída?“ </a:t>
            </a:r>
            <a:r>
              <a:rPr lang="sk-SK" dirty="0">
                <a:latin typeface="Times New Roman" panose="02020603050405020304" pitchFamily="18" charset="0"/>
                <a:cs typeface="Times New Roman" panose="02020603050405020304" pitchFamily="18" charset="0"/>
              </a:rPr>
              <a:t>Otázky na ktoré sa nedá odpovedať jednoducho. „</a:t>
            </a:r>
            <a:r>
              <a:rPr lang="sk-SK" i="1" dirty="0">
                <a:latin typeface="Times New Roman" panose="02020603050405020304" pitchFamily="18" charset="0"/>
                <a:cs typeface="Times New Roman" panose="02020603050405020304" pitchFamily="18" charset="0"/>
              </a:rPr>
              <a:t>Keď bol človek 35 000 rokov lovcom a zberačom, prečo sa zrazu civilizoval?“</a:t>
            </a:r>
            <a:endParaRPr lang="en-GB"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Chybne zovšeobecňujúce závery a prílišné generalizácie.</a:t>
            </a:r>
          </a:p>
          <a:p>
            <a:endParaRPr lang="en-GB" dirty="0"/>
          </a:p>
        </p:txBody>
      </p:sp>
    </p:spTree>
    <p:extLst>
      <p:ext uri="{BB962C8B-B14F-4D97-AF65-F5344CB8AC3E}">
        <p14:creationId xmlns:p14="http://schemas.microsoft.com/office/powerpoint/2010/main" val="289868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62C15994-D5E8-4C42-8F7A-689EE954B418}"/>
              </a:ext>
            </a:extLst>
          </p:cNvPr>
          <p:cNvSpPr>
            <a:spLocks noGrp="1"/>
          </p:cNvSpPr>
          <p:nvPr>
            <p:ph idx="1"/>
          </p:nvPr>
        </p:nvSpPr>
        <p:spPr>
          <a:xfrm>
            <a:off x="838200" y="443060"/>
            <a:ext cx="10515600" cy="5733903"/>
          </a:xfrm>
        </p:spPr>
        <p:txBody>
          <a:bodyPr/>
          <a:lstStyle/>
          <a:p>
            <a:endParaRPr lang="sk-SK" dirty="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Nesprávne posudzovanie príčin a následkov.</a:t>
            </a:r>
          </a:p>
          <a:p>
            <a:pPr marL="0" indent="0">
              <a:buNone/>
            </a:pPr>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Privolávajú katastrofy a varujú pred nimi</a:t>
            </a:r>
            <a:r>
              <a:rPr lang="sk-SK" dirty="0"/>
              <a:t>.</a:t>
            </a:r>
            <a:endParaRPr lang="en-GB" dirty="0"/>
          </a:p>
          <a:p>
            <a:endParaRPr lang="en-GB" dirty="0"/>
          </a:p>
        </p:txBody>
      </p:sp>
    </p:spTree>
    <p:extLst>
      <p:ext uri="{BB962C8B-B14F-4D97-AF65-F5344CB8AC3E}">
        <p14:creationId xmlns:p14="http://schemas.microsoft.com/office/powerpoint/2010/main" val="110950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905CF-FDB1-47DA-BB4B-2B6C83A53D1A}"/>
              </a:ext>
            </a:extLst>
          </p:cNvPr>
          <p:cNvSpPr>
            <a:spLocks noGrp="1"/>
          </p:cNvSpPr>
          <p:nvPr>
            <p:ph type="title"/>
          </p:nvPr>
        </p:nvSpPr>
        <p:spPr>
          <a:xfrm>
            <a:off x="564823" y="138881"/>
            <a:ext cx="4421957" cy="775519"/>
          </a:xfrm>
        </p:spPr>
        <p:txBody>
          <a:bodyPr/>
          <a:lstStyle/>
          <a:p>
            <a:r>
              <a:rPr lang="sk-SK" dirty="0">
                <a:latin typeface="Times New Roman" panose="02020603050405020304" pitchFamily="18" charset="0"/>
                <a:cs typeface="Times New Roman" panose="02020603050405020304" pitchFamily="18" charset="0"/>
              </a:rPr>
              <a:t>Príklady </a:t>
            </a:r>
            <a:endParaRPr lang="en-GB" dirty="0">
              <a:latin typeface="Times New Roman" panose="02020603050405020304" pitchFamily="18" charset="0"/>
              <a:cs typeface="Times New Roman" panose="02020603050405020304" pitchFamily="18" charset="0"/>
            </a:endParaRPr>
          </a:p>
        </p:txBody>
      </p:sp>
      <p:sp>
        <p:nvSpPr>
          <p:cNvPr id="3" name="Zástupný objekt pre obsah 2">
            <a:extLst>
              <a:ext uri="{FF2B5EF4-FFF2-40B4-BE49-F238E27FC236}">
                <a16:creationId xmlns:a16="http://schemas.microsoft.com/office/drawing/2014/main" id="{6FA49B2F-BD35-4106-9999-9DDF8A6F656C}"/>
              </a:ext>
            </a:extLst>
          </p:cNvPr>
          <p:cNvSpPr>
            <a:spLocks noGrp="1"/>
          </p:cNvSpPr>
          <p:nvPr>
            <p:ph idx="1"/>
          </p:nvPr>
        </p:nvSpPr>
        <p:spPr>
          <a:xfrm>
            <a:off x="838200" y="914400"/>
            <a:ext cx="10515600" cy="5804719"/>
          </a:xfrm>
        </p:spPr>
        <p:txBody>
          <a:bodyPr>
            <a:normAutofit fontScale="85000" lnSpcReduction="20000"/>
          </a:bodyPr>
          <a:lstStyle/>
          <a:p>
            <a:pPr marL="0" indent="0" algn="just">
              <a:buNone/>
            </a:pPr>
            <a:r>
              <a:rPr lang="sk-SK" dirty="0">
                <a:latin typeface="Times New Roman" panose="02020603050405020304" pitchFamily="18" charset="0"/>
                <a:cs typeface="Times New Roman" panose="02020603050405020304" pitchFamily="18" charset="0"/>
              </a:rPr>
              <a:t>	</a:t>
            </a:r>
          </a:p>
          <a:p>
            <a:pPr marL="0" indent="0" algn="just">
              <a:buNone/>
            </a:pPr>
            <a:r>
              <a:rPr lang="sk-SK" dirty="0">
                <a:latin typeface="Times New Roman" panose="02020603050405020304" pitchFamily="18" charset="0"/>
                <a:cs typeface="Times New Roman" panose="02020603050405020304" pitchFamily="18" charset="0"/>
              </a:rPr>
              <a:t>	„Predpoklad, že existuje takmer nepredstaviteľné množstvo vysoko vyvinutých mimozemských civilizácií je nepopierateľný.“</a:t>
            </a:r>
          </a:p>
          <a:p>
            <a:pPr marL="0" indent="0" algn="just">
              <a:buNone/>
            </a:pPr>
            <a:r>
              <a:rPr lang="sk-SK" dirty="0">
                <a:latin typeface="Times New Roman" panose="02020603050405020304" pitchFamily="18" charset="0"/>
                <a:cs typeface="Times New Roman" panose="02020603050405020304" pitchFamily="18" charset="0"/>
              </a:rPr>
              <a:t>(</a:t>
            </a:r>
            <a:r>
              <a:rPr lang="sk-SK" dirty="0" err="1">
                <a:latin typeface="Times New Roman" panose="02020603050405020304" pitchFamily="18" charset="0"/>
                <a:cs typeface="Times New Roman" panose="02020603050405020304" pitchFamily="18" charset="0"/>
              </a:rPr>
              <a:t>Däniken</a:t>
            </a:r>
            <a:r>
              <a:rPr lang="sk-SK" dirty="0">
                <a:latin typeface="Times New Roman" panose="02020603050405020304" pitchFamily="18" charset="0"/>
                <a:cs typeface="Times New Roman" panose="02020603050405020304" pitchFamily="18" charset="0"/>
              </a:rPr>
              <a:t>, E. </a:t>
            </a:r>
            <a:r>
              <a:rPr lang="sk-SK" i="1" dirty="0">
                <a:latin typeface="Times New Roman" panose="02020603050405020304" pitchFamily="18" charset="0"/>
                <a:cs typeface="Times New Roman" panose="02020603050405020304" pitchFamily="18" charset="0"/>
              </a:rPr>
              <a:t>Dôkazy</a:t>
            </a:r>
            <a:r>
              <a:rPr lang="sk-SK" dirty="0">
                <a:latin typeface="Times New Roman" panose="02020603050405020304" pitchFamily="18" charset="0"/>
                <a:cs typeface="Times New Roman" panose="02020603050405020304" pitchFamily="18" charset="0"/>
              </a:rPr>
              <a:t>.</a:t>
            </a:r>
            <a:r>
              <a:rPr lang="sk-SK" i="1"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rPr>
              <a:t>Bratislava: </a:t>
            </a:r>
            <a:r>
              <a:rPr lang="sk-SK" dirty="0" err="1">
                <a:latin typeface="Times New Roman" panose="02020603050405020304" pitchFamily="18" charset="0"/>
                <a:cs typeface="Times New Roman" panose="02020603050405020304" pitchFamily="18" charset="0"/>
              </a:rPr>
              <a:t>Remedium</a:t>
            </a:r>
            <a:r>
              <a:rPr lang="sk-SK" dirty="0">
                <a:latin typeface="Times New Roman" panose="02020603050405020304" pitchFamily="18" charset="0"/>
                <a:cs typeface="Times New Roman" panose="02020603050405020304" pitchFamily="18" charset="0"/>
              </a:rPr>
              <a:t>. 1994. s. 35)</a:t>
            </a:r>
            <a:endParaRPr lang="en-GB" dirty="0">
              <a:latin typeface="Times New Roman" panose="02020603050405020304" pitchFamily="18" charset="0"/>
              <a:cs typeface="Times New Roman" panose="02020603050405020304" pitchFamily="18" charset="0"/>
            </a:endParaRPr>
          </a:p>
          <a:p>
            <a:pPr marL="0" indent="0" algn="just">
              <a:buNone/>
            </a:pPr>
            <a:endParaRPr lang="sk-SK" dirty="0">
              <a:latin typeface="Times New Roman" panose="02020603050405020304" pitchFamily="18" charset="0"/>
              <a:cs typeface="Times New Roman" panose="02020603050405020304" pitchFamily="18" charset="0"/>
            </a:endParaRPr>
          </a:p>
          <a:p>
            <a:pPr marL="0" indent="0" algn="just">
              <a:buNone/>
            </a:pPr>
            <a:r>
              <a:rPr lang="sk-SK" dirty="0">
                <a:latin typeface="Times New Roman" panose="02020603050405020304" pitchFamily="18" charset="0"/>
                <a:cs typeface="Times New Roman" panose="02020603050405020304" pitchFamily="18" charset="0"/>
              </a:rPr>
              <a:t>„</a:t>
            </a:r>
            <a:r>
              <a:rPr lang="sk-SK" dirty="0" err="1">
                <a:latin typeface="Times New Roman" panose="02020603050405020304" pitchFamily="18" charset="0"/>
                <a:cs typeface="Times New Roman" panose="02020603050405020304" pitchFamily="18" charset="0"/>
              </a:rPr>
              <a:t>Ancient</a:t>
            </a:r>
            <a:r>
              <a:rPr lang="sk-SK" dirty="0">
                <a:latin typeface="Times New Roman" panose="02020603050405020304" pitchFamily="18" charset="0"/>
                <a:cs typeface="Times New Roman" panose="02020603050405020304" pitchFamily="18" charset="0"/>
              </a:rPr>
              <a:t> Astronaut Society podnikla v máji 1990 do </a:t>
            </a:r>
            <a:r>
              <a:rPr lang="sk-SK" dirty="0" err="1">
                <a:latin typeface="Times New Roman" panose="02020603050405020304" pitchFamily="18" charset="0"/>
                <a:cs typeface="Times New Roman" panose="02020603050405020304" pitchFamily="18" charset="0"/>
              </a:rPr>
              <a:t>Sethiho</a:t>
            </a:r>
            <a:r>
              <a:rPr lang="sk-SK" dirty="0">
                <a:latin typeface="Times New Roman" panose="02020603050405020304" pitchFamily="18" charset="0"/>
                <a:cs typeface="Times New Roman" panose="02020603050405020304" pitchFamily="18" charset="0"/>
              </a:rPr>
              <a:t> chrámu v </a:t>
            </a:r>
            <a:r>
              <a:rPr lang="sk-SK" dirty="0" err="1">
                <a:latin typeface="Times New Roman" panose="02020603050405020304" pitchFamily="18" charset="0"/>
                <a:cs typeface="Times New Roman" panose="02020603050405020304" pitchFamily="18" charset="0"/>
              </a:rPr>
              <a:t>Abydose</a:t>
            </a:r>
            <a:r>
              <a:rPr lang="sk-SK" dirty="0">
                <a:latin typeface="Times New Roman" panose="02020603050405020304" pitchFamily="18" charset="0"/>
                <a:cs typeface="Times New Roman" panose="02020603050405020304" pitchFamily="18" charset="0"/>
              </a:rPr>
              <a:t> študijnú cestu. Účastníci výpravy tu urobili zaujímavý objav. Na reliéfe stropu vo vstupnej hale sa našli vyobrazenia „dopravných prostriedkov bohov“, ktorými sa prikladá veľký význam. Spomedzi mnohých hieroglyfov a zvláštnych znakov majú viaceré na prvý pohľad technický charakter, no tri z týchto „symbolov“ sú obzvlášť pozoruhodné. Nemusíme sa im dlhšie prizerať ani si pritom pomáhať fantáziou, aby sme v jednom z nich spoznali „vrtuľník“, v druhom „vojenský tank“ či „delový čln“ a v treťom trochu ťažkopádne pôsobiacu „ponorku“. Pod nimi je ešte jedna rytina, v ktorej by sme mohli rozoznať dole hlavou otočenú „strelnú zbraň“. </a:t>
            </a:r>
            <a:endParaRPr lang="en-GB" dirty="0">
              <a:latin typeface="Times New Roman" panose="02020603050405020304" pitchFamily="18" charset="0"/>
              <a:cs typeface="Times New Roman" panose="02020603050405020304" pitchFamily="18" charset="0"/>
            </a:endParaRPr>
          </a:p>
          <a:p>
            <a:pPr marL="0" indent="0" algn="just">
              <a:buNone/>
            </a:pPr>
            <a:r>
              <a:rPr lang="sk-SK" dirty="0">
                <a:latin typeface="Times New Roman" panose="02020603050405020304" pitchFamily="18" charset="0"/>
                <a:cs typeface="Times New Roman" panose="02020603050405020304" pitchFamily="18" charset="0"/>
              </a:rPr>
              <a:t>(SACHMANN, </a:t>
            </a:r>
            <a:r>
              <a:rPr lang="sk-SK" dirty="0" err="1">
                <a:latin typeface="Times New Roman" panose="02020603050405020304" pitchFamily="18" charset="0"/>
                <a:cs typeface="Times New Roman" panose="02020603050405020304" pitchFamily="18" charset="0"/>
              </a:rPr>
              <a:t>Hans</a:t>
            </a:r>
            <a:r>
              <a:rPr lang="sk-SK" dirty="0">
                <a:latin typeface="Times New Roman" panose="02020603050405020304" pitchFamily="18" charset="0"/>
                <a:cs typeface="Times New Roman" panose="02020603050405020304" pitchFamily="18" charset="0"/>
              </a:rPr>
              <a:t> – MÜLLER, </a:t>
            </a:r>
            <a:r>
              <a:rPr lang="sk-SK" dirty="0" err="1">
                <a:latin typeface="Times New Roman" panose="02020603050405020304" pitchFamily="18" charset="0"/>
                <a:cs typeface="Times New Roman" panose="02020603050405020304" pitchFamily="18" charset="0"/>
              </a:rPr>
              <a:t>Reinhold</a:t>
            </a:r>
            <a:r>
              <a:rPr lang="sk-SK" dirty="0">
                <a:latin typeface="Times New Roman" panose="02020603050405020304" pitchFamily="18" charset="0"/>
                <a:cs typeface="Times New Roman" panose="02020603050405020304" pitchFamily="18" charset="0"/>
              </a:rPr>
              <a:t>. Kuriózne „hieroglyfy“ v </a:t>
            </a:r>
            <a:r>
              <a:rPr lang="sk-SK" dirty="0" err="1">
                <a:latin typeface="Times New Roman" panose="02020603050405020304" pitchFamily="18" charset="0"/>
                <a:cs typeface="Times New Roman" panose="02020603050405020304" pitchFamily="18" charset="0"/>
              </a:rPr>
              <a:t>Sethiho</a:t>
            </a:r>
            <a:r>
              <a:rPr lang="sk-SK" dirty="0">
                <a:latin typeface="Times New Roman" panose="02020603050405020304" pitchFamily="18" charset="0"/>
                <a:cs typeface="Times New Roman" panose="02020603050405020304" pitchFamily="18" charset="0"/>
              </a:rPr>
              <a:t> chráme v </a:t>
            </a:r>
            <a:r>
              <a:rPr lang="sk-SK" dirty="0" err="1">
                <a:latin typeface="Times New Roman" panose="02020603050405020304" pitchFamily="18" charset="0"/>
                <a:cs typeface="Times New Roman" panose="02020603050405020304" pitchFamily="18" charset="0"/>
              </a:rPr>
              <a:t>Abydose</a:t>
            </a:r>
            <a:r>
              <a:rPr lang="sk-SK" dirty="0">
                <a:latin typeface="Times New Roman" panose="02020603050405020304" pitchFamily="18" charset="0"/>
                <a:cs typeface="Times New Roman" panose="02020603050405020304" pitchFamily="18" charset="0"/>
              </a:rPr>
              <a:t>. In: </a:t>
            </a:r>
            <a:r>
              <a:rPr lang="sk-SK" i="1" dirty="0">
                <a:latin typeface="Times New Roman" panose="02020603050405020304" pitchFamily="18" charset="0"/>
                <a:cs typeface="Times New Roman" panose="02020603050405020304" pitchFamily="18" charset="0"/>
              </a:rPr>
              <a:t>Nové kozmické stopy: senzačné objavy z piatich kontinentov. </a:t>
            </a:r>
            <a:r>
              <a:rPr lang="sk-SK" dirty="0">
                <a:latin typeface="Times New Roman" panose="02020603050405020304" pitchFamily="18" charset="0"/>
                <a:cs typeface="Times New Roman" panose="02020603050405020304" pitchFamily="18" charset="0"/>
              </a:rPr>
              <a:t>Bratislava: Slovenský spisovateľ. 1999. s.76)</a:t>
            </a:r>
            <a:endParaRPr lang="en-GB" dirty="0">
              <a:latin typeface="Times New Roman" panose="02020603050405020304" pitchFamily="18" charset="0"/>
              <a:cs typeface="Times New Roman" panose="02020603050405020304" pitchFamily="18" charset="0"/>
            </a:endParaRPr>
          </a:p>
          <a:p>
            <a:pPr marL="0" indent="0" algn="just">
              <a:buNone/>
            </a:pPr>
            <a:r>
              <a:rPr lang="sk-SK"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62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4E11C3F-D7AB-4D55-9816-A4FD2228F9FA}"/>
              </a:ext>
            </a:extLst>
          </p:cNvPr>
          <p:cNvSpPr>
            <a:spLocks noGrp="1"/>
          </p:cNvSpPr>
          <p:nvPr>
            <p:ph idx="1"/>
          </p:nvPr>
        </p:nvSpPr>
        <p:spPr>
          <a:xfrm>
            <a:off x="499621" y="169682"/>
            <a:ext cx="11444140" cy="6495069"/>
          </a:xfrm>
        </p:spPr>
        <p:txBody>
          <a:bodyPr>
            <a:normAutofit fontScale="77500" lnSpcReduction="20000"/>
          </a:bodyPr>
          <a:lstStyle/>
          <a:p>
            <a:pPr algn="just">
              <a:lnSpc>
                <a:spcPct val="120000"/>
              </a:lnSpc>
            </a:pPr>
            <a:r>
              <a:rPr lang="sk-SK" dirty="0">
                <a:latin typeface="Times New Roman" panose="02020603050405020304" pitchFamily="18" charset="0"/>
                <a:cs typeface="Times New Roman" panose="02020603050405020304" pitchFamily="18" charset="0"/>
              </a:rPr>
              <a:t>„V celku môžeme uviesť niekoľko nasledujúcich faktov, ktoré podporujú interpretáciu obelisku ako napodobeniny vesmírnej lode: </a:t>
            </a:r>
            <a:endParaRPr lang="en-GB" dirty="0">
              <a:latin typeface="Times New Roman" panose="02020603050405020304" pitchFamily="18" charset="0"/>
              <a:cs typeface="Times New Roman" panose="02020603050405020304" pitchFamily="18" charset="0"/>
            </a:endParaRPr>
          </a:p>
          <a:p>
            <a:pPr algn="just">
              <a:lnSpc>
                <a:spcPct val="120000"/>
              </a:lnSpc>
            </a:pPr>
            <a:r>
              <a:rPr lang="sk-SK" dirty="0">
                <a:latin typeface="Times New Roman" panose="02020603050405020304" pitchFamily="18" charset="0"/>
                <a:cs typeface="Times New Roman" panose="02020603050405020304" pitchFamily="18" charset="0"/>
              </a:rPr>
              <a:t> 	Domorodí ľudia z dávnej </a:t>
            </a:r>
            <a:r>
              <a:rPr lang="sk-SK" dirty="0" err="1">
                <a:latin typeface="Times New Roman" panose="02020603050405020304" pitchFamily="18" charset="0"/>
                <a:cs typeface="Times New Roman" panose="02020603050405020304" pitchFamily="18" charset="0"/>
              </a:rPr>
              <a:t>predtechnologickej</a:t>
            </a:r>
            <a:r>
              <a:rPr lang="sk-SK" dirty="0">
                <a:latin typeface="Times New Roman" panose="02020603050405020304" pitchFamily="18" charset="0"/>
                <a:cs typeface="Times New Roman" panose="02020603050405020304" pitchFamily="18" charset="0"/>
              </a:rPr>
              <a:t> doby boli svedkami pristávania a štartovania lietajúceho telesa . Z kameňa vyrobili jeho napodobeninu (pozri kult </a:t>
            </a:r>
            <a:r>
              <a:rPr lang="sk-SK" dirty="0" err="1">
                <a:latin typeface="Times New Roman" panose="02020603050405020304" pitchFamily="18" charset="0"/>
                <a:cs typeface="Times New Roman" panose="02020603050405020304" pitchFamily="18" charset="0"/>
              </a:rPr>
              <a:t>karga</a:t>
            </a:r>
            <a:r>
              <a:rPr lang="sk-SK" dirty="0">
                <a:latin typeface="Times New Roman" panose="02020603050405020304" pitchFamily="18" charset="0"/>
                <a:cs typeface="Times New Roman" panose="02020603050405020304" pitchFamily="18" charset="0"/>
              </a:rPr>
              <a:t>). Hrot piliera pokryli elektrónom, aby sa kovovo leskol a žiaril ako nebeský koráb. Praobyvatelia nazvali vesmírnu loď „</a:t>
            </a:r>
            <a:r>
              <a:rPr lang="sk-SK" dirty="0" err="1">
                <a:latin typeface="Times New Roman" panose="02020603050405020304" pitchFamily="18" charset="0"/>
                <a:cs typeface="Times New Roman" panose="02020603050405020304" pitchFamily="18" charset="0"/>
              </a:rPr>
              <a:t>benben</a:t>
            </a:r>
            <a:r>
              <a:rPr lang="sk-SK" dirty="0">
                <a:latin typeface="Times New Roman" panose="02020603050405020304" pitchFamily="18" charset="0"/>
                <a:cs typeface="Times New Roman" panose="02020603050405020304" pitchFamily="18" charset="0"/>
              </a:rPr>
              <a:t>“ (druh tvrdého kameňa), pretože svojou pevnosťou a kompaktnosťou pripomínala kameň. Toto slovo zároveň znamená „jagať sa, vytekať, vzlietať do neba“, čo súvisí s odpaľovaním rakiet v predhistorickej/historickej dobe. Význam iného označenia – „</a:t>
            </a:r>
            <a:r>
              <a:rPr lang="sk-SK" i="1" dirty="0" err="1">
                <a:latin typeface="Times New Roman" panose="02020603050405020304" pitchFamily="18" charset="0"/>
                <a:cs typeface="Times New Roman" panose="02020603050405020304" pitchFamily="18" charset="0"/>
              </a:rPr>
              <a:t>thn</a:t>
            </a:r>
            <a:r>
              <a:rPr lang="sk-SK" i="1" dirty="0">
                <a:latin typeface="Times New Roman" panose="02020603050405020304" pitchFamily="18" charset="0"/>
                <a:cs typeface="Times New Roman" panose="02020603050405020304" pitchFamily="18" charset="0"/>
              </a:rPr>
              <a:t>/</a:t>
            </a:r>
            <a:r>
              <a:rPr lang="sk-SK" i="1" dirty="0" err="1">
                <a:latin typeface="Times New Roman" panose="02020603050405020304" pitchFamily="18" charset="0"/>
                <a:cs typeface="Times New Roman" panose="02020603050405020304" pitchFamily="18" charset="0"/>
              </a:rPr>
              <a:t>thnj</a:t>
            </a:r>
            <a:r>
              <a:rPr lang="sk-SK" i="1"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rPr>
              <a:t>– hovorí o tom, že kopijovitý predmet po vystrelení zdanlivo „porušil nebo“, ale tiež že „pokojne a zľahka zosadol na zem“. Tieto významy potom Egypťania preniesli aj do znakového písma, v ktorom spojili obelisk s obrazom býka prerážajúceho nebo – podobne ako obrovská vesmírna loď. Zvislo orientovaný tvar predmetu pre nich symbolizoval vzájomné pôsobenie neba a Zeme. Spojenie symbolov božieho korábu a boha hromu </a:t>
            </a:r>
            <a:r>
              <a:rPr lang="sk-SK" dirty="0" err="1">
                <a:latin typeface="Times New Roman" panose="02020603050405020304" pitchFamily="18" charset="0"/>
                <a:cs typeface="Times New Roman" panose="02020603050405020304" pitchFamily="18" charset="0"/>
              </a:rPr>
              <a:t>Mina</a:t>
            </a:r>
            <a:r>
              <a:rPr lang="sk-SK" dirty="0">
                <a:latin typeface="Times New Roman" panose="02020603050405020304" pitchFamily="18" charset="0"/>
                <a:cs typeface="Times New Roman" panose="02020603050405020304" pitchFamily="18" charset="0"/>
              </a:rPr>
              <a:t> vyjadrovalo to, že pri odpaľovaní a pristávaní rakety vzniká ohlušujúci zvuk podobný hrmeniu. Podobné spojenia nájdeme napr. v indických </a:t>
            </a:r>
            <a:r>
              <a:rPr lang="sk-SK" i="1" dirty="0" err="1">
                <a:latin typeface="Times New Roman" panose="02020603050405020304" pitchFamily="18" charset="0"/>
                <a:cs typeface="Times New Roman" panose="02020603050405020304" pitchFamily="18" charset="0"/>
              </a:rPr>
              <a:t>Védach</a:t>
            </a:r>
            <a:r>
              <a:rPr lang="sk-SK" dirty="0">
                <a:latin typeface="Times New Roman" panose="02020603050405020304" pitchFamily="18" charset="0"/>
                <a:cs typeface="Times New Roman" panose="02020603050405020304" pitchFamily="18" charset="0"/>
              </a:rPr>
              <a:t>, i v textoch Starého zákona, kde odlet a pristávanie „nebeských kniežat“ a Pána takisto sprevádza hrmenie a zemetrasenie.“ </a:t>
            </a:r>
            <a:endParaRPr lang="en-GB" dirty="0">
              <a:latin typeface="Times New Roman" panose="02020603050405020304" pitchFamily="18" charset="0"/>
              <a:cs typeface="Times New Roman" panose="02020603050405020304" pitchFamily="18" charset="0"/>
            </a:endParaRPr>
          </a:p>
          <a:p>
            <a:pPr algn="just">
              <a:lnSpc>
                <a:spcPct val="120000"/>
              </a:lnSpc>
            </a:pPr>
            <a:r>
              <a:rPr lang="sk-SK" dirty="0">
                <a:latin typeface="Times New Roman" panose="02020603050405020304" pitchFamily="18" charset="0"/>
                <a:cs typeface="Times New Roman" panose="02020603050405020304" pitchFamily="18" charset="0"/>
              </a:rPr>
              <a:t>(FIEBAG, Peter. Obelisk – symbol kozmickej lode. In: </a:t>
            </a:r>
            <a:r>
              <a:rPr lang="sk-SK" i="1" dirty="0">
                <a:latin typeface="Times New Roman" panose="02020603050405020304" pitchFamily="18" charset="0"/>
                <a:cs typeface="Times New Roman" panose="02020603050405020304" pitchFamily="18" charset="0"/>
              </a:rPr>
              <a:t>Nové kozmické stopy: senzačné objavy z piatich kontinentov. </a:t>
            </a:r>
            <a:r>
              <a:rPr lang="sk-SK" dirty="0">
                <a:latin typeface="Times New Roman" panose="02020603050405020304" pitchFamily="18" charset="0"/>
                <a:cs typeface="Times New Roman" panose="02020603050405020304" pitchFamily="18" charset="0"/>
              </a:rPr>
              <a:t>Bratislava: Slovenský spisovateľ. 1999. s. 84-85)</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9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1064013-097F-46FC-9BB4-C8FA014DA489}"/>
              </a:ext>
            </a:extLst>
          </p:cNvPr>
          <p:cNvSpPr>
            <a:spLocks noGrp="1"/>
          </p:cNvSpPr>
          <p:nvPr>
            <p:ph idx="1"/>
          </p:nvPr>
        </p:nvSpPr>
        <p:spPr>
          <a:xfrm>
            <a:off x="254523" y="197962"/>
            <a:ext cx="11717517" cy="6457361"/>
          </a:xfrm>
        </p:spPr>
        <p:txBody>
          <a:bodyPr/>
          <a:lstStyle/>
          <a:p>
            <a:pPr marL="0" indent="0" algn="just">
              <a:buNone/>
            </a:pPr>
            <a:endParaRPr lang="sk-SK" dirty="0">
              <a:latin typeface="Times New Roman" panose="02020603050405020304" pitchFamily="18" charset="0"/>
              <a:cs typeface="Times New Roman" panose="02020603050405020304" pitchFamily="18" charset="0"/>
            </a:endParaRPr>
          </a:p>
          <a:p>
            <a:pPr marL="0" indent="0" algn="just">
              <a:buNone/>
            </a:pPr>
            <a:endParaRPr lang="sk-SK" dirty="0">
              <a:latin typeface="Times New Roman" panose="02020603050405020304" pitchFamily="18" charset="0"/>
              <a:cs typeface="Times New Roman" panose="02020603050405020304" pitchFamily="18" charset="0"/>
            </a:endParaRPr>
          </a:p>
          <a:p>
            <a:pPr marL="0" indent="0" algn="just">
              <a:buNone/>
            </a:pPr>
            <a:r>
              <a:rPr lang="sk-SK" dirty="0">
                <a:latin typeface="Times New Roman" panose="02020603050405020304" pitchFamily="18" charset="0"/>
                <a:cs typeface="Times New Roman" panose="02020603050405020304" pitchFamily="18" charset="0"/>
              </a:rPr>
              <a:t>„Klamná predstava, že súčasné poznanie je to najsprávnejšie a najobsiahlejšie, vedie historikov a archeológov k tomu, že neveria predkom. A s akou prefíkanosťou a dvojtvárnosťou dokážu tomuto podriadiť svoju prácu. Ak niektorý zo starých historikov, napr. </a:t>
            </a:r>
            <a:r>
              <a:rPr lang="sk-SK" dirty="0" err="1">
                <a:latin typeface="Times New Roman" panose="02020603050405020304" pitchFamily="18" charset="0"/>
                <a:cs typeface="Times New Roman" panose="02020603050405020304" pitchFamily="18" charset="0"/>
              </a:rPr>
              <a:t>Herodotos</a:t>
            </a:r>
            <a:r>
              <a:rPr lang="sk-SK" dirty="0">
                <a:latin typeface="Times New Roman" panose="02020603050405020304" pitchFamily="18" charset="0"/>
                <a:cs typeface="Times New Roman" panose="02020603050405020304" pitchFamily="18" charset="0"/>
              </a:rPr>
              <a:t>, ktorý žil pred 2500 rokmi, hovorí niečo, čo zapadá do obrazu dnešného poznania, prijíma sa takáto výpoveď s uznaním a potešením ako dôležitý argument. Zároveň sme však schopní toho istého historika bez mihnutia oka označiť za luhára s prehnanými tvrdeniami alebo ho degradovať na bezvýznamnú figúrku, ak nájdeme hoci na tej istej stránke jeho kroniky poznámku, s ktorou nesúhlasíme.“</a:t>
            </a:r>
            <a:endParaRPr lang="en-GB" dirty="0">
              <a:latin typeface="Times New Roman" panose="02020603050405020304" pitchFamily="18" charset="0"/>
              <a:cs typeface="Times New Roman" panose="02020603050405020304" pitchFamily="18" charset="0"/>
            </a:endParaRPr>
          </a:p>
          <a:p>
            <a:pPr marL="0" indent="0" algn="just">
              <a:buNone/>
            </a:pPr>
            <a:r>
              <a:rPr lang="sk-SK" dirty="0">
                <a:latin typeface="Times New Roman" panose="02020603050405020304" pitchFamily="18" charset="0"/>
                <a:cs typeface="Times New Roman" panose="02020603050405020304" pitchFamily="18" charset="0"/>
              </a:rPr>
              <a:t>(DӒNIKEN, E. Staré a nové poznanie. In: </a:t>
            </a:r>
            <a:r>
              <a:rPr lang="sk-SK" i="1" dirty="0">
                <a:latin typeface="Times New Roman" panose="02020603050405020304" pitchFamily="18" charset="0"/>
                <a:cs typeface="Times New Roman" panose="02020603050405020304" pitchFamily="18" charset="0"/>
              </a:rPr>
              <a:t>Nové kozmické stopy: senzačné objavy z piatich kontinentov. </a:t>
            </a:r>
            <a:r>
              <a:rPr lang="sk-SK" dirty="0">
                <a:latin typeface="Times New Roman" panose="02020603050405020304" pitchFamily="18" charset="0"/>
                <a:cs typeface="Times New Roman" panose="02020603050405020304" pitchFamily="18" charset="0"/>
              </a:rPr>
              <a:t>Bratislava: Slovenský spisovateľ. 1999. s. 99)</a:t>
            </a:r>
            <a:endParaRPr lang="en-GB"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5558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FF68B2F9-9E44-4659-937F-5A6AFDB2C09B}"/>
              </a:ext>
            </a:extLst>
          </p:cNvPr>
          <p:cNvSpPr>
            <a:spLocks noGrp="1"/>
          </p:cNvSpPr>
          <p:nvPr>
            <p:ph idx="1"/>
          </p:nvPr>
        </p:nvSpPr>
        <p:spPr>
          <a:xfrm>
            <a:off x="603315" y="600140"/>
            <a:ext cx="10684497" cy="5970341"/>
          </a:xfrm>
        </p:spPr>
        <p:txBody>
          <a:bodyPr>
            <a:normAutofit lnSpcReduction="10000"/>
          </a:bodyPr>
          <a:lstStyle/>
          <a:p>
            <a:pPr marL="0" indent="0" algn="just">
              <a:buNone/>
            </a:pPr>
            <a:r>
              <a:rPr lang="sk-SK" dirty="0">
                <a:latin typeface="Times New Roman" panose="02020603050405020304" pitchFamily="18" charset="0"/>
                <a:cs typeface="Times New Roman" panose="02020603050405020304" pitchFamily="18" charset="0"/>
              </a:rPr>
              <a:t>„Arabský kronikár </a:t>
            </a:r>
            <a:r>
              <a:rPr lang="sk-SK" dirty="0" err="1">
                <a:latin typeface="Times New Roman" panose="02020603050405020304" pitchFamily="18" charset="0"/>
                <a:cs typeface="Times New Roman" panose="02020603050405020304" pitchFamily="18" charset="0"/>
              </a:rPr>
              <a:t>Muhammmad</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ben´Abd</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al</a:t>
            </a:r>
            <a:r>
              <a:rPr lang="sk-SK" dirty="0">
                <a:latin typeface="Times New Roman" panose="02020603050405020304" pitchFamily="18" charset="0"/>
                <a:cs typeface="Times New Roman" panose="02020603050405020304" pitchFamily="18" charset="0"/>
              </a:rPr>
              <a:t> – </a:t>
            </a:r>
            <a:r>
              <a:rPr lang="sk-SK" dirty="0" err="1">
                <a:latin typeface="Times New Roman" panose="02020603050405020304" pitchFamily="18" charset="0"/>
                <a:cs typeface="Times New Roman" panose="02020603050405020304" pitchFamily="18" charset="0"/>
              </a:rPr>
              <a:t>Hakam</a:t>
            </a:r>
            <a:r>
              <a:rPr lang="sk-SK" dirty="0">
                <a:latin typeface="Times New Roman" panose="02020603050405020304" pitchFamily="18" charset="0"/>
                <a:cs typeface="Times New Roman" panose="02020603050405020304" pitchFamily="18" charset="0"/>
              </a:rPr>
              <a:t> poznamenáva:</a:t>
            </a:r>
          </a:p>
          <a:p>
            <a:pPr marL="0" indent="0" algn="just">
              <a:buNone/>
            </a:pPr>
            <a:r>
              <a:rPr lang="sk-SK" i="1" dirty="0">
                <a:latin typeface="Times New Roman" panose="02020603050405020304" pitchFamily="18" charset="0"/>
                <a:cs typeface="Times New Roman" panose="02020603050405020304" pitchFamily="18" charset="0"/>
              </a:rPr>
              <a:t>Podľa môjho názoru mohli byť pyramídy vybudované iba pred potopou, keby ich totiž postavili po nej, neboli by pre ľudí záhadou.</a:t>
            </a:r>
          </a:p>
          <a:p>
            <a:pPr marL="0" indent="0" algn="just">
              <a:buNone/>
            </a:pPr>
            <a:r>
              <a:rPr lang="sk-SK" i="1"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rPr>
              <a:t>Je to dostatočný argument, ktorý ťažko vyvrátiť. My, čo sme sa dožili dnešnej úrovne poznania, si však zo starých Arabov robíme iba posmech. Vždy keď sa na niektorého z vedeckých odborníkov obrátim s témou tajomstiev pyramíd, len sa na mňa unavene uškrnie. Nieto nijakých tajomstiev! Keď argumentujem zachovanými arabskými spismi, v ktorých sa hovorí o chodbách a sieňach nachádzajúcich sa v pyramídach a pod nimi, odborník sa ma spýta, či verím na rozprávky.</a:t>
            </a:r>
          </a:p>
          <a:p>
            <a:pPr marL="0" indent="0" algn="just">
              <a:buNone/>
            </a:pPr>
            <a:r>
              <a:rPr lang="sk-SK" dirty="0">
                <a:latin typeface="Times New Roman" panose="02020603050405020304" pitchFamily="18" charset="0"/>
                <a:cs typeface="Times New Roman" panose="02020603050405020304" pitchFamily="18" charset="0"/>
              </a:rPr>
              <a:t>	Čomu teda veriť – kvetnatým arabským textom, alebo moderným učebniciam? </a:t>
            </a:r>
            <a:endParaRPr lang="sk-SK" i="1" dirty="0">
              <a:latin typeface="Times New Roman" panose="02020603050405020304" pitchFamily="18" charset="0"/>
              <a:cs typeface="Times New Roman" panose="02020603050405020304" pitchFamily="18" charset="0"/>
            </a:endParaRPr>
          </a:p>
          <a:p>
            <a:pPr marL="0" indent="0">
              <a:buNone/>
            </a:pPr>
            <a:r>
              <a:rPr lang="sk-SK" dirty="0"/>
              <a:t> </a:t>
            </a:r>
            <a:r>
              <a:rPr lang="sk-SK" dirty="0">
                <a:latin typeface="Times New Roman" panose="02020603050405020304" pitchFamily="18" charset="0"/>
                <a:cs typeface="Times New Roman" panose="02020603050405020304" pitchFamily="18" charset="0"/>
              </a:rPr>
              <a:t>(DӒNIKEN, E. Staré a nové poznanie. In: </a:t>
            </a:r>
            <a:r>
              <a:rPr lang="sk-SK" i="1" dirty="0">
                <a:latin typeface="Times New Roman" panose="02020603050405020304" pitchFamily="18" charset="0"/>
                <a:cs typeface="Times New Roman" panose="02020603050405020304" pitchFamily="18" charset="0"/>
              </a:rPr>
              <a:t>Nové kozmické stopy: senzačné objavy z piatich kontinentov. </a:t>
            </a:r>
            <a:r>
              <a:rPr lang="sk-SK" dirty="0">
                <a:latin typeface="Times New Roman" panose="02020603050405020304" pitchFamily="18" charset="0"/>
                <a:cs typeface="Times New Roman" panose="02020603050405020304" pitchFamily="18" charset="0"/>
              </a:rPr>
              <a:t>Bratislava: Slovenský spisovateľ. 1999. s. 102)</a:t>
            </a:r>
            <a:endParaRPr lang="en-GB"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79222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480D80B8-9601-4FFD-8B99-BD531ABA40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612" y="524669"/>
            <a:ext cx="7415508" cy="5751837"/>
          </a:xfrm>
        </p:spPr>
      </p:pic>
    </p:spTree>
    <p:extLst>
      <p:ext uri="{BB962C8B-B14F-4D97-AF65-F5344CB8AC3E}">
        <p14:creationId xmlns:p14="http://schemas.microsoft.com/office/powerpoint/2010/main" val="33348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DE876A03-236F-4687-AEEB-0A2634EF3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54" y="3687596"/>
            <a:ext cx="6053726" cy="2928394"/>
          </a:xfrm>
        </p:spPr>
      </p:pic>
      <p:pic>
        <p:nvPicPr>
          <p:cNvPr id="7" name="Obrázok 6">
            <a:extLst>
              <a:ext uri="{FF2B5EF4-FFF2-40B4-BE49-F238E27FC236}">
                <a16:creationId xmlns:a16="http://schemas.microsoft.com/office/drawing/2014/main" id="{9150C32A-2C6B-4FAC-8EC1-BC8455AAE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54" y="147742"/>
            <a:ext cx="5329190" cy="3281258"/>
          </a:xfrm>
          <a:prstGeom prst="rect">
            <a:avLst/>
          </a:prstGeom>
        </p:spPr>
      </p:pic>
      <p:pic>
        <p:nvPicPr>
          <p:cNvPr id="9" name="Obrázok 8">
            <a:extLst>
              <a:ext uri="{FF2B5EF4-FFF2-40B4-BE49-F238E27FC236}">
                <a16:creationId xmlns:a16="http://schemas.microsoft.com/office/drawing/2014/main" id="{3D5B0ACE-E8C0-46E4-B5B3-6B232C664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663" y="596327"/>
            <a:ext cx="4658011" cy="4852365"/>
          </a:xfrm>
          <a:prstGeom prst="rect">
            <a:avLst/>
          </a:prstGeom>
        </p:spPr>
      </p:pic>
    </p:spTree>
    <p:extLst>
      <p:ext uri="{BB962C8B-B14F-4D97-AF65-F5344CB8AC3E}">
        <p14:creationId xmlns:p14="http://schemas.microsoft.com/office/powerpoint/2010/main" val="336995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A1B5F-D0D0-49CB-8568-B1D42E8881EA}"/>
              </a:ext>
            </a:extLst>
          </p:cNvPr>
          <p:cNvSpPr>
            <a:spLocks noGrp="1"/>
          </p:cNvSpPr>
          <p:nvPr>
            <p:ph type="title"/>
          </p:nvPr>
        </p:nvSpPr>
        <p:spPr>
          <a:xfrm>
            <a:off x="650449" y="4445251"/>
            <a:ext cx="10901471" cy="1350712"/>
          </a:xfrm>
          <a:noFill/>
        </p:spPr>
        <p:txBody>
          <a:bodyPr vert="horz" lIns="91440" tIns="45720" rIns="91440" bIns="45720" rtlCol="0" anchor="b">
            <a:normAutofit/>
          </a:bodyPr>
          <a:lstStyle/>
          <a:p>
            <a:pPr algn="ctr"/>
            <a:endParaRPr lang="en-US" sz="6000"/>
          </a:p>
        </p:txBody>
      </p:sp>
      <p:sp>
        <p:nvSpPr>
          <p:cNvPr id="14"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jekt pre obsah 4" descr="Obrázok, na ktorom je text&#10;&#10;Automaticky generovaný popis">
            <a:extLst>
              <a:ext uri="{FF2B5EF4-FFF2-40B4-BE49-F238E27FC236}">
                <a16:creationId xmlns:a16="http://schemas.microsoft.com/office/drawing/2014/main" id="{66286071-D85E-4BAF-A481-30549FA77C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56"/>
          <a:stretch/>
        </p:blipFill>
        <p:spPr>
          <a:xfrm>
            <a:off x="2954216" y="1062037"/>
            <a:ext cx="6006904" cy="2890419"/>
          </a:xfrm>
          <a:prstGeom prst="rect">
            <a:avLst/>
          </a:prstGeom>
          <a:effectLst/>
        </p:spPr>
      </p:pic>
    </p:spTree>
    <p:extLst>
      <p:ext uri="{BB962C8B-B14F-4D97-AF65-F5344CB8AC3E}">
        <p14:creationId xmlns:p14="http://schemas.microsoft.com/office/powerpoint/2010/main" val="148957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Základné </a:t>
            </a:r>
            <a:r>
              <a:rPr lang="cs-CZ" dirty="0" err="1">
                <a:latin typeface="Times New Roman" panose="02020603050405020304" pitchFamily="18" charset="0"/>
                <a:cs typeface="Times New Roman" panose="02020603050405020304" pitchFamily="18" charset="0"/>
              </a:rPr>
              <a:t>vymedzenie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pojmov</a:t>
            </a:r>
            <a:r>
              <a:rPr lang="cs-CZ" dirty="0">
                <a:latin typeface="Times New Roman" panose="02020603050405020304" pitchFamily="18" charset="0"/>
                <a:cs typeface="Times New Roman" panose="02020603050405020304" pitchFamily="18" charset="0"/>
              </a:rPr>
              <a:t> </a:t>
            </a:r>
          </a:p>
        </p:txBody>
      </p:sp>
      <p:sp>
        <p:nvSpPr>
          <p:cNvPr id="3" name="Zástupný symbol pro obsah 2"/>
          <p:cNvSpPr>
            <a:spLocks noGrp="1"/>
          </p:cNvSpPr>
          <p:nvPr>
            <p:ph idx="1"/>
          </p:nvPr>
        </p:nvSpPr>
        <p:spPr/>
        <p:txBody>
          <a:bodyPr/>
          <a:lstStyle/>
          <a:p>
            <a:r>
              <a:rPr lang="cs-CZ" dirty="0" err="1">
                <a:latin typeface="Times New Roman" panose="02020603050405020304" pitchFamily="18" charset="0"/>
                <a:cs typeface="Times New Roman" panose="02020603050405020304" pitchFamily="18" charset="0"/>
              </a:rPr>
              <a:t>Konšpiračná</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teória</a:t>
            </a:r>
            <a:r>
              <a:rPr lang="cs-CZ" dirty="0">
                <a:latin typeface="Times New Roman" panose="02020603050405020304" pitchFamily="18" charset="0"/>
                <a:cs typeface="Times New Roman" panose="02020603050405020304" pitchFamily="18" charset="0"/>
              </a:rPr>
              <a:t> </a:t>
            </a:r>
          </a:p>
          <a:p>
            <a:r>
              <a:rPr lang="cs-CZ" dirty="0" err="1">
                <a:latin typeface="Times New Roman" panose="02020603050405020304" pitchFamily="18" charset="0"/>
                <a:cs typeface="Times New Roman" panose="02020603050405020304" pitchFamily="18" charset="0"/>
              </a:rPr>
              <a:t>Konšpirátori</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Historický mýtus</a:t>
            </a:r>
          </a:p>
          <a:p>
            <a:r>
              <a:rPr lang="cs-CZ" dirty="0" err="1">
                <a:latin typeface="Times New Roman" panose="02020603050405020304" pitchFamily="18" charset="0"/>
                <a:cs typeface="Times New Roman" panose="02020603050405020304" pitchFamily="18" charset="0"/>
              </a:rPr>
              <a:t>Pseudoveda</a:t>
            </a:r>
            <a:endParaRPr lang="cs-CZ" dirty="0">
              <a:latin typeface="Times New Roman" panose="02020603050405020304" pitchFamily="18" charset="0"/>
              <a:cs typeface="Times New Roman" panose="02020603050405020304" pitchFamily="18" charset="0"/>
            </a:endParaRPr>
          </a:p>
          <a:p>
            <a:r>
              <a:rPr lang="cs-CZ" dirty="0" err="1">
                <a:latin typeface="Times New Roman" panose="02020603050405020304" pitchFamily="18" charset="0"/>
                <a:cs typeface="Times New Roman" panose="02020603050405020304" pitchFamily="18" charset="0"/>
              </a:rPr>
              <a:t>Pseudohistória</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81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2E160-9882-4560-8764-D82F558B2923}"/>
              </a:ext>
            </a:extLst>
          </p:cNvPr>
          <p:cNvSpPr>
            <a:spLocks noGrp="1"/>
          </p:cNvSpPr>
          <p:nvPr>
            <p:ph type="title"/>
          </p:nvPr>
        </p:nvSpPr>
        <p:spPr/>
        <p:txBody>
          <a:bodyPr/>
          <a:lstStyle/>
          <a:p>
            <a:r>
              <a:rPr lang="sk-SK" b="1" dirty="0"/>
              <a:t>Starovekí Astronauti </a:t>
            </a:r>
          </a:p>
        </p:txBody>
      </p:sp>
      <p:sp>
        <p:nvSpPr>
          <p:cNvPr id="3" name="Zástupný objekt pre obsah 2">
            <a:extLst>
              <a:ext uri="{FF2B5EF4-FFF2-40B4-BE49-F238E27FC236}">
                <a16:creationId xmlns:a16="http://schemas.microsoft.com/office/drawing/2014/main" id="{87A02E42-B825-41F3-98BC-D5951F65C650}"/>
              </a:ext>
            </a:extLst>
          </p:cNvPr>
          <p:cNvSpPr>
            <a:spLocks noGrp="1"/>
          </p:cNvSpPr>
          <p:nvPr>
            <p:ph idx="1"/>
          </p:nvPr>
        </p:nvSpPr>
        <p:spPr/>
        <p:txBody>
          <a:bodyPr/>
          <a:lstStyle/>
          <a:p>
            <a:r>
              <a:rPr lang="sk-SK" dirty="0"/>
              <a:t>Frank </a:t>
            </a:r>
            <a:r>
              <a:rPr lang="sk-SK" dirty="0" err="1"/>
              <a:t>Drake</a:t>
            </a:r>
            <a:endParaRPr lang="sk-SK" dirty="0"/>
          </a:p>
          <a:p>
            <a:r>
              <a:rPr lang="sk-SK" dirty="0" err="1"/>
              <a:t>Carl</a:t>
            </a:r>
            <a:r>
              <a:rPr lang="sk-SK" dirty="0"/>
              <a:t> </a:t>
            </a:r>
            <a:r>
              <a:rPr lang="sk-SK" dirty="0" err="1"/>
              <a:t>Sagan</a:t>
            </a:r>
            <a:endParaRPr lang="sk-SK" dirty="0"/>
          </a:p>
          <a:p>
            <a:r>
              <a:rPr lang="sk-SK" dirty="0"/>
              <a:t>SETI (</a:t>
            </a:r>
            <a:r>
              <a:rPr lang="sk-SK" dirty="0" err="1"/>
              <a:t>Search</a:t>
            </a:r>
            <a:r>
              <a:rPr lang="sk-SK" dirty="0"/>
              <a:t> </a:t>
            </a:r>
            <a:r>
              <a:rPr lang="sk-SK" dirty="0" err="1"/>
              <a:t>for</a:t>
            </a:r>
            <a:r>
              <a:rPr lang="sk-SK" dirty="0"/>
              <a:t> extra-</a:t>
            </a:r>
            <a:r>
              <a:rPr lang="sk-SK" dirty="0" err="1"/>
              <a:t>terestial</a:t>
            </a:r>
            <a:r>
              <a:rPr lang="sk-SK" dirty="0"/>
              <a:t> </a:t>
            </a:r>
            <a:r>
              <a:rPr lang="sk-SK" dirty="0" err="1"/>
              <a:t>intelligence</a:t>
            </a:r>
            <a:r>
              <a:rPr lang="sk-SK" dirty="0"/>
              <a:t>)</a:t>
            </a:r>
          </a:p>
          <a:p>
            <a:endParaRPr lang="sk-SK" dirty="0"/>
          </a:p>
        </p:txBody>
      </p:sp>
    </p:spTree>
    <p:extLst>
      <p:ext uri="{BB962C8B-B14F-4D97-AF65-F5344CB8AC3E}">
        <p14:creationId xmlns:p14="http://schemas.microsoft.com/office/powerpoint/2010/main" val="56684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0DF036-6D33-41BF-825B-49910D90AFFF}"/>
              </a:ext>
            </a:extLst>
          </p:cNvPr>
          <p:cNvSpPr>
            <a:spLocks noGrp="1"/>
          </p:cNvSpPr>
          <p:nvPr>
            <p:ph type="title"/>
          </p:nvPr>
        </p:nvSpPr>
        <p:spPr/>
        <p:txBody>
          <a:bodyPr/>
          <a:lstStyle/>
          <a:p>
            <a:r>
              <a:rPr lang="cs-CZ" b="1" dirty="0"/>
              <a:t>Erich von </a:t>
            </a:r>
            <a:r>
              <a:rPr lang="cs-CZ" b="1" dirty="0" err="1"/>
              <a:t>Däniken</a:t>
            </a:r>
            <a:endParaRPr lang="en-GB" b="1" dirty="0"/>
          </a:p>
        </p:txBody>
      </p:sp>
      <p:sp>
        <p:nvSpPr>
          <p:cNvPr id="3" name="Zástupný objekt pre obsah 2">
            <a:extLst>
              <a:ext uri="{FF2B5EF4-FFF2-40B4-BE49-F238E27FC236}">
                <a16:creationId xmlns:a16="http://schemas.microsoft.com/office/drawing/2014/main" id="{CC30E410-7843-404A-932C-3813718B3C72}"/>
              </a:ext>
            </a:extLst>
          </p:cNvPr>
          <p:cNvSpPr>
            <a:spLocks noGrp="1"/>
          </p:cNvSpPr>
          <p:nvPr>
            <p:ph idx="1"/>
          </p:nvPr>
        </p:nvSpPr>
        <p:spPr>
          <a:xfrm>
            <a:off x="838200" y="1825625"/>
            <a:ext cx="7583905" cy="4351338"/>
          </a:xfrm>
        </p:spPr>
        <p:txBody>
          <a:bodyPr>
            <a:normAutofit fontScale="92500" lnSpcReduction="10000"/>
          </a:bodyPr>
          <a:lstStyle/>
          <a:p>
            <a:r>
              <a:rPr lang="cs-CZ" dirty="0"/>
              <a:t>14. 4. </a:t>
            </a:r>
            <a:r>
              <a:rPr lang="sk-SK" dirty="0"/>
              <a:t>1935, </a:t>
            </a:r>
            <a:r>
              <a:rPr lang="sk-SK" dirty="0" err="1"/>
              <a:t>Zofingen</a:t>
            </a:r>
            <a:r>
              <a:rPr lang="sk-SK" dirty="0"/>
              <a:t>, Švajčiarsko </a:t>
            </a:r>
          </a:p>
          <a:p>
            <a:r>
              <a:rPr lang="sk-SK" dirty="0"/>
              <a:t>Najväčší zástanca a propagátor teórie mimozemského zásahu v dejinách.</a:t>
            </a:r>
          </a:p>
          <a:p>
            <a:r>
              <a:rPr lang="sk-SK" dirty="0"/>
              <a:t>Zakladateľ spoločnosti A.A.S.R.A. (</a:t>
            </a:r>
            <a:r>
              <a:rPr lang="sk-SK" dirty="0" err="1"/>
              <a:t>Archaeology</a:t>
            </a:r>
            <a:r>
              <a:rPr lang="sk-SK" dirty="0"/>
              <a:t>, </a:t>
            </a:r>
            <a:r>
              <a:rPr lang="sk-SK" dirty="0" err="1"/>
              <a:t>Astronautics</a:t>
            </a:r>
            <a:r>
              <a:rPr lang="sk-SK" dirty="0"/>
              <a:t> SETI </a:t>
            </a:r>
            <a:r>
              <a:rPr lang="sk-SK" dirty="0" err="1"/>
              <a:t>Research</a:t>
            </a:r>
            <a:r>
              <a:rPr lang="sk-SK" dirty="0"/>
              <a:t> Association)</a:t>
            </a:r>
          </a:p>
          <a:p>
            <a:pPr marL="0" indent="0" algn="just">
              <a:buNone/>
            </a:pPr>
            <a:r>
              <a:rPr lang="sk-SK" i="1" dirty="0"/>
              <a:t>,,Dôkazy môjho tvrdenia ťažko nájdeme na našej Zemi, ak sa uspokojíme s doterajšími metódami bádania o minulosti. Nimi nepochybne iba zmnožíme existujúce zbierky ľudských a zvieracích reliktov. Každý objav dostane svoj štítok s číslom, zaradí sa do muzeálnych vitrín a zriadenci múzeí ho budú udržiavať v poriadku.“</a:t>
            </a:r>
            <a:endParaRPr lang="sk-SK" dirty="0"/>
          </a:p>
          <a:p>
            <a:pPr algn="just"/>
            <a:endParaRPr lang="en-GB" dirty="0"/>
          </a:p>
        </p:txBody>
      </p:sp>
      <p:pic>
        <p:nvPicPr>
          <p:cNvPr id="2050" name="Picture 2" descr="Erich-von-Däniken 1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5196" y="1921878"/>
            <a:ext cx="238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5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BDD28-7E4F-418B-AAA1-D8F363B71576}"/>
              </a:ext>
            </a:extLst>
          </p:cNvPr>
          <p:cNvSpPr>
            <a:spLocks noGrp="1"/>
          </p:cNvSpPr>
          <p:nvPr>
            <p:ph type="title"/>
          </p:nvPr>
        </p:nvSpPr>
        <p:spPr/>
        <p:txBody>
          <a:bodyPr/>
          <a:lstStyle/>
          <a:p>
            <a:r>
              <a:rPr lang="sk-SK" dirty="0"/>
              <a:t>Tri základné tézy E. v. </a:t>
            </a:r>
            <a:r>
              <a:rPr lang="sk-SK" dirty="0" err="1"/>
              <a:t>Dänikena</a:t>
            </a:r>
            <a:endParaRPr lang="sk-SK" dirty="0"/>
          </a:p>
        </p:txBody>
      </p:sp>
      <p:sp>
        <p:nvSpPr>
          <p:cNvPr id="3" name="Zástupný objekt pre obsah 2">
            <a:extLst>
              <a:ext uri="{FF2B5EF4-FFF2-40B4-BE49-F238E27FC236}">
                <a16:creationId xmlns:a16="http://schemas.microsoft.com/office/drawing/2014/main" id="{3FDB1DD0-5B75-46D1-BDEE-169F0DF47290}"/>
              </a:ext>
            </a:extLst>
          </p:cNvPr>
          <p:cNvSpPr>
            <a:spLocks noGrp="1"/>
          </p:cNvSpPr>
          <p:nvPr>
            <p:ph idx="1"/>
          </p:nvPr>
        </p:nvSpPr>
        <p:spPr/>
        <p:txBody>
          <a:bodyPr/>
          <a:lstStyle/>
          <a:p>
            <a:pPr marL="342900" lvl="0" indent="-342900" algn="just">
              <a:lnSpc>
                <a:spcPct val="115000"/>
              </a:lnSpc>
              <a:buFont typeface="Symbol" panose="05050102010706020507" pitchFamily="18" charset="2"/>
              <a:buChar char=""/>
            </a:pPr>
            <a:r>
              <a:rPr lang="sk-SK" sz="1800" dirty="0">
                <a:effectLst/>
                <a:latin typeface="Times New Roman" panose="02020603050405020304" pitchFamily="18" charset="0"/>
                <a:ea typeface="Times New Roman" panose="02020603050405020304" pitchFamily="18" charset="0"/>
              </a:rPr>
              <a:t>Všade na svete sa nachádzajú prehistorické obrazové alebo trojdimenzionálne artefakty- maľby, sochy, alebo aj písomné pramene, ako interpretácie primitívnych spoločenstiev na javy a fenomény, ktoré nevedeli v intenciách svojho poznania vysvetliť. Má ísť tak predovšetkým o reakciu na vyspelejšiu civilizáciu, ktorú  v intenciách </a:t>
            </a:r>
            <a:r>
              <a:rPr lang="sk-SK" sz="1800" dirty="0" err="1">
                <a:effectLst/>
                <a:latin typeface="Times New Roman" panose="02020603050405020304" pitchFamily="18" charset="0"/>
                <a:ea typeface="Times New Roman" panose="02020603050405020304" pitchFamily="18" charset="0"/>
              </a:rPr>
              <a:t>Dänikenovho</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naratívu</a:t>
            </a:r>
            <a:r>
              <a:rPr lang="sk-SK" sz="1800" dirty="0">
                <a:effectLst/>
                <a:latin typeface="Times New Roman" panose="02020603050405020304" pitchFamily="18" charset="0"/>
                <a:ea typeface="Times New Roman" panose="02020603050405020304" pitchFamily="18" charset="0"/>
              </a:rPr>
              <a:t> majú reprezentovať mimozemskí návštevníci. </a:t>
            </a:r>
          </a:p>
          <a:p>
            <a:pPr marL="342900" lvl="0" indent="-342900" algn="just">
              <a:lnSpc>
                <a:spcPct val="115000"/>
              </a:lnSpc>
              <a:buFont typeface="Symbol" panose="05050102010706020507" pitchFamily="18" charset="2"/>
              <a:buChar char=""/>
            </a:pPr>
            <a:r>
              <a:rPr lang="sk-SK" sz="1800" dirty="0">
                <a:effectLst/>
                <a:latin typeface="Times New Roman" panose="02020603050405020304" pitchFamily="18" charset="0"/>
                <a:ea typeface="Times New Roman" panose="02020603050405020304" pitchFamily="18" charset="0"/>
              </a:rPr>
              <a:t>Biologická evolúcia človeka je úplne nemysliteľná, ak z nej vyjmeme vedecký zásah vedecky a technologicky vyspelej mimozemskej civilizácie</a:t>
            </a:r>
          </a:p>
          <a:p>
            <a:pPr marL="342900" lvl="0" indent="-342900" algn="just">
              <a:lnSpc>
                <a:spcPct val="115000"/>
              </a:lnSpc>
              <a:buFont typeface="Symbol" panose="05050102010706020507" pitchFamily="18" charset="2"/>
              <a:buChar char=""/>
            </a:pPr>
            <a:r>
              <a:rPr lang="sk-SK" sz="1800" dirty="0">
                <a:effectLst/>
                <a:latin typeface="Times New Roman" panose="02020603050405020304" pitchFamily="18" charset="0"/>
                <a:ea typeface="Times New Roman" panose="02020603050405020304" pitchFamily="18" charset="0"/>
              </a:rPr>
              <a:t>Niektoré staroveké artefakty predstavujú tak vyspelú a komplexnú úroveň, že nie je možné, aby sa vyvinuli prirodzeným spôsobom. Úvod do týchto technológií musel byť ľuďom poskytnutý skrz vedenie vyspelejšej mimozemskej civilizácie.  </a:t>
            </a:r>
          </a:p>
          <a:p>
            <a:endParaRPr lang="sk-SK" dirty="0"/>
          </a:p>
        </p:txBody>
      </p:sp>
    </p:spTree>
    <p:extLst>
      <p:ext uri="{BB962C8B-B14F-4D97-AF65-F5344CB8AC3E}">
        <p14:creationId xmlns:p14="http://schemas.microsoft.com/office/powerpoint/2010/main" val="273193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D170A-5BAB-4735-AE38-3E80E5D0AED7}"/>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2000" dirty="0" err="1"/>
              <a:t>Úroveň</a:t>
            </a:r>
            <a:r>
              <a:rPr lang="en-US" sz="2000" dirty="0"/>
              <a:t> </a:t>
            </a:r>
            <a:r>
              <a:rPr lang="en-US" sz="2000" dirty="0" err="1"/>
              <a:t>jeho</a:t>
            </a:r>
            <a:r>
              <a:rPr lang="en-US" sz="2000" dirty="0"/>
              <a:t> </a:t>
            </a:r>
            <a:r>
              <a:rPr lang="en-US" sz="2000" dirty="0" err="1"/>
              <a:t>posudzovania</a:t>
            </a:r>
            <a:r>
              <a:rPr lang="cs-CZ" sz="2000" dirty="0"/>
              <a:t> a </a:t>
            </a:r>
            <a:r>
              <a:rPr lang="cs-CZ" sz="2000" dirty="0" err="1"/>
              <a:t>pozorovania</a:t>
            </a:r>
            <a:r>
              <a:rPr lang="en-US" sz="2000" dirty="0"/>
              <a:t> by </a:t>
            </a:r>
            <a:r>
              <a:rPr lang="en-US" sz="2000" dirty="0" err="1"/>
              <a:t>sme</a:t>
            </a:r>
            <a:r>
              <a:rPr lang="en-US" sz="2000" dirty="0"/>
              <a:t> </a:t>
            </a:r>
            <a:r>
              <a:rPr lang="en-US" sz="2000" dirty="0" err="1"/>
              <a:t>mohli</a:t>
            </a:r>
            <a:r>
              <a:rPr lang="en-US" sz="2000" dirty="0"/>
              <a:t> </a:t>
            </a:r>
            <a:r>
              <a:rPr lang="en-US" sz="2000" dirty="0" err="1"/>
              <a:t>pripodobniť</a:t>
            </a:r>
            <a:r>
              <a:rPr lang="en-US" sz="2000" dirty="0"/>
              <a:t> Rosch</a:t>
            </a:r>
            <a:r>
              <a:rPr lang="cs-CZ" sz="2000" dirty="0" err="1"/>
              <a:t>achovmu</a:t>
            </a:r>
            <a:r>
              <a:rPr lang="en-US" sz="2000" dirty="0"/>
              <a:t> </a:t>
            </a:r>
            <a:r>
              <a:rPr lang="en-US" sz="2000" dirty="0" err="1"/>
              <a:t>testu</a:t>
            </a:r>
            <a:r>
              <a:rPr lang="en-US" sz="2000" dirty="0"/>
              <a:t>.</a:t>
            </a:r>
            <a:br>
              <a:rPr lang="en-US" sz="2000" dirty="0"/>
            </a:br>
            <a:endParaRPr lang="en-US" sz="2000" dirty="0"/>
          </a:p>
        </p:txBody>
      </p:sp>
      <p:pic>
        <p:nvPicPr>
          <p:cNvPr id="1026" name="Picture 2" descr="Co vidíte v inkoustových skvrnách? Otestujte se, jací jste! |  Horoskopy.blesk.cz">
            <a:extLst>
              <a:ext uri="{FF2B5EF4-FFF2-40B4-BE49-F238E27FC236}">
                <a16:creationId xmlns:a16="http://schemas.microsoft.com/office/drawing/2014/main" id="{FCD89C8B-7FED-4963-8EB4-A6A7D521AC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49" r="1" b="6118"/>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899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azca Lines - HISTORY">
            <a:extLst>
              <a:ext uri="{FF2B5EF4-FFF2-40B4-BE49-F238E27FC236}">
                <a16:creationId xmlns:a16="http://schemas.microsoft.com/office/drawing/2014/main" id="{6CA53AA6-B193-4DBB-A8AD-40D62AA889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25" r="909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241CAA3-F3D8-4A49-B04C-073E145998F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Príklady:</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539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0BF21DD-024D-9C1D-FCB0-3D834B3390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Paracas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D3A48B37-3B30-7ACB-9AA6-E964F526DEAF}"/>
              </a:ext>
            </a:extLst>
          </p:cNvPr>
          <p:cNvPicPr>
            <a:picLocks noChangeAspect="1"/>
          </p:cNvPicPr>
          <p:nvPr/>
        </p:nvPicPr>
        <p:blipFill>
          <a:blip r:embed="rId2"/>
          <a:stretch>
            <a:fillRect/>
          </a:stretch>
        </p:blipFill>
        <p:spPr>
          <a:xfrm>
            <a:off x="1060707" y="2426818"/>
            <a:ext cx="399763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Zástupný obsah 6">
            <a:extLst>
              <a:ext uri="{FF2B5EF4-FFF2-40B4-BE49-F238E27FC236}">
                <a16:creationId xmlns:a16="http://schemas.microsoft.com/office/drawing/2014/main" id="{2CDB7E56-2E0C-4DBC-92F8-DD38170D7AB0}"/>
              </a:ext>
            </a:extLst>
          </p:cNvPr>
          <p:cNvPicPr>
            <a:picLocks noGrp="1" noChangeAspect="1"/>
          </p:cNvPicPr>
          <p:nvPr>
            <p:ph idx="1"/>
          </p:nvPr>
        </p:nvPicPr>
        <p:blipFill>
          <a:blip r:embed="rId3"/>
          <a:stretch>
            <a:fillRect/>
          </a:stretch>
        </p:blipFill>
        <p:spPr>
          <a:xfrm>
            <a:off x="6445073" y="3007098"/>
            <a:ext cx="5455917" cy="2837076"/>
          </a:xfrm>
          <a:prstGeom prst="rect">
            <a:avLst/>
          </a:prstGeom>
        </p:spPr>
      </p:pic>
    </p:spTree>
    <p:extLst>
      <p:ext uri="{BB962C8B-B14F-4D97-AF65-F5344CB8AC3E}">
        <p14:creationId xmlns:p14="http://schemas.microsoft.com/office/powerpoint/2010/main" val="217513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65F6B-A772-4F31-B5D5-F20FD4520CCF}"/>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b="1">
                <a:effectLst/>
              </a:rPr>
              <a:t>Žiarovky z chrámu bohyne Hathor v Dendere</a:t>
            </a:r>
            <a:endParaRPr lang="en-US" sz="3200" b="1"/>
          </a:p>
        </p:txBody>
      </p:sp>
      <p:pic>
        <p:nvPicPr>
          <p:cNvPr id="5" name="Zástupný objekt pre obsah 4" descr="Obrázok, na ktorom je budova, kamenný&#10;&#10;Automaticky generovaný popis">
            <a:extLst>
              <a:ext uri="{FF2B5EF4-FFF2-40B4-BE49-F238E27FC236}">
                <a16:creationId xmlns:a16="http://schemas.microsoft.com/office/drawing/2014/main" id="{CC7198B9-0C9E-425D-B39C-6FD6DFBF6B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6367"/>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93215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jekt pre obsah 4" descr="Obrázok, na ktorom je nábytok, rohož&#10;&#10;Automaticky generovaný popis">
            <a:extLst>
              <a:ext uri="{FF2B5EF4-FFF2-40B4-BE49-F238E27FC236}">
                <a16:creationId xmlns:a16="http://schemas.microsoft.com/office/drawing/2014/main" id="{9101515A-DC98-4242-8793-567023B725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3115"/>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28DB9FE-BC4B-463F-882A-41DB6AA27317}"/>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b="1">
                <a:solidFill>
                  <a:schemeClr val="bg1"/>
                </a:solidFill>
                <a:effectLst/>
              </a:rPr>
              <a:t>Sarkofág mayského kráľa Pakala z mesta Palenque</a:t>
            </a:r>
            <a:endParaRPr lang="en-US" sz="6000" b="1">
              <a:solidFill>
                <a:schemeClr val="bg1"/>
              </a:solidFill>
            </a:endParaRPr>
          </a:p>
        </p:txBody>
      </p:sp>
    </p:spTree>
    <p:extLst>
      <p:ext uri="{BB962C8B-B14F-4D97-AF65-F5344CB8AC3E}">
        <p14:creationId xmlns:p14="http://schemas.microsoft.com/office/powerpoint/2010/main" val="2937228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9EE5D2-5D2A-444A-A106-83AE805DC437}"/>
              </a:ext>
            </a:extLst>
          </p:cNvPr>
          <p:cNvSpPr>
            <a:spLocks noGrp="1"/>
          </p:cNvSpPr>
          <p:nvPr>
            <p:ph type="title"/>
          </p:nvPr>
        </p:nvSpPr>
        <p:spPr>
          <a:xfrm>
            <a:off x="838200" y="585216"/>
            <a:ext cx="10515600" cy="1325563"/>
          </a:xfrm>
        </p:spPr>
        <p:txBody>
          <a:bodyPr>
            <a:normAutofit/>
          </a:bodyPr>
          <a:lstStyle/>
          <a:p>
            <a:r>
              <a:rPr lang="sk-SK"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Teória o genetickom zásahu mimozemských civilizácií</a:t>
            </a:r>
            <a:endParaRPr lang="sk-SK">
              <a:solidFill>
                <a:schemeClr val="bg1"/>
              </a:solidFill>
            </a:endParaRPr>
          </a:p>
        </p:txBody>
      </p:sp>
      <p:pic>
        <p:nvPicPr>
          <p:cNvPr id="3074" name="Picture 2" descr="Je starší než Egyptská říše? Tajemství Velké sfingy nedá spát ani expertům  - Novinky.cz">
            <a:extLst>
              <a:ext uri="{FF2B5EF4-FFF2-40B4-BE49-F238E27FC236}">
                <a16:creationId xmlns:a16="http://schemas.microsoft.com/office/drawing/2014/main" id="{C2BDE2C4-5A8A-4255-969A-2A5CBE60E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88"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obsah 2">
            <a:extLst>
              <a:ext uri="{FF2B5EF4-FFF2-40B4-BE49-F238E27FC236}">
                <a16:creationId xmlns:a16="http://schemas.microsoft.com/office/drawing/2014/main" id="{889AA0EF-F585-4A82-996A-8FBB5CC39BD0}"/>
              </a:ext>
            </a:extLst>
          </p:cNvPr>
          <p:cNvSpPr>
            <a:spLocks noGrp="1"/>
          </p:cNvSpPr>
          <p:nvPr>
            <p:ph idx="1"/>
          </p:nvPr>
        </p:nvSpPr>
        <p:spPr>
          <a:xfrm>
            <a:off x="7546848" y="2516777"/>
            <a:ext cx="3803904" cy="3660185"/>
          </a:xfrm>
        </p:spPr>
        <p:txBody>
          <a:bodyPr anchor="ctr">
            <a:normAutofit/>
          </a:bodyPr>
          <a:lstStyle/>
          <a:p>
            <a:r>
              <a:rPr lang="sk-SK" sz="2200"/>
              <a:t>Sexuálny kontakt s evolučnými predchodcami ľudí</a:t>
            </a:r>
          </a:p>
          <a:p>
            <a:r>
              <a:rPr lang="sk-SK" sz="2200"/>
              <a:t>Laboratórne genetické ovplyvňovanie vývoja rôznych druhov na zemi</a:t>
            </a:r>
          </a:p>
        </p:txBody>
      </p:sp>
    </p:spTree>
    <p:extLst>
      <p:ext uri="{BB962C8B-B14F-4D97-AF65-F5344CB8AC3E}">
        <p14:creationId xmlns:p14="http://schemas.microsoft.com/office/powerpoint/2010/main" val="1098683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33E762A-F112-4E4C-A384-5445BF4565DC}"/>
              </a:ext>
            </a:extLst>
          </p:cNvPr>
          <p:cNvSpPr>
            <a:spLocks noGrp="1"/>
          </p:cNvSpPr>
          <p:nvPr>
            <p:ph type="title"/>
          </p:nvPr>
        </p:nvSpPr>
        <p:spPr>
          <a:xfrm>
            <a:off x="838200" y="585216"/>
            <a:ext cx="10515600" cy="1325563"/>
          </a:xfrm>
        </p:spPr>
        <p:txBody>
          <a:bodyPr>
            <a:normAutofit/>
          </a:bodyPr>
          <a:lstStyle/>
          <a:p>
            <a:r>
              <a:rPr lang="sk-SK" b="1">
                <a:solidFill>
                  <a:schemeClr val="bg1"/>
                </a:solidFill>
                <a:latin typeface="Times New Roman" panose="02020603050405020304" pitchFamily="18" charset="0"/>
                <a:ea typeface="Calibri" panose="020F0502020204030204" pitchFamily="34" charset="0"/>
              </a:rPr>
              <a:t>P</a:t>
            </a:r>
            <a:r>
              <a:rPr lang="sk-SK" b="1">
                <a:solidFill>
                  <a:schemeClr val="bg1"/>
                </a:solidFill>
                <a:effectLst/>
                <a:latin typeface="Times New Roman" panose="02020603050405020304" pitchFamily="18" charset="0"/>
                <a:ea typeface="Calibri" panose="020F0502020204030204" pitchFamily="34" charset="0"/>
              </a:rPr>
              <a:t>redstava o vyspelej mimozemskej technike</a:t>
            </a:r>
            <a:endParaRPr lang="sk-SK" b="1">
              <a:solidFill>
                <a:schemeClr val="bg1"/>
              </a:solidFill>
            </a:endParaRPr>
          </a:p>
        </p:txBody>
      </p:sp>
      <p:pic>
        <p:nvPicPr>
          <p:cNvPr id="4098" name="Picture 2" descr="Easter Island asked the British Museum to return Moai statue - Insider">
            <a:extLst>
              <a:ext uri="{FF2B5EF4-FFF2-40B4-BE49-F238E27FC236}">
                <a16:creationId xmlns:a16="http://schemas.microsoft.com/office/drawing/2014/main" id="{26FEC3A9-1100-42C1-ACC3-A0E995A75B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99" r="3" b="5547"/>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obsah 2">
            <a:extLst>
              <a:ext uri="{FF2B5EF4-FFF2-40B4-BE49-F238E27FC236}">
                <a16:creationId xmlns:a16="http://schemas.microsoft.com/office/drawing/2014/main" id="{71374D8E-F876-4F74-94E1-EBAE3E045902}"/>
              </a:ext>
            </a:extLst>
          </p:cNvPr>
          <p:cNvSpPr>
            <a:spLocks noGrp="1"/>
          </p:cNvSpPr>
          <p:nvPr>
            <p:ph idx="1"/>
          </p:nvPr>
        </p:nvSpPr>
        <p:spPr>
          <a:xfrm>
            <a:off x="7546848" y="2516777"/>
            <a:ext cx="3803904" cy="3660185"/>
          </a:xfrm>
        </p:spPr>
        <p:txBody>
          <a:bodyPr anchor="ctr">
            <a:normAutofit/>
          </a:bodyPr>
          <a:lstStyle/>
          <a:p>
            <a:r>
              <a:rPr lang="sk-SK" sz="2200"/>
              <a:t>Ukážkovým príkladom môžu byť sochy Moai. </a:t>
            </a:r>
          </a:p>
          <a:p>
            <a:r>
              <a:rPr lang="sk-SK" sz="2200" u="sng">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https://www.youtube.com/watch?v=yvvES47OdmY&amp;ab_channel=NatureNewsteam</a:t>
            </a:r>
            <a:r>
              <a:rPr lang="sk-SK" sz="2200">
                <a:effectLst/>
                <a:latin typeface="Times New Roman" panose="02020603050405020304" pitchFamily="18" charset="0"/>
                <a:ea typeface="Calibri" panose="020F0502020204030204" pitchFamily="34" charset="0"/>
                <a:cs typeface="Times New Roman" panose="02020603050405020304" pitchFamily="18" charset="0"/>
              </a:rPr>
              <a:t> </a:t>
            </a:r>
            <a:endParaRPr lang="sk-SK" sz="2200">
              <a:effectLst/>
              <a:latin typeface="Calibri" panose="020F0502020204030204" pitchFamily="34" charset="0"/>
              <a:ea typeface="Calibri" panose="020F0502020204030204" pitchFamily="34" charset="0"/>
              <a:cs typeface="Times New Roman" panose="02020603050405020304" pitchFamily="18" charset="0"/>
            </a:endParaRPr>
          </a:p>
          <a:p>
            <a:endParaRPr lang="sk-SK" sz="2200"/>
          </a:p>
        </p:txBody>
      </p:sp>
    </p:spTree>
    <p:extLst>
      <p:ext uri="{BB962C8B-B14F-4D97-AF65-F5344CB8AC3E}">
        <p14:creationId xmlns:p14="http://schemas.microsoft.com/office/powerpoint/2010/main" val="313531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515DB-17E1-4616-805C-72F57E5A5BFC}"/>
              </a:ext>
            </a:extLst>
          </p:cNvPr>
          <p:cNvSpPr>
            <a:spLocks noGrp="1"/>
          </p:cNvSpPr>
          <p:nvPr>
            <p:ph type="title"/>
          </p:nvPr>
        </p:nvSpPr>
        <p:spPr/>
        <p:txBody>
          <a:bodyPr/>
          <a:lstStyle/>
          <a:p>
            <a:r>
              <a:rPr lang="sk-SK" b="1" dirty="0"/>
              <a:t>Čo je to pseudoveda? Kedy vzniká? </a:t>
            </a:r>
          </a:p>
        </p:txBody>
      </p:sp>
      <p:sp>
        <p:nvSpPr>
          <p:cNvPr id="3" name="Zástupný objekt pre obsah 2">
            <a:extLst>
              <a:ext uri="{FF2B5EF4-FFF2-40B4-BE49-F238E27FC236}">
                <a16:creationId xmlns:a16="http://schemas.microsoft.com/office/drawing/2014/main" id="{44CA39F6-4C57-4E08-A840-3FBC2A1372D3}"/>
              </a:ext>
            </a:extLst>
          </p:cNvPr>
          <p:cNvSpPr>
            <a:spLocks noGrp="1"/>
          </p:cNvSpPr>
          <p:nvPr>
            <p:ph idx="1"/>
          </p:nvPr>
        </p:nvSpPr>
        <p:spPr/>
        <p:txBody>
          <a:bodyPr/>
          <a:lstStyle/>
          <a:p>
            <a:r>
              <a:rPr lang="sk-SK" dirty="0"/>
              <a:t>V širšom slova zmysle funguje dlhodobo paralele popri racionálnom poznávaní nášho sveta.</a:t>
            </a:r>
          </a:p>
          <a:p>
            <a:r>
              <a:rPr lang="sk-SK" dirty="0" err="1"/>
              <a:t>Frenológia</a:t>
            </a:r>
            <a:endParaRPr lang="sk-SK" dirty="0"/>
          </a:p>
          <a:p>
            <a:r>
              <a:rPr lang="sk-SK" dirty="0"/>
              <a:t>„Tajné dejiny“</a:t>
            </a:r>
          </a:p>
        </p:txBody>
      </p:sp>
    </p:spTree>
    <p:extLst>
      <p:ext uri="{BB962C8B-B14F-4D97-AF65-F5344CB8AC3E}">
        <p14:creationId xmlns:p14="http://schemas.microsoft.com/office/powerpoint/2010/main" val="539291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Všetko naše poznanie a schopnosti odvodzuje od zásahu mimozemskej civilizácie</a:t>
            </a:r>
          </a:p>
        </p:txBody>
      </p:sp>
      <p:sp>
        <p:nvSpPr>
          <p:cNvPr id="3" name="Zástupný symbol pro obsah 2"/>
          <p:cNvSpPr>
            <a:spLocks noGrp="1"/>
          </p:cNvSpPr>
          <p:nvPr>
            <p:ph idx="1"/>
          </p:nvPr>
        </p:nvSpPr>
        <p:spPr/>
        <p:txBody>
          <a:bodyPr/>
          <a:lstStyle/>
          <a:p>
            <a:pPr algn="just"/>
            <a:r>
              <a:rPr lang="sk-SK" i="1" dirty="0"/>
              <a:t>,,Pochybovači okrem toho hovoria, že rýchlosť svetla nad 300 000km za sekundu patrí do ríše utópie, pretože Einstein dokázal, že rýchlosť svetla je absolútnou hranicou zrýchlenia... Aj tento protiargument obstojí len potiaľ, pokiaľ vychádzame z toho, že kozmické lode budúcnosti sa budú musieť zdvihnúť zo zeme energiou miliónov litrov pohonných látok a pohybovať sa vo vesmíre len týmto zdrojom energie“  </a:t>
            </a:r>
            <a:r>
              <a:rPr lang="sk-SK" dirty="0" err="1"/>
              <a:t>Däniken</a:t>
            </a:r>
            <a:r>
              <a:rPr lang="sk-SK" dirty="0"/>
              <a:t>, E. Späť ku hviezdam. (1996)</a:t>
            </a:r>
            <a:endParaRPr lang="cs-CZ" dirty="0"/>
          </a:p>
          <a:p>
            <a:r>
              <a:rPr lang="sk-SK" i="1" dirty="0"/>
              <a:t>,,</a:t>
            </a:r>
            <a:r>
              <a:rPr lang="sk-SK" i="1" dirty="0" err="1"/>
              <a:t>Nielsovi</a:t>
            </a:r>
            <a:r>
              <a:rPr lang="sk-SK" i="1" dirty="0"/>
              <a:t> </a:t>
            </a:r>
            <a:r>
              <a:rPr lang="sk-SK" i="1" dirty="0" err="1"/>
              <a:t>Bohrovi</a:t>
            </a:r>
            <a:r>
              <a:rPr lang="sk-SK" i="1" dirty="0"/>
              <a:t> sa sníval v noci sen, vďaka ktorému zostrojil model atómu, za ktorý dostal v roku 1922 Nobelovu cenu. Tento ,,sen“ bol však naprogramovaný“ </a:t>
            </a:r>
            <a:endParaRPr lang="cs-CZ" dirty="0"/>
          </a:p>
        </p:txBody>
      </p:sp>
    </p:spTree>
    <p:extLst>
      <p:ext uri="{BB962C8B-B14F-4D97-AF65-F5344CB8AC3E}">
        <p14:creationId xmlns:p14="http://schemas.microsoft.com/office/powerpoint/2010/main" val="3134812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p:cNvPicPr>
          <p:nvPr>
            <p:ph idx="1"/>
          </p:nvPr>
        </p:nvPicPr>
        <p:blipFill rotWithShape="1">
          <a:blip r:embed="rId2" cstate="print">
            <a:extLst>
              <a:ext uri="{28A0092B-C50C-407E-A947-70E740481C1C}">
                <a14:useLocalDpi xmlns:a14="http://schemas.microsoft.com/office/drawing/2010/main" val="0"/>
              </a:ext>
            </a:extLst>
          </a:blip>
          <a:srcRect t="3746" b="17406"/>
          <a:stretch/>
        </p:blipFill>
        <p:spPr bwMode="auto">
          <a:xfrm rot="5400000">
            <a:off x="1198078" y="1340585"/>
            <a:ext cx="4328444" cy="4414453"/>
          </a:xfrm>
          <a:prstGeom prst="rect">
            <a:avLst/>
          </a:prstGeom>
          <a:ln>
            <a:noFill/>
          </a:ln>
          <a:extLst>
            <a:ext uri="{53640926-AAD7-44D8-BBD7-CCE9431645EC}">
              <a14:shadowObscured xmlns:a14="http://schemas.microsoft.com/office/drawing/2010/main"/>
            </a:ext>
          </a:extLst>
        </p:spPr>
      </p:pic>
      <p:pic>
        <p:nvPicPr>
          <p:cNvPr id="5" name="Obrázek 4"/>
          <p:cNvPicPr/>
          <p:nvPr/>
        </p:nvPicPr>
        <p:blipFill>
          <a:blip r:embed="rId3" cstate="print">
            <a:extLst>
              <a:ext uri="{28A0092B-C50C-407E-A947-70E740481C1C}">
                <a14:useLocalDpi xmlns:a14="http://schemas.microsoft.com/office/drawing/2010/main" val="0"/>
              </a:ext>
            </a:extLst>
          </a:blip>
          <a:stretch>
            <a:fillRect/>
          </a:stretch>
        </p:blipFill>
        <p:spPr>
          <a:xfrm rot="5400000">
            <a:off x="7182386" y="1338043"/>
            <a:ext cx="2558554" cy="3682573"/>
          </a:xfrm>
          <a:prstGeom prst="rect">
            <a:avLst/>
          </a:prstGeom>
        </p:spPr>
      </p:pic>
    </p:spTree>
    <p:extLst>
      <p:ext uri="{BB962C8B-B14F-4D97-AF65-F5344CB8AC3E}">
        <p14:creationId xmlns:p14="http://schemas.microsoft.com/office/powerpoint/2010/main" val="134663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465095"/>
            <a:ext cx="4327358" cy="1155030"/>
          </a:xfrm>
        </p:spPr>
        <p:txBody>
          <a:bodyPr>
            <a:noAutofit/>
          </a:bodyPr>
          <a:lstStyle/>
          <a:p>
            <a:pPr algn="just"/>
            <a:r>
              <a:rPr lang="sk-SK" sz="2400" i="1" dirty="0"/>
              <a:t>,,Postava na tejto skalnej maľbe z Ti-n-</a:t>
            </a:r>
            <a:r>
              <a:rPr lang="sk-SK" sz="2400" i="1" dirty="0" err="1"/>
              <a:t>Tazarifu</a:t>
            </a:r>
            <a:r>
              <a:rPr lang="sk-SK" sz="2400" i="1" dirty="0"/>
              <a:t> v </a:t>
            </a:r>
            <a:r>
              <a:rPr lang="sk-SK" sz="2400" i="1" dirty="0" err="1"/>
              <a:t>Tassili</a:t>
            </a:r>
            <a:r>
              <a:rPr lang="sk-SK" sz="2400" i="1" dirty="0"/>
              <a:t> má na sebe, ako sa zdá, tesne priliehajúci odev kozmonautov s ovládacím zariadením na pleciach a s anténovými lúčmi na ochrannej prilbe.“</a:t>
            </a:r>
            <a:br>
              <a:rPr lang="cs-CZ" sz="2400" dirty="0"/>
            </a:br>
            <a:endParaRPr lang="cs-CZ" sz="2400" dirty="0"/>
          </a:p>
        </p:txBody>
      </p:sp>
      <p:pic>
        <p:nvPicPr>
          <p:cNvPr id="4" name="Zástupný symbol pro obsah 3"/>
          <p:cNvPicPr>
            <a:picLocks noGrp="1"/>
          </p:cNvPicPr>
          <p:nvPr>
            <p:ph idx="1"/>
          </p:nvPr>
        </p:nvPicPr>
        <p:blipFill rotWithShape="1">
          <a:blip r:embed="rId2" cstate="print">
            <a:extLst>
              <a:ext uri="{28A0092B-C50C-407E-A947-70E740481C1C}">
                <a14:useLocalDpi xmlns:a14="http://schemas.microsoft.com/office/drawing/2010/main" val="0"/>
              </a:ext>
            </a:extLst>
          </a:blip>
          <a:srcRect t="3593" b="6138"/>
          <a:stretch/>
        </p:blipFill>
        <p:spPr bwMode="auto">
          <a:xfrm>
            <a:off x="1315453" y="0"/>
            <a:ext cx="2771201" cy="2683803"/>
          </a:xfrm>
          <a:prstGeom prst="rect">
            <a:avLst/>
          </a:prstGeom>
          <a:ln>
            <a:noFill/>
          </a:ln>
          <a:extLst>
            <a:ext uri="{53640926-AAD7-44D8-BBD7-CCE9431645EC}">
              <a14:shadowObscured xmlns:a14="http://schemas.microsoft.com/office/drawing/2010/main"/>
            </a:ext>
          </a:extLst>
        </p:spPr>
      </p:pic>
      <p:pic>
        <p:nvPicPr>
          <p:cNvPr id="5" name="Obrázek 4"/>
          <p:cNvPicPr/>
          <p:nvPr/>
        </p:nvPicPr>
        <p:blipFill rotWithShape="1">
          <a:blip r:embed="rId3" cstate="print">
            <a:extLst>
              <a:ext uri="{28A0092B-C50C-407E-A947-70E740481C1C}">
                <a14:useLocalDpi xmlns:a14="http://schemas.microsoft.com/office/drawing/2010/main" val="0"/>
              </a:ext>
            </a:extLst>
          </a:blip>
          <a:srcRect l="24691" r="9877"/>
          <a:stretch/>
        </p:blipFill>
        <p:spPr bwMode="auto">
          <a:xfrm>
            <a:off x="7764379" y="68940"/>
            <a:ext cx="2438399" cy="3150712"/>
          </a:xfrm>
          <a:prstGeom prst="rect">
            <a:avLst/>
          </a:prstGeom>
          <a:ln>
            <a:noFill/>
          </a:ln>
          <a:extLst>
            <a:ext uri="{53640926-AAD7-44D8-BBD7-CCE9431645EC}">
              <a14:shadowObscured xmlns:a14="http://schemas.microsoft.com/office/drawing/2010/main"/>
            </a:ext>
          </a:extLst>
        </p:spPr>
      </p:pic>
      <p:sp>
        <p:nvSpPr>
          <p:cNvPr id="6" name="Nadpis 1"/>
          <p:cNvSpPr txBox="1">
            <a:spLocks/>
          </p:cNvSpPr>
          <p:nvPr/>
        </p:nvSpPr>
        <p:spPr>
          <a:xfrm>
            <a:off x="6819899" y="3858126"/>
            <a:ext cx="4327358" cy="1155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sk-SK" i="1" dirty="0"/>
              <a:t>,,</a:t>
            </a:r>
            <a:r>
              <a:rPr lang="sk-SK" sz="2400" i="1" dirty="0"/>
              <a:t>Postava ,,boha“ z Val </a:t>
            </a:r>
            <a:r>
              <a:rPr lang="sk-SK" sz="2400" i="1" dirty="0" err="1"/>
              <a:t>Comonica</a:t>
            </a:r>
            <a:r>
              <a:rPr lang="sk-SK" sz="2400" i="1" dirty="0"/>
              <a:t> v severnom Taliansku. Ozdoba hlavy pripomína systém antén. Azda kozmonaut?“ </a:t>
            </a:r>
            <a:endParaRPr lang="cs-CZ" sz="2400" dirty="0"/>
          </a:p>
          <a:p>
            <a:pPr algn="just"/>
            <a:br>
              <a:rPr lang="cs-CZ" sz="2400" dirty="0"/>
            </a:br>
            <a:endParaRPr lang="cs-CZ" sz="2400" dirty="0"/>
          </a:p>
        </p:txBody>
      </p:sp>
    </p:spTree>
    <p:extLst>
      <p:ext uri="{BB962C8B-B14F-4D97-AF65-F5344CB8AC3E}">
        <p14:creationId xmlns:p14="http://schemas.microsoft.com/office/powerpoint/2010/main" val="148616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E4DDE7E-042C-4093-A8B2-C2E74736AF60}"/>
              </a:ext>
            </a:extLst>
          </p:cNvPr>
          <p:cNvSpPr>
            <a:spLocks noGrp="1"/>
          </p:cNvSpPr>
          <p:nvPr>
            <p:ph type="title"/>
          </p:nvPr>
        </p:nvSpPr>
        <p:spPr>
          <a:xfrm>
            <a:off x="838200" y="4669978"/>
            <a:ext cx="4391024" cy="1173700"/>
          </a:xfrm>
        </p:spPr>
        <p:txBody>
          <a:bodyPr anchor="t">
            <a:normAutofit/>
          </a:bodyPr>
          <a:lstStyle/>
          <a:p>
            <a:r>
              <a:rPr lang="sk-SK" sz="3700" b="1" dirty="0" err="1">
                <a:solidFill>
                  <a:schemeClr val="bg1"/>
                </a:solidFill>
                <a:latin typeface="Times New Roman" panose="02020603050405020304" pitchFamily="18" charset="0"/>
                <a:cs typeface="Times New Roman" panose="02020603050405020304" pitchFamily="18" charset="0"/>
              </a:rPr>
              <a:t>Kraniálna</a:t>
            </a:r>
            <a:r>
              <a:rPr lang="sk-SK" sz="3700" b="1" dirty="0">
                <a:solidFill>
                  <a:schemeClr val="bg1"/>
                </a:solidFill>
                <a:latin typeface="Times New Roman" panose="02020603050405020304" pitchFamily="18" charset="0"/>
                <a:cs typeface="Times New Roman" panose="02020603050405020304" pitchFamily="18" charset="0"/>
              </a:rPr>
              <a:t> deformácia</a:t>
            </a:r>
          </a:p>
        </p:txBody>
      </p:sp>
      <p:pic>
        <p:nvPicPr>
          <p:cNvPr id="1028" name="Picture 4" descr="Landesmuseum Württemberg deformed skull, early 6th century Allemannic culture.">
            <a:extLst>
              <a:ext uri="{FF2B5EF4-FFF2-40B4-BE49-F238E27FC236}">
                <a16:creationId xmlns:a16="http://schemas.microsoft.com/office/drawing/2014/main" id="{C088E90E-2BBA-19CE-2816-52491ECCA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8" r="6696" b="-2"/>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What do we call 'Artificial cranial deformation' in archaeology and why did  ancient civilizations practised it?">
            <a:extLst>
              <a:ext uri="{FF2B5EF4-FFF2-40B4-BE49-F238E27FC236}">
                <a16:creationId xmlns:a16="http://schemas.microsoft.com/office/drawing/2014/main" id="{4D381999-17D4-8C48-C1C0-66B689F14C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66" r="16531" b="-1"/>
          <a:stretch/>
        </p:blipFill>
        <p:spPr bwMode="auto">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rtificially deformed Ostrogoth skull">
            <a:extLst>
              <a:ext uri="{FF2B5EF4-FFF2-40B4-BE49-F238E27FC236}">
                <a16:creationId xmlns:a16="http://schemas.microsoft.com/office/drawing/2014/main" id="{2E03A72C-44E6-0A86-D216-49D05F1D19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88" r="19741" b="-2"/>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grpSp>
        <p:nvGrpSpPr>
          <p:cNvPr id="1050" name="Group 1049">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51" name="Freeform: Shape 1050">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34" name="Content Placeholder 1033">
            <a:extLst>
              <a:ext uri="{FF2B5EF4-FFF2-40B4-BE49-F238E27FC236}">
                <a16:creationId xmlns:a16="http://schemas.microsoft.com/office/drawing/2014/main" id="{58C46128-7E81-F431-F193-EF9BBB590ECB}"/>
              </a:ext>
            </a:extLst>
          </p:cNvPr>
          <p:cNvSpPr>
            <a:spLocks noGrp="1"/>
          </p:cNvSpPr>
          <p:nvPr>
            <p:ph idx="1"/>
          </p:nvPr>
        </p:nvSpPr>
        <p:spPr>
          <a:xfrm>
            <a:off x="5664201" y="4766267"/>
            <a:ext cx="5692774" cy="1077411"/>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57393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98135EBA-B3A3-4F88-BCB1-D0C8E63F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865B9F-8990-AD70-3412-DF4204CC3664}"/>
              </a:ext>
            </a:extLst>
          </p:cNvPr>
          <p:cNvSpPr>
            <a:spLocks noGrp="1"/>
          </p:cNvSpPr>
          <p:nvPr>
            <p:ph type="title"/>
          </p:nvPr>
        </p:nvSpPr>
        <p:spPr>
          <a:xfrm>
            <a:off x="7214190" y="713232"/>
            <a:ext cx="4413749" cy="1197864"/>
          </a:xfrm>
        </p:spPr>
        <p:txBody>
          <a:bodyPr>
            <a:normAutofit/>
          </a:bodyPr>
          <a:lstStyle/>
          <a:p>
            <a:endParaRPr lang="sk-SK" sz="4200"/>
          </a:p>
        </p:txBody>
      </p:sp>
      <p:pic>
        <p:nvPicPr>
          <p:cNvPr id="2050" name="Picture 2" descr="Model of an Ostrogoth woman - Stock Image - E900/0386 - Science Photo  Library">
            <a:extLst>
              <a:ext uri="{FF2B5EF4-FFF2-40B4-BE49-F238E27FC236}">
                <a16:creationId xmlns:a16="http://schemas.microsoft.com/office/drawing/2014/main" id="{94A77F9B-7539-5BE9-F2E6-C78735DC3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92" r="2" b="195"/>
          <a:stretch/>
        </p:blipFill>
        <p:spPr bwMode="auto">
          <a:xfrm>
            <a:off x="166978" y="1262585"/>
            <a:ext cx="3337407" cy="42083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gyptSearch Forums: Post A Reply | Ancient egypt, Egypt history, Egyptian  history">
            <a:extLst>
              <a:ext uri="{FF2B5EF4-FFF2-40B4-BE49-F238E27FC236}">
                <a16:creationId xmlns:a16="http://schemas.microsoft.com/office/drawing/2014/main" id="{6CD5285C-D3FE-CB20-90D3-41D0A6855C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0" r="-3" b="-3"/>
          <a:stretch/>
        </p:blipFill>
        <p:spPr bwMode="auto">
          <a:xfrm>
            <a:off x="7214190" y="204625"/>
            <a:ext cx="4084745" cy="2964422"/>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447D1B1D-04C6-4151-9423-F5437649E4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788307"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2056" name="Picture 8" descr="A limestone portrait head of one of the daughters of Akhenaton and Nefertiti.  Amarna period, 18th dynasty, circa 1345 BC, now on display at the Egyptian  Museum of Berlin [3009x1979] : r/ArtefactPorn">
            <a:extLst>
              <a:ext uri="{FF2B5EF4-FFF2-40B4-BE49-F238E27FC236}">
                <a16:creationId xmlns:a16="http://schemas.microsoft.com/office/drawing/2014/main" id="{BC05E74A-CB25-2B28-E9E1-26D7317A54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415" b="-1"/>
          <a:stretch/>
        </p:blipFill>
        <p:spPr bwMode="auto">
          <a:xfrm>
            <a:off x="7188617" y="3550208"/>
            <a:ext cx="4084749" cy="2964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ficial cranial deformation - Wikipedia">
            <a:extLst>
              <a:ext uri="{FF2B5EF4-FFF2-40B4-BE49-F238E27FC236}">
                <a16:creationId xmlns:a16="http://schemas.microsoft.com/office/drawing/2014/main" id="{54E62B0C-0377-344F-56F3-DDEFD019C3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53" b="1"/>
          <a:stretch/>
        </p:blipFill>
        <p:spPr bwMode="auto">
          <a:xfrm>
            <a:off x="3557870" y="1262585"/>
            <a:ext cx="3435838" cy="4332830"/>
          </a:xfrm>
          <a:prstGeom prst="rect">
            <a:avLst/>
          </a:prstGeom>
          <a:noFill/>
          <a:extLst>
            <a:ext uri="{909E8E84-426E-40DD-AFC4-6F175D3DCCD1}">
              <a14:hiddenFill xmlns:a14="http://schemas.microsoft.com/office/drawing/2010/main">
                <a:solidFill>
                  <a:srgbClr val="FFFFFF"/>
                </a:solidFill>
              </a14:hiddenFill>
            </a:ext>
          </a:extLst>
        </p:spPr>
      </p:pic>
      <p:sp>
        <p:nvSpPr>
          <p:cNvPr id="2060" name="Content Placeholder 2059">
            <a:extLst>
              <a:ext uri="{FF2B5EF4-FFF2-40B4-BE49-F238E27FC236}">
                <a16:creationId xmlns:a16="http://schemas.microsoft.com/office/drawing/2014/main" id="{E517EAE3-1F2B-73C0-55FC-380A938486A5}"/>
              </a:ext>
            </a:extLst>
          </p:cNvPr>
          <p:cNvSpPr>
            <a:spLocks noGrp="1"/>
          </p:cNvSpPr>
          <p:nvPr>
            <p:ph idx="1"/>
          </p:nvPr>
        </p:nvSpPr>
        <p:spPr>
          <a:xfrm>
            <a:off x="7214190" y="2048256"/>
            <a:ext cx="4413749" cy="4123944"/>
          </a:xfrm>
        </p:spPr>
        <p:txBody>
          <a:bodyPr>
            <a:normAutofit/>
          </a:bodyPr>
          <a:lstStyle/>
          <a:p>
            <a:endParaRPr lang="en-US" sz="2000" dirty="0"/>
          </a:p>
        </p:txBody>
      </p:sp>
    </p:spTree>
    <p:extLst>
      <p:ext uri="{BB962C8B-B14F-4D97-AF65-F5344CB8AC3E}">
        <p14:creationId xmlns:p14="http://schemas.microsoft.com/office/powerpoint/2010/main" val="366159384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3A922-1E7D-964C-D816-EBE510CACAF6}"/>
              </a:ext>
            </a:extLst>
          </p:cNvPr>
          <p:cNvSpPr>
            <a:spLocks noGrp="1"/>
          </p:cNvSpPr>
          <p:nvPr>
            <p:ph type="title"/>
          </p:nvPr>
        </p:nvSpPr>
        <p:spPr>
          <a:xfrm>
            <a:off x="555511" y="629266"/>
            <a:ext cx="3697511" cy="1676603"/>
          </a:xfrm>
        </p:spPr>
        <p:txBody>
          <a:bodyPr>
            <a:normAutofit/>
          </a:bodyPr>
          <a:lstStyle/>
          <a:p>
            <a:pPr algn="ctr"/>
            <a:endParaRPr lang="sk-SK" sz="4000"/>
          </a:p>
        </p:txBody>
      </p:sp>
      <p:sp>
        <p:nvSpPr>
          <p:cNvPr id="3084" name="Content Placeholder 3083">
            <a:extLst>
              <a:ext uri="{FF2B5EF4-FFF2-40B4-BE49-F238E27FC236}">
                <a16:creationId xmlns:a16="http://schemas.microsoft.com/office/drawing/2014/main" id="{7E6177C6-06A2-79A6-0900-5400A18988A7}"/>
              </a:ext>
            </a:extLst>
          </p:cNvPr>
          <p:cNvSpPr>
            <a:spLocks noGrp="1"/>
          </p:cNvSpPr>
          <p:nvPr>
            <p:ph idx="1"/>
          </p:nvPr>
        </p:nvSpPr>
        <p:spPr>
          <a:xfrm>
            <a:off x="555513" y="2438400"/>
            <a:ext cx="3697510" cy="3785419"/>
          </a:xfrm>
        </p:spPr>
        <p:txBody>
          <a:bodyPr>
            <a:normAutofit/>
          </a:bodyPr>
          <a:lstStyle/>
          <a:p>
            <a:endParaRPr lang="en-US" sz="1800"/>
          </a:p>
        </p:txBody>
      </p:sp>
      <p:sp>
        <p:nvSpPr>
          <p:cNvPr id="3120" name="Rectangle 3119">
            <a:extLst>
              <a:ext uri="{FF2B5EF4-FFF2-40B4-BE49-F238E27FC236}">
                <a16:creationId xmlns:a16="http://schemas.microsoft.com/office/drawing/2014/main" id="{8C29D873-1945-4654-A367-D915DFB30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ounded Rectangle 9">
            <a:extLst>
              <a:ext uri="{FF2B5EF4-FFF2-40B4-BE49-F238E27FC236}">
                <a16:creationId xmlns:a16="http://schemas.microsoft.com/office/drawing/2014/main" id="{6190A0DD-293F-477F-AEDB-BD04B1227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Cranial Deformation.">
            <a:extLst>
              <a:ext uri="{FF2B5EF4-FFF2-40B4-BE49-F238E27FC236}">
                <a16:creationId xmlns:a16="http://schemas.microsoft.com/office/drawing/2014/main" id="{2587406D-C88F-2AB3-78E3-742C70C95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2" r="4" b="4"/>
          <a:stretch/>
        </p:blipFill>
        <p:spPr bwMode="auto">
          <a:xfrm>
            <a:off x="1895022" y="427159"/>
            <a:ext cx="2576357" cy="268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ad Space: Behind 10,000 Years of Artificial Cranial Modification - Atlas  Obscura">
            <a:extLst>
              <a:ext uri="{FF2B5EF4-FFF2-40B4-BE49-F238E27FC236}">
                <a16:creationId xmlns:a16="http://schemas.microsoft.com/office/drawing/2014/main" id="{6CE9938D-D748-1D10-FD5F-7A23615AA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5253"/>
          <a:stretch/>
        </p:blipFill>
        <p:spPr bwMode="auto">
          <a:xfrm>
            <a:off x="5125340" y="166259"/>
            <a:ext cx="2868780" cy="29839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F616269-B0A9-1584-61A6-938F96A764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73" r="-4" b="-4"/>
          <a:stretch/>
        </p:blipFill>
        <p:spPr bwMode="auto">
          <a:xfrm>
            <a:off x="389860" y="3354225"/>
            <a:ext cx="6775888" cy="32592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idden Unseen: Artificial cranial deformation">
            <a:extLst>
              <a:ext uri="{FF2B5EF4-FFF2-40B4-BE49-F238E27FC236}">
                <a16:creationId xmlns:a16="http://schemas.microsoft.com/office/drawing/2014/main" id="{26B32C11-7D7E-F1A6-B686-8E329C3C5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5408" y="1294699"/>
            <a:ext cx="2974935" cy="391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kartograf</a:t>
            </a:r>
          </a:p>
        </p:txBody>
      </p:sp>
      <p:sp>
        <p:nvSpPr>
          <p:cNvPr id="3" name="Zástupný symbol pro obsah 2"/>
          <p:cNvSpPr>
            <a:spLocks noGrp="1"/>
          </p:cNvSpPr>
          <p:nvPr>
            <p:ph idx="1"/>
          </p:nvPr>
        </p:nvSpPr>
        <p:spPr/>
        <p:txBody>
          <a:bodyPr/>
          <a:lstStyle/>
          <a:p>
            <a:pPr algn="just"/>
            <a:r>
              <a:rPr lang="cs-CZ" dirty="0"/>
              <a:t>„Naskýtá se několik nesnadných otázek. Tyto mapy zcela jistě nakreslili naši předkové — a přece je nepochybné, že byly pořízeny s pomocí nejmodernějších technických prostředků, totiž letecké fotografie. [...] Mapy tureckého admirála ovšem nejsou originály; jsou kopiemi, kopií, vzniklými mnohonásobným opětovným překreslováním. Ale buď jak buď: kdo před tisíciletími zhotovil původní originál, musel nejen létat, ale dokonce i za letu fotografovat.“ </a:t>
            </a:r>
            <a:r>
              <a:rPr lang="sk-SK" dirty="0" err="1"/>
              <a:t>Däniken</a:t>
            </a:r>
            <a:r>
              <a:rPr lang="sk-SK" dirty="0"/>
              <a:t>, E. </a:t>
            </a:r>
            <a:r>
              <a:rPr lang="sk-SK" dirty="0" err="1"/>
              <a:t>Vzpomínky</a:t>
            </a:r>
            <a:r>
              <a:rPr lang="sk-SK" dirty="0"/>
              <a:t> na </a:t>
            </a:r>
            <a:r>
              <a:rPr lang="sk-SK" dirty="0" err="1"/>
              <a:t>budoucnost</a:t>
            </a:r>
            <a:r>
              <a:rPr lang="sk-SK" dirty="0"/>
              <a:t>. 1969 s. 16</a:t>
            </a:r>
            <a:endParaRPr lang="cs-CZ" dirty="0"/>
          </a:p>
          <a:p>
            <a:endParaRPr lang="cs-CZ" dirty="0"/>
          </a:p>
        </p:txBody>
      </p:sp>
    </p:spTree>
    <p:extLst>
      <p:ext uri="{BB962C8B-B14F-4D97-AF65-F5344CB8AC3E}">
        <p14:creationId xmlns:p14="http://schemas.microsoft.com/office/powerpoint/2010/main" val="607399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F8470-49CA-014C-8B32-07C08F26D86C}"/>
              </a:ext>
            </a:extLst>
          </p:cNvPr>
          <p:cNvSpPr>
            <a:spLocks noGrp="1"/>
          </p:cNvSpPr>
          <p:nvPr>
            <p:ph type="title"/>
          </p:nvPr>
        </p:nvSpPr>
        <p:spPr/>
        <p:txBody>
          <a:bodyPr/>
          <a:lstStyle/>
          <a:p>
            <a:endParaRPr lang="sk-SK"/>
          </a:p>
        </p:txBody>
      </p:sp>
      <p:pic>
        <p:nvPicPr>
          <p:cNvPr id="4098" name="Picture 2">
            <a:extLst>
              <a:ext uri="{FF2B5EF4-FFF2-40B4-BE49-F238E27FC236}">
                <a16:creationId xmlns:a16="http://schemas.microsoft.com/office/drawing/2014/main" id="{7D7CEC24-DF6E-68AB-AFD3-C5DC52FB8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58" y="170430"/>
            <a:ext cx="4857238" cy="64783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79D2913-F5AC-74B9-2162-347B9D13D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98" y="0"/>
            <a:ext cx="6747368" cy="38930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4CF4D8A-F166-6071-0C44-7F57F10D2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675" y="3940439"/>
            <a:ext cx="3946014" cy="270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2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Biblista, inžinier </a:t>
            </a:r>
          </a:p>
        </p:txBody>
      </p:sp>
      <p:sp>
        <p:nvSpPr>
          <p:cNvPr id="3" name="Zástupný symbol pro obsah 2"/>
          <p:cNvSpPr>
            <a:spLocks noGrp="1"/>
          </p:cNvSpPr>
          <p:nvPr>
            <p:ph idx="1"/>
          </p:nvPr>
        </p:nvSpPr>
        <p:spPr/>
        <p:txBody>
          <a:bodyPr>
            <a:normAutofit fontScale="92500" lnSpcReduction="20000"/>
          </a:bodyPr>
          <a:lstStyle/>
          <a:p>
            <a:pPr algn="just"/>
            <a:r>
              <a:rPr lang="cs-CZ" dirty="0"/>
              <a:t>„Na nerovné cestě se volové odchýlili, vůz se naklonil a hrozilo překocení. </a:t>
            </a:r>
            <a:r>
              <a:rPr lang="cs-CZ" dirty="0" err="1"/>
              <a:t>Uza</a:t>
            </a:r>
            <a:r>
              <a:rPr lang="cs-CZ" dirty="0"/>
              <a:t> přiskočil a podepřel schránku rukou; jako zasažený bleskem padl mrtev k zemi. Schránka úmluvy byla nepochybně nabita elektřinou…“ (s. 38)</a:t>
            </a:r>
          </a:p>
          <a:p>
            <a:pPr algn="just"/>
            <a:r>
              <a:rPr lang="cs-CZ" i="1" dirty="0"/>
              <a:t>„Jestliže bychom ji totiž dnes rekonstruovali podle údajů zachovaných Mojžíšem, vznikl by kondenzátor o napětí několika set voltů. Koruna obepínající schránku měla sloužit k nabití kondenzátoru, vytvářeného zlatými deskami a kladným a záporným vodičem. Jestliže jeden z cherubínů, umístěných na víku, byl magnetický, pak byl reproduktor — </a:t>
            </a:r>
            <a:r>
              <a:rPr lang="cs-CZ" i="1" dirty="0" err="1"/>
              <a:t>neli</a:t>
            </a:r>
            <a:r>
              <a:rPr lang="cs-CZ" i="1" dirty="0"/>
              <a:t> dokonce jakýsi druh přístroje pro oboustranné spojení mezi Mojžíšem a kosmickou lodí — hotov. Konstrukční detaily schránky úmluvy popisuje s nádhernou podrobností sama bible. Nemusíme ostatně ani dlouho vzpomínat, abychom si uvědomili, že schránka byla podle líčení často obklopena sršícími jiskrami a že Mojžíš, kdykoli právě potřeboval radu a pomoc, používal tohoto „vysílače“.</a:t>
            </a:r>
            <a:endParaRPr lang="cs-CZ" dirty="0"/>
          </a:p>
          <a:p>
            <a:endParaRPr lang="cs-CZ" dirty="0"/>
          </a:p>
        </p:txBody>
      </p:sp>
    </p:spTree>
    <p:extLst>
      <p:ext uri="{BB962C8B-B14F-4D97-AF65-F5344CB8AC3E}">
        <p14:creationId xmlns:p14="http://schemas.microsoft.com/office/powerpoint/2010/main" val="4605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68C270-C658-A086-9701-6C8284EA6B91}"/>
              </a:ext>
            </a:extLst>
          </p:cNvPr>
          <p:cNvSpPr>
            <a:spLocks noGrp="1"/>
          </p:cNvSpPr>
          <p:nvPr>
            <p:ph type="title"/>
          </p:nvPr>
        </p:nvSpPr>
        <p:spPr>
          <a:xfrm>
            <a:off x="838200" y="237506"/>
            <a:ext cx="10431483" cy="1096922"/>
          </a:xfrm>
        </p:spPr>
        <p:txBody>
          <a:bodyPr/>
          <a:lstStyle/>
          <a:p>
            <a:r>
              <a:rPr lang="sk-SK" b="1" dirty="0"/>
              <a:t>Ex, 25, 9-21</a:t>
            </a:r>
          </a:p>
        </p:txBody>
      </p:sp>
      <p:sp>
        <p:nvSpPr>
          <p:cNvPr id="3" name="Zástupný obsah 2">
            <a:extLst>
              <a:ext uri="{FF2B5EF4-FFF2-40B4-BE49-F238E27FC236}">
                <a16:creationId xmlns:a16="http://schemas.microsoft.com/office/drawing/2014/main" id="{B1AC6C6B-40F0-D21F-A54C-0AB00F15D0A2}"/>
              </a:ext>
            </a:extLst>
          </p:cNvPr>
          <p:cNvSpPr>
            <a:spLocks noGrp="1"/>
          </p:cNvSpPr>
          <p:nvPr>
            <p:ph idx="1"/>
          </p:nvPr>
        </p:nvSpPr>
        <p:spPr>
          <a:xfrm>
            <a:off x="351312" y="1524515"/>
            <a:ext cx="11678392" cy="5333485"/>
          </a:xfrm>
        </p:spPr>
        <p:txBody>
          <a:bodyPr>
            <a:normAutofit fontScale="92500" lnSpcReduction="10000"/>
          </a:bodyPr>
          <a:lstStyle/>
          <a:p>
            <a:pPr algn="just"/>
            <a:r>
              <a:rPr lang="cs-CZ" b="0" i="0" dirty="0">
                <a:solidFill>
                  <a:srgbClr val="333333"/>
                </a:solidFill>
                <a:effectLst/>
                <a:latin typeface="Helvetica Neue"/>
              </a:rPr>
              <a:t>„Ať mi vyrobí truhlu z akáciového dřeva: bude dva a půl lokte dlouhá, jeden a půl lokte široká a jeden a půl lokte vysoká. Obložíš ji zevnitř i zvenčí čistým zlatem a po jejím obvodu uděláš zlatý věnec. Uliješ pro ni čtyři zlaté kruhy a připevníš je k jejím čtyřem nohám: dva kruhy po jednom jejím boku a dva kruhy po druhém. Z akáciového dřeva zhotovíš tyče a obložíš je zlatem; tyče provlékneš skrz kruhy po bocích truhly, aby se na nich truhla dala nosit. Tyče budou zůstávat v kruzích truhly, nebudou z nich vytahovány. Do té truhly pak vložíš Svědectví, které ti dám.</a:t>
            </a:r>
            <a:br>
              <a:rPr lang="cs-CZ" b="0" i="0" dirty="0">
                <a:solidFill>
                  <a:srgbClr val="333333"/>
                </a:solidFill>
                <a:effectLst/>
                <a:latin typeface="Helvetica Neue"/>
              </a:rPr>
            </a:br>
            <a:r>
              <a:rPr lang="cs-CZ" b="0" i="0" dirty="0">
                <a:solidFill>
                  <a:srgbClr val="333333"/>
                </a:solidFill>
                <a:effectLst/>
                <a:latin typeface="Helvetica Neue"/>
              </a:rPr>
              <a:t>Vyrobíš k ní také příkrov z čistého zlata, totiž slitovnici: bude dva a půl lokte dlouhá a jeden a půl lokte široká. Vytvoříš také dva cheruby. Zhotovíš je z tepaného zlata na obou koncích slitovnice: jednoho cheruba na jednom konci a druhého na druhém konci. Uděláte cheruby tak, aby vystupovali ze slitovnice na obou jejích koncích. Cherubové ať mají rozpjatá křídla, jimiž budou zastiňovat slitovnici. Ať jsou obráceni čelem k sobě a tvářemi se sklánějí nad slitovnici. Slitovnici pak položíš jako příkrov na truhlu, do níž vložíš Svědectví, které ti dám.“</a:t>
            </a:r>
            <a:endParaRPr lang="sk-SK" dirty="0"/>
          </a:p>
        </p:txBody>
      </p:sp>
    </p:spTree>
    <p:extLst>
      <p:ext uri="{BB962C8B-B14F-4D97-AF65-F5344CB8AC3E}">
        <p14:creationId xmlns:p14="http://schemas.microsoft.com/office/powerpoint/2010/main" val="389473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EE7FD5-D3D3-4906-802B-E319C6D82B09}"/>
              </a:ext>
            </a:extLst>
          </p:cNvPr>
          <p:cNvSpPr>
            <a:spLocks noGrp="1"/>
          </p:cNvSpPr>
          <p:nvPr>
            <p:ph type="title"/>
          </p:nvPr>
        </p:nvSpPr>
        <p:spPr/>
        <p:txBody>
          <a:bodyPr/>
          <a:lstStyle/>
          <a:p>
            <a:r>
              <a:rPr lang="sk-SK" dirty="0" err="1">
                <a:latin typeface="Times New Roman" panose="02020603050405020304" pitchFamily="18" charset="0"/>
                <a:cs typeface="Times New Roman" panose="02020603050405020304" pitchFamily="18" charset="0"/>
              </a:rPr>
              <a:t>Epistemológia</a:t>
            </a:r>
            <a:r>
              <a:rPr lang="sk-SK" dirty="0">
                <a:latin typeface="Times New Roman" panose="02020603050405020304" pitchFamily="18" charset="0"/>
                <a:cs typeface="Times New Roman" panose="02020603050405020304" pitchFamily="18" charset="0"/>
              </a:rPr>
              <a:t>. Ako viem, že niečo viem?</a:t>
            </a:r>
          </a:p>
        </p:txBody>
      </p:sp>
      <p:sp>
        <p:nvSpPr>
          <p:cNvPr id="3" name="Zástupný objekt pre obsah 2">
            <a:extLst>
              <a:ext uri="{FF2B5EF4-FFF2-40B4-BE49-F238E27FC236}">
                <a16:creationId xmlns:a16="http://schemas.microsoft.com/office/drawing/2014/main" id="{2B5F99AC-D378-448B-AFAB-C9F3932CC6E3}"/>
              </a:ext>
            </a:extLst>
          </p:cNvPr>
          <p:cNvSpPr>
            <a:spLocks noGrp="1"/>
          </p:cNvSpPr>
          <p:nvPr>
            <p:ph idx="1"/>
          </p:nvPr>
        </p:nvSpPr>
        <p:spPr/>
        <p:txBody>
          <a:bodyPr/>
          <a:lstStyle/>
          <a:p>
            <a:pPr marL="342900" lvl="0" indent="-342900" algn="just">
              <a:lnSpc>
                <a:spcPct val="107000"/>
              </a:lnSpc>
              <a:buFont typeface="+mj-lt"/>
              <a:buAutoNum type="arabicPeriod"/>
            </a:pPr>
            <a:r>
              <a:rPr lang="sk-SK" dirty="0">
                <a:effectLst/>
                <a:latin typeface="Times New Roman" panose="02020603050405020304" pitchFamily="18" charset="0"/>
                <a:ea typeface="Calibri" panose="020F0502020204030204" pitchFamily="34" charset="0"/>
                <a:cs typeface="Times New Roman" panose="02020603050405020304" pitchFamily="18" charset="0"/>
              </a:rPr>
              <a:t>Vlastnou skúsenosťou, ktorá má však taktiež rôzne limity.</a:t>
            </a:r>
            <a:endParaRPr lang="sk-SK"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sk-SK" dirty="0">
                <a:effectLst/>
                <a:latin typeface="Times New Roman" panose="02020603050405020304" pitchFamily="18" charset="0"/>
                <a:ea typeface="Calibri" panose="020F0502020204030204" pitchFamily="34" charset="0"/>
                <a:cs typeface="Times New Roman" panose="02020603050405020304" pitchFamily="18" charset="0"/>
              </a:rPr>
              <a:t>A sprostredkovane cez iné zdroje, rodina, priatelia, literatúra, média, internet, sociálne siete a pod. </a:t>
            </a:r>
            <a:endParaRPr lang="sk-SK"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Akým spôsobom daný zdroj získal informácie? Zjavenie? Intuícia? Veda?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Aké sú motívy daného subjektu v poskytovaní týchto informácií?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Akú agendu zastupuje a aké pozadie má? </a:t>
            </a:r>
            <a:r>
              <a:rPr lang="sk-SK" sz="1800" dirty="0" err="1">
                <a:effectLst/>
                <a:latin typeface="Times New Roman" panose="02020603050405020304" pitchFamily="18" charset="0"/>
                <a:ea typeface="Calibri" panose="020F0502020204030204" pitchFamily="34" charset="0"/>
                <a:cs typeface="Times New Roman" panose="02020603050405020304" pitchFamily="18" charset="0"/>
              </a:rPr>
              <a:t>náboženké</a:t>
            </a: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sk-SK" sz="1800" dirty="0">
                <a:latin typeface="Times New Roman" panose="02020603050405020304" pitchFamily="18" charset="0"/>
                <a:ea typeface="Calibri" panose="020F0502020204030204" pitchFamily="34" charset="0"/>
                <a:cs typeface="Times New Roman" panose="02020603050405020304" pitchFamily="18" charset="0"/>
              </a:rPr>
              <a:t>f</a:t>
            </a:r>
            <a:r>
              <a:rPr lang="sk-SK" sz="1800" dirty="0">
                <a:effectLst/>
                <a:latin typeface="Times New Roman" panose="02020603050405020304" pitchFamily="18" charset="0"/>
                <a:ea typeface="Calibri" panose="020F0502020204030204" pitchFamily="34" charset="0"/>
                <a:cs typeface="Times New Roman" panose="02020603050405020304" pitchFamily="18" charset="0"/>
              </a:rPr>
              <a:t>ilozofické- nacionalistické- ekonomické a pod.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800" dirty="0">
                <a:effectLst/>
                <a:latin typeface="Times New Roman" panose="02020603050405020304" pitchFamily="18" charset="0"/>
                <a:ea typeface="Calibri" panose="020F0502020204030204" pitchFamily="34" charset="0"/>
              </a:rPr>
              <a:t>Čo je zdrojom informácií a do akej miery sú odborníkmi v danej oblasti?</a:t>
            </a:r>
            <a:endParaRPr lang="sk-SK" dirty="0"/>
          </a:p>
        </p:txBody>
      </p:sp>
    </p:spTree>
    <p:extLst>
      <p:ext uri="{BB962C8B-B14F-4D97-AF65-F5344CB8AC3E}">
        <p14:creationId xmlns:p14="http://schemas.microsoft.com/office/powerpoint/2010/main" val="1710830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Literárny vedec</a:t>
            </a:r>
          </a:p>
        </p:txBody>
      </p:sp>
      <p:sp>
        <p:nvSpPr>
          <p:cNvPr id="3" name="Zástupný symbol pro obsah 2"/>
          <p:cNvSpPr>
            <a:spLocks noGrp="1"/>
          </p:cNvSpPr>
          <p:nvPr>
            <p:ph idx="1"/>
          </p:nvPr>
        </p:nvSpPr>
        <p:spPr/>
        <p:txBody>
          <a:bodyPr/>
          <a:lstStyle/>
          <a:p>
            <a:pPr algn="just"/>
            <a:r>
              <a:rPr lang="cs-CZ" i="1" dirty="0"/>
              <a:t>Jak smělá fantazie vymyslela „Sezame, otevři se!", kde se skryje Ali Baba se svými loupežníky? Dnes, kdy nám televize přináší na pouhé stisknutí knoflíku mluvící obrazy,  nás už takové nápady pochopitelně neohromují. Ani „Sezame otevři se!" není celkem žádnou hádankou díky automatické obsluze dveří každého většího obchodního domu fotobuňkou. Představivost starých vyprávěčů ovšem musela být tak nepředstavitelná, že proti ní vypadají současní spisovatelé utopických románů jako břídilové. Snad je to tím, že staří vypravěči „nastartovali" svou fantazii zčásti již známým, viděným, prožitým…“</a:t>
            </a:r>
            <a:endParaRPr lang="cs-CZ" dirty="0"/>
          </a:p>
        </p:txBody>
      </p:sp>
    </p:spTree>
    <p:extLst>
      <p:ext uri="{BB962C8B-B14F-4D97-AF65-F5344CB8AC3E}">
        <p14:creationId xmlns:p14="http://schemas.microsoft.com/office/powerpoint/2010/main" val="382014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astrofyzik, matematik, geológ a egyptológ</a:t>
            </a:r>
            <a:endParaRPr lang="cs-CZ" dirty="0"/>
          </a:p>
        </p:txBody>
      </p:sp>
      <p:sp>
        <p:nvSpPr>
          <p:cNvPr id="3" name="Zástupný symbol pro obsah 2"/>
          <p:cNvSpPr>
            <a:spLocks noGrp="1"/>
          </p:cNvSpPr>
          <p:nvPr>
            <p:ph idx="1"/>
          </p:nvPr>
        </p:nvSpPr>
        <p:spPr/>
        <p:txBody>
          <a:bodyPr>
            <a:normAutofit/>
          </a:bodyPr>
          <a:lstStyle/>
          <a:p>
            <a:pPr algn="just"/>
            <a:r>
              <a:rPr lang="cs-CZ" dirty="0"/>
              <a:t>„Je zcela jistě jenom náhodou, že výška Cheopsovy pyramidy, násobena miliardou, odpovídá velmi přibližně vzdálenosti Země od Slunce, tedy 147 504 000 km? Je náhodou, že poledník, probíhající pyramidou dělí souše a oceány na dvě přesně stejné poloviny? Je náhodou, že základna pyramidy, dělena její dvojnásobnou výškou udává známé Ludolfovo číslo 3,1416? Je náhodou, že z rozměrů pyramidy lze odvodit i hmotu Země a že skalní podklad, na němž je postavena, byl pečlivě a přesně nivelován?“ </a:t>
            </a:r>
          </a:p>
          <a:p>
            <a:pPr marL="0" indent="0">
              <a:buNone/>
            </a:pPr>
            <a:r>
              <a:rPr lang="sk-SK" dirty="0" err="1"/>
              <a:t>Däniken</a:t>
            </a:r>
            <a:r>
              <a:rPr lang="sk-SK" dirty="0"/>
              <a:t>, </a:t>
            </a:r>
            <a:r>
              <a:rPr lang="sk-SK" dirty="0" err="1"/>
              <a:t>Erich</a:t>
            </a:r>
            <a:r>
              <a:rPr lang="sk-SK" dirty="0"/>
              <a:t> von, </a:t>
            </a:r>
            <a:r>
              <a:rPr lang="sk-SK" i="1" dirty="0" err="1"/>
              <a:t>Vzpomínky</a:t>
            </a:r>
            <a:r>
              <a:rPr lang="sk-SK" i="1" dirty="0"/>
              <a:t> na </a:t>
            </a:r>
            <a:r>
              <a:rPr lang="sk-SK" i="1" dirty="0" err="1"/>
              <a:t>budoucnost</a:t>
            </a:r>
            <a:r>
              <a:rPr lang="sk-SK" dirty="0"/>
              <a:t>, </a:t>
            </a:r>
            <a:r>
              <a:rPr lang="sk-SK" dirty="0" err="1"/>
              <a:t>Orbis</a:t>
            </a:r>
            <a:r>
              <a:rPr lang="sk-SK" dirty="0"/>
              <a:t>, Praha, 1970, s. 66</a:t>
            </a:r>
            <a:endParaRPr lang="cs-CZ" dirty="0"/>
          </a:p>
          <a:p>
            <a:pPr marL="0" indent="0">
              <a:buNone/>
            </a:pPr>
            <a:endParaRPr lang="cs-CZ" dirty="0"/>
          </a:p>
        </p:txBody>
      </p:sp>
    </p:spTree>
    <p:extLst>
      <p:ext uri="{BB962C8B-B14F-4D97-AF65-F5344CB8AC3E}">
        <p14:creationId xmlns:p14="http://schemas.microsoft.com/office/powerpoint/2010/main" val="2309606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Veštec</a:t>
            </a:r>
            <a:r>
              <a:rPr lang="cs-CZ" dirty="0"/>
              <a:t> </a:t>
            </a:r>
          </a:p>
        </p:txBody>
      </p:sp>
      <p:sp>
        <p:nvSpPr>
          <p:cNvPr id="3" name="Zástupný symbol pro obsah 2"/>
          <p:cNvSpPr>
            <a:spLocks noGrp="1"/>
          </p:cNvSpPr>
          <p:nvPr>
            <p:ph idx="1"/>
          </p:nvPr>
        </p:nvSpPr>
        <p:spPr/>
        <p:txBody>
          <a:bodyPr/>
          <a:lstStyle/>
          <a:p>
            <a:pPr algn="just"/>
            <a:r>
              <a:rPr lang="sk-SK" dirty="0"/>
              <a:t>„</a:t>
            </a:r>
            <a:r>
              <a:rPr lang="cs-CZ" dirty="0"/>
              <a:t>Příští generace se v kosmu setkají s mnoha netušenými životními formami. I když to již nezažijeme, naši potomci se budou muset smířit s poznáním, že nereprezentují nejen jediné, ale ani nejstarší inteligentní bytosti ve vesmíru.“ s. 7</a:t>
            </a:r>
          </a:p>
          <a:p>
            <a:pPr marL="0" indent="0">
              <a:buNone/>
            </a:pPr>
            <a:endParaRPr lang="cs-CZ" dirty="0"/>
          </a:p>
        </p:txBody>
      </p:sp>
    </p:spTree>
    <p:extLst>
      <p:ext uri="{BB962C8B-B14F-4D97-AF65-F5344CB8AC3E}">
        <p14:creationId xmlns:p14="http://schemas.microsoft.com/office/powerpoint/2010/main" val="3445898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lgn="just"/>
            <a:r>
              <a:rPr lang="sk-SK" dirty="0"/>
              <a:t>„</a:t>
            </a:r>
            <a:r>
              <a:rPr lang="cs-CZ" dirty="0"/>
              <a:t>Vzhledem k tomu, že tak mnoho argumentů svědčí proti učebnicovým tvrzením, je snad dovoleno se otázat, zda se tu nedostali ke slovu i „bohové", přinejmenším prostřednictvím požadavků sdělených ústy kněžstva. Jestliže takové vysvětlení připustíme, podepřeli jsme naši teorii o utopické minulosti lidstva dalším důležitým argumentem. Poledník pyramidy totiž dělí kontinenty a oceány na dvě stejné půle a kromě toho je pyramida právě v „těžišti" kontinentu. Není-li to ovšem čirou náhodou — a my se velice zdráháme takovým náhodám uvěřit — pak určily stavební místo bytosti znamenitě informované o skutečném tvaru Země a o rozdělení souší a pevnin. Vzpomeňme na mapu </a:t>
            </a:r>
            <a:r>
              <a:rPr lang="cs-CZ" dirty="0" err="1"/>
              <a:t>Piri</a:t>
            </a:r>
            <a:r>
              <a:rPr lang="cs-CZ" dirty="0"/>
              <a:t> </a:t>
            </a:r>
            <a:r>
              <a:rPr lang="cs-CZ" dirty="0" err="1"/>
              <a:t>Reise</a:t>
            </a:r>
            <a:r>
              <a:rPr lang="cs-CZ" dirty="0"/>
              <a:t>! Všechno přece nemůžeme vykládat jen shodou okolností nebo báchorkami.“</a:t>
            </a:r>
          </a:p>
        </p:txBody>
      </p:sp>
    </p:spTree>
    <p:extLst>
      <p:ext uri="{BB962C8B-B14F-4D97-AF65-F5344CB8AC3E}">
        <p14:creationId xmlns:p14="http://schemas.microsoft.com/office/powerpoint/2010/main" val="3660651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Výsledok vyhľadávania obrázkov pre dopyt tsoukalos m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2168" y="1192597"/>
            <a:ext cx="5694947" cy="498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E77959-9420-4399-B6EB-D75E9B9E665F}"/>
              </a:ext>
            </a:extLst>
          </p:cNvPr>
          <p:cNvSpPr>
            <a:spLocks noGrp="1"/>
          </p:cNvSpPr>
          <p:nvPr>
            <p:ph type="title"/>
          </p:nvPr>
        </p:nvSpPr>
        <p:spPr/>
        <p:txBody>
          <a:bodyPr>
            <a:normAutofit/>
          </a:bodyPr>
          <a:lstStyle/>
          <a:p>
            <a:r>
              <a:rPr lang="sk-SK" sz="3200" dirty="0">
                <a:effectLst/>
                <a:latin typeface="Times New Roman" panose="02020603050405020304" pitchFamily="18" charset="0"/>
                <a:ea typeface="Calibri" panose="020F0502020204030204" pitchFamily="34" charset="0"/>
                <a:cs typeface="Times New Roman" panose="02020603050405020304" pitchFamily="18" charset="0"/>
              </a:rPr>
              <a:t>Základné princípy vedy</a:t>
            </a:r>
            <a:br>
              <a:rPr lang="sk-SK" sz="3200" dirty="0">
                <a:effectLst/>
                <a:latin typeface="Calibri" panose="020F0502020204030204" pitchFamily="34" charset="0"/>
                <a:ea typeface="Calibri" panose="020F0502020204030204" pitchFamily="34" charset="0"/>
                <a:cs typeface="Times New Roman" panose="02020603050405020304" pitchFamily="18" charset="0"/>
              </a:rPr>
            </a:br>
            <a:endParaRPr lang="sk-SK" sz="3200" dirty="0"/>
          </a:p>
        </p:txBody>
      </p:sp>
      <p:sp>
        <p:nvSpPr>
          <p:cNvPr id="3" name="Zástupný objekt pre obsah 2">
            <a:extLst>
              <a:ext uri="{FF2B5EF4-FFF2-40B4-BE49-F238E27FC236}">
                <a16:creationId xmlns:a16="http://schemas.microsoft.com/office/drawing/2014/main" id="{D6CB498B-72E0-45DA-B151-8B9A58EB35C6}"/>
              </a:ext>
            </a:extLst>
          </p:cNvPr>
          <p:cNvSpPr>
            <a:spLocks noGrp="1"/>
          </p:cNvSpPr>
          <p:nvPr>
            <p:ph idx="1"/>
          </p:nvPr>
        </p:nvSpPr>
        <p:spPr/>
        <p:txBody>
          <a:bodyPr/>
          <a:lstStyle/>
          <a:p>
            <a:pPr marL="342900" lvl="0" indent="-342900" algn="just">
              <a:lnSpc>
                <a:spcPct val="107000"/>
              </a:lnSpc>
              <a:buFont typeface="Times New Roman" panose="02020603050405020304" pitchFamily="18" charset="0"/>
              <a:buChar char="-"/>
            </a:pPr>
            <a:r>
              <a:rPr lang="sk-SK" sz="2400" dirty="0">
                <a:effectLst/>
                <a:latin typeface="Times New Roman" panose="02020603050405020304" pitchFamily="18" charset="0"/>
                <a:ea typeface="Calibri" panose="020F0502020204030204" pitchFamily="34" charset="0"/>
                <a:cs typeface="Times New Roman" panose="02020603050405020304" pitchFamily="18" charset="0"/>
              </a:rPr>
              <a:t>prítomnosť reálne poznateľného sveta okolo nás</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sk-SK" sz="2400" dirty="0">
                <a:effectLst/>
                <a:latin typeface="Times New Roman" panose="02020603050405020304" pitchFamily="18" charset="0"/>
                <a:ea typeface="Calibri" panose="020F0502020204030204" pitchFamily="34" charset="0"/>
                <a:cs typeface="Times New Roman" panose="02020603050405020304" pitchFamily="18" charset="0"/>
              </a:rPr>
              <a:t>Svet – hviezdy, planéty, chemické prvky, zvieratá, rastliny a v konečnom dôsledku aj ľudia, ich kultúra a pod. funguje podľa určitých a pre nás zrozumiteľných pravidiel a zákonov. </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sk-SK" sz="2400" dirty="0">
                <a:effectLst/>
                <a:latin typeface="Times New Roman" panose="02020603050405020304" pitchFamily="18" charset="0"/>
                <a:ea typeface="Calibri" panose="020F0502020204030204" pitchFamily="34" charset="0"/>
                <a:cs typeface="Times New Roman" panose="02020603050405020304" pitchFamily="18" charset="0"/>
              </a:rPr>
              <a:t>Tieto pravidlá sú v zásade nemenné, to znamená, že vo všeobecnosti nezávisia na zmene v priestore a čase.</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sk-SK" sz="2400" dirty="0">
                <a:effectLst/>
                <a:latin typeface="Times New Roman" panose="02020603050405020304" pitchFamily="18" charset="0"/>
                <a:ea typeface="Calibri" panose="020F0502020204030204" pitchFamily="34" charset="0"/>
                <a:cs typeface="Times New Roman" panose="02020603050405020304" pitchFamily="18" charset="0"/>
              </a:rPr>
              <a:t>Tieto zákony vedia byť rozoznané, poznávané a pochopené prostredníctvom pozorovania, experimentovania a výskumu. </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37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413D9D-31F0-459A-9DF9-2176EB15C427}"/>
              </a:ext>
            </a:extLst>
          </p:cNvPr>
          <p:cNvSpPr>
            <a:spLocks noGrp="1"/>
          </p:cNvSpPr>
          <p:nvPr>
            <p:ph type="title"/>
          </p:nvPr>
        </p:nvSpPr>
        <p:spPr/>
        <p:txBody>
          <a:bodyPr/>
          <a:lstStyle/>
          <a:p>
            <a:r>
              <a:rPr lang="sk-SK" b="1" dirty="0">
                <a:latin typeface="Times New Roman" panose="02020603050405020304" pitchFamily="18" charset="0"/>
                <a:cs typeface="Times New Roman" panose="02020603050405020304" pitchFamily="18" charset="0"/>
              </a:rPr>
              <a:t>Rozdiel medzi vedou a pseudovedou</a:t>
            </a:r>
          </a:p>
        </p:txBody>
      </p:sp>
      <p:sp>
        <p:nvSpPr>
          <p:cNvPr id="3" name="Zástupný objekt pre obsah 2">
            <a:extLst>
              <a:ext uri="{FF2B5EF4-FFF2-40B4-BE49-F238E27FC236}">
                <a16:creationId xmlns:a16="http://schemas.microsoft.com/office/drawing/2014/main" id="{E5DD6FA0-D097-4047-9D9A-8F44D984091F}"/>
              </a:ext>
            </a:extLst>
          </p:cNvPr>
          <p:cNvSpPr>
            <a:spLocks noGrp="1"/>
          </p:cNvSpPr>
          <p:nvPr>
            <p:ph idx="1"/>
          </p:nvPr>
        </p:nvSpPr>
        <p:spPr/>
        <p:txBody>
          <a:bodyPr/>
          <a:lstStyle/>
          <a:p>
            <a:r>
              <a:rPr lang="sk-SK" dirty="0">
                <a:latin typeface="Times New Roman" panose="02020603050405020304" pitchFamily="18" charset="0"/>
                <a:cs typeface="Times New Roman" panose="02020603050405020304" pitchFamily="18" charset="0"/>
              </a:rPr>
              <a:t>Selektívne vyberanie informácií</a:t>
            </a:r>
          </a:p>
          <a:p>
            <a:r>
              <a:rPr lang="sk-SK" dirty="0">
                <a:latin typeface="Times New Roman" panose="02020603050405020304" pitchFamily="18" charset="0"/>
                <a:cs typeface="Times New Roman" panose="02020603050405020304" pitchFamily="18" charset="0"/>
              </a:rPr>
              <a:t>Nie je progresívna</a:t>
            </a:r>
          </a:p>
          <a:p>
            <a:r>
              <a:rPr lang="sk-SK" dirty="0">
                <a:latin typeface="Times New Roman" panose="02020603050405020304" pitchFamily="18" charset="0"/>
                <a:cs typeface="Times New Roman" panose="02020603050405020304" pitchFamily="18" charset="0"/>
              </a:rPr>
              <a:t>Spája nesúvisiace javy </a:t>
            </a:r>
          </a:p>
          <a:p>
            <a:r>
              <a:rPr lang="sk-SK" dirty="0">
                <a:latin typeface="Times New Roman" panose="02020603050405020304" pitchFamily="18" charset="0"/>
                <a:cs typeface="Times New Roman" panose="02020603050405020304" pitchFamily="18" charset="0"/>
              </a:rPr>
              <a:t>Neoveriteľné tvrdenia</a:t>
            </a:r>
          </a:p>
        </p:txBody>
      </p:sp>
    </p:spTree>
    <p:extLst>
      <p:ext uri="{BB962C8B-B14F-4D97-AF65-F5344CB8AC3E}">
        <p14:creationId xmlns:p14="http://schemas.microsoft.com/office/powerpoint/2010/main" val="45269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BBD1F2-642D-4F2D-8760-B044F968337B}"/>
              </a:ext>
            </a:extLst>
          </p:cNvPr>
          <p:cNvSpPr>
            <a:spLocks noGrp="1"/>
          </p:cNvSpPr>
          <p:nvPr>
            <p:ph type="title"/>
          </p:nvPr>
        </p:nvSpPr>
        <p:spPr/>
        <p:txBody>
          <a:bodyPr>
            <a:normAutofit/>
          </a:bodyPr>
          <a:lstStyle/>
          <a:p>
            <a:r>
              <a:rPr lang="sk-SK" sz="2400" b="1" dirty="0">
                <a:effectLst/>
                <a:latin typeface="Times New Roman" panose="02020603050405020304" pitchFamily="18" charset="0"/>
                <a:ea typeface="Calibri" panose="020F0502020204030204" pitchFamily="34" charset="0"/>
                <a:cs typeface="Times New Roman" panose="02020603050405020304" pitchFamily="18" charset="0"/>
              </a:rPr>
              <a:t>Prečo vzniká pseudovedecká literatúra?</a:t>
            </a:r>
            <a:endParaRPr lang="sk-SK" sz="2400" dirty="0"/>
          </a:p>
        </p:txBody>
      </p:sp>
      <p:sp>
        <p:nvSpPr>
          <p:cNvPr id="3" name="Zástupný objekt pre obsah 2">
            <a:extLst>
              <a:ext uri="{FF2B5EF4-FFF2-40B4-BE49-F238E27FC236}">
                <a16:creationId xmlns:a16="http://schemas.microsoft.com/office/drawing/2014/main" id="{4012D589-A251-46C3-84DC-464997941612}"/>
              </a:ext>
            </a:extLst>
          </p:cNvPr>
          <p:cNvSpPr>
            <a:spLocks noGrp="1"/>
          </p:cNvSpPr>
          <p:nvPr>
            <p:ph idx="1"/>
          </p:nvPr>
        </p:nvSpPr>
        <p:spPr/>
        <p:txBody>
          <a:bodyPr>
            <a:normAutofit lnSpcReduction="10000"/>
          </a:bodyPr>
          <a:lstStyle/>
          <a:p>
            <a:r>
              <a:rPr lang="sk-SK" dirty="0"/>
              <a:t>Zlyhanie odbornej obce</a:t>
            </a:r>
          </a:p>
          <a:p>
            <a:r>
              <a:rPr lang="sk-SK" dirty="0"/>
              <a:t>Túžba po fascinácii </a:t>
            </a:r>
          </a:p>
          <a:p>
            <a:r>
              <a:rPr lang="sk-SK" dirty="0"/>
              <a:t>Peniaze</a:t>
            </a:r>
          </a:p>
          <a:p>
            <a:r>
              <a:rPr lang="sk-SK" dirty="0"/>
              <a:t>Túžba po sláve</a:t>
            </a:r>
          </a:p>
          <a:p>
            <a:r>
              <a:rPr lang="sk-SK" dirty="0"/>
              <a:t>Nacionalizmus</a:t>
            </a:r>
          </a:p>
          <a:p>
            <a:r>
              <a:rPr lang="sk-SK" dirty="0"/>
              <a:t>Rasizmus </a:t>
            </a:r>
          </a:p>
          <a:p>
            <a:r>
              <a:rPr lang="sk-SK" dirty="0"/>
              <a:t>Náboženské presvedčenie</a:t>
            </a:r>
          </a:p>
          <a:p>
            <a:r>
              <a:rPr lang="sk-SK" dirty="0"/>
              <a:t>Túžba po romantickejších dejinách</a:t>
            </a:r>
          </a:p>
          <a:p>
            <a:r>
              <a:rPr lang="sk-SK" dirty="0"/>
              <a:t>šialenstvo</a:t>
            </a:r>
          </a:p>
        </p:txBody>
      </p:sp>
    </p:spTree>
    <p:extLst>
      <p:ext uri="{BB962C8B-B14F-4D97-AF65-F5344CB8AC3E}">
        <p14:creationId xmlns:p14="http://schemas.microsoft.com/office/powerpoint/2010/main" val="360153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4EDFCE-BC4F-4915-85E8-60C7FAF453CD}"/>
              </a:ext>
            </a:extLst>
          </p:cNvPr>
          <p:cNvSpPr>
            <a:spLocks noGrp="1"/>
          </p:cNvSpPr>
          <p:nvPr>
            <p:ph type="ctrTitle"/>
          </p:nvPr>
        </p:nvSpPr>
        <p:spPr>
          <a:xfrm>
            <a:off x="920684" y="311660"/>
            <a:ext cx="10693139" cy="762996"/>
          </a:xfrm>
        </p:spPr>
        <p:txBody>
          <a:bodyPr>
            <a:normAutofit/>
          </a:bodyPr>
          <a:lstStyle/>
          <a:p>
            <a:r>
              <a:rPr lang="sk-SK" sz="4800" dirty="0">
                <a:latin typeface="Times New Roman" panose="02020603050405020304" pitchFamily="18" charset="0"/>
                <a:cs typeface="Times New Roman" panose="02020603050405020304" pitchFamily="18" charset="0"/>
              </a:rPr>
              <a:t> Spoločnosť a pseudovedecká literatúra</a:t>
            </a:r>
            <a:endParaRPr lang="en-GB" sz="4800" dirty="0">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F37EB356-67BF-452D-8EE1-0441C0DCD82B}"/>
              </a:ext>
            </a:extLst>
          </p:cNvPr>
          <p:cNvSpPr>
            <a:spLocks noGrp="1"/>
          </p:cNvSpPr>
          <p:nvPr>
            <p:ph type="subTitle" idx="1"/>
          </p:nvPr>
        </p:nvSpPr>
        <p:spPr>
          <a:xfrm>
            <a:off x="1344890" y="1574276"/>
            <a:ext cx="9693897" cy="4972063"/>
          </a:xfrm>
        </p:spPr>
        <p:txBody>
          <a:bodyPr/>
          <a:lstStyle/>
          <a:p>
            <a:pPr marL="342900" indent="-342900" algn="just">
              <a:buFont typeface="Arial" panose="020B0604020202020204" pitchFamily="34" charset="0"/>
              <a:buChar char="•"/>
            </a:pPr>
            <a:r>
              <a:rPr lang="sk-SK" sz="2800" dirty="0">
                <a:latin typeface="Times New Roman" panose="02020603050405020304" pitchFamily="18" charset="0"/>
                <a:cs typeface="Times New Roman" panose="02020603050405020304" pitchFamily="18" charset="0"/>
              </a:rPr>
              <a:t>pristupovať k nim s rešpektom</a:t>
            </a:r>
          </a:p>
          <a:p>
            <a:pPr marL="342900" indent="-342900" algn="just">
              <a:buFont typeface="Arial" panose="020B0604020202020204" pitchFamily="34" charset="0"/>
              <a:buChar char="•"/>
            </a:pPr>
            <a:r>
              <a:rPr lang="sk-SK" sz="2800" dirty="0">
                <a:latin typeface="Times New Roman" panose="02020603050405020304" pitchFamily="18" charset="0"/>
                <a:cs typeface="Times New Roman" panose="02020603050405020304" pitchFamily="18" charset="0"/>
              </a:rPr>
              <a:t>poukázať na to, že ich vnímame ako rovnocenného a rozumného argumentačného súpera. Neprejavovať akademickú pýchu a vzdelanostnú nadradenosť! </a:t>
            </a:r>
          </a:p>
          <a:p>
            <a:pPr marL="342900" indent="-342900" algn="just">
              <a:buFont typeface="Arial" panose="020B0604020202020204" pitchFamily="34" charset="0"/>
              <a:buChar char="•"/>
            </a:pPr>
            <a:r>
              <a:rPr lang="sk-SK" sz="2800" dirty="0">
                <a:latin typeface="Times New Roman" panose="02020603050405020304" pitchFamily="18" charset="0"/>
                <a:cs typeface="Times New Roman" panose="02020603050405020304" pitchFamily="18" charset="0"/>
              </a:rPr>
              <a:t>pozorne vypočuť názor „súpera“</a:t>
            </a:r>
          </a:p>
          <a:p>
            <a:pPr marL="342900" indent="-342900" algn="just">
              <a:buFont typeface="Arial" panose="020B0604020202020204" pitchFamily="34" charset="0"/>
              <a:buChar char="•"/>
            </a:pPr>
            <a:r>
              <a:rPr lang="sk-SK" sz="2800" dirty="0">
                <a:latin typeface="Times New Roman" panose="02020603050405020304" pitchFamily="18" charset="0"/>
                <a:cs typeface="Times New Roman" panose="02020603050405020304" pitchFamily="18" charset="0"/>
              </a:rPr>
              <a:t>argumentačne vyvrátiť, poukázať na nedostatky v metódach, prípadne ich absenciu. Vyzdvihnúť výroky, ktoré nie je možné overiť, ergo nedajú sa chápať ako vedecké a už vôbec by sme ich nemali vnímať ako vyjadrenie objektívnej skutočnosti.</a:t>
            </a:r>
          </a:p>
          <a:p>
            <a:pPr marL="342900" indent="-342900" algn="just">
              <a:buFont typeface="Arial" panose="020B0604020202020204" pitchFamily="34" charset="0"/>
              <a:buChar char="•"/>
            </a:pPr>
            <a:r>
              <a:rPr lang="sk-SK" sz="2800" dirty="0">
                <a:latin typeface="Times New Roman" panose="02020603050405020304" pitchFamily="18" charset="0"/>
                <a:cs typeface="Times New Roman" panose="02020603050405020304" pitchFamily="18" charset="0"/>
              </a:rPr>
              <a:t>odkázať ich na relevantnú literatúru so snahou vzbudiť záujem o reálnu vedu. </a:t>
            </a:r>
          </a:p>
          <a:p>
            <a:pPr marL="342900" indent="-342900" algn="just">
              <a:buFont typeface="Arial" panose="020B0604020202020204" pitchFamily="34" charset="0"/>
              <a:buChar char="•"/>
            </a:pPr>
            <a:endParaRPr lang="sk-SK"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63F398-735F-4A1D-A957-23248178466C}"/>
              </a:ext>
            </a:extLst>
          </p:cNvPr>
          <p:cNvSpPr>
            <a:spLocks noGrp="1"/>
          </p:cNvSpPr>
          <p:nvPr>
            <p:ph type="title"/>
          </p:nvPr>
        </p:nvSpPr>
        <p:spPr/>
        <p:txBody>
          <a:bodyPr/>
          <a:lstStyle/>
          <a:p>
            <a:r>
              <a:rPr lang="sk-SK" dirty="0">
                <a:latin typeface="Times New Roman" panose="02020603050405020304" pitchFamily="18" charset="0"/>
                <a:cs typeface="Times New Roman" panose="02020603050405020304" pitchFamily="18" charset="0"/>
              </a:rPr>
              <a:t>Zlyhávanie vedy na pôde popularizácie; misia humanitných odborov</a:t>
            </a:r>
            <a:endParaRPr lang="en-GB" dirty="0">
              <a:latin typeface="Times New Roman" panose="02020603050405020304" pitchFamily="18" charset="0"/>
              <a:cs typeface="Times New Roman" panose="02020603050405020304" pitchFamily="18" charset="0"/>
            </a:endParaRPr>
          </a:p>
        </p:txBody>
      </p:sp>
      <p:sp>
        <p:nvSpPr>
          <p:cNvPr id="3" name="Zástupný objekt pre obsah 2">
            <a:extLst>
              <a:ext uri="{FF2B5EF4-FFF2-40B4-BE49-F238E27FC236}">
                <a16:creationId xmlns:a16="http://schemas.microsoft.com/office/drawing/2014/main" id="{FEE5DA38-FA3A-4013-9BDF-DF0DB239798D}"/>
              </a:ext>
            </a:extLst>
          </p:cNvPr>
          <p:cNvSpPr>
            <a:spLocks noGrp="1"/>
          </p:cNvSpPr>
          <p:nvPr>
            <p:ph idx="1"/>
          </p:nvPr>
        </p:nvSpPr>
        <p:spPr/>
        <p:txBody>
          <a:bodyPr/>
          <a:lstStyle/>
          <a:p>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Fragmentácia vedeckých odborov (úzka špecializácia)</a:t>
            </a:r>
          </a:p>
          <a:p>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Časová náročnosť</a:t>
            </a:r>
          </a:p>
          <a:p>
            <a:pPr marL="0" indent="0">
              <a:buNone/>
            </a:pPr>
            <a:endParaRPr lang="sk-SK" dirty="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58232688"/>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2746</Words>
  <Application>Microsoft Office PowerPoint</Application>
  <PresentationFormat>Širokoúhlá obrazovka</PresentationFormat>
  <Paragraphs>148</Paragraphs>
  <Slides>44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44</vt:i4>
      </vt:variant>
    </vt:vector>
  </HeadingPairs>
  <TitlesOfParts>
    <vt:vector size="51" baseType="lpstr">
      <vt:lpstr>Arial</vt:lpstr>
      <vt:lpstr>Calibri</vt:lpstr>
      <vt:lpstr>Calibri Light</vt:lpstr>
      <vt:lpstr>Helvetica Neue</vt:lpstr>
      <vt:lpstr>Symbol</vt:lpstr>
      <vt:lpstr>Times New Roman</vt:lpstr>
      <vt:lpstr>Motív balíka Office</vt:lpstr>
      <vt:lpstr>Prezentace aplikace PowerPoint</vt:lpstr>
      <vt:lpstr>Základné vymedzenie pojmov </vt:lpstr>
      <vt:lpstr>Čo je to pseudoveda? Kedy vzniká? </vt:lpstr>
      <vt:lpstr>Epistemológia. Ako viem, že niečo viem?</vt:lpstr>
      <vt:lpstr>Základné princípy vedy </vt:lpstr>
      <vt:lpstr>Rozdiel medzi vedou a pseudovedou</vt:lpstr>
      <vt:lpstr>Prečo vzniká pseudovedecká literatúra?</vt:lpstr>
      <vt:lpstr> Spoločnosť a pseudovedecká literatúra</vt:lpstr>
      <vt:lpstr>Zlyhávanie vedy na pôde popularizácie; misia humanitných odborov</vt:lpstr>
      <vt:lpstr>Metódy pseudovedy</vt:lpstr>
      <vt:lpstr>Prezentace aplikace PowerPoint</vt:lpstr>
      <vt:lpstr>Prezentace aplikace PowerPoint</vt:lpstr>
      <vt:lpstr>Príklady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Starovekí Astronauti </vt:lpstr>
      <vt:lpstr>Erich von Däniken</vt:lpstr>
      <vt:lpstr>Tri základné tézy E. v. Dänikena</vt:lpstr>
      <vt:lpstr>Úroveň jeho posudzovania a pozorovania by sme mohli pripodobniť Roschachovmu testu. </vt:lpstr>
      <vt:lpstr>Príklady:</vt:lpstr>
      <vt:lpstr>Paracas</vt:lpstr>
      <vt:lpstr>Žiarovky z chrámu bohyne Hathor v Dendere</vt:lpstr>
      <vt:lpstr>Sarkofág mayského kráľa Pakala z mesta Palenque</vt:lpstr>
      <vt:lpstr>Teória o genetickom zásahu mimozemských civilizácií</vt:lpstr>
      <vt:lpstr>Predstava o vyspelej mimozemskej technike</vt:lpstr>
      <vt:lpstr>Všetko naše poznanie a schopnosti odvodzuje od zásahu mimozemskej civilizácie</vt:lpstr>
      <vt:lpstr>Prezentace aplikace PowerPoint</vt:lpstr>
      <vt:lpstr>,,Postava na tejto skalnej maľbe z Ti-n-Tazarifu v Tassili má na sebe, ako sa zdá, tesne priliehajúci odev kozmonautov s ovládacím zariadením na pleciach a s anténovými lúčmi na ochrannej prilbe.“ </vt:lpstr>
      <vt:lpstr>Kraniálna deformácia</vt:lpstr>
      <vt:lpstr>Prezentace aplikace PowerPoint</vt:lpstr>
      <vt:lpstr>Prezentace aplikace PowerPoint</vt:lpstr>
      <vt:lpstr>kartograf</vt:lpstr>
      <vt:lpstr>Prezentace aplikace PowerPoint</vt:lpstr>
      <vt:lpstr>Biblista, inžinier </vt:lpstr>
      <vt:lpstr>Ex, 25, 9-21</vt:lpstr>
      <vt:lpstr>Literárny vedec</vt:lpstr>
      <vt:lpstr>astrofyzik, matematik, geológ a egyptológ</vt:lpstr>
      <vt:lpstr>Veštec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Mirón Jurík</dc:creator>
  <cp:lastModifiedBy>Mirón Jurík</cp:lastModifiedBy>
  <cp:revision>4</cp:revision>
  <dcterms:created xsi:type="dcterms:W3CDTF">2020-10-26T16:55:10Z</dcterms:created>
  <dcterms:modified xsi:type="dcterms:W3CDTF">2022-09-29T15:52:15Z</dcterms:modified>
</cp:coreProperties>
</file>