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7" r:id="rId1"/>
  </p:sldMasterIdLst>
  <p:notesMasterIdLst>
    <p:notesMasterId r:id="rId14"/>
  </p:notesMasterIdLst>
  <p:sldIdLst>
    <p:sldId id="256" r:id="rId2"/>
    <p:sldId id="297" r:id="rId3"/>
    <p:sldId id="272" r:id="rId4"/>
    <p:sldId id="265" r:id="rId5"/>
    <p:sldId id="299" r:id="rId6"/>
    <p:sldId id="264" r:id="rId7"/>
    <p:sldId id="266" r:id="rId8"/>
    <p:sldId id="267" r:id="rId9"/>
    <p:sldId id="298" r:id="rId10"/>
    <p:sldId id="271" r:id="rId11"/>
    <p:sldId id="300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23"/>
    <p:restoredTop sz="74694"/>
  </p:normalViewPr>
  <p:slideViewPr>
    <p:cSldViewPr snapToGrid="0" snapToObjects="1">
      <p:cViewPr varScale="1">
        <p:scale>
          <a:sx n="94" d="100"/>
          <a:sy n="94" d="100"/>
        </p:scale>
        <p:origin x="1464" y="184"/>
      </p:cViewPr>
      <p:guideLst/>
    </p:cSldViewPr>
  </p:slideViewPr>
  <p:notesTextViewPr>
    <p:cViewPr>
      <p:scale>
        <a:sx n="85" d="100"/>
        <a:sy n="8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26B2A-A7B7-D748-8ADE-9F8FBEBD2FD4}" type="datetimeFigureOut">
              <a:rPr lang="en-CZ" smtClean="0"/>
              <a:t>09.11.2023</a:t>
            </a:fld>
            <a:endParaRPr lang="en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809D8-B005-734D-B332-F0A0B534CB4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39262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1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1861667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11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0846121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12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616827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2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92704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4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274814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5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855269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6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608888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7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407326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8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948848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9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548637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10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344975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585F4F1-D6C0-3B4B-BF50-9F58C29EAC61}" type="datetimeFigureOut">
              <a:rPr lang="en-CZ" smtClean="0"/>
              <a:t>09.11.2023</a:t>
            </a:fld>
            <a:endParaRPr lang="en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871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F4F1-D6C0-3B4B-BF50-9F58C29EAC61}" type="datetimeFigureOut">
              <a:rPr lang="en-CZ" smtClean="0"/>
              <a:t>09.11.2023</a:t>
            </a:fld>
            <a:endParaRPr lang="en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535431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F4F1-D6C0-3B4B-BF50-9F58C29EAC61}" type="datetimeFigureOut">
              <a:rPr lang="en-CZ" smtClean="0"/>
              <a:t>09.11.2023</a:t>
            </a:fld>
            <a:endParaRPr lang="en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14404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F4F1-D6C0-3B4B-BF50-9F58C29EAC61}" type="datetimeFigureOut">
              <a:rPr lang="en-CZ" smtClean="0"/>
              <a:t>09.11.2023</a:t>
            </a:fld>
            <a:endParaRPr lang="en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31287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585F4F1-D6C0-3B4B-BF50-9F58C29EAC61}" type="datetimeFigureOut">
              <a:rPr lang="en-CZ" smtClean="0"/>
              <a:t>09.11.2023</a:t>
            </a:fld>
            <a:endParaRPr lang="en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359826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F4F1-D6C0-3B4B-BF50-9F58C29EAC61}" type="datetimeFigureOut">
              <a:rPr lang="en-CZ" smtClean="0"/>
              <a:t>09.11.2023</a:t>
            </a:fld>
            <a:endParaRPr lang="en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1632779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F4F1-D6C0-3B4B-BF50-9F58C29EAC61}" type="datetimeFigureOut">
              <a:rPr lang="en-CZ" smtClean="0"/>
              <a:t>09.11.2023</a:t>
            </a:fld>
            <a:endParaRPr lang="en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7397828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F4F1-D6C0-3B4B-BF50-9F58C29EAC61}" type="datetimeFigureOut">
              <a:rPr lang="en-CZ" smtClean="0"/>
              <a:t>09.11.2023</a:t>
            </a:fld>
            <a:endParaRPr lang="en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60445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F4F1-D6C0-3B4B-BF50-9F58C29EAC61}" type="datetimeFigureOut">
              <a:rPr lang="en-CZ" smtClean="0"/>
              <a:t>09.11.2023</a:t>
            </a:fld>
            <a:endParaRPr lang="en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97034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585F4F1-D6C0-3B4B-BF50-9F58C29EAC61}" type="datetimeFigureOut">
              <a:rPr lang="en-CZ" smtClean="0"/>
              <a:t>09.11.2023</a:t>
            </a:fld>
            <a:endParaRPr lang="en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19045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585F4F1-D6C0-3B4B-BF50-9F58C29EAC61}" type="datetimeFigureOut">
              <a:rPr lang="en-CZ" smtClean="0"/>
              <a:t>09.11.2023</a:t>
            </a:fld>
            <a:endParaRPr lang="en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643194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585F4F1-D6C0-3B4B-BF50-9F58C29EAC61}" type="datetimeFigureOut">
              <a:rPr lang="en-CZ" smtClean="0"/>
              <a:t>09.11.2023</a:t>
            </a:fld>
            <a:endParaRPr lang="en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27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pistedejiny.cz/2023/11/01/skola-zaklad-zivota/" TargetMode="External"/><Relationship Id="rId7" Type="http://schemas.openxmlformats.org/officeDocument/2006/relationships/hyperlink" Target="https://soundcloud.com/umenipromesto/plav?utm_source=www.ghmp.cz&amp;utm_campaign=wtshare&amp;utm_medium=widget&amp;utm_content=https%253A%252F%252Fsoundcloud.com%252Fumenipromesto%252Fplav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atterof.art/cz/podcast/raut-3-essential-workers" TargetMode="External"/><Relationship Id="rId5" Type="http://schemas.openxmlformats.org/officeDocument/2006/relationships/hyperlink" Target="https://open.spotify.com/show/1yCQmF2gdNvW1pyvIRbw1I" TargetMode="External"/><Relationship Id="rId4" Type="http://schemas.openxmlformats.org/officeDocument/2006/relationships/hyperlink" Target="https://podcastbalast.podbean.com/page/2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repistedejiny.cz/2023/11/01/skola-zaklad-zivota/" TargetMode="External"/><Relationship Id="rId7" Type="http://schemas.openxmlformats.org/officeDocument/2006/relationships/hyperlink" Target="https://soundcloud.com/umenipromesto/plav?utm_source=www.ghmp.cz&amp;utm_campaign=wtshare&amp;utm_medium=widget&amp;utm_content=https%253A%252F%252Fsoundcloud.com%252Fumenipromesto%252Fpla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atterof.art/cz/podcast/raut-3-essential-workers" TargetMode="External"/><Relationship Id="rId5" Type="http://schemas.openxmlformats.org/officeDocument/2006/relationships/hyperlink" Target="https://open.spotify.com/show/1yCQmF2gdNvW1pyvIRbw1I" TargetMode="External"/><Relationship Id="rId4" Type="http://schemas.openxmlformats.org/officeDocument/2006/relationships/hyperlink" Target="https://podcastbalast.podbean.com/page/2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0A880-2F4F-0E35-5AD2-4A7F67B81F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16251" y="1231506"/>
            <a:ext cx="6338958" cy="4394988"/>
          </a:xfrm>
        </p:spPr>
        <p:txBody>
          <a:bodyPr>
            <a:normAutofit/>
          </a:bodyPr>
          <a:lstStyle/>
          <a:p>
            <a:r>
              <a:rPr lang="en-CZ" sz="6600"/>
              <a:t>Komunikace vědy </a:t>
            </a:r>
          </a:p>
        </p:txBody>
      </p:sp>
    </p:spTree>
    <p:extLst>
      <p:ext uri="{BB962C8B-B14F-4D97-AF65-F5344CB8AC3E}">
        <p14:creationId xmlns:p14="http://schemas.microsoft.com/office/powerpoint/2010/main" val="3916328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D8B03-56C6-9105-C5B3-33EFDE09F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CZ" dirty="0"/>
              <a:t>éma (</a:t>
            </a:r>
            <a:r>
              <a:rPr lang="en-CZ"/>
              <a:t>okruh kultura, </a:t>
            </a:r>
            <a:r>
              <a:rPr lang="en-CZ" dirty="0"/>
              <a:t>dějiny umění</a:t>
            </a:r>
            <a:r>
              <a:rPr lang="en-CZ"/>
              <a:t>, univerzita, Seminář dějin umění)? </a:t>
            </a:r>
            <a:endParaRPr lang="en-CZ" dirty="0"/>
          </a:p>
          <a:p>
            <a:r>
              <a:rPr lang="en-CZ" dirty="0"/>
              <a:t>Cílové publikum?</a:t>
            </a:r>
          </a:p>
          <a:p>
            <a:r>
              <a:rPr lang="en-CZ" dirty="0"/>
              <a:t>Jaké konrétní téma by skupinu mohl zajímat?</a:t>
            </a:r>
          </a:p>
          <a:p>
            <a:r>
              <a:rPr lang="en-CZ" dirty="0"/>
              <a:t>Jakým způsobem této skupině nejlépe předat informace? –&gt; forma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316134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C6F59-8792-694F-3DE5-89688DEB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Příklady</a:t>
            </a:r>
            <a:r>
              <a:rPr lang="en-GB" dirty="0"/>
              <a:t>:</a:t>
            </a:r>
            <a:endParaRPr lang="en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594E4-B466-EAAC-4DB2-0EDF3EC9C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i="1" dirty="0">
                <a:hlinkClick r:id="rId3"/>
              </a:rPr>
              <a:t>Přepište dějiny</a:t>
            </a:r>
            <a:r>
              <a:rPr lang="en-CZ" dirty="0"/>
              <a:t>, </a:t>
            </a:r>
            <a:r>
              <a:rPr lang="en-CZ" i="1" dirty="0">
                <a:hlinkClick r:id="rId4"/>
              </a:rPr>
              <a:t>Balast</a:t>
            </a:r>
            <a:r>
              <a:rPr lang="en-CZ" i="1" dirty="0"/>
              <a:t>, </a:t>
            </a:r>
            <a:r>
              <a:rPr lang="en-GB" i="1" dirty="0">
                <a:hlinkClick r:id="rId5"/>
              </a:rPr>
              <a:t>Studio UHK</a:t>
            </a:r>
            <a:r>
              <a:rPr lang="en-GB" i="1" dirty="0"/>
              <a:t>, </a:t>
            </a:r>
            <a:r>
              <a:rPr lang="en-GB" i="1" dirty="0">
                <a:hlinkClick r:id="rId6"/>
              </a:rPr>
              <a:t>Raut</a:t>
            </a:r>
            <a:r>
              <a:rPr lang="en-GB" i="1" dirty="0"/>
              <a:t>, </a:t>
            </a:r>
            <a:r>
              <a:rPr lang="en-GB" i="1" dirty="0">
                <a:hlinkClick r:id="rId7"/>
              </a:rPr>
              <a:t>GHMP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194661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475D8-13A2-0D2A-D027-FF1FFE9E1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úkol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61730-F704-E40E-A61B-E11154DF0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7699139" cy="3593591"/>
          </a:xfrm>
        </p:spPr>
        <p:txBody>
          <a:bodyPr/>
          <a:lstStyle/>
          <a:p>
            <a:endParaRPr lang="en-GB" dirty="0"/>
          </a:p>
          <a:p>
            <a:r>
              <a:rPr lang="en-CZ" dirty="0"/>
              <a:t>Krátké shrnutí podcastové série: název podcastu, název dílů (který budete připravovat), klíčová slova pro celou sérii</a:t>
            </a:r>
          </a:p>
          <a:p>
            <a:r>
              <a:rPr lang="en-GB" dirty="0"/>
              <a:t>V</a:t>
            </a:r>
            <a:r>
              <a:rPr lang="en-CZ" dirty="0"/>
              <a:t>ytvořit scénář (za použití struktury) pro jeden díl podcastu, který by měl mít maximálně 20 minut </a:t>
            </a:r>
          </a:p>
          <a:p>
            <a:r>
              <a:rPr lang="en-CZ" dirty="0"/>
              <a:t>Poslat do neděle 21. 11. 2023</a:t>
            </a:r>
          </a:p>
        </p:txBody>
      </p:sp>
    </p:spTree>
    <p:extLst>
      <p:ext uri="{BB962C8B-B14F-4D97-AF65-F5344CB8AC3E}">
        <p14:creationId xmlns:p14="http://schemas.microsoft.com/office/powerpoint/2010/main" val="2800109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E48A9-6C41-D68A-B786-317FC934D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Struktura psaného rozhovoru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4A710-35FB-4D04-2252-7A0E807A3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40091"/>
            <a:ext cx="10178322" cy="4189614"/>
          </a:xfrm>
        </p:spPr>
        <p:txBody>
          <a:bodyPr/>
          <a:lstStyle/>
          <a:p>
            <a:r>
              <a:rPr lang="en-CZ" dirty="0"/>
              <a:t>Titulek</a:t>
            </a:r>
          </a:p>
          <a:p>
            <a:r>
              <a:rPr lang="en-CZ" dirty="0"/>
              <a:t>Perex – informace o korespondentovi a téma rozhovoru</a:t>
            </a:r>
          </a:p>
          <a:p>
            <a:r>
              <a:rPr lang="en-CZ" dirty="0"/>
              <a:t>Rozhovor (+Mezitituly – rozdělují jednotlivé sekce otázek. Shrnují, co se čtenář dozvěděl před tím a co ho čeká. )</a:t>
            </a:r>
          </a:p>
          <a:p>
            <a:r>
              <a:rPr lang="en-CZ" dirty="0"/>
              <a:t>Konec </a:t>
            </a:r>
          </a:p>
          <a:p>
            <a:pPr lvl="1"/>
            <a:r>
              <a:rPr lang="en-CZ" dirty="0"/>
              <a:t>podle požadavků media, kde chcete článek publikovat</a:t>
            </a:r>
          </a:p>
          <a:p>
            <a:pPr lvl="1"/>
            <a:r>
              <a:rPr lang="en-CZ" dirty="0"/>
              <a:t>jména tvůrce/ů rozhovoru</a:t>
            </a:r>
          </a:p>
          <a:p>
            <a:pPr lvl="1"/>
            <a:r>
              <a:rPr lang="en-CZ" dirty="0"/>
              <a:t>doplňující informace</a:t>
            </a:r>
          </a:p>
          <a:p>
            <a:pPr lvl="1"/>
            <a:endParaRPr lang="en-CZ" dirty="0"/>
          </a:p>
          <a:p>
            <a:pPr marL="457200" lvl="1" indent="0">
              <a:buNone/>
            </a:pPr>
            <a:r>
              <a:rPr lang="en-CZ" dirty="0"/>
              <a:t>- </a:t>
            </a:r>
            <a:r>
              <a:rPr lang="en-GB" dirty="0"/>
              <a:t>F</a:t>
            </a:r>
            <a:r>
              <a:rPr lang="en-CZ" dirty="0"/>
              <a:t>otografie (portrét, fotografie z události, předměty…), která by měla doprovázet článek</a:t>
            </a:r>
          </a:p>
          <a:p>
            <a:pPr marL="457200" lvl="1" indent="0">
              <a:buNone/>
            </a:pPr>
            <a:endParaRPr lang="en-CZ" dirty="0"/>
          </a:p>
          <a:p>
            <a:endParaRPr lang="en-CZ" dirty="0"/>
          </a:p>
          <a:p>
            <a:endParaRPr lang="en-CZ" dirty="0"/>
          </a:p>
          <a:p>
            <a:endParaRPr lang="en-CZ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34995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C3176-CECB-0E94-044E-4FAA33233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E97B3-6D88-A2BF-7A29-324FDA743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Poslat vypracované rozhovory do 17. 11. 2023</a:t>
            </a:r>
          </a:p>
          <a:p>
            <a:pPr marL="0" indent="0">
              <a:buNone/>
            </a:pPr>
            <a:r>
              <a:rPr lang="cs-CZ" dirty="0"/>
              <a:t> 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030821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3AECD97-688D-4AE7-9838-6166202007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6AF5C1-BE13-0A56-B1B6-CBB45155B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6251" y="1231506"/>
            <a:ext cx="6338958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spc="800"/>
              <a:t>Komunikace </a:t>
            </a:r>
            <a:br>
              <a:rPr lang="en-US" sz="6600" spc="800"/>
            </a:br>
            <a:r>
              <a:rPr lang="en-US" sz="6600" spc="800"/>
              <a:t>s veřejností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0047FB3A-C0F9-4DD9-A4E0-B203F96AA2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272784" cy="6858000"/>
          </a:xfrm>
          <a:custGeom>
            <a:avLst/>
            <a:gdLst>
              <a:gd name="connsiteX0" fmla="*/ 0 w 4272784"/>
              <a:gd name="connsiteY0" fmla="*/ 0 h 6858000"/>
              <a:gd name="connsiteX1" fmla="*/ 4082989 w 4272784"/>
              <a:gd name="connsiteY1" fmla="*/ 0 h 6858000"/>
              <a:gd name="connsiteX2" fmla="*/ 4088029 w 4272784"/>
              <a:gd name="connsiteY2" fmla="*/ 66675 h 6858000"/>
              <a:gd name="connsiteX3" fmla="*/ 4096426 w 4272784"/>
              <a:gd name="connsiteY3" fmla="*/ 122237 h 6858000"/>
              <a:gd name="connsiteX4" fmla="*/ 4106504 w 4272784"/>
              <a:gd name="connsiteY4" fmla="*/ 174625 h 6858000"/>
              <a:gd name="connsiteX5" fmla="*/ 4123300 w 4272784"/>
              <a:gd name="connsiteY5" fmla="*/ 217487 h 6858000"/>
              <a:gd name="connsiteX6" fmla="*/ 4140096 w 4272784"/>
              <a:gd name="connsiteY6" fmla="*/ 260350 h 6858000"/>
              <a:gd name="connsiteX7" fmla="*/ 4160251 w 4272784"/>
              <a:gd name="connsiteY7" fmla="*/ 296862 h 6858000"/>
              <a:gd name="connsiteX8" fmla="*/ 4180406 w 4272784"/>
              <a:gd name="connsiteY8" fmla="*/ 334962 h 6858000"/>
              <a:gd name="connsiteX9" fmla="*/ 4198882 w 4272784"/>
              <a:gd name="connsiteY9" fmla="*/ 369887 h 6858000"/>
              <a:gd name="connsiteX10" fmla="*/ 4217357 w 4272784"/>
              <a:gd name="connsiteY10" fmla="*/ 409575 h 6858000"/>
              <a:gd name="connsiteX11" fmla="*/ 4234153 w 4272784"/>
              <a:gd name="connsiteY11" fmla="*/ 450850 h 6858000"/>
              <a:gd name="connsiteX12" fmla="*/ 4249270 w 4272784"/>
              <a:gd name="connsiteY12" fmla="*/ 496887 h 6858000"/>
              <a:gd name="connsiteX13" fmla="*/ 4261027 w 4272784"/>
              <a:gd name="connsiteY13" fmla="*/ 546100 h 6858000"/>
              <a:gd name="connsiteX14" fmla="*/ 4269425 w 4272784"/>
              <a:gd name="connsiteY14" fmla="*/ 606425 h 6858000"/>
              <a:gd name="connsiteX15" fmla="*/ 4272784 w 4272784"/>
              <a:gd name="connsiteY15" fmla="*/ 673100 h 6858000"/>
              <a:gd name="connsiteX16" fmla="*/ 4269425 w 4272784"/>
              <a:gd name="connsiteY16" fmla="*/ 744537 h 6858000"/>
              <a:gd name="connsiteX17" fmla="*/ 4261027 w 4272784"/>
              <a:gd name="connsiteY17" fmla="*/ 801687 h 6858000"/>
              <a:gd name="connsiteX18" fmla="*/ 4249270 w 4272784"/>
              <a:gd name="connsiteY18" fmla="*/ 854075 h 6858000"/>
              <a:gd name="connsiteX19" fmla="*/ 4234153 w 4272784"/>
              <a:gd name="connsiteY19" fmla="*/ 901700 h 6858000"/>
              <a:gd name="connsiteX20" fmla="*/ 4217357 w 4272784"/>
              <a:gd name="connsiteY20" fmla="*/ 942975 h 6858000"/>
              <a:gd name="connsiteX21" fmla="*/ 4197202 w 4272784"/>
              <a:gd name="connsiteY21" fmla="*/ 981075 h 6858000"/>
              <a:gd name="connsiteX22" fmla="*/ 4177047 w 4272784"/>
              <a:gd name="connsiteY22" fmla="*/ 1017587 h 6858000"/>
              <a:gd name="connsiteX23" fmla="*/ 4156892 w 4272784"/>
              <a:gd name="connsiteY23" fmla="*/ 1055687 h 6858000"/>
              <a:gd name="connsiteX24" fmla="*/ 4138416 w 4272784"/>
              <a:gd name="connsiteY24" fmla="*/ 1095375 h 6858000"/>
              <a:gd name="connsiteX25" fmla="*/ 4119940 w 4272784"/>
              <a:gd name="connsiteY25" fmla="*/ 1136650 h 6858000"/>
              <a:gd name="connsiteX26" fmla="*/ 4104825 w 4272784"/>
              <a:gd name="connsiteY26" fmla="*/ 1182687 h 6858000"/>
              <a:gd name="connsiteX27" fmla="*/ 4094747 w 4272784"/>
              <a:gd name="connsiteY27" fmla="*/ 1235075 h 6858000"/>
              <a:gd name="connsiteX28" fmla="*/ 4084669 w 4272784"/>
              <a:gd name="connsiteY28" fmla="*/ 1295400 h 6858000"/>
              <a:gd name="connsiteX29" fmla="*/ 4082989 w 4272784"/>
              <a:gd name="connsiteY29" fmla="*/ 1363662 h 6858000"/>
              <a:gd name="connsiteX30" fmla="*/ 4084669 w 4272784"/>
              <a:gd name="connsiteY30" fmla="*/ 1431925 h 6858000"/>
              <a:gd name="connsiteX31" fmla="*/ 4094747 w 4272784"/>
              <a:gd name="connsiteY31" fmla="*/ 1492250 h 6858000"/>
              <a:gd name="connsiteX32" fmla="*/ 4104825 w 4272784"/>
              <a:gd name="connsiteY32" fmla="*/ 1544637 h 6858000"/>
              <a:gd name="connsiteX33" fmla="*/ 4119940 w 4272784"/>
              <a:gd name="connsiteY33" fmla="*/ 1589087 h 6858000"/>
              <a:gd name="connsiteX34" fmla="*/ 4138416 w 4272784"/>
              <a:gd name="connsiteY34" fmla="*/ 1631950 h 6858000"/>
              <a:gd name="connsiteX35" fmla="*/ 4156892 w 4272784"/>
              <a:gd name="connsiteY35" fmla="*/ 1671637 h 6858000"/>
              <a:gd name="connsiteX36" fmla="*/ 4177047 w 4272784"/>
              <a:gd name="connsiteY36" fmla="*/ 1708150 h 6858000"/>
              <a:gd name="connsiteX37" fmla="*/ 4197202 w 4272784"/>
              <a:gd name="connsiteY37" fmla="*/ 1743075 h 6858000"/>
              <a:gd name="connsiteX38" fmla="*/ 4217357 w 4272784"/>
              <a:gd name="connsiteY38" fmla="*/ 1782762 h 6858000"/>
              <a:gd name="connsiteX39" fmla="*/ 4234153 w 4272784"/>
              <a:gd name="connsiteY39" fmla="*/ 1824037 h 6858000"/>
              <a:gd name="connsiteX40" fmla="*/ 4249270 w 4272784"/>
              <a:gd name="connsiteY40" fmla="*/ 1870075 h 6858000"/>
              <a:gd name="connsiteX41" fmla="*/ 4261027 w 4272784"/>
              <a:gd name="connsiteY41" fmla="*/ 1922462 h 6858000"/>
              <a:gd name="connsiteX42" fmla="*/ 4269425 w 4272784"/>
              <a:gd name="connsiteY42" fmla="*/ 1982787 h 6858000"/>
              <a:gd name="connsiteX43" fmla="*/ 4272784 w 4272784"/>
              <a:gd name="connsiteY43" fmla="*/ 2051050 h 6858000"/>
              <a:gd name="connsiteX44" fmla="*/ 4269425 w 4272784"/>
              <a:gd name="connsiteY44" fmla="*/ 2119312 h 6858000"/>
              <a:gd name="connsiteX45" fmla="*/ 4261027 w 4272784"/>
              <a:gd name="connsiteY45" fmla="*/ 2179637 h 6858000"/>
              <a:gd name="connsiteX46" fmla="*/ 4249270 w 4272784"/>
              <a:gd name="connsiteY46" fmla="*/ 2232025 h 6858000"/>
              <a:gd name="connsiteX47" fmla="*/ 4234153 w 4272784"/>
              <a:gd name="connsiteY47" fmla="*/ 2278062 h 6858000"/>
              <a:gd name="connsiteX48" fmla="*/ 4217357 w 4272784"/>
              <a:gd name="connsiteY48" fmla="*/ 2319337 h 6858000"/>
              <a:gd name="connsiteX49" fmla="*/ 4197202 w 4272784"/>
              <a:gd name="connsiteY49" fmla="*/ 2359025 h 6858000"/>
              <a:gd name="connsiteX50" fmla="*/ 4177047 w 4272784"/>
              <a:gd name="connsiteY50" fmla="*/ 2395537 h 6858000"/>
              <a:gd name="connsiteX51" fmla="*/ 4156892 w 4272784"/>
              <a:gd name="connsiteY51" fmla="*/ 2433637 h 6858000"/>
              <a:gd name="connsiteX52" fmla="*/ 4138416 w 4272784"/>
              <a:gd name="connsiteY52" fmla="*/ 2471737 h 6858000"/>
              <a:gd name="connsiteX53" fmla="*/ 4119940 w 4272784"/>
              <a:gd name="connsiteY53" fmla="*/ 2513012 h 6858000"/>
              <a:gd name="connsiteX54" fmla="*/ 4104825 w 4272784"/>
              <a:gd name="connsiteY54" fmla="*/ 2560637 h 6858000"/>
              <a:gd name="connsiteX55" fmla="*/ 4094747 w 4272784"/>
              <a:gd name="connsiteY55" fmla="*/ 2613025 h 6858000"/>
              <a:gd name="connsiteX56" fmla="*/ 4084669 w 4272784"/>
              <a:gd name="connsiteY56" fmla="*/ 2671762 h 6858000"/>
              <a:gd name="connsiteX57" fmla="*/ 4082989 w 4272784"/>
              <a:gd name="connsiteY57" fmla="*/ 2741612 h 6858000"/>
              <a:gd name="connsiteX58" fmla="*/ 4084669 w 4272784"/>
              <a:gd name="connsiteY58" fmla="*/ 2809875 h 6858000"/>
              <a:gd name="connsiteX59" fmla="*/ 4094747 w 4272784"/>
              <a:gd name="connsiteY59" fmla="*/ 2868612 h 6858000"/>
              <a:gd name="connsiteX60" fmla="*/ 4104825 w 4272784"/>
              <a:gd name="connsiteY60" fmla="*/ 2922587 h 6858000"/>
              <a:gd name="connsiteX61" fmla="*/ 4119940 w 4272784"/>
              <a:gd name="connsiteY61" fmla="*/ 2967037 h 6858000"/>
              <a:gd name="connsiteX62" fmla="*/ 4138416 w 4272784"/>
              <a:gd name="connsiteY62" fmla="*/ 3009900 h 6858000"/>
              <a:gd name="connsiteX63" fmla="*/ 4156892 w 4272784"/>
              <a:gd name="connsiteY63" fmla="*/ 3046412 h 6858000"/>
              <a:gd name="connsiteX64" fmla="*/ 4177047 w 4272784"/>
              <a:gd name="connsiteY64" fmla="*/ 3084512 h 6858000"/>
              <a:gd name="connsiteX65" fmla="*/ 4197202 w 4272784"/>
              <a:gd name="connsiteY65" fmla="*/ 3121025 h 6858000"/>
              <a:gd name="connsiteX66" fmla="*/ 4217357 w 4272784"/>
              <a:gd name="connsiteY66" fmla="*/ 3160712 h 6858000"/>
              <a:gd name="connsiteX67" fmla="*/ 4234153 w 4272784"/>
              <a:gd name="connsiteY67" fmla="*/ 3201987 h 6858000"/>
              <a:gd name="connsiteX68" fmla="*/ 4249270 w 4272784"/>
              <a:gd name="connsiteY68" fmla="*/ 3248025 h 6858000"/>
              <a:gd name="connsiteX69" fmla="*/ 4261027 w 4272784"/>
              <a:gd name="connsiteY69" fmla="*/ 3300412 h 6858000"/>
              <a:gd name="connsiteX70" fmla="*/ 4269425 w 4272784"/>
              <a:gd name="connsiteY70" fmla="*/ 3360737 h 6858000"/>
              <a:gd name="connsiteX71" fmla="*/ 4272784 w 4272784"/>
              <a:gd name="connsiteY71" fmla="*/ 3427412 h 6858000"/>
              <a:gd name="connsiteX72" fmla="*/ 4269425 w 4272784"/>
              <a:gd name="connsiteY72" fmla="*/ 3497262 h 6858000"/>
              <a:gd name="connsiteX73" fmla="*/ 4261027 w 4272784"/>
              <a:gd name="connsiteY73" fmla="*/ 3557587 h 6858000"/>
              <a:gd name="connsiteX74" fmla="*/ 4249270 w 4272784"/>
              <a:gd name="connsiteY74" fmla="*/ 3609975 h 6858000"/>
              <a:gd name="connsiteX75" fmla="*/ 4234153 w 4272784"/>
              <a:gd name="connsiteY75" fmla="*/ 3656012 h 6858000"/>
              <a:gd name="connsiteX76" fmla="*/ 4217357 w 4272784"/>
              <a:gd name="connsiteY76" fmla="*/ 3697287 h 6858000"/>
              <a:gd name="connsiteX77" fmla="*/ 4197202 w 4272784"/>
              <a:gd name="connsiteY77" fmla="*/ 3736975 h 6858000"/>
              <a:gd name="connsiteX78" fmla="*/ 4156892 w 4272784"/>
              <a:gd name="connsiteY78" fmla="*/ 3811587 h 6858000"/>
              <a:gd name="connsiteX79" fmla="*/ 4138416 w 4272784"/>
              <a:gd name="connsiteY79" fmla="*/ 3848100 h 6858000"/>
              <a:gd name="connsiteX80" fmla="*/ 4119940 w 4272784"/>
              <a:gd name="connsiteY80" fmla="*/ 3890962 h 6858000"/>
              <a:gd name="connsiteX81" fmla="*/ 4104825 w 4272784"/>
              <a:gd name="connsiteY81" fmla="*/ 3935412 h 6858000"/>
              <a:gd name="connsiteX82" fmla="*/ 4094747 w 4272784"/>
              <a:gd name="connsiteY82" fmla="*/ 3987800 h 6858000"/>
              <a:gd name="connsiteX83" fmla="*/ 4084669 w 4272784"/>
              <a:gd name="connsiteY83" fmla="*/ 4048125 h 6858000"/>
              <a:gd name="connsiteX84" fmla="*/ 4082989 w 4272784"/>
              <a:gd name="connsiteY84" fmla="*/ 4116387 h 6858000"/>
              <a:gd name="connsiteX85" fmla="*/ 4084669 w 4272784"/>
              <a:gd name="connsiteY85" fmla="*/ 4186237 h 6858000"/>
              <a:gd name="connsiteX86" fmla="*/ 4094747 w 4272784"/>
              <a:gd name="connsiteY86" fmla="*/ 4244975 h 6858000"/>
              <a:gd name="connsiteX87" fmla="*/ 4104825 w 4272784"/>
              <a:gd name="connsiteY87" fmla="*/ 4297362 h 6858000"/>
              <a:gd name="connsiteX88" fmla="*/ 4119940 w 4272784"/>
              <a:gd name="connsiteY88" fmla="*/ 4343400 h 6858000"/>
              <a:gd name="connsiteX89" fmla="*/ 4138416 w 4272784"/>
              <a:gd name="connsiteY89" fmla="*/ 4386262 h 6858000"/>
              <a:gd name="connsiteX90" fmla="*/ 4156892 w 4272784"/>
              <a:gd name="connsiteY90" fmla="*/ 4424362 h 6858000"/>
              <a:gd name="connsiteX91" fmla="*/ 4197202 w 4272784"/>
              <a:gd name="connsiteY91" fmla="*/ 4498975 h 6858000"/>
              <a:gd name="connsiteX92" fmla="*/ 4217357 w 4272784"/>
              <a:gd name="connsiteY92" fmla="*/ 4537075 h 6858000"/>
              <a:gd name="connsiteX93" fmla="*/ 4234153 w 4272784"/>
              <a:gd name="connsiteY93" fmla="*/ 4579937 h 6858000"/>
              <a:gd name="connsiteX94" fmla="*/ 4249270 w 4272784"/>
              <a:gd name="connsiteY94" fmla="*/ 4625975 h 6858000"/>
              <a:gd name="connsiteX95" fmla="*/ 4261027 w 4272784"/>
              <a:gd name="connsiteY95" fmla="*/ 4678362 h 6858000"/>
              <a:gd name="connsiteX96" fmla="*/ 4269425 w 4272784"/>
              <a:gd name="connsiteY96" fmla="*/ 4738687 h 6858000"/>
              <a:gd name="connsiteX97" fmla="*/ 4272784 w 4272784"/>
              <a:gd name="connsiteY97" fmla="*/ 4806950 h 6858000"/>
              <a:gd name="connsiteX98" fmla="*/ 4269425 w 4272784"/>
              <a:gd name="connsiteY98" fmla="*/ 4875212 h 6858000"/>
              <a:gd name="connsiteX99" fmla="*/ 4261027 w 4272784"/>
              <a:gd name="connsiteY99" fmla="*/ 4935537 h 6858000"/>
              <a:gd name="connsiteX100" fmla="*/ 4249270 w 4272784"/>
              <a:gd name="connsiteY100" fmla="*/ 4987925 h 6858000"/>
              <a:gd name="connsiteX101" fmla="*/ 4234153 w 4272784"/>
              <a:gd name="connsiteY101" fmla="*/ 5033962 h 6858000"/>
              <a:gd name="connsiteX102" fmla="*/ 4217357 w 4272784"/>
              <a:gd name="connsiteY102" fmla="*/ 5075237 h 6858000"/>
              <a:gd name="connsiteX103" fmla="*/ 4197202 w 4272784"/>
              <a:gd name="connsiteY103" fmla="*/ 5114925 h 6858000"/>
              <a:gd name="connsiteX104" fmla="*/ 4177047 w 4272784"/>
              <a:gd name="connsiteY104" fmla="*/ 5149850 h 6858000"/>
              <a:gd name="connsiteX105" fmla="*/ 4156892 w 4272784"/>
              <a:gd name="connsiteY105" fmla="*/ 5186362 h 6858000"/>
              <a:gd name="connsiteX106" fmla="*/ 4138416 w 4272784"/>
              <a:gd name="connsiteY106" fmla="*/ 5226050 h 6858000"/>
              <a:gd name="connsiteX107" fmla="*/ 4119940 w 4272784"/>
              <a:gd name="connsiteY107" fmla="*/ 5268912 h 6858000"/>
              <a:gd name="connsiteX108" fmla="*/ 4104825 w 4272784"/>
              <a:gd name="connsiteY108" fmla="*/ 5313362 h 6858000"/>
              <a:gd name="connsiteX109" fmla="*/ 4094747 w 4272784"/>
              <a:gd name="connsiteY109" fmla="*/ 5365750 h 6858000"/>
              <a:gd name="connsiteX110" fmla="*/ 4084669 w 4272784"/>
              <a:gd name="connsiteY110" fmla="*/ 5426075 h 6858000"/>
              <a:gd name="connsiteX111" fmla="*/ 4082989 w 4272784"/>
              <a:gd name="connsiteY111" fmla="*/ 5494337 h 6858000"/>
              <a:gd name="connsiteX112" fmla="*/ 4084669 w 4272784"/>
              <a:gd name="connsiteY112" fmla="*/ 5562600 h 6858000"/>
              <a:gd name="connsiteX113" fmla="*/ 4094747 w 4272784"/>
              <a:gd name="connsiteY113" fmla="*/ 5622925 h 6858000"/>
              <a:gd name="connsiteX114" fmla="*/ 4104825 w 4272784"/>
              <a:gd name="connsiteY114" fmla="*/ 5675312 h 6858000"/>
              <a:gd name="connsiteX115" fmla="*/ 4119940 w 4272784"/>
              <a:gd name="connsiteY115" fmla="*/ 5721350 h 6858000"/>
              <a:gd name="connsiteX116" fmla="*/ 4138416 w 4272784"/>
              <a:gd name="connsiteY116" fmla="*/ 5762625 h 6858000"/>
              <a:gd name="connsiteX117" fmla="*/ 4156892 w 4272784"/>
              <a:gd name="connsiteY117" fmla="*/ 5802312 h 6858000"/>
              <a:gd name="connsiteX118" fmla="*/ 4177047 w 4272784"/>
              <a:gd name="connsiteY118" fmla="*/ 5840412 h 6858000"/>
              <a:gd name="connsiteX119" fmla="*/ 4197202 w 4272784"/>
              <a:gd name="connsiteY119" fmla="*/ 5876925 h 6858000"/>
              <a:gd name="connsiteX120" fmla="*/ 4217357 w 4272784"/>
              <a:gd name="connsiteY120" fmla="*/ 5915025 h 6858000"/>
              <a:gd name="connsiteX121" fmla="*/ 4234153 w 4272784"/>
              <a:gd name="connsiteY121" fmla="*/ 5956300 h 6858000"/>
              <a:gd name="connsiteX122" fmla="*/ 4249270 w 4272784"/>
              <a:gd name="connsiteY122" fmla="*/ 6003925 h 6858000"/>
              <a:gd name="connsiteX123" fmla="*/ 4261027 w 4272784"/>
              <a:gd name="connsiteY123" fmla="*/ 6056312 h 6858000"/>
              <a:gd name="connsiteX124" fmla="*/ 4269425 w 4272784"/>
              <a:gd name="connsiteY124" fmla="*/ 6113462 h 6858000"/>
              <a:gd name="connsiteX125" fmla="*/ 4272784 w 4272784"/>
              <a:gd name="connsiteY125" fmla="*/ 6183312 h 6858000"/>
              <a:gd name="connsiteX126" fmla="*/ 4269425 w 4272784"/>
              <a:gd name="connsiteY126" fmla="*/ 6251575 h 6858000"/>
              <a:gd name="connsiteX127" fmla="*/ 4261027 w 4272784"/>
              <a:gd name="connsiteY127" fmla="*/ 6311900 h 6858000"/>
              <a:gd name="connsiteX128" fmla="*/ 4249270 w 4272784"/>
              <a:gd name="connsiteY128" fmla="*/ 6361112 h 6858000"/>
              <a:gd name="connsiteX129" fmla="*/ 4234153 w 4272784"/>
              <a:gd name="connsiteY129" fmla="*/ 6407150 h 6858000"/>
              <a:gd name="connsiteX130" fmla="*/ 4217357 w 4272784"/>
              <a:gd name="connsiteY130" fmla="*/ 6448425 h 6858000"/>
              <a:gd name="connsiteX131" fmla="*/ 4198882 w 4272784"/>
              <a:gd name="connsiteY131" fmla="*/ 6488112 h 6858000"/>
              <a:gd name="connsiteX132" fmla="*/ 4180406 w 4272784"/>
              <a:gd name="connsiteY132" fmla="*/ 6523037 h 6858000"/>
              <a:gd name="connsiteX133" fmla="*/ 4160251 w 4272784"/>
              <a:gd name="connsiteY133" fmla="*/ 6561137 h 6858000"/>
              <a:gd name="connsiteX134" fmla="*/ 4140096 w 4272784"/>
              <a:gd name="connsiteY134" fmla="*/ 6597650 h 6858000"/>
              <a:gd name="connsiteX135" fmla="*/ 4123300 w 4272784"/>
              <a:gd name="connsiteY135" fmla="*/ 6640512 h 6858000"/>
              <a:gd name="connsiteX136" fmla="*/ 4106504 w 4272784"/>
              <a:gd name="connsiteY136" fmla="*/ 6683375 h 6858000"/>
              <a:gd name="connsiteX137" fmla="*/ 4096426 w 4272784"/>
              <a:gd name="connsiteY137" fmla="*/ 6735762 h 6858000"/>
              <a:gd name="connsiteX138" fmla="*/ 4088029 w 4272784"/>
              <a:gd name="connsiteY138" fmla="*/ 6791325 h 6858000"/>
              <a:gd name="connsiteX139" fmla="*/ 4082989 w 4272784"/>
              <a:gd name="connsiteY139" fmla="*/ 6858000 h 6858000"/>
              <a:gd name="connsiteX140" fmla="*/ 0 w 427278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272784" h="6858000">
                <a:moveTo>
                  <a:pt x="0" y="0"/>
                </a:moveTo>
                <a:lnTo>
                  <a:pt x="4082989" y="0"/>
                </a:lnTo>
                <a:lnTo>
                  <a:pt x="4088029" y="66675"/>
                </a:lnTo>
                <a:lnTo>
                  <a:pt x="4096426" y="122237"/>
                </a:lnTo>
                <a:lnTo>
                  <a:pt x="4106504" y="174625"/>
                </a:lnTo>
                <a:lnTo>
                  <a:pt x="4123300" y="217487"/>
                </a:lnTo>
                <a:lnTo>
                  <a:pt x="4140096" y="260350"/>
                </a:lnTo>
                <a:lnTo>
                  <a:pt x="4160251" y="296862"/>
                </a:lnTo>
                <a:lnTo>
                  <a:pt x="4180406" y="334962"/>
                </a:lnTo>
                <a:lnTo>
                  <a:pt x="4198882" y="369887"/>
                </a:lnTo>
                <a:lnTo>
                  <a:pt x="4217357" y="409575"/>
                </a:lnTo>
                <a:lnTo>
                  <a:pt x="4234153" y="450850"/>
                </a:lnTo>
                <a:lnTo>
                  <a:pt x="4249270" y="496887"/>
                </a:lnTo>
                <a:lnTo>
                  <a:pt x="4261027" y="546100"/>
                </a:lnTo>
                <a:lnTo>
                  <a:pt x="4269425" y="606425"/>
                </a:lnTo>
                <a:lnTo>
                  <a:pt x="4272784" y="673100"/>
                </a:lnTo>
                <a:lnTo>
                  <a:pt x="4269425" y="744537"/>
                </a:lnTo>
                <a:lnTo>
                  <a:pt x="4261027" y="801687"/>
                </a:lnTo>
                <a:lnTo>
                  <a:pt x="4249270" y="854075"/>
                </a:lnTo>
                <a:lnTo>
                  <a:pt x="4234153" y="901700"/>
                </a:lnTo>
                <a:lnTo>
                  <a:pt x="4217357" y="942975"/>
                </a:lnTo>
                <a:lnTo>
                  <a:pt x="4197202" y="981075"/>
                </a:lnTo>
                <a:lnTo>
                  <a:pt x="4177047" y="1017587"/>
                </a:lnTo>
                <a:lnTo>
                  <a:pt x="4156892" y="1055687"/>
                </a:lnTo>
                <a:lnTo>
                  <a:pt x="4138416" y="1095375"/>
                </a:lnTo>
                <a:lnTo>
                  <a:pt x="4119940" y="1136650"/>
                </a:lnTo>
                <a:lnTo>
                  <a:pt x="4104825" y="1182687"/>
                </a:lnTo>
                <a:lnTo>
                  <a:pt x="4094747" y="1235075"/>
                </a:lnTo>
                <a:lnTo>
                  <a:pt x="4084669" y="1295400"/>
                </a:lnTo>
                <a:lnTo>
                  <a:pt x="4082989" y="1363662"/>
                </a:lnTo>
                <a:lnTo>
                  <a:pt x="4084669" y="1431925"/>
                </a:lnTo>
                <a:lnTo>
                  <a:pt x="4094747" y="1492250"/>
                </a:lnTo>
                <a:lnTo>
                  <a:pt x="4104825" y="1544637"/>
                </a:lnTo>
                <a:lnTo>
                  <a:pt x="4119940" y="1589087"/>
                </a:lnTo>
                <a:lnTo>
                  <a:pt x="4138416" y="1631950"/>
                </a:lnTo>
                <a:lnTo>
                  <a:pt x="4156892" y="1671637"/>
                </a:lnTo>
                <a:lnTo>
                  <a:pt x="4177047" y="1708150"/>
                </a:lnTo>
                <a:lnTo>
                  <a:pt x="4197202" y="1743075"/>
                </a:lnTo>
                <a:lnTo>
                  <a:pt x="4217357" y="1782762"/>
                </a:lnTo>
                <a:lnTo>
                  <a:pt x="4234153" y="1824037"/>
                </a:lnTo>
                <a:lnTo>
                  <a:pt x="4249270" y="1870075"/>
                </a:lnTo>
                <a:lnTo>
                  <a:pt x="4261027" y="1922462"/>
                </a:lnTo>
                <a:lnTo>
                  <a:pt x="4269425" y="1982787"/>
                </a:lnTo>
                <a:lnTo>
                  <a:pt x="4272784" y="2051050"/>
                </a:lnTo>
                <a:lnTo>
                  <a:pt x="4269425" y="2119312"/>
                </a:lnTo>
                <a:lnTo>
                  <a:pt x="4261027" y="2179637"/>
                </a:lnTo>
                <a:lnTo>
                  <a:pt x="4249270" y="2232025"/>
                </a:lnTo>
                <a:lnTo>
                  <a:pt x="4234153" y="2278062"/>
                </a:lnTo>
                <a:lnTo>
                  <a:pt x="4217357" y="2319337"/>
                </a:lnTo>
                <a:lnTo>
                  <a:pt x="4197202" y="2359025"/>
                </a:lnTo>
                <a:lnTo>
                  <a:pt x="4177047" y="2395537"/>
                </a:lnTo>
                <a:lnTo>
                  <a:pt x="4156892" y="2433637"/>
                </a:lnTo>
                <a:lnTo>
                  <a:pt x="4138416" y="2471737"/>
                </a:lnTo>
                <a:lnTo>
                  <a:pt x="4119940" y="2513012"/>
                </a:lnTo>
                <a:lnTo>
                  <a:pt x="4104825" y="2560637"/>
                </a:lnTo>
                <a:lnTo>
                  <a:pt x="4094747" y="2613025"/>
                </a:lnTo>
                <a:lnTo>
                  <a:pt x="4084669" y="2671762"/>
                </a:lnTo>
                <a:lnTo>
                  <a:pt x="4082989" y="2741612"/>
                </a:lnTo>
                <a:lnTo>
                  <a:pt x="4084669" y="2809875"/>
                </a:lnTo>
                <a:lnTo>
                  <a:pt x="4094747" y="2868612"/>
                </a:lnTo>
                <a:lnTo>
                  <a:pt x="4104825" y="2922587"/>
                </a:lnTo>
                <a:lnTo>
                  <a:pt x="4119940" y="2967037"/>
                </a:lnTo>
                <a:lnTo>
                  <a:pt x="4138416" y="3009900"/>
                </a:lnTo>
                <a:lnTo>
                  <a:pt x="4156892" y="3046412"/>
                </a:lnTo>
                <a:lnTo>
                  <a:pt x="4177047" y="3084512"/>
                </a:lnTo>
                <a:lnTo>
                  <a:pt x="4197202" y="3121025"/>
                </a:lnTo>
                <a:lnTo>
                  <a:pt x="4217357" y="3160712"/>
                </a:lnTo>
                <a:lnTo>
                  <a:pt x="4234153" y="3201987"/>
                </a:lnTo>
                <a:lnTo>
                  <a:pt x="4249270" y="3248025"/>
                </a:lnTo>
                <a:lnTo>
                  <a:pt x="4261027" y="3300412"/>
                </a:lnTo>
                <a:lnTo>
                  <a:pt x="4269425" y="3360737"/>
                </a:lnTo>
                <a:lnTo>
                  <a:pt x="4272784" y="3427412"/>
                </a:lnTo>
                <a:lnTo>
                  <a:pt x="4269425" y="3497262"/>
                </a:lnTo>
                <a:lnTo>
                  <a:pt x="4261027" y="3557587"/>
                </a:lnTo>
                <a:lnTo>
                  <a:pt x="4249270" y="3609975"/>
                </a:lnTo>
                <a:lnTo>
                  <a:pt x="4234153" y="3656012"/>
                </a:lnTo>
                <a:lnTo>
                  <a:pt x="4217357" y="3697287"/>
                </a:lnTo>
                <a:lnTo>
                  <a:pt x="4197202" y="3736975"/>
                </a:lnTo>
                <a:lnTo>
                  <a:pt x="4156892" y="3811587"/>
                </a:lnTo>
                <a:lnTo>
                  <a:pt x="4138416" y="3848100"/>
                </a:lnTo>
                <a:lnTo>
                  <a:pt x="4119940" y="3890962"/>
                </a:lnTo>
                <a:lnTo>
                  <a:pt x="4104825" y="3935412"/>
                </a:lnTo>
                <a:lnTo>
                  <a:pt x="4094747" y="3987800"/>
                </a:lnTo>
                <a:lnTo>
                  <a:pt x="4084669" y="4048125"/>
                </a:lnTo>
                <a:lnTo>
                  <a:pt x="4082989" y="4116387"/>
                </a:lnTo>
                <a:lnTo>
                  <a:pt x="4084669" y="4186237"/>
                </a:lnTo>
                <a:lnTo>
                  <a:pt x="4094747" y="4244975"/>
                </a:lnTo>
                <a:lnTo>
                  <a:pt x="4104825" y="4297362"/>
                </a:lnTo>
                <a:lnTo>
                  <a:pt x="4119940" y="4343400"/>
                </a:lnTo>
                <a:lnTo>
                  <a:pt x="4138416" y="4386262"/>
                </a:lnTo>
                <a:lnTo>
                  <a:pt x="4156892" y="4424362"/>
                </a:lnTo>
                <a:lnTo>
                  <a:pt x="4197202" y="4498975"/>
                </a:lnTo>
                <a:lnTo>
                  <a:pt x="4217357" y="4537075"/>
                </a:lnTo>
                <a:lnTo>
                  <a:pt x="4234153" y="4579937"/>
                </a:lnTo>
                <a:lnTo>
                  <a:pt x="4249270" y="4625975"/>
                </a:lnTo>
                <a:lnTo>
                  <a:pt x="4261027" y="4678362"/>
                </a:lnTo>
                <a:lnTo>
                  <a:pt x="4269425" y="4738687"/>
                </a:lnTo>
                <a:lnTo>
                  <a:pt x="4272784" y="4806950"/>
                </a:lnTo>
                <a:lnTo>
                  <a:pt x="4269425" y="4875212"/>
                </a:lnTo>
                <a:lnTo>
                  <a:pt x="4261027" y="4935537"/>
                </a:lnTo>
                <a:lnTo>
                  <a:pt x="4249270" y="4987925"/>
                </a:lnTo>
                <a:lnTo>
                  <a:pt x="4234153" y="5033962"/>
                </a:lnTo>
                <a:lnTo>
                  <a:pt x="4217357" y="5075237"/>
                </a:lnTo>
                <a:lnTo>
                  <a:pt x="4197202" y="5114925"/>
                </a:lnTo>
                <a:lnTo>
                  <a:pt x="4177047" y="5149850"/>
                </a:lnTo>
                <a:lnTo>
                  <a:pt x="4156892" y="5186362"/>
                </a:lnTo>
                <a:lnTo>
                  <a:pt x="4138416" y="5226050"/>
                </a:lnTo>
                <a:lnTo>
                  <a:pt x="4119940" y="5268912"/>
                </a:lnTo>
                <a:lnTo>
                  <a:pt x="4104825" y="5313362"/>
                </a:lnTo>
                <a:lnTo>
                  <a:pt x="4094747" y="5365750"/>
                </a:lnTo>
                <a:lnTo>
                  <a:pt x="4084669" y="5426075"/>
                </a:lnTo>
                <a:lnTo>
                  <a:pt x="4082989" y="5494337"/>
                </a:lnTo>
                <a:lnTo>
                  <a:pt x="4084669" y="5562600"/>
                </a:lnTo>
                <a:lnTo>
                  <a:pt x="4094747" y="5622925"/>
                </a:lnTo>
                <a:lnTo>
                  <a:pt x="4104825" y="5675312"/>
                </a:lnTo>
                <a:lnTo>
                  <a:pt x="4119940" y="5721350"/>
                </a:lnTo>
                <a:lnTo>
                  <a:pt x="4138416" y="5762625"/>
                </a:lnTo>
                <a:lnTo>
                  <a:pt x="4156892" y="5802312"/>
                </a:lnTo>
                <a:lnTo>
                  <a:pt x="4177047" y="5840412"/>
                </a:lnTo>
                <a:lnTo>
                  <a:pt x="4197202" y="5876925"/>
                </a:lnTo>
                <a:lnTo>
                  <a:pt x="4217357" y="5915025"/>
                </a:lnTo>
                <a:lnTo>
                  <a:pt x="4234153" y="5956300"/>
                </a:lnTo>
                <a:lnTo>
                  <a:pt x="4249270" y="6003925"/>
                </a:lnTo>
                <a:lnTo>
                  <a:pt x="4261027" y="6056312"/>
                </a:lnTo>
                <a:lnTo>
                  <a:pt x="4269425" y="6113462"/>
                </a:lnTo>
                <a:lnTo>
                  <a:pt x="4272784" y="6183312"/>
                </a:lnTo>
                <a:lnTo>
                  <a:pt x="4269425" y="6251575"/>
                </a:lnTo>
                <a:lnTo>
                  <a:pt x="4261027" y="6311900"/>
                </a:lnTo>
                <a:lnTo>
                  <a:pt x="4249270" y="6361112"/>
                </a:lnTo>
                <a:lnTo>
                  <a:pt x="4234153" y="6407150"/>
                </a:lnTo>
                <a:lnTo>
                  <a:pt x="4217357" y="6448425"/>
                </a:lnTo>
                <a:lnTo>
                  <a:pt x="4198882" y="6488112"/>
                </a:lnTo>
                <a:lnTo>
                  <a:pt x="4180406" y="6523037"/>
                </a:lnTo>
                <a:lnTo>
                  <a:pt x="4160251" y="6561137"/>
                </a:lnTo>
                <a:lnTo>
                  <a:pt x="4140096" y="6597650"/>
                </a:lnTo>
                <a:lnTo>
                  <a:pt x="4123300" y="6640512"/>
                </a:lnTo>
                <a:lnTo>
                  <a:pt x="4106504" y="6683375"/>
                </a:lnTo>
                <a:lnTo>
                  <a:pt x="4096426" y="6735762"/>
                </a:lnTo>
                <a:lnTo>
                  <a:pt x="4088029" y="6791325"/>
                </a:lnTo>
                <a:lnTo>
                  <a:pt x="408298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C86D1-C96D-4190-0959-0A2E51BC9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9" y="1565556"/>
            <a:ext cx="3112442" cy="37268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b="1" cap="all" spc="400" dirty="0">
                <a:solidFill>
                  <a:schemeClr val="tx2"/>
                </a:solidFill>
              </a:rPr>
              <a:t>PODCAST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5FCFD1D-1E9C-4E30-A7D3-F7C247FDC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067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9CEBB-269B-4765-CD8F-F7880F836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</a:t>
            </a:r>
            <a:r>
              <a:rPr lang="en-CZ" dirty="0"/>
              <a:t>ílová skupina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F2FB2-B3C5-7831-8517-DC315F221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68570"/>
            <a:ext cx="10178322" cy="474586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Koho chcete vaším </a:t>
            </a:r>
            <a:r>
              <a:rPr lang="cs-CZ" dirty="0" err="1"/>
              <a:t>podcastem</a:t>
            </a:r>
            <a:r>
              <a:rPr lang="cs-CZ" dirty="0"/>
              <a:t> oslovit? Kdo by jej měl poslouchat? Koho by téma, které chcete zpracovat, mohlo zajímat?</a:t>
            </a:r>
          </a:p>
          <a:p>
            <a:pPr lvl="1"/>
            <a:r>
              <a:rPr lang="en-GB" dirty="0"/>
              <a:t>S</a:t>
            </a:r>
            <a:r>
              <a:rPr lang="en-CZ" dirty="0"/>
              <a:t>tudenti</a:t>
            </a:r>
          </a:p>
          <a:p>
            <a:pPr lvl="2"/>
            <a:r>
              <a:rPr lang="en-GB" dirty="0" err="1"/>
              <a:t>Zájemci</a:t>
            </a:r>
            <a:r>
              <a:rPr lang="en-GB" dirty="0"/>
              <a:t> o </a:t>
            </a:r>
            <a:r>
              <a:rPr lang="en-GB" dirty="0" err="1"/>
              <a:t>studium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univerzitě</a:t>
            </a:r>
            <a:endParaRPr lang="en-GB" dirty="0"/>
          </a:p>
          <a:p>
            <a:pPr lvl="2"/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ročník</a:t>
            </a:r>
            <a:endParaRPr lang="en-GB" dirty="0"/>
          </a:p>
          <a:p>
            <a:pPr lvl="2"/>
            <a:r>
              <a:rPr lang="en-GB" dirty="0" err="1"/>
              <a:t>Absolventi</a:t>
            </a:r>
            <a:endParaRPr lang="en-GB" dirty="0"/>
          </a:p>
          <a:p>
            <a:pPr lvl="2"/>
            <a:r>
              <a:rPr lang="en-GB" dirty="0" err="1"/>
              <a:t>Studenti</a:t>
            </a:r>
            <a:r>
              <a:rPr lang="en-GB" dirty="0"/>
              <a:t> ze </a:t>
            </a:r>
            <a:r>
              <a:rPr lang="en-GB" dirty="0" err="1"/>
              <a:t>stejného</a:t>
            </a:r>
            <a:r>
              <a:rPr lang="en-GB" dirty="0"/>
              <a:t> </a:t>
            </a:r>
            <a:r>
              <a:rPr lang="en-GB" dirty="0" err="1"/>
              <a:t>oboru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jiných</a:t>
            </a:r>
            <a:r>
              <a:rPr lang="en-GB" dirty="0"/>
              <a:t> </a:t>
            </a:r>
            <a:r>
              <a:rPr lang="en-GB" dirty="0" err="1"/>
              <a:t>oborů</a:t>
            </a:r>
            <a:endParaRPr lang="en-CZ" dirty="0"/>
          </a:p>
          <a:p>
            <a:pPr lvl="1"/>
            <a:r>
              <a:rPr lang="en-CZ" dirty="0"/>
              <a:t>Laická veřejnost</a:t>
            </a:r>
          </a:p>
          <a:p>
            <a:pPr lvl="1"/>
            <a:r>
              <a:rPr lang="en-CZ" dirty="0"/>
              <a:t>Odborná veřejnost</a:t>
            </a:r>
          </a:p>
          <a:p>
            <a:pPr lvl="2"/>
            <a:r>
              <a:rPr lang="en-CZ" dirty="0"/>
              <a:t>Profesionálové</a:t>
            </a:r>
          </a:p>
          <a:p>
            <a:pPr lvl="2"/>
            <a:r>
              <a:rPr lang="en-CZ"/>
              <a:t>akademici</a:t>
            </a:r>
            <a:endParaRPr lang="en-CZ" dirty="0"/>
          </a:p>
          <a:p>
            <a:pPr lvl="2"/>
            <a:r>
              <a:rPr lang="en-CZ" dirty="0"/>
              <a:t>umělci…</a:t>
            </a:r>
          </a:p>
          <a:p>
            <a:pPr lvl="1"/>
            <a:r>
              <a:rPr lang="en-CZ" dirty="0"/>
              <a:t>…</a:t>
            </a:r>
          </a:p>
          <a:p>
            <a:pPr lvl="1"/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624767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D82FB-800E-8944-E19F-6F0362080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628045"/>
            <a:ext cx="10178322" cy="1492132"/>
          </a:xfrm>
        </p:spPr>
        <p:txBody>
          <a:bodyPr/>
          <a:lstStyle/>
          <a:p>
            <a:r>
              <a:rPr lang="en-CZ" dirty="0"/>
              <a:t>Komunikace s veřejností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D1FE7-8BED-BF95-B236-C4F3505CE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2376151"/>
          </a:xfrm>
        </p:spPr>
        <p:txBody>
          <a:bodyPr/>
          <a:lstStyle/>
          <a:p>
            <a:r>
              <a:rPr lang="cs-CZ" dirty="0"/>
              <a:t>Zjednodušit jazyk</a:t>
            </a:r>
            <a:endParaRPr lang="en-CZ" dirty="0"/>
          </a:p>
          <a:p>
            <a:r>
              <a:rPr lang="en-GB" dirty="0"/>
              <a:t>O</a:t>
            </a:r>
            <a:r>
              <a:rPr lang="en-CZ" dirty="0"/>
              <a:t>mezit terminologii (pokud musíte použít odborný termín, je zapotřebí ho vysvětlit)</a:t>
            </a:r>
          </a:p>
          <a:p>
            <a:r>
              <a:rPr lang="en-GB" dirty="0"/>
              <a:t>N</a:t>
            </a:r>
            <a:r>
              <a:rPr lang="en-CZ" dirty="0"/>
              <a:t>eformální jazyk</a:t>
            </a:r>
          </a:p>
          <a:p>
            <a:r>
              <a:rPr lang="en-GB" dirty="0"/>
              <a:t>P</a:t>
            </a:r>
            <a:r>
              <a:rPr lang="en-CZ" dirty="0"/>
              <a:t>říběhy/storytelling</a:t>
            </a:r>
          </a:p>
        </p:txBody>
      </p:sp>
    </p:spTree>
    <p:extLst>
      <p:ext uri="{BB962C8B-B14F-4D97-AF65-F5344CB8AC3E}">
        <p14:creationId xmlns:p14="http://schemas.microsoft.com/office/powerpoint/2010/main" val="3391182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1CD0E-4E0E-EAFF-BBE6-15BFFCABC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Z" dirty="0"/>
              <a:t>Jeden mluvčí – vysvětluje vybrané téma (</a:t>
            </a:r>
            <a:r>
              <a:rPr lang="en-CZ" i="1" dirty="0"/>
              <a:t>V chapadlech murmuru</a:t>
            </a:r>
            <a:r>
              <a:rPr lang="en-CZ" dirty="0"/>
              <a:t>)</a:t>
            </a:r>
          </a:p>
          <a:p>
            <a:r>
              <a:rPr lang="en-CZ" dirty="0"/>
              <a:t>Dva a více mluvčí </a:t>
            </a:r>
          </a:p>
          <a:p>
            <a:pPr lvl="1"/>
            <a:r>
              <a:rPr lang="en-GB" dirty="0"/>
              <a:t>D</a:t>
            </a:r>
            <a:r>
              <a:rPr lang="en-CZ" dirty="0"/>
              <a:t>iskuze – </a:t>
            </a:r>
            <a:r>
              <a:rPr lang="en-CZ" i="1" dirty="0">
                <a:hlinkClick r:id="rId3"/>
              </a:rPr>
              <a:t>Přepište dějiny</a:t>
            </a:r>
            <a:r>
              <a:rPr lang="en-CZ" dirty="0"/>
              <a:t>, </a:t>
            </a:r>
            <a:r>
              <a:rPr lang="en-GB" i="1" dirty="0"/>
              <a:t>Poster Boys</a:t>
            </a:r>
            <a:endParaRPr lang="en-CZ" i="1" dirty="0"/>
          </a:p>
          <a:p>
            <a:pPr lvl="1"/>
            <a:r>
              <a:rPr lang="en-CZ" dirty="0"/>
              <a:t>Host/Rozhovor –  (</a:t>
            </a:r>
            <a:r>
              <a:rPr lang="en-CZ" i="1" dirty="0"/>
              <a:t>Středovek (jinak) trvá, </a:t>
            </a:r>
            <a:r>
              <a:rPr lang="en-CZ" i="1" dirty="0">
                <a:hlinkClick r:id="rId4"/>
              </a:rPr>
              <a:t>Balast</a:t>
            </a:r>
            <a:r>
              <a:rPr lang="en-CZ" i="1" dirty="0"/>
              <a:t>, </a:t>
            </a:r>
            <a:r>
              <a:rPr lang="en-GB" i="1" dirty="0"/>
              <a:t>UTB </a:t>
            </a:r>
            <a:r>
              <a:rPr lang="en-GB" i="1" dirty="0" err="1"/>
              <a:t>utebe</a:t>
            </a:r>
            <a:r>
              <a:rPr lang="en-GB" i="1" dirty="0"/>
              <a:t>, </a:t>
            </a:r>
            <a:r>
              <a:rPr lang="en-GB" i="1" dirty="0">
                <a:hlinkClick r:id="rId5"/>
              </a:rPr>
              <a:t>Studio UHK</a:t>
            </a:r>
            <a:r>
              <a:rPr lang="en-GB" i="1" dirty="0"/>
              <a:t>, Poster Boys, </a:t>
            </a:r>
            <a:r>
              <a:rPr lang="en-GB" i="1" dirty="0">
                <a:hlinkClick r:id="rId6"/>
              </a:rPr>
              <a:t>Raut</a:t>
            </a:r>
            <a:r>
              <a:rPr lang="en-GB" i="1" dirty="0"/>
              <a:t>, </a:t>
            </a:r>
            <a:r>
              <a:rPr lang="en-GB" i="1" dirty="0">
                <a:hlinkClick r:id="rId7"/>
              </a:rPr>
              <a:t>GHMP</a:t>
            </a:r>
            <a:r>
              <a:rPr lang="en-GB" dirty="0"/>
              <a:t>)</a:t>
            </a:r>
          </a:p>
          <a:p>
            <a:r>
              <a:rPr lang="en-CZ" dirty="0"/>
              <a:t>Rekapitulace událostí dne (</a:t>
            </a:r>
            <a:r>
              <a:rPr lang="en-CZ" i="1" dirty="0"/>
              <a:t>Deník N</a:t>
            </a:r>
            <a:r>
              <a:rPr lang="en-CZ" dirty="0"/>
              <a:t>)</a:t>
            </a:r>
          </a:p>
          <a:p>
            <a:pPr marL="457200" lvl="1" indent="0">
              <a:buNone/>
            </a:pPr>
            <a:endParaRPr lang="en-CZ" dirty="0"/>
          </a:p>
          <a:p>
            <a:pPr marL="0" indent="0">
              <a:buNone/>
            </a:pPr>
            <a:r>
              <a:rPr lang="en-CZ" dirty="0"/>
              <a:t>+ záznamy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BABE313-C11A-3BE8-CEF2-EC0FDF7D9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forma</a:t>
            </a:r>
          </a:p>
        </p:txBody>
      </p:sp>
    </p:spTree>
    <p:extLst>
      <p:ext uri="{BB962C8B-B14F-4D97-AF65-F5344CB8AC3E}">
        <p14:creationId xmlns:p14="http://schemas.microsoft.com/office/powerpoint/2010/main" val="1387666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FC250-10CF-C7F9-C172-E1E894B12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CZ" dirty="0"/>
              <a:t>truktura podcastu: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EC3A6-95D3-23C2-1F50-EEF4420E8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3593591"/>
          </a:xfrm>
        </p:spPr>
        <p:txBody>
          <a:bodyPr>
            <a:normAutofit lnSpcReduction="10000"/>
          </a:bodyPr>
          <a:lstStyle/>
          <a:p>
            <a:r>
              <a:rPr lang="en-CZ" dirty="0"/>
              <a:t>Úvodní část (představení celé podcastové série)</a:t>
            </a:r>
          </a:p>
          <a:p>
            <a:pPr lvl="1"/>
            <a:r>
              <a:rPr lang="en-CZ" dirty="0"/>
              <a:t>Znělka + název</a:t>
            </a:r>
          </a:p>
          <a:p>
            <a:pPr lvl="1"/>
            <a:r>
              <a:rPr lang="en-GB" dirty="0"/>
              <a:t>K</a:t>
            </a:r>
            <a:r>
              <a:rPr lang="en-CZ" dirty="0"/>
              <a:t>rátké shrnutí podcastové série, představení moderátorů</a:t>
            </a:r>
          </a:p>
          <a:p>
            <a:r>
              <a:rPr lang="en-CZ" dirty="0"/>
              <a:t>Hlavní část jednoho dílu podcastu – storytelling</a:t>
            </a:r>
          </a:p>
          <a:p>
            <a:pPr lvl="1"/>
            <a:r>
              <a:rPr lang="en-CZ" dirty="0"/>
              <a:t>Začátek: představení a nalákání na téma, o kterém díl bude (co získají tím, že si díl poslechnou?) </a:t>
            </a:r>
          </a:p>
          <a:p>
            <a:pPr lvl="1"/>
            <a:r>
              <a:rPr lang="en-CZ" dirty="0"/>
              <a:t>Střed: hlavní obsah dílu (taktéž může mít strukturu příběhu)</a:t>
            </a:r>
          </a:p>
          <a:p>
            <a:pPr lvl="1"/>
            <a:r>
              <a:rPr lang="en-CZ" dirty="0"/>
              <a:t>Závěr: shrnutí, co se posluchači dozvěděli a jaký význam to pro ně má</a:t>
            </a:r>
          </a:p>
          <a:p>
            <a:r>
              <a:rPr lang="en-CZ" dirty="0"/>
              <a:t>Doplňující informace </a:t>
            </a:r>
          </a:p>
          <a:p>
            <a:r>
              <a:rPr lang="en-CZ" dirty="0"/>
              <a:t>Závěrečné kredity </a:t>
            </a:r>
          </a:p>
          <a:p>
            <a:pPr marL="457200" lvl="1" indent="0">
              <a:buNone/>
            </a:pPr>
            <a:endParaRPr lang="en-CZ" dirty="0"/>
          </a:p>
          <a:p>
            <a:pPr lvl="1"/>
            <a:endParaRPr lang="en-CZ" dirty="0"/>
          </a:p>
          <a:p>
            <a:pPr lvl="1"/>
            <a:endParaRPr lang="en-CZ" dirty="0"/>
          </a:p>
          <a:p>
            <a:pPr lvl="1"/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543898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759AD-CD1E-F0E7-EF9C-E1AAB6136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Jak se podcast publikuje: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D0445-168D-B27F-9779-7ED40F211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err="1"/>
              <a:t>Vytvořit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profil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jedné</a:t>
            </a:r>
            <a:r>
              <a:rPr lang="en-GB" dirty="0"/>
              <a:t> z </a:t>
            </a:r>
            <a:r>
              <a:rPr lang="en-GB" dirty="0" err="1"/>
              <a:t>mnoha</a:t>
            </a:r>
            <a:r>
              <a:rPr lang="en-GB" dirty="0"/>
              <a:t> podcast hosting </a:t>
            </a:r>
            <a:r>
              <a:rPr lang="en-GB" dirty="0" err="1"/>
              <a:t>stránek</a:t>
            </a:r>
            <a:r>
              <a:rPr lang="en-GB" dirty="0"/>
              <a:t>:</a:t>
            </a:r>
          </a:p>
          <a:p>
            <a:pPr lvl="2"/>
            <a:r>
              <a:rPr lang="en-GB" dirty="0" err="1"/>
              <a:t>buzzsprout.com</a:t>
            </a:r>
            <a:endParaRPr lang="en-GB" dirty="0"/>
          </a:p>
          <a:p>
            <a:pPr lvl="2"/>
            <a:r>
              <a:rPr lang="en-GB" dirty="0" err="1"/>
              <a:t>anchor.com</a:t>
            </a:r>
            <a:endParaRPr lang="en-GB" dirty="0"/>
          </a:p>
          <a:p>
            <a:pPr lvl="2"/>
            <a:r>
              <a:rPr lang="en-GB" dirty="0" err="1"/>
              <a:t>soundcloud.com</a:t>
            </a:r>
            <a:endParaRPr lang="en-GB" dirty="0"/>
          </a:p>
          <a:p>
            <a:pPr lvl="2"/>
            <a:r>
              <a:rPr lang="en-GB" dirty="0" err="1"/>
              <a:t>acast.com</a:t>
            </a:r>
            <a:endParaRPr lang="en-GB" dirty="0"/>
          </a:p>
          <a:p>
            <a:pPr lvl="2"/>
            <a:r>
              <a:rPr lang="en-GB" dirty="0"/>
              <a:t>...</a:t>
            </a:r>
          </a:p>
          <a:p>
            <a:pPr lvl="1"/>
            <a:endParaRPr lang="en-GB" dirty="0"/>
          </a:p>
          <a:p>
            <a:pPr lvl="1"/>
            <a:r>
              <a:rPr lang="en-GB" dirty="0" err="1"/>
              <a:t>Vygenerovaný</a:t>
            </a:r>
            <a:r>
              <a:rPr lang="en-GB" dirty="0"/>
              <a:t> </a:t>
            </a:r>
            <a:r>
              <a:rPr lang="en-GB" dirty="0" err="1"/>
              <a:t>odkaz</a:t>
            </a:r>
            <a:r>
              <a:rPr lang="en-GB" dirty="0"/>
              <a:t> </a:t>
            </a:r>
            <a:r>
              <a:rPr lang="en-GB" dirty="0" err="1"/>
              <a:t>zkopírujete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platformu</a:t>
            </a:r>
            <a:r>
              <a:rPr lang="en-GB" dirty="0"/>
              <a:t>, </a:t>
            </a:r>
            <a:r>
              <a:rPr lang="en-GB" dirty="0" err="1"/>
              <a:t>přes</a:t>
            </a:r>
            <a:r>
              <a:rPr lang="en-GB" dirty="0"/>
              <a:t> </a:t>
            </a:r>
            <a:r>
              <a:rPr lang="en-GB" dirty="0" err="1"/>
              <a:t>kterou</a:t>
            </a:r>
            <a:r>
              <a:rPr lang="en-GB" dirty="0"/>
              <a:t> </a:t>
            </a:r>
            <a:r>
              <a:rPr lang="en-GB" dirty="0" err="1"/>
              <a:t>lidé</a:t>
            </a:r>
            <a:r>
              <a:rPr lang="en-GB" dirty="0"/>
              <a:t> </a:t>
            </a:r>
            <a:r>
              <a:rPr lang="en-GB" dirty="0" err="1"/>
              <a:t>poslouchají</a:t>
            </a:r>
            <a:r>
              <a:rPr lang="en-GB" dirty="0"/>
              <a:t> </a:t>
            </a:r>
            <a:r>
              <a:rPr lang="en-GB" dirty="0" err="1"/>
              <a:t>podcasty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spotify</a:t>
            </a:r>
            <a:r>
              <a:rPr lang="en-GB" dirty="0"/>
              <a:t>, google podcast, apple podcast,…</a:t>
            </a:r>
          </a:p>
          <a:p>
            <a:pPr lvl="1"/>
            <a:endParaRPr lang="en-GB" dirty="0"/>
          </a:p>
          <a:p>
            <a:pPr lvl="1"/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81267703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{42A7F2DB-74C6-154E-9762-5893E5D3D20C}tf10001071_mac</Template>
  <TotalTime>48513</TotalTime>
  <Words>465</Words>
  <Application>Microsoft Macintosh PowerPoint</Application>
  <PresentationFormat>Widescreen</PresentationFormat>
  <Paragraphs>87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Impact</vt:lpstr>
      <vt:lpstr>Badge</vt:lpstr>
      <vt:lpstr>Komunikace vědy </vt:lpstr>
      <vt:lpstr>Struktura psaného rozhovoru</vt:lpstr>
      <vt:lpstr>PowerPoint Presentation</vt:lpstr>
      <vt:lpstr>Komunikace  s veřejností</vt:lpstr>
      <vt:lpstr>Cílová skupina</vt:lpstr>
      <vt:lpstr>Komunikace s veřejností</vt:lpstr>
      <vt:lpstr>forma</vt:lpstr>
      <vt:lpstr>Struktura podcastu:</vt:lpstr>
      <vt:lpstr>Jak se podcast publikuje:</vt:lpstr>
      <vt:lpstr>PowerPoint Presentation</vt:lpstr>
      <vt:lpstr>Příklady:</vt:lpstr>
      <vt:lpstr>úkol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vědy </dc:title>
  <dc:creator>Anna Kelblová</dc:creator>
  <cp:lastModifiedBy>Anna Kelblová</cp:lastModifiedBy>
  <cp:revision>58</cp:revision>
  <dcterms:created xsi:type="dcterms:W3CDTF">2022-08-25T14:56:47Z</dcterms:created>
  <dcterms:modified xsi:type="dcterms:W3CDTF">2023-11-09T13:48:18Z</dcterms:modified>
</cp:coreProperties>
</file>