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75" r:id="rId5"/>
    <p:sldId id="260" r:id="rId6"/>
    <p:sldId id="259" r:id="rId7"/>
    <p:sldId id="261" r:id="rId8"/>
    <p:sldId id="263" r:id="rId9"/>
    <p:sldId id="271" r:id="rId10"/>
    <p:sldId id="272" r:id="rId11"/>
    <p:sldId id="262" r:id="rId12"/>
    <p:sldId id="264" r:id="rId13"/>
    <p:sldId id="273" r:id="rId14"/>
    <p:sldId id="274" r:id="rId15"/>
    <p:sldId id="265" r:id="rId16"/>
    <p:sldId id="266" r:id="rId17"/>
    <p:sldId id="269" r:id="rId18"/>
    <p:sldId id="276" r:id="rId19"/>
  </p:sldIdLst>
  <p:sldSz cx="12192000" cy="6858000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72F6E-6848-F74B-A1DE-B1A7F99DA2AA}" type="datetimeFigureOut">
              <a:rPr lang="en-AT" smtClean="0"/>
              <a:t>18.10.23</a:t>
            </a:fld>
            <a:endParaRPr lang="en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8A2F0-E673-0E43-B485-81A0DD5D945A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55039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8A2F0-E673-0E43-B485-81A0DD5D945A}" type="slidenum">
              <a:rPr lang="en-AT" smtClean="0"/>
              <a:t>4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267289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537D1-9512-BE4D-8E74-EDCDF2F32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4D1654-4853-25B6-4D32-07EBFFAECF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9ED78-997C-6D3D-54B1-1D6871A4B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8908-B16F-A341-A605-F7D61441BA9B}" type="datetimeFigureOut">
              <a:rPr lang="en-AT" smtClean="0"/>
              <a:t>18.10.23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DEBC2-5A76-4EDD-9425-8EA49C9F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69077-89AA-2621-B444-41D21F537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5A86-696C-CB40-82CB-B381B12AC9D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940969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6501-7D76-4097-B49C-FC301D270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5003A-EAA6-4293-F305-42329D50B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6F4D7-E4B9-07A9-73C3-D5ADF602A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8908-B16F-A341-A605-F7D61441BA9B}" type="datetimeFigureOut">
              <a:rPr lang="en-AT" smtClean="0"/>
              <a:t>18.10.23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6B999-47C2-39DE-E97A-5C54E4B5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94B74-2887-3269-E5D3-27E2F15B8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5A86-696C-CB40-82CB-B381B12AC9D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180998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BEADF2-D690-8001-0E06-09B13B217F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34762-626D-77FB-23F7-9204856BAC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DBEA1-5F91-2E7B-198B-0233732C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8908-B16F-A341-A605-F7D61441BA9B}" type="datetimeFigureOut">
              <a:rPr lang="en-AT" smtClean="0"/>
              <a:t>18.10.23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F265B-4047-286E-CD37-73FB7F732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C885D-1F03-E53A-3F75-84E9710E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5A86-696C-CB40-82CB-B381B12AC9D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80617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D8FC8-421F-30BB-8493-96DE971E1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CBB44-889D-A77A-E46E-444144872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EE25C-60A3-03A4-A41C-4A857CBD6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8908-B16F-A341-A605-F7D61441BA9B}" type="datetimeFigureOut">
              <a:rPr lang="en-AT" smtClean="0"/>
              <a:t>18.10.23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ECF15-90A8-0D18-5E7F-21F3D1B97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C34B8-DD23-1F68-A0B6-AA517CC8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5A86-696C-CB40-82CB-B381B12AC9D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16709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7D21-B83A-F080-4D9A-B1046CCF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49DA9-C62E-68A9-A5A9-CB4EC3D4A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F47B1-C894-C3E0-9B3A-3591CFB26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8908-B16F-A341-A605-F7D61441BA9B}" type="datetimeFigureOut">
              <a:rPr lang="en-AT" smtClean="0"/>
              <a:t>18.10.23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EAF9B-6835-88C5-1905-660ACF377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145AE-D63A-E7C9-BC82-BF6471BB1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5A86-696C-CB40-82CB-B381B12AC9D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221784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78768-C1BD-3151-A504-CE4C2137E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32F4A-E7DC-CCD4-E1D7-48D9C0E2C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49CD5B-B253-BCC5-F24B-FF050FA10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7A45F-CDDE-DEFE-FC32-EB8C6BF12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8908-B16F-A341-A605-F7D61441BA9B}" type="datetimeFigureOut">
              <a:rPr lang="en-AT" smtClean="0"/>
              <a:t>18.10.23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6CDD8-54DE-2551-9253-E0731960F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68713B-4B1F-E6F0-D632-422FA56A1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5A86-696C-CB40-82CB-B381B12AC9D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25874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9C9A6-6601-3F65-EA4C-71B1B1146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C9F4C-A66E-CA19-5C83-A36290477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5027E-57F8-EC2C-4D98-49E7F8E4A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1B451-3D5B-1F81-8D33-A0AFB86BBC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1BDFE7-1F10-97B2-34E7-2E5BB7A2A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1AF961-75E0-C703-571C-11421E56C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8908-B16F-A341-A605-F7D61441BA9B}" type="datetimeFigureOut">
              <a:rPr lang="en-AT" smtClean="0"/>
              <a:t>18.10.23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5148A5-751B-4E20-DE63-127572E0F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E19DDB-4C90-42C1-6133-EC53F5F1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5A86-696C-CB40-82CB-B381B12AC9D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36197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2A05D-7853-38B3-BBC9-44CED786F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7F2AF5-7540-EED0-E7D4-A8A1427BB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8908-B16F-A341-A605-F7D61441BA9B}" type="datetimeFigureOut">
              <a:rPr lang="en-AT" smtClean="0"/>
              <a:t>18.10.23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04700-5D3F-4924-C0CC-939C1B4BD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7DFF44-7550-E664-82E0-849932A37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5A86-696C-CB40-82CB-B381B12AC9D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37095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B48AF1-A9C3-5B3A-590E-F73744618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8908-B16F-A341-A605-F7D61441BA9B}" type="datetimeFigureOut">
              <a:rPr lang="en-AT" smtClean="0"/>
              <a:t>18.10.23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52CC48-EA23-D608-582A-6C40FFBF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C8A08-6FD5-8A41-3046-C7A377D6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5A86-696C-CB40-82CB-B381B12AC9D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563029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BADE6-37EC-B9CD-6C9B-B2B32B76F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1A89F-517E-1AAB-87F6-73F7806AB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425DD-A383-E441-E3BC-ACE7C139D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A6DE9-F91C-822A-DC51-5C3901F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8908-B16F-A341-A605-F7D61441BA9B}" type="datetimeFigureOut">
              <a:rPr lang="en-AT" smtClean="0"/>
              <a:t>18.10.23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8E573-B716-FB98-7A7E-181A6B791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A29B78-007D-EFA3-8864-EA8567529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5A86-696C-CB40-82CB-B381B12AC9D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0324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FD890-1651-693A-9E87-FABBCFA57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95EA57-664F-4CC2-C096-210649517F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B5079-E97C-B0C8-7D02-F81E92689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E6AE9-1192-C909-CCCC-F6085A293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8908-B16F-A341-A605-F7D61441BA9B}" type="datetimeFigureOut">
              <a:rPr lang="en-AT" smtClean="0"/>
              <a:t>18.10.23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F37A1C-C267-1223-6219-C83B2364B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EB170-491D-73E3-88B6-69C2222BA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75A86-696C-CB40-82CB-B381B12AC9D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52669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74C732-6BF2-FC5A-18CC-64543E311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3FB7F-B13D-A5CA-903F-FE301E754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ECE68-D4B8-91F8-22ED-AD14509643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8908-B16F-A341-A605-F7D61441BA9B}" type="datetimeFigureOut">
              <a:rPr lang="en-AT" smtClean="0"/>
              <a:t>18.10.23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F5EA-8464-87E4-7195-37BC4079D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F076E-A858-0C28-A191-449CEA747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75A86-696C-CB40-82CB-B381B12AC9D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2017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ofodia.oronk.hu/" TargetMode="Externa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29098/crs.v3i2.75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6D11A-6611-7977-B3B0-B2AE21E18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8141" y="653535"/>
            <a:ext cx="9144000" cy="2387600"/>
          </a:xfrm>
        </p:spPr>
        <p:txBody>
          <a:bodyPr>
            <a:normAutofit/>
          </a:bodyPr>
          <a:lstStyle/>
          <a:p>
            <a:pPr algn="r"/>
            <a:r>
              <a:rPr lang="en-AT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  <a:t>Minority</a:t>
            </a:r>
            <a:r>
              <a:rPr lang="en-AT" sz="4800" dirty="0">
                <a:solidFill>
                  <a:schemeClr val="bg1"/>
                </a:solidFill>
                <a:latin typeface="Avenir Next" panose="020B0503020202020204" pitchFamily="34" charset="0"/>
              </a:rPr>
              <a:t> Modernisms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F914E5-C044-842B-AFD8-C00C8897A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017" y="3119728"/>
            <a:ext cx="9144000" cy="1655762"/>
          </a:xfrm>
        </p:spPr>
        <p:txBody>
          <a:bodyPr>
            <a:normAutofit/>
          </a:bodyPr>
          <a:lstStyle/>
          <a:p>
            <a:pPr algn="r"/>
            <a:endParaRPr lang="en-AT" sz="20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algn="r"/>
            <a:r>
              <a:rPr lang="en-AT" sz="2000" dirty="0">
                <a:solidFill>
                  <a:schemeClr val="bg1"/>
                </a:solidFill>
                <a:latin typeface="Avenir Next" panose="020B0503020202020204" pitchFamily="34" charset="0"/>
              </a:rPr>
              <a:t>18 October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8CB1E2-09C5-638B-35C3-F0B387406C4A}"/>
              </a:ext>
            </a:extLst>
          </p:cNvPr>
          <p:cNvSpPr txBox="1"/>
          <p:nvPr/>
        </p:nvSpPr>
        <p:spPr>
          <a:xfrm>
            <a:off x="5743830" y="4201928"/>
            <a:ext cx="6273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T" sz="2000" dirty="0">
                <a:solidFill>
                  <a:schemeClr val="bg1"/>
                </a:solidFill>
              </a:rPr>
              <a:t>… Jewish Primitivism, ‘real Bohemians’, visibility and the power of representation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1B52D8-A14E-D895-1153-D5EBFA40202C}"/>
              </a:ext>
            </a:extLst>
          </p:cNvPr>
          <p:cNvSpPr txBox="1"/>
          <p:nvPr/>
        </p:nvSpPr>
        <p:spPr>
          <a:xfrm>
            <a:off x="-28527" y="5761807"/>
            <a:ext cx="60980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0" i="0" u="none" strike="noStrike" dirty="0">
                <a:solidFill>
                  <a:schemeClr val="bg1"/>
                </a:solidFill>
                <a:effectLst/>
                <a:latin typeface="ll-unica77"/>
              </a:rPr>
              <a:t>Marc Chagall, </a:t>
            </a:r>
            <a:r>
              <a:rPr lang="en-GB" sz="1100" b="0" i="1" u="none" strike="noStrike" dirty="0">
                <a:solidFill>
                  <a:schemeClr val="bg1"/>
                </a:solidFill>
                <a:effectLst/>
                <a:latin typeface="ll-unica77"/>
              </a:rPr>
              <a:t>The Flying Carriage</a:t>
            </a:r>
            <a:r>
              <a:rPr lang="en-GB" sz="1100" b="0" i="0" u="none" strike="noStrike" dirty="0">
                <a:solidFill>
                  <a:schemeClr val="bg1"/>
                </a:solidFill>
                <a:effectLst/>
                <a:latin typeface="ll-unica77"/>
              </a:rPr>
              <a:t>, 1913.© Guggenheim Bilbao.</a:t>
            </a:r>
            <a:endParaRPr lang="en-AT" sz="1100" dirty="0">
              <a:solidFill>
                <a:schemeClr val="bg1"/>
              </a:solidFill>
            </a:endParaRPr>
          </a:p>
        </p:txBody>
      </p:sp>
      <p:pic>
        <p:nvPicPr>
          <p:cNvPr id="9" name="Picture 8" descr="A painting of a house and a horse&#10;&#10;Description automatically generated">
            <a:extLst>
              <a:ext uri="{FF2B5EF4-FFF2-40B4-BE49-F238E27FC236}">
                <a16:creationId xmlns:a16="http://schemas.microsoft.com/office/drawing/2014/main" id="{E605E422-8A29-95EC-737A-3FEF2137D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0073"/>
            <a:ext cx="5095446" cy="455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42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632FD3-42F8-04E7-EDDC-57A2E6917226}"/>
              </a:ext>
            </a:extLst>
          </p:cNvPr>
          <p:cNvSpPr txBox="1"/>
          <p:nvPr/>
        </p:nvSpPr>
        <p:spPr>
          <a:xfrm>
            <a:off x="-1" y="5562383"/>
            <a:ext cx="6298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chemeClr val="bg1"/>
                </a:solidFill>
              </a:rPr>
              <a:t>Imrich</a:t>
            </a:r>
            <a:r>
              <a:rPr lang="en-GB" sz="1600" dirty="0">
                <a:solidFill>
                  <a:schemeClr val="bg1"/>
                </a:solidFill>
              </a:rPr>
              <a:t> Weiner-</a:t>
            </a:r>
            <a:r>
              <a:rPr lang="en-GB" sz="1600" dirty="0" err="1">
                <a:solidFill>
                  <a:schemeClr val="bg1"/>
                </a:solidFill>
              </a:rPr>
              <a:t>Kráľ</a:t>
            </a:r>
            <a:r>
              <a:rPr lang="en-GB" sz="1600" dirty="0">
                <a:solidFill>
                  <a:schemeClr val="bg1"/>
                </a:solidFill>
              </a:rPr>
              <a:t>, </a:t>
            </a:r>
            <a:r>
              <a:rPr lang="en-GB" sz="1600" i="1" dirty="0">
                <a:solidFill>
                  <a:schemeClr val="bg1"/>
                </a:solidFill>
              </a:rPr>
              <a:t>Night, </a:t>
            </a:r>
            <a:r>
              <a:rPr lang="en-GB" sz="1600" dirty="0">
                <a:solidFill>
                  <a:schemeClr val="bg1"/>
                </a:solidFill>
              </a:rPr>
              <a:t>1928-1932. </a:t>
            </a:r>
            <a:r>
              <a:rPr lang="en-GB" sz="1600" dirty="0" err="1">
                <a:solidFill>
                  <a:schemeClr val="bg1"/>
                </a:solidFill>
              </a:rPr>
              <a:t>Považská</a:t>
            </a:r>
            <a:r>
              <a:rPr lang="en-GB" sz="1600" dirty="0">
                <a:solidFill>
                  <a:schemeClr val="bg1"/>
                </a:solidFill>
              </a:rPr>
              <a:t> Art Gallery. </a:t>
            </a:r>
          </a:p>
          <a:p>
            <a:pPr algn="ctr"/>
            <a:r>
              <a:rPr lang="en-GB" sz="1600" i="1" u="sng" dirty="0">
                <a:solidFill>
                  <a:schemeClr val="bg1"/>
                </a:solidFill>
              </a:rPr>
              <a:t>https://</a:t>
            </a:r>
            <a:r>
              <a:rPr lang="en-GB" sz="1600" i="1" u="sng" dirty="0" err="1">
                <a:solidFill>
                  <a:schemeClr val="bg1"/>
                </a:solidFill>
              </a:rPr>
              <a:t>www.webumenia.sk</a:t>
            </a:r>
            <a:r>
              <a:rPr lang="en-GB" sz="1600" i="1" u="sng" dirty="0">
                <a:solidFill>
                  <a:schemeClr val="bg1"/>
                </a:solidFill>
              </a:rPr>
              <a:t>/</a:t>
            </a:r>
            <a:r>
              <a:rPr lang="en-GB" sz="1600" i="1" u="sng" dirty="0" err="1">
                <a:solidFill>
                  <a:schemeClr val="bg1"/>
                </a:solidFill>
              </a:rPr>
              <a:t>dielo</a:t>
            </a:r>
            <a:r>
              <a:rPr lang="en-GB" sz="1600" i="1" u="sng" dirty="0">
                <a:solidFill>
                  <a:schemeClr val="bg1"/>
                </a:solidFill>
              </a:rPr>
              <a:t>/SVK:PGU.O_333</a:t>
            </a:r>
            <a:endParaRPr lang="en-AT" sz="1600" i="1" u="sng" dirty="0">
              <a:solidFill>
                <a:schemeClr val="bg1"/>
              </a:solidFill>
            </a:endParaRPr>
          </a:p>
        </p:txBody>
      </p:sp>
      <p:pic>
        <p:nvPicPr>
          <p:cNvPr id="3" name="Picture 2" descr="Imrich Weiner-Kráľ – Noc ">
            <a:extLst>
              <a:ext uri="{FF2B5EF4-FFF2-40B4-BE49-F238E27FC236}">
                <a16:creationId xmlns:a16="http://schemas.microsoft.com/office/drawing/2014/main" id="{0344C19B-6414-19DB-73CE-097088A00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9396"/>
            <a:ext cx="6298963" cy="449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old&#10;&#10;Description automatically generated">
            <a:extLst>
              <a:ext uri="{FF2B5EF4-FFF2-40B4-BE49-F238E27FC236}">
                <a16:creationId xmlns:a16="http://schemas.microsoft.com/office/drawing/2014/main" id="{1673DB98-1AFA-0619-39D8-492FFD9F6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872" y="1049396"/>
            <a:ext cx="5644799" cy="4493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97235F-97C2-F655-7905-D026EB0D810C}"/>
              </a:ext>
            </a:extLst>
          </p:cNvPr>
          <p:cNvSpPr txBox="1"/>
          <p:nvPr/>
        </p:nvSpPr>
        <p:spPr>
          <a:xfrm>
            <a:off x="6412872" y="5639327"/>
            <a:ext cx="5644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Marc Chagall, </a:t>
            </a:r>
            <a:r>
              <a:rPr lang="en-GB" sz="1600" i="1" dirty="0">
                <a:solidFill>
                  <a:schemeClr val="bg1"/>
                </a:solidFill>
              </a:rPr>
              <a:t>Over Vitebsk</a:t>
            </a:r>
            <a:r>
              <a:rPr lang="en-GB" sz="1600" dirty="0">
                <a:solidFill>
                  <a:schemeClr val="bg1"/>
                </a:solidFill>
              </a:rPr>
              <a:t>, c 1914, Israel Museum, Jerusalem</a:t>
            </a:r>
            <a:endParaRPr lang="en-A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39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3D4829E-4BF2-1BE2-E355-82934B99BF3D}"/>
              </a:ext>
            </a:extLst>
          </p:cNvPr>
          <p:cNvSpPr txBox="1"/>
          <p:nvPr/>
        </p:nvSpPr>
        <p:spPr>
          <a:xfrm>
            <a:off x="861848" y="525516"/>
            <a:ext cx="4098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2400" cap="small" dirty="0">
                <a:solidFill>
                  <a:schemeClr val="bg1"/>
                </a:solidFill>
              </a:rPr>
              <a:t>Who are the “real Bohemians”? </a:t>
            </a:r>
          </a:p>
        </p:txBody>
      </p:sp>
      <p:pic>
        <p:nvPicPr>
          <p:cNvPr id="7" name="Picture 6" descr="A picture containing text, book, yellow&#10;&#10;Description automatically generated">
            <a:extLst>
              <a:ext uri="{FF2B5EF4-FFF2-40B4-BE49-F238E27FC236}">
                <a16:creationId xmlns:a16="http://schemas.microsoft.com/office/drawing/2014/main" id="{78441528-6D0F-595E-2FF6-75EF990D7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48" y="1106374"/>
            <a:ext cx="3865451" cy="5406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1B095F-7D3F-2B14-E9A3-38B0C92196A6}"/>
              </a:ext>
            </a:extLst>
          </p:cNvPr>
          <p:cNvSpPr txBox="1"/>
          <p:nvPr/>
        </p:nvSpPr>
        <p:spPr>
          <a:xfrm>
            <a:off x="5315917" y="1441267"/>
            <a:ext cx="57808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“When Albert </a:t>
            </a:r>
            <a:r>
              <a:rPr lang="en-GB" sz="2000" dirty="0" err="1">
                <a:solidFill>
                  <a:schemeClr val="bg1"/>
                </a:solidFill>
              </a:rPr>
              <a:t>Besnard</a:t>
            </a:r>
            <a:r>
              <a:rPr lang="en-GB" sz="2000" dirty="0">
                <a:solidFill>
                  <a:schemeClr val="bg1"/>
                </a:solidFill>
              </a:rPr>
              <a:t> returned back home to France from his Indian tour, and I saw the types he collected, I even told him that he needn’t travel that far, he can find figures like this in Hungary.”</a:t>
            </a:r>
            <a:endParaRPr lang="en-AT" sz="2000" dirty="0">
              <a:solidFill>
                <a:schemeClr val="bg1"/>
              </a:solidFill>
            </a:endParaRPr>
          </a:p>
          <a:p>
            <a:endParaRPr lang="en-AT" sz="1200" dirty="0">
              <a:solidFill>
                <a:schemeClr val="bg1"/>
              </a:solidFill>
            </a:endParaRPr>
          </a:p>
          <a:p>
            <a:r>
              <a:rPr lang="en-AT" sz="1100" dirty="0">
                <a:solidFill>
                  <a:schemeClr val="bg1"/>
                </a:solidFill>
              </a:rPr>
              <a:t>Lajos Kunffy, </a:t>
            </a:r>
            <a:r>
              <a:rPr lang="en-AT" sz="1100" i="1" dirty="0">
                <a:solidFill>
                  <a:schemeClr val="bg1"/>
                </a:solidFill>
              </a:rPr>
              <a:t>Visszaemlékezéseim szerk: Horváth János</a:t>
            </a:r>
            <a:r>
              <a:rPr lang="en-AT" sz="1100" dirty="0">
                <a:solidFill>
                  <a:schemeClr val="bg1"/>
                </a:solidFill>
              </a:rPr>
              <a:t>. Kaposvár, Somogy Megyei Múzeumok igazgatósága 2006, pp. 108–109. </a:t>
            </a:r>
            <a:r>
              <a:rPr lang="en-GB" sz="1100" dirty="0">
                <a:solidFill>
                  <a:schemeClr val="bg1"/>
                </a:solidFill>
              </a:rPr>
              <a:t>English translation in </a:t>
            </a:r>
            <a:r>
              <a:rPr lang="en-GB" sz="1100" dirty="0" err="1">
                <a:solidFill>
                  <a:schemeClr val="bg1"/>
                </a:solidFill>
              </a:rPr>
              <a:t>Junghaus</a:t>
            </a:r>
            <a:r>
              <a:rPr lang="en-GB" sz="1100" dirty="0">
                <a:solidFill>
                  <a:schemeClr val="bg1"/>
                </a:solidFill>
              </a:rPr>
              <a:t>, ‘Towards a new art history’</a:t>
            </a:r>
            <a:endParaRPr lang="en-AT" sz="1100" dirty="0">
              <a:solidFill>
                <a:schemeClr val="bg1"/>
              </a:solidFill>
            </a:endParaRPr>
          </a:p>
          <a:p>
            <a:endParaRPr lang="en-AT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4F1C47-9422-6F4B-4325-596F2506E020}"/>
              </a:ext>
            </a:extLst>
          </p:cNvPr>
          <p:cNvSpPr txBox="1"/>
          <p:nvPr/>
        </p:nvSpPr>
        <p:spPr>
          <a:xfrm>
            <a:off x="5315917" y="4163716"/>
            <a:ext cx="626131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“The gypsies are the Bedouins of the Hungarian basin. They do not have any possessions. They are as poor as a dervish in the desert. The have worn tents or bad huts, one or two horses, many children – they enjoy life and take it as it comes.”</a:t>
            </a:r>
            <a:endParaRPr lang="en-AT" sz="20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100" dirty="0" err="1">
                <a:solidFill>
                  <a:schemeClr val="bg1"/>
                </a:solidFill>
              </a:rPr>
              <a:t>Dezső</a:t>
            </a:r>
            <a:r>
              <a:rPr lang="en-US" sz="1100" dirty="0">
                <a:solidFill>
                  <a:schemeClr val="bg1"/>
                </a:solidFill>
              </a:rPr>
              <a:t> Rózsaffy in Pirsig, ‘Otto Mueller. </a:t>
            </a:r>
            <a:r>
              <a:rPr lang="de-AT" sz="1100" dirty="0">
                <a:solidFill>
                  <a:schemeClr val="bg1"/>
                </a:solidFill>
              </a:rPr>
              <a:t>Mythos und Wahrheit’, 26. </a:t>
            </a:r>
            <a:endParaRPr lang="en-AT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94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group of women&#10;&#10;Description automatically generated with medium confidence">
            <a:extLst>
              <a:ext uri="{FF2B5EF4-FFF2-40B4-BE49-F238E27FC236}">
                <a16:creationId xmlns:a16="http://schemas.microsoft.com/office/drawing/2014/main" id="{ACFD2E73-3779-5E3F-2215-A97117C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618" y="643466"/>
            <a:ext cx="5684761" cy="55710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5894FC-67E3-71EE-B687-42856D20D7FF}"/>
              </a:ext>
            </a:extLst>
          </p:cNvPr>
          <p:cNvSpPr/>
          <p:nvPr/>
        </p:nvSpPr>
        <p:spPr>
          <a:xfrm>
            <a:off x="965618" y="6214533"/>
            <a:ext cx="56847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Béla </a:t>
            </a:r>
            <a:r>
              <a:rPr lang="en-GB" sz="1600" dirty="0" err="1">
                <a:solidFill>
                  <a:schemeClr val="bg1"/>
                </a:solidFill>
              </a:rPr>
              <a:t>Iványi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Grünwald</a:t>
            </a:r>
            <a:r>
              <a:rPr lang="en-GB" sz="1600" dirty="0">
                <a:solidFill>
                  <a:schemeClr val="bg1"/>
                </a:solidFill>
              </a:rPr>
              <a:t>, </a:t>
            </a:r>
            <a:r>
              <a:rPr lang="en-GB" sz="1600" i="1" dirty="0">
                <a:solidFill>
                  <a:schemeClr val="bg1"/>
                </a:solidFill>
              </a:rPr>
              <a:t>Gypsy Girls by the Banks of </a:t>
            </a:r>
            <a:r>
              <a:rPr lang="en-GB" sz="1600" i="1" dirty="0" err="1">
                <a:solidFill>
                  <a:schemeClr val="bg1"/>
                </a:solidFill>
              </a:rPr>
              <a:t>Lápos</a:t>
            </a:r>
            <a:r>
              <a:rPr lang="en-GB" sz="1600" i="1" dirty="0">
                <a:solidFill>
                  <a:schemeClr val="bg1"/>
                </a:solidFill>
              </a:rPr>
              <a:t> </a:t>
            </a:r>
            <a:r>
              <a:rPr lang="en-GB" sz="1600" dirty="0">
                <a:solidFill>
                  <a:schemeClr val="bg1"/>
                </a:solidFill>
              </a:rPr>
              <a:t>(1909)</a:t>
            </a:r>
            <a:endParaRPr lang="en-AT" sz="16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D5F8F7-F65C-08E9-60BE-2CCD60A4520F}"/>
              </a:ext>
            </a:extLst>
          </p:cNvPr>
          <p:cNvSpPr/>
          <p:nvPr/>
        </p:nvSpPr>
        <p:spPr>
          <a:xfrm>
            <a:off x="7379428" y="4958237"/>
            <a:ext cx="3642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MinionPro"/>
              </a:rPr>
              <a:t>János</a:t>
            </a:r>
            <a:r>
              <a:rPr lang="en-GB" sz="1600" dirty="0">
                <a:solidFill>
                  <a:schemeClr val="bg1"/>
                </a:solidFill>
                <a:latin typeface="MinionPro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MinionPro"/>
              </a:rPr>
              <a:t>Göröncsér</a:t>
            </a:r>
            <a:r>
              <a:rPr lang="en-GB" sz="1600" dirty="0">
                <a:solidFill>
                  <a:schemeClr val="bg1"/>
                </a:solidFill>
                <a:latin typeface="MinionPro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MinionPro"/>
              </a:rPr>
              <a:t>Gundel</a:t>
            </a:r>
            <a:r>
              <a:rPr lang="en-GB" sz="1600" dirty="0">
                <a:solidFill>
                  <a:schemeClr val="bg1"/>
                </a:solidFill>
                <a:latin typeface="MinionPro"/>
              </a:rPr>
              <a:t>, </a:t>
            </a:r>
            <a:r>
              <a:rPr lang="en-GB" sz="1600" i="1" dirty="0">
                <a:solidFill>
                  <a:schemeClr val="bg1"/>
                </a:solidFill>
                <a:latin typeface="MinionPro"/>
              </a:rPr>
              <a:t>Gypsy Girl and Nude Model</a:t>
            </a:r>
            <a:r>
              <a:rPr lang="en-GB" sz="1600" dirty="0">
                <a:solidFill>
                  <a:schemeClr val="bg1"/>
                </a:solidFill>
                <a:latin typeface="MinionPro"/>
              </a:rPr>
              <a:t>, (c. 1907 )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48D3B2-F29C-30B6-9C33-50AAF8E73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428" y="643466"/>
            <a:ext cx="3642799" cy="431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15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ainting&#10;&#10;Description automatically generated">
            <a:extLst>
              <a:ext uri="{FF2B5EF4-FFF2-40B4-BE49-F238E27FC236}">
                <a16:creationId xmlns:a16="http://schemas.microsoft.com/office/drawing/2014/main" id="{953DC406-2FA2-617C-37C0-406ACB101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616514"/>
            <a:ext cx="2560320" cy="3618826"/>
          </a:xfrm>
          <a:prstGeom prst="rect">
            <a:avLst/>
          </a:prstGeom>
        </p:spPr>
      </p:pic>
      <p:pic>
        <p:nvPicPr>
          <p:cNvPr id="3" name="Picture 2" descr="A picture containing text, indoor, old, painting&#10;&#10;Description automatically generated">
            <a:extLst>
              <a:ext uri="{FF2B5EF4-FFF2-40B4-BE49-F238E27FC236}">
                <a16:creationId xmlns:a16="http://schemas.microsoft.com/office/drawing/2014/main" id="{90D06BD1-74B8-DFFC-FBEA-03182554D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631" y="1616514"/>
            <a:ext cx="2560320" cy="3618826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D6F27A-E6BA-FD19-FC57-0EA8DC386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726" y="1633703"/>
            <a:ext cx="2560320" cy="3584448"/>
          </a:xfrm>
          <a:prstGeom prst="rect">
            <a:avLst/>
          </a:prstGeom>
        </p:spPr>
      </p:pic>
      <p:pic>
        <p:nvPicPr>
          <p:cNvPr id="5" name="Picture 4" descr="A picture containing text, book, yellow&#10;&#10;Description automatically generated">
            <a:extLst>
              <a:ext uri="{FF2B5EF4-FFF2-40B4-BE49-F238E27FC236}">
                <a16:creationId xmlns:a16="http://schemas.microsoft.com/office/drawing/2014/main" id="{0EC664B5-DF83-19C7-7D5E-459E8D452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662" y="1635493"/>
            <a:ext cx="2560320" cy="3580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7D8849-F41B-B7A0-841D-21B28D850306}"/>
              </a:ext>
            </a:extLst>
          </p:cNvPr>
          <p:cNvSpPr txBox="1"/>
          <p:nvPr/>
        </p:nvSpPr>
        <p:spPr>
          <a:xfrm>
            <a:off x="4512489" y="5641383"/>
            <a:ext cx="3205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Otto Müller </a:t>
            </a:r>
            <a:r>
              <a:rPr lang="en-AT" i="1" dirty="0">
                <a:solidFill>
                  <a:schemeClr val="bg1"/>
                </a:solidFill>
              </a:rPr>
              <a:t>Gypsy Album </a:t>
            </a:r>
            <a:r>
              <a:rPr lang="en-AT" dirty="0">
                <a:solidFill>
                  <a:schemeClr val="bg1"/>
                </a:solidFill>
              </a:rPr>
              <a:t>(1927)</a:t>
            </a:r>
          </a:p>
        </p:txBody>
      </p:sp>
    </p:spTree>
    <p:extLst>
      <p:ext uri="{BB962C8B-B14F-4D97-AF65-F5344CB8AC3E}">
        <p14:creationId xmlns:p14="http://schemas.microsoft.com/office/powerpoint/2010/main" val="2656661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CC385BD5-8A6D-6282-2819-A4A9412B7F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4666"/>
          <a:stretch/>
        </p:blipFill>
        <p:spPr>
          <a:xfrm>
            <a:off x="484632" y="1573088"/>
            <a:ext cx="3517119" cy="370567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67756A-3D45-586B-056A-D18CD3562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posing with a horse&#10;&#10;Description automatically generated with medium confidence">
            <a:extLst>
              <a:ext uri="{FF2B5EF4-FFF2-40B4-BE49-F238E27FC236}">
                <a16:creationId xmlns:a16="http://schemas.microsoft.com/office/drawing/2014/main" id="{B549F21E-64B0-B4BB-D049-73B73A30E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83" b="-3"/>
          <a:stretch/>
        </p:blipFill>
        <p:spPr>
          <a:xfrm>
            <a:off x="8128827" y="1534275"/>
            <a:ext cx="3754928" cy="36872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E992C8-8EB7-3F9B-4E1F-DF04C508B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old, fabric&#10;&#10;Description automatically generated">
            <a:extLst>
              <a:ext uri="{FF2B5EF4-FFF2-40B4-BE49-F238E27FC236}">
                <a16:creationId xmlns:a16="http://schemas.microsoft.com/office/drawing/2014/main" id="{827A6D8B-726C-253C-ECD1-49C05A501A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02" r="656" b="1"/>
          <a:stretch/>
        </p:blipFill>
        <p:spPr>
          <a:xfrm>
            <a:off x="4362426" y="1573088"/>
            <a:ext cx="3517120" cy="36484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5528B3-315F-068C-2E36-8899ECD8632E}"/>
              </a:ext>
            </a:extLst>
          </p:cNvPr>
          <p:cNvSpPr txBox="1"/>
          <p:nvPr/>
        </p:nvSpPr>
        <p:spPr>
          <a:xfrm>
            <a:off x="482405" y="5278766"/>
            <a:ext cx="3499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Milada Marešová, </a:t>
            </a:r>
            <a:r>
              <a:rPr lang="en-GB" sz="1600" i="1" dirty="0">
                <a:solidFill>
                  <a:schemeClr val="bg1"/>
                </a:solidFill>
              </a:rPr>
              <a:t>Gypsy Woman </a:t>
            </a:r>
            <a:r>
              <a:rPr lang="en-GB" sz="1600" dirty="0">
                <a:solidFill>
                  <a:schemeClr val="bg1"/>
                </a:solidFill>
              </a:rPr>
              <a:t>(1933)</a:t>
            </a:r>
            <a:endParaRPr lang="en-AT" sz="1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BD445A-1326-7501-8A4E-5F88666F7D88}"/>
              </a:ext>
            </a:extLst>
          </p:cNvPr>
          <p:cNvSpPr txBox="1"/>
          <p:nvPr/>
        </p:nvSpPr>
        <p:spPr>
          <a:xfrm>
            <a:off x="8653196" y="5221515"/>
            <a:ext cx="2459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600" dirty="0">
                <a:solidFill>
                  <a:schemeClr val="bg1"/>
                </a:solidFill>
              </a:rPr>
              <a:t>Erst Neuschul, </a:t>
            </a:r>
            <a:r>
              <a:rPr lang="en-AT" sz="1600" i="1" dirty="0">
                <a:solidFill>
                  <a:schemeClr val="bg1"/>
                </a:solidFill>
              </a:rPr>
              <a:t>Gypsies, </a:t>
            </a:r>
            <a:r>
              <a:rPr lang="en-AT" sz="1600" dirty="0">
                <a:solidFill>
                  <a:schemeClr val="bg1"/>
                </a:solidFill>
              </a:rPr>
              <a:t>n.d.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4175DD-9F8C-C573-3CA3-3EDCFE559C22}"/>
              </a:ext>
            </a:extLst>
          </p:cNvPr>
          <p:cNvSpPr txBox="1"/>
          <p:nvPr/>
        </p:nvSpPr>
        <p:spPr>
          <a:xfrm>
            <a:off x="4729977" y="5221515"/>
            <a:ext cx="2783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600" dirty="0">
                <a:solidFill>
                  <a:schemeClr val="bg1"/>
                </a:solidFill>
              </a:rPr>
              <a:t>Josef Bendík, </a:t>
            </a:r>
            <a:r>
              <a:rPr lang="en-AT" sz="1600" i="1" dirty="0">
                <a:solidFill>
                  <a:schemeClr val="bg1"/>
                </a:solidFill>
              </a:rPr>
              <a:t>Gypsy Idyll </a:t>
            </a:r>
            <a:r>
              <a:rPr lang="en-AT" sz="1600" dirty="0">
                <a:solidFill>
                  <a:schemeClr val="bg1"/>
                </a:solidFill>
              </a:rPr>
              <a:t>(1938)</a:t>
            </a:r>
          </a:p>
        </p:txBody>
      </p:sp>
    </p:spTree>
    <p:extLst>
      <p:ext uri="{BB962C8B-B14F-4D97-AF65-F5344CB8AC3E}">
        <p14:creationId xmlns:p14="http://schemas.microsoft.com/office/powerpoint/2010/main" val="1016482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705DAC-61A6-7263-845A-FE73CF7EB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136" y="1372262"/>
            <a:ext cx="3325571" cy="4537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5E4D3D-63D5-E41E-D254-CA5DD0A69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242" y="1372262"/>
            <a:ext cx="6371022" cy="45376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A3B947-4C72-802E-55A3-042582829418}"/>
              </a:ext>
            </a:extLst>
          </p:cNvPr>
          <p:cNvSpPr/>
          <p:nvPr/>
        </p:nvSpPr>
        <p:spPr>
          <a:xfrm>
            <a:off x="1045136" y="6003890"/>
            <a:ext cx="37901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T" sz="1600" dirty="0">
                <a:solidFill>
                  <a:schemeClr val="bg1"/>
                </a:solidFill>
              </a:rPr>
              <a:t>Rudolf Balogh, </a:t>
            </a:r>
            <a:r>
              <a:rPr lang="en-AT" sz="1600" i="1" dirty="0">
                <a:solidFill>
                  <a:schemeClr val="bg1"/>
                </a:solidFill>
              </a:rPr>
              <a:t>Women fill a barrel </a:t>
            </a:r>
            <a:r>
              <a:rPr lang="en-AT" sz="1600" dirty="0">
                <a:solidFill>
                  <a:schemeClr val="bg1"/>
                </a:solidFill>
              </a:rPr>
              <a:t>(c.1931)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1A160B-71B1-4F7A-69EA-8E91ECE9F1D1}"/>
              </a:ext>
            </a:extLst>
          </p:cNvPr>
          <p:cNvSpPr txBox="1"/>
          <p:nvPr/>
        </p:nvSpPr>
        <p:spPr>
          <a:xfrm>
            <a:off x="5117242" y="6003890"/>
            <a:ext cx="6371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T" sz="1600" dirty="0">
                <a:solidFill>
                  <a:schemeClr val="bg1"/>
                </a:solidFill>
              </a:rPr>
              <a:t>Rudolf Balogh, untitled, 1920s-30s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9A8813-8EF3-BFD3-744C-7DB3AA678B81}"/>
              </a:ext>
            </a:extLst>
          </p:cNvPr>
          <p:cNvSpPr txBox="1"/>
          <p:nvPr/>
        </p:nvSpPr>
        <p:spPr>
          <a:xfrm>
            <a:off x="486598" y="515556"/>
            <a:ext cx="3195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2800" cap="small" dirty="0">
                <a:solidFill>
                  <a:schemeClr val="bg1"/>
                </a:solidFill>
              </a:rPr>
              <a:t>(Social) Photography</a:t>
            </a:r>
          </a:p>
        </p:txBody>
      </p:sp>
    </p:spTree>
    <p:extLst>
      <p:ext uri="{BB962C8B-B14F-4D97-AF65-F5344CB8AC3E}">
        <p14:creationId xmlns:p14="http://schemas.microsoft.com/office/powerpoint/2010/main" val="815349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450D37-4598-7D1F-4725-DF918BECB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1" r="4392" b="1"/>
          <a:stretch/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90AA07-9BA6-B8C0-58EC-8ACF68C40C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0044"/>
          <a:stretch/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FC5F2E23-F700-901C-B95A-57439B2F8A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1" r="1" b="1"/>
          <a:stretch/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DFC4FD-9CCB-E698-21FF-53F59A315CD4}"/>
              </a:ext>
            </a:extLst>
          </p:cNvPr>
          <p:cNvSpPr txBox="1"/>
          <p:nvPr/>
        </p:nvSpPr>
        <p:spPr>
          <a:xfrm>
            <a:off x="4334748" y="5707537"/>
            <a:ext cx="3644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600" dirty="0">
                <a:solidFill>
                  <a:schemeClr val="bg1"/>
                </a:solidFill>
              </a:rPr>
              <a:t>Irena Blühová, </a:t>
            </a:r>
            <a:r>
              <a:rPr lang="en-AT" sz="1600" i="1" dirty="0">
                <a:solidFill>
                  <a:schemeClr val="bg1"/>
                </a:solidFill>
              </a:rPr>
              <a:t>Dinner in the Forest </a:t>
            </a:r>
            <a:r>
              <a:rPr lang="en-AT" sz="1600" dirty="0">
                <a:solidFill>
                  <a:schemeClr val="bg1"/>
                </a:solidFill>
              </a:rPr>
              <a:t>(1929)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5C274-F947-69C2-A789-4984DA48342D}"/>
              </a:ext>
            </a:extLst>
          </p:cNvPr>
          <p:cNvSpPr txBox="1"/>
          <p:nvPr/>
        </p:nvSpPr>
        <p:spPr>
          <a:xfrm>
            <a:off x="712356" y="814007"/>
            <a:ext cx="2334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600" dirty="0">
                <a:solidFill>
                  <a:schemeClr val="bg1"/>
                </a:solidFill>
              </a:rPr>
              <a:t>Kata Kálmán, </a:t>
            </a:r>
            <a:r>
              <a:rPr lang="en-AT" sz="1600" i="1" dirty="0">
                <a:solidFill>
                  <a:schemeClr val="bg1"/>
                </a:solidFill>
              </a:rPr>
              <a:t>Tiborc, </a:t>
            </a:r>
            <a:r>
              <a:rPr lang="en-AT" sz="1600" dirty="0">
                <a:solidFill>
                  <a:schemeClr val="bg1"/>
                </a:solidFill>
              </a:rPr>
              <a:t>1937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7675A-7770-73BD-A413-2CC65BA00B08}"/>
              </a:ext>
            </a:extLst>
          </p:cNvPr>
          <p:cNvSpPr txBox="1"/>
          <p:nvPr/>
        </p:nvSpPr>
        <p:spPr>
          <a:xfrm>
            <a:off x="9018527" y="814007"/>
            <a:ext cx="2334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600" dirty="0">
                <a:solidFill>
                  <a:schemeClr val="bg1"/>
                </a:solidFill>
              </a:rPr>
              <a:t>Kata Kálmán, </a:t>
            </a:r>
            <a:r>
              <a:rPr lang="en-AT" sz="1600" i="1" dirty="0">
                <a:solidFill>
                  <a:schemeClr val="bg1"/>
                </a:solidFill>
              </a:rPr>
              <a:t>Tiborc, </a:t>
            </a:r>
            <a:r>
              <a:rPr lang="en-AT" sz="1600" dirty="0">
                <a:solidFill>
                  <a:schemeClr val="bg1"/>
                </a:solidFill>
              </a:rPr>
              <a:t>1937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120696-98E6-6472-E839-54664AAEA680}"/>
              </a:ext>
            </a:extLst>
          </p:cNvPr>
          <p:cNvSpPr txBox="1"/>
          <p:nvPr/>
        </p:nvSpPr>
        <p:spPr>
          <a:xfrm>
            <a:off x="86498" y="111212"/>
            <a:ext cx="2483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https://rofodia.oronk.hu</a:t>
            </a:r>
            <a:endParaRPr lang="en-GB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1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in a carriage&#10;&#10;Description automatically generated">
            <a:extLst>
              <a:ext uri="{FF2B5EF4-FFF2-40B4-BE49-F238E27FC236}">
                <a16:creationId xmlns:a16="http://schemas.microsoft.com/office/drawing/2014/main" id="{928F1FA5-E50A-09D0-5D69-DF6E6A08B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520" y="1526284"/>
            <a:ext cx="3258714" cy="4576576"/>
          </a:xfrm>
          <a:prstGeom prst="rect">
            <a:avLst/>
          </a:prstGeom>
        </p:spPr>
      </p:pic>
      <p:pic>
        <p:nvPicPr>
          <p:cNvPr id="4" name="Picture 3" descr="A painting of two people&#10;&#10;Description automatically generated">
            <a:extLst>
              <a:ext uri="{FF2B5EF4-FFF2-40B4-BE49-F238E27FC236}">
                <a16:creationId xmlns:a16="http://schemas.microsoft.com/office/drawing/2014/main" id="{3B9A572D-0D43-87E6-6853-94BF94E11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200" y="1526284"/>
            <a:ext cx="3295135" cy="45765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693CE3-F676-B070-6EE6-E983D4CE1E13}"/>
              </a:ext>
            </a:extLst>
          </p:cNvPr>
          <p:cNvSpPr txBox="1"/>
          <p:nvPr/>
        </p:nvSpPr>
        <p:spPr>
          <a:xfrm>
            <a:off x="1985968" y="6191988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František Reichentál, </a:t>
            </a:r>
            <a:r>
              <a:rPr lang="en-AT" sz="1200" i="1" dirty="0">
                <a:solidFill>
                  <a:schemeClr val="bg1"/>
                </a:solidFill>
                <a:latin typeface="Avenir Next" panose="020B0503020202020204" pitchFamily="34" charset="0"/>
              </a:rPr>
              <a:t>Sabbath in Bra</a:t>
            </a:r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tislava, n.d.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19CD4E-6013-15A0-F370-EE5CC5A334E5}"/>
              </a:ext>
            </a:extLst>
          </p:cNvPr>
          <p:cNvSpPr txBox="1"/>
          <p:nvPr/>
        </p:nvSpPr>
        <p:spPr>
          <a:xfrm>
            <a:off x="7199776" y="6191988"/>
            <a:ext cx="2516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Otto Müller,  </a:t>
            </a:r>
            <a:r>
              <a:rPr lang="en-AT" sz="1200" i="1" dirty="0">
                <a:solidFill>
                  <a:schemeClr val="bg1"/>
                </a:solidFill>
                <a:latin typeface="Avenir Next" panose="020B0503020202020204" pitchFamily="34" charset="0"/>
              </a:rPr>
              <a:t>Gypsy Album </a:t>
            </a:r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(1927)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CE99B0-2829-A1FD-9FEF-90BBC77F182E}"/>
              </a:ext>
            </a:extLst>
          </p:cNvPr>
          <p:cNvSpPr txBox="1"/>
          <p:nvPr/>
        </p:nvSpPr>
        <p:spPr>
          <a:xfrm>
            <a:off x="3555881" y="537294"/>
            <a:ext cx="5080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T" dirty="0">
                <a:solidFill>
                  <a:schemeClr val="bg1"/>
                </a:solidFill>
              </a:rPr>
              <a:t>Reflect on your writing from earlier.</a:t>
            </a:r>
          </a:p>
          <a:p>
            <a:pPr algn="ctr"/>
            <a:r>
              <a:rPr lang="en-AT" dirty="0">
                <a:solidFill>
                  <a:schemeClr val="bg1"/>
                </a:solidFill>
              </a:rPr>
              <a:t>What do you think about your interpretations now? </a:t>
            </a:r>
          </a:p>
        </p:txBody>
      </p:sp>
    </p:spTree>
    <p:extLst>
      <p:ext uri="{BB962C8B-B14F-4D97-AF65-F5344CB8AC3E}">
        <p14:creationId xmlns:p14="http://schemas.microsoft.com/office/powerpoint/2010/main" val="2222697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DE1230-7123-05F2-AFE6-99AAF8D2B327}"/>
              </a:ext>
            </a:extLst>
          </p:cNvPr>
          <p:cNvSpPr txBox="1"/>
          <p:nvPr/>
        </p:nvSpPr>
        <p:spPr>
          <a:xfrm>
            <a:off x="1334529" y="1408670"/>
            <a:ext cx="948998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Further reading</a:t>
            </a:r>
          </a:p>
          <a:p>
            <a:endParaRPr lang="en-A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Thomas </a:t>
            </a:r>
            <a:r>
              <a:rPr lang="en-GB" dirty="0" err="1">
                <a:solidFill>
                  <a:schemeClr val="bg1"/>
                </a:solidFill>
              </a:rPr>
              <a:t>Soxberger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i="1" dirty="0">
                <a:solidFill>
                  <a:schemeClr val="bg1"/>
                </a:solidFill>
              </a:rPr>
              <a:t>Revolution am </a:t>
            </a:r>
            <a:r>
              <a:rPr lang="en-GB" i="1" dirty="0" err="1">
                <a:solidFill>
                  <a:schemeClr val="bg1"/>
                </a:solidFill>
              </a:rPr>
              <a:t>Donaukanal</a:t>
            </a:r>
            <a:r>
              <a:rPr lang="en-GB" i="1" dirty="0">
                <a:solidFill>
                  <a:schemeClr val="bg1"/>
                </a:solidFill>
              </a:rPr>
              <a:t>. </a:t>
            </a:r>
            <a:r>
              <a:rPr lang="en-GB" i="1" dirty="0" err="1">
                <a:solidFill>
                  <a:schemeClr val="bg1"/>
                </a:solidFill>
              </a:rPr>
              <a:t>Jiddische</a:t>
            </a:r>
            <a:r>
              <a:rPr lang="en-GB" i="1" dirty="0">
                <a:solidFill>
                  <a:schemeClr val="bg1"/>
                </a:solidFill>
              </a:rPr>
              <a:t> Kultur und </a:t>
            </a:r>
            <a:r>
              <a:rPr lang="en-GB" i="1" dirty="0" err="1">
                <a:solidFill>
                  <a:schemeClr val="bg1"/>
                </a:solidFill>
              </a:rPr>
              <a:t>Politik</a:t>
            </a:r>
            <a:r>
              <a:rPr lang="en-GB" i="1" dirty="0">
                <a:solidFill>
                  <a:schemeClr val="bg1"/>
                </a:solidFill>
              </a:rPr>
              <a:t> in Wien 1904 bis 1938</a:t>
            </a:r>
            <a:r>
              <a:rPr lang="en-GB" dirty="0">
                <a:solidFill>
                  <a:schemeClr val="bg1"/>
                </a:solidFill>
              </a:rPr>
              <a:t>, 2013.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John Rouse and James M Harding, </a:t>
            </a:r>
            <a:r>
              <a:rPr lang="en-GB" i="1" dirty="0">
                <a:solidFill>
                  <a:schemeClr val="bg1"/>
                </a:solidFill>
              </a:rPr>
              <a:t>Not the Other Avant-Garde: The Transnational Foundations of Avant-Garde Performance</a:t>
            </a:r>
            <a:r>
              <a:rPr lang="en-GB" dirty="0">
                <a:solidFill>
                  <a:schemeClr val="bg1"/>
                </a:solidFill>
              </a:rPr>
              <a:t>. Ann Arbor : University of Michigan Press. 2006.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Samuel, </a:t>
            </a:r>
            <a:r>
              <a:rPr lang="en-GB" dirty="0" err="1">
                <a:solidFill>
                  <a:schemeClr val="bg1"/>
                </a:solidFill>
              </a:rPr>
              <a:t>J.Spinner</a:t>
            </a:r>
            <a:r>
              <a:rPr lang="en-GB" i="1" dirty="0">
                <a:solidFill>
                  <a:schemeClr val="bg1"/>
                </a:solidFill>
              </a:rPr>
              <a:t>,  Jewish Primitivism</a:t>
            </a:r>
            <a:r>
              <a:rPr lang="en-GB" dirty="0">
                <a:solidFill>
                  <a:schemeClr val="bg1"/>
                </a:solidFill>
              </a:rPr>
              <a:t>. </a:t>
            </a:r>
            <a:r>
              <a:rPr lang="en-GB" dirty="0" err="1">
                <a:solidFill>
                  <a:schemeClr val="bg1"/>
                </a:solidFill>
              </a:rPr>
              <a:t>Standford</a:t>
            </a:r>
            <a:r>
              <a:rPr lang="en-GB" dirty="0">
                <a:solidFill>
                  <a:schemeClr val="bg1"/>
                </a:solidFill>
              </a:rPr>
              <a:t>: </a:t>
            </a:r>
            <a:r>
              <a:rPr lang="en-GB" dirty="0" err="1">
                <a:solidFill>
                  <a:schemeClr val="bg1"/>
                </a:solidFill>
              </a:rPr>
              <a:t>Standford</a:t>
            </a:r>
            <a:r>
              <a:rPr lang="en-GB" dirty="0">
                <a:solidFill>
                  <a:schemeClr val="bg1"/>
                </a:solidFill>
              </a:rPr>
              <a:t> University Press, 2021.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</a:rPr>
              <a:t>Éva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Kovács</a:t>
            </a:r>
            <a:r>
              <a:rPr lang="en-GB" dirty="0">
                <a:solidFill>
                  <a:schemeClr val="bg1"/>
                </a:solidFill>
              </a:rPr>
              <a:t>, ‘Black Bodies, White Bodies – ‘Gypsy’ Images in Central Europe at the Turn of the Twentieth Century (1880–1920)’, </a:t>
            </a:r>
            <a:r>
              <a:rPr lang="en-GB" i="1" dirty="0">
                <a:solidFill>
                  <a:schemeClr val="bg1"/>
                </a:solidFill>
              </a:rPr>
              <a:t>Critical Romani Studies</a:t>
            </a:r>
            <a:r>
              <a:rPr lang="en-GB" dirty="0">
                <a:solidFill>
                  <a:schemeClr val="bg1"/>
                </a:solidFill>
              </a:rPr>
              <a:t>, 3:2 (2021), 72-93. </a:t>
            </a:r>
            <a:r>
              <a:rPr lang="en-GB" dirty="0">
                <a:solidFill>
                  <a:schemeClr val="bg1"/>
                </a:solidFill>
                <a:hlinkClick r:id="rId2"/>
              </a:rPr>
              <a:t>https://doi.org/10.29098/crs.v3i2.75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  <a:p>
            <a:endParaRPr lang="en-A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25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person in a carriage&#10;&#10;Description automatically generated">
            <a:extLst>
              <a:ext uri="{FF2B5EF4-FFF2-40B4-BE49-F238E27FC236}">
                <a16:creationId xmlns:a16="http://schemas.microsoft.com/office/drawing/2014/main" id="{ECEA9F05-5891-918D-6814-48F153D4E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093" y="1069085"/>
            <a:ext cx="3258714" cy="4576576"/>
          </a:xfrm>
          <a:prstGeom prst="rect">
            <a:avLst/>
          </a:prstGeom>
        </p:spPr>
      </p:pic>
      <p:pic>
        <p:nvPicPr>
          <p:cNvPr id="3" name="Picture 2" descr="A painting of two people&#10;&#10;Description automatically generated">
            <a:extLst>
              <a:ext uri="{FF2B5EF4-FFF2-40B4-BE49-F238E27FC236}">
                <a16:creationId xmlns:a16="http://schemas.microsoft.com/office/drawing/2014/main" id="{D0233A02-B9B1-2060-4AE3-C1EA7B097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773" y="1069085"/>
            <a:ext cx="3295135" cy="45765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CB5DDB-EF5D-076A-D058-AFD8F23C9A8A}"/>
              </a:ext>
            </a:extLst>
          </p:cNvPr>
          <p:cNvSpPr txBox="1"/>
          <p:nvPr/>
        </p:nvSpPr>
        <p:spPr>
          <a:xfrm>
            <a:off x="1936541" y="5734789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František Reichentál, </a:t>
            </a:r>
            <a:r>
              <a:rPr lang="en-AT" sz="1200" i="1" dirty="0">
                <a:solidFill>
                  <a:schemeClr val="bg1"/>
                </a:solidFill>
                <a:latin typeface="Avenir Next" panose="020B0503020202020204" pitchFamily="34" charset="0"/>
              </a:rPr>
              <a:t>Sabbath in Bra</a:t>
            </a:r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tislava, n.d.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243E17-AB08-4E07-B4B1-16CC398C0E45}"/>
              </a:ext>
            </a:extLst>
          </p:cNvPr>
          <p:cNvSpPr txBox="1"/>
          <p:nvPr/>
        </p:nvSpPr>
        <p:spPr>
          <a:xfrm>
            <a:off x="7150349" y="5734789"/>
            <a:ext cx="2516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Otto Müller,  </a:t>
            </a:r>
            <a:r>
              <a:rPr lang="en-AT" sz="1200" i="1" dirty="0">
                <a:solidFill>
                  <a:schemeClr val="bg1"/>
                </a:solidFill>
                <a:latin typeface="Avenir Next" panose="020B0503020202020204" pitchFamily="34" charset="0"/>
              </a:rPr>
              <a:t>Gypsy Album </a:t>
            </a:r>
            <a:r>
              <a:rPr lang="en-AT" sz="1200" dirty="0">
                <a:solidFill>
                  <a:schemeClr val="bg1"/>
                </a:solidFill>
                <a:latin typeface="Avenir Next" panose="020B0503020202020204" pitchFamily="34" charset="0"/>
              </a:rPr>
              <a:t>(1927)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9E27AE-3B3E-3EF5-0510-615E83607D5D}"/>
              </a:ext>
            </a:extLst>
          </p:cNvPr>
          <p:cNvSpPr txBox="1"/>
          <p:nvPr/>
        </p:nvSpPr>
        <p:spPr>
          <a:xfrm>
            <a:off x="2093140" y="473675"/>
            <a:ext cx="80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Take </a:t>
            </a:r>
            <a:r>
              <a:rPr lang="en-A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10 minutes </a:t>
            </a:r>
            <a:r>
              <a:rPr lang="en-AT" dirty="0">
                <a:solidFill>
                  <a:schemeClr val="bg1"/>
                </a:solidFill>
              </a:rPr>
              <a:t>to reflect on these images in writing (no need to share the details).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500342-FCDA-1EA9-AD31-E3D225173945}"/>
              </a:ext>
            </a:extLst>
          </p:cNvPr>
          <p:cNvSpPr txBox="1"/>
          <p:nvPr/>
        </p:nvSpPr>
        <p:spPr>
          <a:xfrm>
            <a:off x="2947830" y="6237866"/>
            <a:ext cx="6296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How</a:t>
            </a:r>
            <a:r>
              <a:rPr lang="en-AT" dirty="0">
                <a:solidFill>
                  <a:schemeClr val="bg1"/>
                </a:solidFill>
              </a:rPr>
              <a:t> might these works relate to minority modernism? And </a:t>
            </a:r>
            <a:r>
              <a:rPr lang="en-A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why</a:t>
            </a:r>
            <a:r>
              <a:rPr lang="en-AT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9287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895045-98DC-DADA-DD29-67F83F3BF3BE}"/>
              </a:ext>
            </a:extLst>
          </p:cNvPr>
          <p:cNvSpPr txBox="1"/>
          <p:nvPr/>
        </p:nvSpPr>
        <p:spPr>
          <a:xfrm>
            <a:off x="861848" y="525516"/>
            <a:ext cx="235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2400" cap="small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Jewish Primitivism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A24D4-4906-04D8-B14D-4F5F6F77B3DE}"/>
              </a:ext>
            </a:extLst>
          </p:cNvPr>
          <p:cNvSpPr txBox="1"/>
          <p:nvPr/>
        </p:nvSpPr>
        <p:spPr>
          <a:xfrm>
            <a:off x="2197465" y="6130070"/>
            <a:ext cx="779707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 </a:t>
            </a:r>
            <a:r>
              <a:rPr lang="en-GB" sz="2000" dirty="0">
                <a:solidFill>
                  <a:schemeClr val="bg1"/>
                </a:solidFill>
              </a:rPr>
              <a:t>“The face of modernism is turned outwards, while folk art turns inward.”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Abram </a:t>
            </a:r>
            <a:r>
              <a:rPr lang="en-GB" sz="1400" dirty="0" err="1">
                <a:solidFill>
                  <a:schemeClr val="bg1"/>
                </a:solidFill>
              </a:rPr>
              <a:t>Efros</a:t>
            </a:r>
            <a:r>
              <a:rPr lang="en-GB" sz="1400" dirty="0">
                <a:solidFill>
                  <a:schemeClr val="bg1"/>
                </a:solidFill>
              </a:rPr>
              <a:t> (1888-1954), “Aladdin’s Magic Lantern” (1917)</a:t>
            </a:r>
            <a:endParaRPr lang="en-AT" sz="1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A21C8A-8827-AFB4-A87E-899FDE9D2075}"/>
              </a:ext>
            </a:extLst>
          </p:cNvPr>
          <p:cNvSpPr txBox="1"/>
          <p:nvPr/>
        </p:nvSpPr>
        <p:spPr>
          <a:xfrm>
            <a:off x="8104589" y="445673"/>
            <a:ext cx="3141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</a:rPr>
              <a:t>Moshé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en-GB" sz="1200" dirty="0" err="1">
                <a:solidFill>
                  <a:schemeClr val="bg1"/>
                </a:solidFill>
              </a:rPr>
              <a:t>Raviv-Vorobeichic</a:t>
            </a:r>
            <a:r>
              <a:rPr lang="en-GB" sz="1200" dirty="0">
                <a:solidFill>
                  <a:schemeClr val="bg1"/>
                </a:solidFill>
              </a:rPr>
              <a:t> (</a:t>
            </a:r>
            <a:r>
              <a:rPr lang="en-GB" sz="1200" dirty="0" err="1">
                <a:solidFill>
                  <a:schemeClr val="bg1"/>
                </a:solidFill>
              </a:rPr>
              <a:t>Moï</a:t>
            </a:r>
            <a:r>
              <a:rPr lang="en-GB" sz="1200" dirty="0">
                <a:solidFill>
                  <a:schemeClr val="bg1"/>
                </a:solidFill>
              </a:rPr>
              <a:t> Ver, 1904–1995)</a:t>
            </a:r>
          </a:p>
          <a:p>
            <a:endParaRPr lang="en-AT" sz="1200" dirty="0">
              <a:solidFill>
                <a:schemeClr val="bg1"/>
              </a:solidFill>
            </a:endParaRPr>
          </a:p>
        </p:txBody>
      </p:sp>
      <p:pic>
        <p:nvPicPr>
          <p:cNvPr id="8" name="Picture 7" descr="A group of children playing with a basket&#10;&#10;Description automatically generated">
            <a:extLst>
              <a:ext uri="{FF2B5EF4-FFF2-40B4-BE49-F238E27FC236}">
                <a16:creationId xmlns:a16="http://schemas.microsoft.com/office/drawing/2014/main" id="{04E64F55-55E4-BD0C-75D7-44CE36E81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173" y="780515"/>
            <a:ext cx="2990335" cy="5245546"/>
          </a:xfrm>
          <a:prstGeom prst="rect">
            <a:avLst/>
          </a:prstGeom>
        </p:spPr>
      </p:pic>
      <p:pic>
        <p:nvPicPr>
          <p:cNvPr id="10" name="Picture 9" descr="A drawing of two women&#10;&#10;Description automatically generated">
            <a:extLst>
              <a:ext uri="{FF2B5EF4-FFF2-40B4-BE49-F238E27FC236}">
                <a16:creationId xmlns:a16="http://schemas.microsoft.com/office/drawing/2014/main" id="{E012472A-4622-9436-88FE-EA4E262B3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31" y="1149678"/>
            <a:ext cx="2889774" cy="44458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FC2390-385A-E21B-4654-E11D25349BF2}"/>
              </a:ext>
            </a:extLst>
          </p:cNvPr>
          <p:cNvSpPr txBox="1"/>
          <p:nvPr/>
        </p:nvSpPr>
        <p:spPr>
          <a:xfrm>
            <a:off x="861848" y="5627176"/>
            <a:ext cx="31069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100" dirty="0">
                <a:solidFill>
                  <a:schemeClr val="bg1"/>
                </a:solidFill>
              </a:rPr>
              <a:t>Else Lasker-Schüler, </a:t>
            </a:r>
            <a:r>
              <a:rPr lang="en-AT" sz="1100" i="1" dirty="0">
                <a:solidFill>
                  <a:schemeClr val="bg1"/>
                </a:solidFill>
              </a:rPr>
              <a:t>The Banished Poet, </a:t>
            </a:r>
            <a:r>
              <a:rPr lang="en-AT" sz="1100" dirty="0">
                <a:solidFill>
                  <a:schemeClr val="bg1"/>
                </a:solidFill>
              </a:rPr>
              <a:t>1925–1942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24BB4D-BF9A-A72A-383A-249CCAAD7CFD}"/>
              </a:ext>
            </a:extLst>
          </p:cNvPr>
          <p:cNvSpPr txBox="1"/>
          <p:nvPr/>
        </p:nvSpPr>
        <p:spPr>
          <a:xfrm>
            <a:off x="4087412" y="556294"/>
            <a:ext cx="38744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100" dirty="0">
                <a:solidFill>
                  <a:schemeClr val="bg1"/>
                </a:solidFill>
              </a:rPr>
              <a:t>Friedl Dicker-Brandeis, Poster for a reading by Else Lasker-Schüler at the Bauhaus in Weimar, 1920</a:t>
            </a:r>
          </a:p>
        </p:txBody>
      </p:sp>
      <p:pic>
        <p:nvPicPr>
          <p:cNvPr id="14" name="Picture 13" descr="A black and white drawing of a tree&#10;&#10;Description automatically generated">
            <a:extLst>
              <a:ext uri="{FF2B5EF4-FFF2-40B4-BE49-F238E27FC236}">
                <a16:creationId xmlns:a16="http://schemas.microsoft.com/office/drawing/2014/main" id="{BC18DBA8-8C69-3BCF-11DA-040675CB3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489" y="1042124"/>
            <a:ext cx="3835381" cy="484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08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newspaper page with pictures of people&#10;&#10;Description automatically generated">
            <a:extLst>
              <a:ext uri="{FF2B5EF4-FFF2-40B4-BE49-F238E27FC236}">
                <a16:creationId xmlns:a16="http://schemas.microsoft.com/office/drawing/2014/main" id="{A308930B-7D6E-F7F2-41E9-578935504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355" y="0"/>
            <a:ext cx="515364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BC57B3-1B30-CDD5-DE2C-C653E79121FF}"/>
              </a:ext>
            </a:extLst>
          </p:cNvPr>
          <p:cNvSpPr txBox="1"/>
          <p:nvPr/>
        </p:nvSpPr>
        <p:spPr>
          <a:xfrm>
            <a:off x="2716659" y="6490279"/>
            <a:ext cx="4321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>
                <a:solidFill>
                  <a:schemeClr val="bg1"/>
                </a:solidFill>
              </a:rPr>
              <a:t>Anna Lesznai, ‘Die Melodie der Dekorationen’, </a:t>
            </a:r>
            <a:r>
              <a:rPr lang="en-AT" sz="1200" i="1" dirty="0">
                <a:solidFill>
                  <a:schemeClr val="bg1"/>
                </a:solidFill>
              </a:rPr>
              <a:t>Die Bühne </a:t>
            </a:r>
            <a:r>
              <a:rPr lang="en-AT" sz="1200" dirty="0">
                <a:solidFill>
                  <a:schemeClr val="bg1"/>
                </a:solidFill>
              </a:rPr>
              <a:t>13 (1925)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B2377B-8866-C737-E835-BDEDC4C0DE42}"/>
              </a:ext>
            </a:extLst>
          </p:cNvPr>
          <p:cNvSpPr txBox="1"/>
          <p:nvPr/>
        </p:nvSpPr>
        <p:spPr>
          <a:xfrm>
            <a:off x="791158" y="413603"/>
            <a:ext cx="54573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n>
                  <a:solidFill>
                    <a:schemeClr val="bg1"/>
                  </a:solidFill>
                </a:ln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‘Israel cries, the abandoned Earth cries with it. They want to return home, to the country of desire of ancient myth, to Garden Eden … this is also what our decorations should express.’</a:t>
            </a:r>
          </a:p>
          <a:p>
            <a:pPr algn="ctr"/>
            <a:endParaRPr lang="en-GB" sz="2000" dirty="0">
              <a:ln>
                <a:solidFill>
                  <a:schemeClr val="bg1"/>
                </a:solidFill>
              </a:ln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de-DE" sz="1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Lesznai</a:t>
            </a:r>
            <a:r>
              <a:rPr lang="de-DE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“Die Melodie der Dekorationen,” 25</a:t>
            </a:r>
            <a:endParaRPr lang="en-AT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icture containing text, posing, vintage&#10;&#10;Description automatically generated">
            <a:extLst>
              <a:ext uri="{FF2B5EF4-FFF2-40B4-BE49-F238E27FC236}">
                <a16:creationId xmlns:a16="http://schemas.microsoft.com/office/drawing/2014/main" id="{CFF1BB72-E2D0-6537-9D6C-77BE9FADF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409" y="2535957"/>
            <a:ext cx="4380107" cy="31755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DB7C3E-F256-93A6-B212-C1C4574533D7}"/>
              </a:ext>
            </a:extLst>
          </p:cNvPr>
          <p:cNvSpPr txBox="1"/>
          <p:nvPr/>
        </p:nvSpPr>
        <p:spPr>
          <a:xfrm>
            <a:off x="1297460" y="5711534"/>
            <a:ext cx="43801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Klara </a:t>
            </a:r>
            <a:r>
              <a:rPr lang="en-GB" sz="1100" dirty="0" err="1">
                <a:solidFill>
                  <a:schemeClr val="bg1"/>
                </a:solidFill>
              </a:rPr>
              <a:t>Meisels</a:t>
            </a:r>
            <a:r>
              <a:rPr lang="en-GB" sz="1100" dirty="0">
                <a:solidFill>
                  <a:schemeClr val="bg1"/>
                </a:solidFill>
              </a:rPr>
              <a:t>, Esther </a:t>
            </a:r>
            <a:r>
              <a:rPr lang="en-GB" sz="1100" dirty="0" err="1">
                <a:solidFill>
                  <a:schemeClr val="bg1"/>
                </a:solidFill>
              </a:rPr>
              <a:t>Perelmann</a:t>
            </a:r>
            <a:r>
              <a:rPr lang="en-GB" sz="1100" dirty="0">
                <a:solidFill>
                  <a:schemeClr val="bg1"/>
                </a:solidFill>
              </a:rPr>
              <a:t> and Lea Weintraub-Graf in </a:t>
            </a:r>
            <a:r>
              <a:rPr lang="en-GB" sz="1100" dirty="0" err="1">
                <a:solidFill>
                  <a:schemeClr val="bg1"/>
                </a:solidFill>
              </a:rPr>
              <a:t>Ossip</a:t>
            </a:r>
            <a:r>
              <a:rPr lang="en-GB" sz="1100" dirty="0">
                <a:solidFill>
                  <a:schemeClr val="bg1"/>
                </a:solidFill>
              </a:rPr>
              <a:t> </a:t>
            </a:r>
            <a:r>
              <a:rPr lang="en-GB" sz="1100" dirty="0" err="1">
                <a:solidFill>
                  <a:schemeClr val="bg1"/>
                </a:solidFill>
              </a:rPr>
              <a:t>Dymow's</a:t>
            </a:r>
            <a:r>
              <a:rPr lang="en-GB" sz="1100" dirty="0">
                <a:solidFill>
                  <a:schemeClr val="bg1"/>
                </a:solidFill>
              </a:rPr>
              <a:t> </a:t>
            </a:r>
            <a:r>
              <a:rPr lang="en-GB" sz="1100" i="1" dirty="0">
                <a:solidFill>
                  <a:schemeClr val="bg1"/>
                </a:solidFill>
              </a:rPr>
              <a:t>Der </a:t>
            </a:r>
            <a:r>
              <a:rPr lang="en-GB" sz="1100" i="1" dirty="0" err="1">
                <a:solidFill>
                  <a:schemeClr val="bg1"/>
                </a:solidFill>
              </a:rPr>
              <a:t>Sänger</a:t>
            </a:r>
            <a:r>
              <a:rPr lang="en-GB" sz="1100" i="1" dirty="0">
                <a:solidFill>
                  <a:schemeClr val="bg1"/>
                </a:solidFill>
              </a:rPr>
              <a:t> seiner </a:t>
            </a:r>
            <a:r>
              <a:rPr lang="en-GB" sz="1100" i="1" dirty="0" err="1">
                <a:solidFill>
                  <a:schemeClr val="bg1"/>
                </a:solidFill>
              </a:rPr>
              <a:t>Trauer</a:t>
            </a:r>
            <a:r>
              <a:rPr lang="en-GB" sz="1100" dirty="0">
                <a:solidFill>
                  <a:schemeClr val="bg1"/>
                </a:solidFill>
              </a:rPr>
              <a:t> (Der singer fun </a:t>
            </a:r>
            <a:r>
              <a:rPr lang="en-GB" sz="1100" dirty="0" err="1">
                <a:solidFill>
                  <a:schemeClr val="bg1"/>
                </a:solidFill>
              </a:rPr>
              <a:t>sayn</a:t>
            </a:r>
            <a:r>
              <a:rPr lang="en-GB" sz="1100" dirty="0">
                <a:solidFill>
                  <a:schemeClr val="bg1"/>
                </a:solidFill>
              </a:rPr>
              <a:t> </a:t>
            </a:r>
            <a:r>
              <a:rPr lang="en-GB" sz="1100" dirty="0" err="1">
                <a:solidFill>
                  <a:schemeClr val="bg1"/>
                </a:solidFill>
              </a:rPr>
              <a:t>troyer</a:t>
            </a:r>
            <a:r>
              <a:rPr lang="en-GB" sz="1100" dirty="0">
                <a:solidFill>
                  <a:schemeClr val="bg1"/>
                </a:solidFill>
              </a:rPr>
              <a:t>), directed by Shmuel Iris. </a:t>
            </a:r>
            <a:r>
              <a:rPr lang="en-GB" sz="1100" dirty="0" err="1">
                <a:solidFill>
                  <a:schemeClr val="bg1"/>
                </a:solidFill>
              </a:rPr>
              <a:t>Jüdischer</a:t>
            </a:r>
            <a:r>
              <a:rPr lang="en-GB" sz="1100" dirty="0">
                <a:solidFill>
                  <a:schemeClr val="bg1"/>
                </a:solidFill>
              </a:rPr>
              <a:t> </a:t>
            </a:r>
            <a:r>
              <a:rPr lang="en-GB" sz="1100" dirty="0" err="1">
                <a:solidFill>
                  <a:schemeClr val="bg1"/>
                </a:solidFill>
              </a:rPr>
              <a:t>Künstlerspiele</a:t>
            </a:r>
            <a:r>
              <a:rPr lang="en-GB" sz="1100" dirty="0">
                <a:solidFill>
                  <a:schemeClr val="bg1"/>
                </a:solidFill>
              </a:rPr>
              <a:t>, Vienna, May 1929. </a:t>
            </a:r>
            <a:endParaRPr lang="en-AT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230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920179B-73CF-3EA9-4006-5FDEC8453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36" y="203944"/>
            <a:ext cx="2629159" cy="3148694"/>
          </a:xfrm>
          <a:prstGeom prst="rect">
            <a:avLst/>
          </a:prstGeom>
        </p:spPr>
      </p:pic>
      <p:pic>
        <p:nvPicPr>
          <p:cNvPr id="5" name="Picture 4" descr="A painting of a person and person&#10;&#10;Description automatically generated with medium confidence">
            <a:extLst>
              <a:ext uri="{FF2B5EF4-FFF2-40B4-BE49-F238E27FC236}">
                <a16:creationId xmlns:a16="http://schemas.microsoft.com/office/drawing/2014/main" id="{3C7E9D62-7CB2-65AD-C4E5-86968E694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206" y="815975"/>
            <a:ext cx="4235957" cy="5181600"/>
          </a:xfrm>
          <a:prstGeom prst="rect">
            <a:avLst/>
          </a:prstGeom>
        </p:spPr>
      </p:pic>
      <p:pic>
        <p:nvPicPr>
          <p:cNvPr id="7" name="Picture 2" descr="Imrich Weiner-Kráľ – Židovská ulica III. ">
            <a:extLst>
              <a:ext uri="{FF2B5EF4-FFF2-40B4-BE49-F238E27FC236}">
                <a16:creationId xmlns:a16="http://schemas.microsoft.com/office/drawing/2014/main" id="{AA7B216B-E329-547C-DDB1-C42B4573E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6017" y="838199"/>
            <a:ext cx="4071193" cy="51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0AD70B-8AC4-4107-1455-9B1D8A6F5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35" y="3428999"/>
            <a:ext cx="2629159" cy="32259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A1E068-E119-77A9-1DC5-9525828B3C45}"/>
              </a:ext>
            </a:extLst>
          </p:cNvPr>
          <p:cNvSpPr txBox="1"/>
          <p:nvPr/>
        </p:nvSpPr>
        <p:spPr>
          <a:xfrm>
            <a:off x="3257004" y="5997575"/>
            <a:ext cx="4071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/>
                </a:solidFill>
              </a:rPr>
              <a:t>Imrich</a:t>
            </a:r>
            <a:r>
              <a:rPr lang="en-GB" sz="1400" dirty="0">
                <a:solidFill>
                  <a:schemeClr val="bg1"/>
                </a:solidFill>
              </a:rPr>
              <a:t> Weiner-</a:t>
            </a:r>
            <a:r>
              <a:rPr lang="en-GB" sz="1400" dirty="0" err="1">
                <a:solidFill>
                  <a:schemeClr val="bg1"/>
                </a:solidFill>
              </a:rPr>
              <a:t>Kráľ</a:t>
            </a:r>
            <a:r>
              <a:rPr lang="en-GB" sz="1400" dirty="0">
                <a:solidFill>
                  <a:schemeClr val="bg1"/>
                </a:solidFill>
              </a:rPr>
              <a:t>, </a:t>
            </a:r>
            <a:r>
              <a:rPr lang="en-GB" sz="1400" i="1" dirty="0" err="1">
                <a:solidFill>
                  <a:schemeClr val="bg1"/>
                </a:solidFill>
              </a:rPr>
              <a:t>Židovská</a:t>
            </a:r>
            <a:r>
              <a:rPr lang="en-GB" sz="1400" i="1" dirty="0">
                <a:solidFill>
                  <a:schemeClr val="bg1"/>
                </a:solidFill>
              </a:rPr>
              <a:t> Street III</a:t>
            </a:r>
            <a:r>
              <a:rPr lang="en-GB" sz="1400" dirty="0">
                <a:solidFill>
                  <a:schemeClr val="bg1"/>
                </a:solidFill>
              </a:rPr>
              <a:t>, c1935</a:t>
            </a:r>
            <a:endParaRPr lang="en-AT" sz="1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EB81AE-927A-7F79-D76C-176BEAFABFB6}"/>
              </a:ext>
            </a:extLst>
          </p:cNvPr>
          <p:cNvSpPr txBox="1"/>
          <p:nvPr/>
        </p:nvSpPr>
        <p:spPr>
          <a:xfrm>
            <a:off x="7840233" y="5997575"/>
            <a:ext cx="3959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1400" dirty="0">
                <a:solidFill>
                  <a:schemeClr val="bg1"/>
                </a:solidFill>
              </a:rPr>
              <a:t>František Reichentál, Two Talmudists, 1932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F1684C-9E17-8011-0FE1-95B85AFC868F}"/>
              </a:ext>
            </a:extLst>
          </p:cNvPr>
          <p:cNvSpPr txBox="1"/>
          <p:nvPr/>
        </p:nvSpPr>
        <p:spPr>
          <a:xfrm>
            <a:off x="253835" y="6581001"/>
            <a:ext cx="2629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bg1"/>
                </a:solidFill>
              </a:rPr>
              <a:t>IWK, </a:t>
            </a:r>
            <a:r>
              <a:rPr lang="en-GB" sz="1200" i="1" dirty="0" err="1">
                <a:solidFill>
                  <a:schemeClr val="bg1"/>
                </a:solidFill>
              </a:rPr>
              <a:t>Rachovo</a:t>
            </a:r>
            <a:r>
              <a:rPr lang="en-GB" sz="1200" i="1" dirty="0">
                <a:solidFill>
                  <a:schemeClr val="bg1"/>
                </a:solidFill>
              </a:rPr>
              <a:t> (</a:t>
            </a:r>
            <a:r>
              <a:rPr lang="en-GB" sz="1200" i="1" dirty="0" err="1">
                <a:solidFill>
                  <a:schemeClr val="bg1"/>
                </a:solidFill>
              </a:rPr>
              <a:t>Raftman’s</a:t>
            </a:r>
            <a:r>
              <a:rPr lang="en-GB" sz="1200" i="1" dirty="0">
                <a:solidFill>
                  <a:schemeClr val="bg1"/>
                </a:solidFill>
              </a:rPr>
              <a:t> dream), c 1935, </a:t>
            </a:r>
            <a:endParaRPr lang="en-AT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C1384E-A564-AA0D-B669-07F654F8718B}"/>
              </a:ext>
            </a:extLst>
          </p:cNvPr>
          <p:cNvSpPr/>
          <p:nvPr/>
        </p:nvSpPr>
        <p:spPr>
          <a:xfrm>
            <a:off x="253835" y="-29189"/>
            <a:ext cx="2629158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FR, </a:t>
            </a:r>
            <a:r>
              <a:rPr lang="en-GB" sz="1200" i="1" dirty="0">
                <a:solidFill>
                  <a:schemeClr val="bg1"/>
                </a:solidFill>
              </a:rPr>
              <a:t>Slicing Bread, </a:t>
            </a:r>
            <a:r>
              <a:rPr lang="en-GB" sz="1200" dirty="0">
                <a:solidFill>
                  <a:schemeClr val="bg1"/>
                </a:solidFill>
              </a:rPr>
              <a:t>1930–1935</a:t>
            </a:r>
            <a:endParaRPr lang="en-AT" sz="1200" dirty="0"/>
          </a:p>
        </p:txBody>
      </p:sp>
    </p:spTree>
    <p:extLst>
      <p:ext uri="{BB962C8B-B14F-4D97-AF65-F5344CB8AC3E}">
        <p14:creationId xmlns:p14="http://schemas.microsoft.com/office/powerpoint/2010/main" val="599198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9F9D5B-638B-26E8-03F5-8699F30C07A1}"/>
              </a:ext>
            </a:extLst>
          </p:cNvPr>
          <p:cNvSpPr txBox="1"/>
          <p:nvPr/>
        </p:nvSpPr>
        <p:spPr>
          <a:xfrm>
            <a:off x="330025" y="5823503"/>
            <a:ext cx="4008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bg1"/>
                </a:solidFill>
              </a:rPr>
              <a:t>Slicing Bread, </a:t>
            </a:r>
            <a:r>
              <a:rPr lang="en-GB" sz="1200" dirty="0">
                <a:solidFill>
                  <a:schemeClr val="bg1"/>
                </a:solidFill>
              </a:rPr>
              <a:t>1930–1935, Slovak National Gallery</a:t>
            </a:r>
            <a:r>
              <a:rPr lang="en-GB" sz="1200" i="1" dirty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https://</a:t>
            </a:r>
            <a:r>
              <a:rPr lang="en-GB" sz="1200" dirty="0" err="1">
                <a:solidFill>
                  <a:schemeClr val="bg1"/>
                </a:solidFill>
              </a:rPr>
              <a:t>www.webumenia.sk</a:t>
            </a:r>
            <a:r>
              <a:rPr lang="en-GB" sz="1200" dirty="0">
                <a:solidFill>
                  <a:schemeClr val="bg1"/>
                </a:solidFill>
              </a:rPr>
              <a:t>/</a:t>
            </a:r>
            <a:r>
              <a:rPr lang="en-GB" sz="1200" dirty="0" err="1">
                <a:solidFill>
                  <a:schemeClr val="bg1"/>
                </a:solidFill>
              </a:rPr>
              <a:t>dielo</a:t>
            </a:r>
            <a:r>
              <a:rPr lang="en-GB" sz="1200" dirty="0">
                <a:solidFill>
                  <a:schemeClr val="bg1"/>
                </a:solidFill>
              </a:rPr>
              <a:t>/SVK:SNG.G_1882</a:t>
            </a:r>
            <a:endParaRPr lang="en-AT" sz="1200" dirty="0">
              <a:solidFill>
                <a:schemeClr val="bg1"/>
              </a:solidFill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49E0DCE-0FB4-D791-4B86-8AE7B7E52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86" y="880608"/>
            <a:ext cx="4008500" cy="4800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06422C-3A44-9241-E358-531B6BDAEA74}"/>
              </a:ext>
            </a:extLst>
          </p:cNvPr>
          <p:cNvSpPr txBox="1"/>
          <p:nvPr/>
        </p:nvSpPr>
        <p:spPr>
          <a:xfrm>
            <a:off x="4549760" y="5823502"/>
            <a:ext cx="3472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bg1"/>
                </a:solidFill>
              </a:rPr>
              <a:t>Poverty, 1930-1939, Slovak National Gallery, </a:t>
            </a:r>
            <a:r>
              <a:rPr lang="en-GB" sz="1200" dirty="0">
                <a:solidFill>
                  <a:schemeClr val="bg1"/>
                </a:solidFill>
              </a:rPr>
              <a:t>https://</a:t>
            </a:r>
            <a:r>
              <a:rPr lang="en-GB" sz="1200" dirty="0" err="1">
                <a:solidFill>
                  <a:schemeClr val="bg1"/>
                </a:solidFill>
              </a:rPr>
              <a:t>www.webumenia.sk</a:t>
            </a:r>
            <a:r>
              <a:rPr lang="en-GB" sz="1200" dirty="0">
                <a:solidFill>
                  <a:schemeClr val="bg1"/>
                </a:solidFill>
              </a:rPr>
              <a:t>/</a:t>
            </a:r>
            <a:r>
              <a:rPr lang="en-GB" sz="1200" dirty="0" err="1">
                <a:solidFill>
                  <a:schemeClr val="bg1"/>
                </a:solidFill>
              </a:rPr>
              <a:t>dielo</a:t>
            </a:r>
            <a:r>
              <a:rPr lang="en-GB" sz="1200" dirty="0">
                <a:solidFill>
                  <a:schemeClr val="bg1"/>
                </a:solidFill>
              </a:rPr>
              <a:t>/SVK:SNG.O_2019</a:t>
            </a:r>
            <a:endParaRPr lang="en-AT" sz="1200" dirty="0">
              <a:solidFill>
                <a:schemeClr val="bg1"/>
              </a:solidFill>
            </a:endParaRPr>
          </a:p>
        </p:txBody>
      </p:sp>
      <p:pic>
        <p:nvPicPr>
          <p:cNvPr id="8" name="Picture 7" descr="A painting of 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255FC05E-AC46-4203-FB78-6F4955824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986" y="880608"/>
            <a:ext cx="3678731" cy="4872492"/>
          </a:xfrm>
          <a:prstGeom prst="rect">
            <a:avLst/>
          </a:prstGeom>
        </p:spPr>
      </p:pic>
      <p:pic>
        <p:nvPicPr>
          <p:cNvPr id="9" name="Picture 8" descr="A drawing of a person and person&#10;&#10;Description automatically generated with low confidence">
            <a:extLst>
              <a:ext uri="{FF2B5EF4-FFF2-40B4-BE49-F238E27FC236}">
                <a16:creationId xmlns:a16="http://schemas.microsoft.com/office/drawing/2014/main" id="{07D09A9B-2782-AC37-F44A-FDAD6C910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579" y="880608"/>
            <a:ext cx="3472434" cy="48005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94619A-1410-320B-6F92-F30B0D1B06D2}"/>
              </a:ext>
            </a:extLst>
          </p:cNvPr>
          <p:cNvSpPr txBox="1"/>
          <p:nvPr/>
        </p:nvSpPr>
        <p:spPr>
          <a:xfrm>
            <a:off x="8233430" y="5823501"/>
            <a:ext cx="367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bg1"/>
                </a:solidFill>
              </a:rPr>
              <a:t>Mother and Child,1930-1935, Slovak National Gallery </a:t>
            </a:r>
            <a:r>
              <a:rPr lang="en-GB" sz="1200" dirty="0">
                <a:solidFill>
                  <a:schemeClr val="bg1"/>
                </a:solidFill>
              </a:rPr>
              <a:t>https://</a:t>
            </a:r>
            <a:r>
              <a:rPr lang="en-GB" sz="1200" dirty="0" err="1">
                <a:solidFill>
                  <a:schemeClr val="bg1"/>
                </a:solidFill>
              </a:rPr>
              <a:t>www.webumenia.sk</a:t>
            </a:r>
            <a:r>
              <a:rPr lang="en-GB" sz="1200" dirty="0">
                <a:solidFill>
                  <a:schemeClr val="bg1"/>
                </a:solidFill>
              </a:rPr>
              <a:t>/</a:t>
            </a:r>
            <a:r>
              <a:rPr lang="en-GB" sz="1200" dirty="0" err="1">
                <a:solidFill>
                  <a:schemeClr val="bg1"/>
                </a:solidFill>
              </a:rPr>
              <a:t>dielo</a:t>
            </a:r>
            <a:r>
              <a:rPr lang="en-GB" sz="1200" dirty="0">
                <a:solidFill>
                  <a:schemeClr val="bg1"/>
                </a:solidFill>
              </a:rPr>
              <a:t>/SVK:SNG.G_9039</a:t>
            </a:r>
            <a:endParaRPr lang="en-AT" sz="12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3CD8C6-B337-5E34-CD69-1818EC5FB0B5}"/>
              </a:ext>
            </a:extLst>
          </p:cNvPr>
          <p:cNvSpPr txBox="1"/>
          <p:nvPr/>
        </p:nvSpPr>
        <p:spPr>
          <a:xfrm>
            <a:off x="3373052" y="326023"/>
            <a:ext cx="544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1"/>
                </a:solidFill>
              </a:rPr>
              <a:t>František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Reichentál</a:t>
            </a:r>
            <a:r>
              <a:rPr lang="en-GB" sz="2000" dirty="0">
                <a:solidFill>
                  <a:schemeClr val="bg1"/>
                </a:solidFill>
              </a:rPr>
              <a:t> (1895-1971)</a:t>
            </a:r>
          </a:p>
          <a:p>
            <a:pPr algn="ctr"/>
            <a:endParaRPr lang="en-AT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59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ld, person&#10;&#10;Description automatically generated">
            <a:extLst>
              <a:ext uri="{FF2B5EF4-FFF2-40B4-BE49-F238E27FC236}">
                <a16:creationId xmlns:a16="http://schemas.microsoft.com/office/drawing/2014/main" id="{BBDD0117-2B71-6E47-F520-FE403640C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791" y="284617"/>
            <a:ext cx="4209488" cy="57796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7553C5-A7E6-A25B-F0D8-3FB5B8DA1231}"/>
              </a:ext>
            </a:extLst>
          </p:cNvPr>
          <p:cNvSpPr/>
          <p:nvPr/>
        </p:nvSpPr>
        <p:spPr>
          <a:xfrm>
            <a:off x="1551791" y="6064233"/>
            <a:ext cx="4209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T" sz="1400" dirty="0">
                <a:solidFill>
                  <a:schemeClr val="bg1"/>
                </a:solidFill>
              </a:rPr>
              <a:t>František Reichentál, </a:t>
            </a:r>
            <a:r>
              <a:rPr lang="en-GB" sz="1400" i="1" dirty="0">
                <a:solidFill>
                  <a:schemeClr val="bg1"/>
                </a:solidFill>
              </a:rPr>
              <a:t>Jewish teacher in Subcarpathian Ruthenia, </a:t>
            </a:r>
            <a:r>
              <a:rPr lang="en-GB" sz="1400" dirty="0">
                <a:solidFill>
                  <a:schemeClr val="bg1"/>
                </a:solidFill>
              </a:rPr>
              <a:t>1931, Bratislava City Gallery</a:t>
            </a:r>
            <a:endParaRPr lang="en-AT" sz="1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863F51-B749-3599-3B7C-4B8955DF49D1}"/>
              </a:ext>
            </a:extLst>
          </p:cNvPr>
          <p:cNvSpPr/>
          <p:nvPr/>
        </p:nvSpPr>
        <p:spPr>
          <a:xfrm>
            <a:off x="6096000" y="6083285"/>
            <a:ext cx="44362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T" sz="1400" dirty="0">
                <a:solidFill>
                  <a:schemeClr val="bg1"/>
                </a:solidFill>
              </a:rPr>
              <a:t>Isidor Kaufmann, </a:t>
            </a:r>
            <a:r>
              <a:rPr lang="en-GB" sz="1400" i="1" dirty="0">
                <a:solidFill>
                  <a:schemeClr val="bg1"/>
                </a:solidFill>
              </a:rPr>
              <a:t>Young Rabbi from </a:t>
            </a:r>
            <a:r>
              <a:rPr lang="en-GB" sz="1400" dirty="0">
                <a:solidFill>
                  <a:schemeClr val="bg1"/>
                </a:solidFill>
              </a:rPr>
              <a:t>N. c.1910, Tate Images </a:t>
            </a:r>
            <a:endParaRPr lang="en-AT" sz="1400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4358A527-893E-330B-3780-DE4F91416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4617"/>
            <a:ext cx="4209489" cy="57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0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85103-B31F-6F89-3D46-991E6C0A6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90" y="518607"/>
            <a:ext cx="4776655" cy="58729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E3EB17-9D2C-D6ED-D38E-378B819B1C3D}"/>
              </a:ext>
            </a:extLst>
          </p:cNvPr>
          <p:cNvSpPr txBox="1"/>
          <p:nvPr/>
        </p:nvSpPr>
        <p:spPr>
          <a:xfrm>
            <a:off x="907433" y="6374962"/>
            <a:ext cx="4832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err="1">
                <a:solidFill>
                  <a:schemeClr val="bg1"/>
                </a:solidFill>
              </a:rPr>
              <a:t>Rachovo</a:t>
            </a:r>
            <a:r>
              <a:rPr lang="en-GB" sz="1200" i="1" dirty="0">
                <a:solidFill>
                  <a:schemeClr val="bg1"/>
                </a:solidFill>
              </a:rPr>
              <a:t> (</a:t>
            </a:r>
            <a:r>
              <a:rPr lang="en-GB" sz="1200" i="1" dirty="0" err="1">
                <a:solidFill>
                  <a:schemeClr val="bg1"/>
                </a:solidFill>
              </a:rPr>
              <a:t>Raftman’s</a:t>
            </a:r>
            <a:r>
              <a:rPr lang="en-GB" sz="1200" i="1" dirty="0">
                <a:solidFill>
                  <a:schemeClr val="bg1"/>
                </a:solidFill>
              </a:rPr>
              <a:t> dream), c 1935, Slovak National Gallery, https://</a:t>
            </a:r>
            <a:r>
              <a:rPr lang="en-GB" sz="1200" i="1" dirty="0" err="1">
                <a:solidFill>
                  <a:schemeClr val="bg1"/>
                </a:solidFill>
              </a:rPr>
              <a:t>www.webumenia.sk</a:t>
            </a:r>
            <a:r>
              <a:rPr lang="en-GB" sz="1200" i="1" dirty="0">
                <a:solidFill>
                  <a:schemeClr val="bg1"/>
                </a:solidFill>
              </a:rPr>
              <a:t>/</a:t>
            </a:r>
            <a:r>
              <a:rPr lang="en-GB" sz="1200" i="1" dirty="0" err="1">
                <a:solidFill>
                  <a:schemeClr val="bg1"/>
                </a:solidFill>
              </a:rPr>
              <a:t>dielo</a:t>
            </a:r>
            <a:r>
              <a:rPr lang="en-GB" sz="1200" i="1" dirty="0">
                <a:solidFill>
                  <a:schemeClr val="bg1"/>
                </a:solidFill>
              </a:rPr>
              <a:t>/SVK:SNG.O_189 </a:t>
            </a:r>
            <a:endParaRPr lang="en-AT" sz="1200" dirty="0"/>
          </a:p>
        </p:txBody>
      </p:sp>
      <p:pic>
        <p:nvPicPr>
          <p:cNvPr id="4" name="Picture 3" descr="A picture containing doll&#10;&#10;Description automatically generated">
            <a:extLst>
              <a:ext uri="{FF2B5EF4-FFF2-40B4-BE49-F238E27FC236}">
                <a16:creationId xmlns:a16="http://schemas.microsoft.com/office/drawing/2014/main" id="{FC022E93-7026-E291-058B-84F53EB25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18607"/>
            <a:ext cx="4441076" cy="5698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A95C41-FDB9-EAA0-CD34-59D77895E895}"/>
              </a:ext>
            </a:extLst>
          </p:cNvPr>
          <p:cNvSpPr/>
          <p:nvPr/>
        </p:nvSpPr>
        <p:spPr>
          <a:xfrm>
            <a:off x="6096000" y="6305548"/>
            <a:ext cx="4441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i="1" dirty="0">
                <a:solidFill>
                  <a:schemeClr val="bg1"/>
                </a:solidFill>
              </a:rPr>
              <a:t>Thunderstorm, </a:t>
            </a:r>
            <a:r>
              <a:rPr lang="en-GB" sz="1200" dirty="0">
                <a:solidFill>
                  <a:schemeClr val="bg1"/>
                </a:solidFill>
              </a:rPr>
              <a:t>1937, Slovak National Gallery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https://</a:t>
            </a:r>
            <a:r>
              <a:rPr lang="en-GB" sz="1200" dirty="0" err="1">
                <a:solidFill>
                  <a:schemeClr val="bg1"/>
                </a:solidFill>
              </a:rPr>
              <a:t>www.webumenia.sk</a:t>
            </a:r>
            <a:r>
              <a:rPr lang="en-GB" sz="1200" dirty="0">
                <a:solidFill>
                  <a:schemeClr val="bg1"/>
                </a:solidFill>
              </a:rPr>
              <a:t>/</a:t>
            </a:r>
            <a:r>
              <a:rPr lang="en-GB" sz="1200" dirty="0" err="1">
                <a:solidFill>
                  <a:schemeClr val="bg1"/>
                </a:solidFill>
              </a:rPr>
              <a:t>dielo</a:t>
            </a:r>
            <a:r>
              <a:rPr lang="en-GB" sz="1200" dirty="0">
                <a:solidFill>
                  <a:schemeClr val="bg1"/>
                </a:solidFill>
              </a:rPr>
              <a:t>/SVK:SNG.O_2162</a:t>
            </a:r>
            <a:endParaRPr lang="en-AT" sz="12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D37160-78CA-BB45-5F05-8779C5C75F02}"/>
              </a:ext>
            </a:extLst>
          </p:cNvPr>
          <p:cNvSpPr txBox="1"/>
          <p:nvPr/>
        </p:nvSpPr>
        <p:spPr>
          <a:xfrm>
            <a:off x="3966090" y="21373"/>
            <a:ext cx="4059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chemeClr val="bg1"/>
                </a:solidFill>
              </a:rPr>
              <a:t>Imrich</a:t>
            </a:r>
            <a:r>
              <a:rPr lang="en-GB" sz="2000" dirty="0">
                <a:solidFill>
                  <a:schemeClr val="bg1"/>
                </a:solidFill>
              </a:rPr>
              <a:t>/</a:t>
            </a:r>
            <a:r>
              <a:rPr lang="en-GB" sz="2000" dirty="0" err="1">
                <a:solidFill>
                  <a:schemeClr val="bg1"/>
                </a:solidFill>
              </a:rPr>
              <a:t>Imro</a:t>
            </a:r>
            <a:r>
              <a:rPr lang="en-GB" sz="2000" dirty="0">
                <a:solidFill>
                  <a:schemeClr val="bg1"/>
                </a:solidFill>
              </a:rPr>
              <a:t> Weiner-Kráľ (1901-1978)</a:t>
            </a:r>
            <a:endParaRPr lang="en-AT" sz="2000" dirty="0"/>
          </a:p>
        </p:txBody>
      </p:sp>
    </p:spTree>
    <p:extLst>
      <p:ext uri="{BB962C8B-B14F-4D97-AF65-F5344CB8AC3E}">
        <p14:creationId xmlns:p14="http://schemas.microsoft.com/office/powerpoint/2010/main" val="4038160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ld&#10;&#10;Description automatically generated">
            <a:extLst>
              <a:ext uri="{FF2B5EF4-FFF2-40B4-BE49-F238E27FC236}">
                <a16:creationId xmlns:a16="http://schemas.microsoft.com/office/drawing/2014/main" id="{2B1EB56B-F91B-33E5-5610-1D2AE114E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89" y="267695"/>
            <a:ext cx="5212611" cy="6122194"/>
          </a:xfrm>
          <a:prstGeom prst="rect">
            <a:avLst/>
          </a:prstGeom>
        </p:spPr>
      </p:pic>
      <p:pic>
        <p:nvPicPr>
          <p:cNvPr id="3" name="Picture 2" descr="Imrich Weiner-Kráľ – Židovská ulica III. ">
            <a:extLst>
              <a:ext uri="{FF2B5EF4-FFF2-40B4-BE49-F238E27FC236}">
                <a16:creationId xmlns:a16="http://schemas.microsoft.com/office/drawing/2014/main" id="{D5D7781E-317C-C69E-C23D-03F9FAD3F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03" y="267695"/>
            <a:ext cx="4846737" cy="612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FCE612-8BCE-7A17-C7B3-3FCD320B734B}"/>
              </a:ext>
            </a:extLst>
          </p:cNvPr>
          <p:cNvSpPr txBox="1"/>
          <p:nvPr/>
        </p:nvSpPr>
        <p:spPr>
          <a:xfrm>
            <a:off x="883388" y="6334944"/>
            <a:ext cx="5212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err="1">
                <a:solidFill>
                  <a:schemeClr val="bg1"/>
                </a:solidFill>
              </a:rPr>
              <a:t>Židovská</a:t>
            </a:r>
            <a:r>
              <a:rPr lang="en-GB" sz="1400" i="1" dirty="0">
                <a:solidFill>
                  <a:schemeClr val="bg1"/>
                </a:solidFill>
              </a:rPr>
              <a:t> Street II</a:t>
            </a:r>
            <a:r>
              <a:rPr lang="en-GB" sz="1400" dirty="0">
                <a:solidFill>
                  <a:schemeClr val="bg1"/>
                </a:solidFill>
              </a:rPr>
              <a:t>, c1935, Slovak National Gallery</a:t>
            </a:r>
            <a:endParaRPr lang="en-AT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55C510-BED0-7F9F-5880-155BC4A80BD2}"/>
              </a:ext>
            </a:extLst>
          </p:cNvPr>
          <p:cNvSpPr txBox="1"/>
          <p:nvPr/>
        </p:nvSpPr>
        <p:spPr>
          <a:xfrm>
            <a:off x="6592803" y="6334945"/>
            <a:ext cx="4846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err="1">
                <a:solidFill>
                  <a:schemeClr val="bg1"/>
                </a:solidFill>
              </a:rPr>
              <a:t>Židovská</a:t>
            </a:r>
            <a:r>
              <a:rPr lang="en-GB" sz="1400" i="1" dirty="0">
                <a:solidFill>
                  <a:schemeClr val="bg1"/>
                </a:solidFill>
              </a:rPr>
              <a:t> Street III</a:t>
            </a:r>
            <a:r>
              <a:rPr lang="en-GB" sz="1400" dirty="0">
                <a:solidFill>
                  <a:schemeClr val="bg1"/>
                </a:solidFill>
              </a:rPr>
              <a:t>, c1935, Slovak National Gallery</a:t>
            </a:r>
            <a:endParaRPr lang="en-AT" sz="1400" dirty="0"/>
          </a:p>
        </p:txBody>
      </p:sp>
    </p:spTree>
    <p:extLst>
      <p:ext uri="{BB962C8B-B14F-4D97-AF65-F5344CB8AC3E}">
        <p14:creationId xmlns:p14="http://schemas.microsoft.com/office/powerpoint/2010/main" val="1260976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920</Words>
  <Application>Microsoft Macintosh PowerPoint</Application>
  <PresentationFormat>Widescreen</PresentationFormat>
  <Paragraphs>73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Avenir Next</vt:lpstr>
      <vt:lpstr>Calibri</vt:lpstr>
      <vt:lpstr>Calibri Light</vt:lpstr>
      <vt:lpstr>ll-unica77</vt:lpstr>
      <vt:lpstr>MinionPro</vt:lpstr>
      <vt:lpstr>Office Theme</vt:lpstr>
      <vt:lpstr>Minority Modernisms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Other Modernisms</dc:title>
  <dc:creator>Julia Maria Secklehner</dc:creator>
  <cp:lastModifiedBy>Julia Maria Secklehner</cp:lastModifiedBy>
  <cp:revision>16</cp:revision>
  <dcterms:created xsi:type="dcterms:W3CDTF">2023-09-19T12:39:19Z</dcterms:created>
  <dcterms:modified xsi:type="dcterms:W3CDTF">2023-10-18T14:42:25Z</dcterms:modified>
</cp:coreProperties>
</file>