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84" r:id="rId4"/>
    <p:sldId id="258" r:id="rId5"/>
    <p:sldId id="259" r:id="rId6"/>
    <p:sldId id="261" r:id="rId7"/>
    <p:sldId id="271" r:id="rId8"/>
    <p:sldId id="263" r:id="rId9"/>
    <p:sldId id="260" r:id="rId10"/>
    <p:sldId id="282" r:id="rId11"/>
    <p:sldId id="277" r:id="rId12"/>
    <p:sldId id="280" r:id="rId13"/>
    <p:sldId id="264" r:id="rId14"/>
    <p:sldId id="281" r:id="rId15"/>
    <p:sldId id="278" r:id="rId16"/>
    <p:sldId id="279" r:id="rId17"/>
    <p:sldId id="262" r:id="rId18"/>
    <p:sldId id="273" r:id="rId19"/>
    <p:sldId id="274" r:id="rId20"/>
    <p:sldId id="269" r:id="rId21"/>
    <p:sldId id="283" r:id="rId22"/>
    <p:sldId id="272" r:id="rId23"/>
    <p:sldId id="265" r:id="rId24"/>
    <p:sldId id="266" r:id="rId25"/>
    <p:sldId id="276" r:id="rId26"/>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80"/>
    <p:restoredTop sz="94728"/>
  </p:normalViewPr>
  <p:slideViewPr>
    <p:cSldViewPr snapToGrid="0">
      <p:cViewPr varScale="1">
        <p:scale>
          <a:sx n="102" d="100"/>
          <a:sy n="102" d="100"/>
        </p:scale>
        <p:origin x="4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72F6E-6848-F74B-A1DE-B1A7F99DA2AA}" type="datetimeFigureOut">
              <a:rPr lang="en-AT" smtClean="0"/>
              <a:t>25.10.23</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8A2F0-E673-0E43-B485-81A0DD5D945A}" type="slidenum">
              <a:rPr lang="en-AT" smtClean="0"/>
              <a:t>‹#›</a:t>
            </a:fld>
            <a:endParaRPr lang="en-AT"/>
          </a:p>
        </p:txBody>
      </p:sp>
    </p:spTree>
    <p:extLst>
      <p:ext uri="{BB962C8B-B14F-4D97-AF65-F5344CB8AC3E}">
        <p14:creationId xmlns:p14="http://schemas.microsoft.com/office/powerpoint/2010/main" val="2455039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8A8A2F0-E673-0E43-B485-81A0DD5D945A}" type="slidenum">
              <a:rPr lang="en-AT" smtClean="0"/>
              <a:t>2</a:t>
            </a:fld>
            <a:endParaRPr lang="en-AT"/>
          </a:p>
        </p:txBody>
      </p:sp>
    </p:spTree>
    <p:extLst>
      <p:ext uri="{BB962C8B-B14F-4D97-AF65-F5344CB8AC3E}">
        <p14:creationId xmlns:p14="http://schemas.microsoft.com/office/powerpoint/2010/main" val="54014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8A8A2F0-E673-0E43-B485-81A0DD5D945A}" type="slidenum">
              <a:rPr lang="en-AT" smtClean="0"/>
              <a:t>3</a:t>
            </a:fld>
            <a:endParaRPr lang="en-AT"/>
          </a:p>
        </p:txBody>
      </p:sp>
    </p:spTree>
    <p:extLst>
      <p:ext uri="{BB962C8B-B14F-4D97-AF65-F5344CB8AC3E}">
        <p14:creationId xmlns:p14="http://schemas.microsoft.com/office/powerpoint/2010/main" val="3456677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8A8A2F0-E673-0E43-B485-81A0DD5D945A}" type="slidenum">
              <a:rPr lang="en-AT" smtClean="0"/>
              <a:t>25</a:t>
            </a:fld>
            <a:endParaRPr lang="en-AT"/>
          </a:p>
        </p:txBody>
      </p:sp>
    </p:spTree>
    <p:extLst>
      <p:ext uri="{BB962C8B-B14F-4D97-AF65-F5344CB8AC3E}">
        <p14:creationId xmlns:p14="http://schemas.microsoft.com/office/powerpoint/2010/main" val="32340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537D1-9512-BE4D-8E74-EDCDF2F32CF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T"/>
          </a:p>
        </p:txBody>
      </p:sp>
      <p:sp>
        <p:nvSpPr>
          <p:cNvPr id="3" name="Subtitle 2">
            <a:extLst>
              <a:ext uri="{FF2B5EF4-FFF2-40B4-BE49-F238E27FC236}">
                <a16:creationId xmlns:a16="http://schemas.microsoft.com/office/drawing/2014/main" id="{044D1654-4853-25B6-4D32-07EBFFAECF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T"/>
          </a:p>
        </p:txBody>
      </p:sp>
      <p:sp>
        <p:nvSpPr>
          <p:cNvPr id="4" name="Date Placeholder 3">
            <a:extLst>
              <a:ext uri="{FF2B5EF4-FFF2-40B4-BE49-F238E27FC236}">
                <a16:creationId xmlns:a16="http://schemas.microsoft.com/office/drawing/2014/main" id="{37F9ED78-997C-6D3D-54B1-1D6871A4BB7D}"/>
              </a:ext>
            </a:extLst>
          </p:cNvPr>
          <p:cNvSpPr>
            <a:spLocks noGrp="1"/>
          </p:cNvSpPr>
          <p:nvPr>
            <p:ph type="dt" sz="half" idx="10"/>
          </p:nvPr>
        </p:nvSpPr>
        <p:spPr/>
        <p:txBody>
          <a:bodyPr/>
          <a:lstStyle/>
          <a:p>
            <a:fld id="{BDF38908-B16F-A341-A605-F7D61441BA9B}" type="datetimeFigureOut">
              <a:rPr lang="en-AT" smtClean="0"/>
              <a:t>25.10.23</a:t>
            </a:fld>
            <a:endParaRPr lang="en-AT"/>
          </a:p>
        </p:txBody>
      </p:sp>
      <p:sp>
        <p:nvSpPr>
          <p:cNvPr id="5" name="Footer Placeholder 4">
            <a:extLst>
              <a:ext uri="{FF2B5EF4-FFF2-40B4-BE49-F238E27FC236}">
                <a16:creationId xmlns:a16="http://schemas.microsoft.com/office/drawing/2014/main" id="{9C1DEBC2-5A76-4EDD-9425-8EA49C9F9649}"/>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20469077-89AA-2621-B444-41D21F53718E}"/>
              </a:ext>
            </a:extLst>
          </p:cNvPr>
          <p:cNvSpPr>
            <a:spLocks noGrp="1"/>
          </p:cNvSpPr>
          <p:nvPr>
            <p:ph type="sldNum" sz="quarter" idx="12"/>
          </p:nvPr>
        </p:nvSpPr>
        <p:spPr/>
        <p:txBody>
          <a:bodyPr/>
          <a:lstStyle/>
          <a:p>
            <a:fld id="{BBE75A86-696C-CB40-82CB-B381B12AC9D8}" type="slidenum">
              <a:rPr lang="en-AT" smtClean="0"/>
              <a:t>‹#›</a:t>
            </a:fld>
            <a:endParaRPr lang="en-AT"/>
          </a:p>
        </p:txBody>
      </p:sp>
    </p:spTree>
    <p:extLst>
      <p:ext uri="{BB962C8B-B14F-4D97-AF65-F5344CB8AC3E}">
        <p14:creationId xmlns:p14="http://schemas.microsoft.com/office/powerpoint/2010/main" val="3940969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6501-7D76-4097-B49C-FC301D2704C2}"/>
              </a:ext>
            </a:extLst>
          </p:cNvPr>
          <p:cNvSpPr>
            <a:spLocks noGrp="1"/>
          </p:cNvSpPr>
          <p:nvPr>
            <p:ph type="title"/>
          </p:nvPr>
        </p:nvSpPr>
        <p:spPr/>
        <p:txBody>
          <a:bodyPr/>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2B05003A-EAA6-4293-F305-42329D50B99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AF16F4D7-E4B9-07A9-73C3-D5ADF602A70C}"/>
              </a:ext>
            </a:extLst>
          </p:cNvPr>
          <p:cNvSpPr>
            <a:spLocks noGrp="1"/>
          </p:cNvSpPr>
          <p:nvPr>
            <p:ph type="dt" sz="half" idx="10"/>
          </p:nvPr>
        </p:nvSpPr>
        <p:spPr/>
        <p:txBody>
          <a:bodyPr/>
          <a:lstStyle/>
          <a:p>
            <a:fld id="{BDF38908-B16F-A341-A605-F7D61441BA9B}" type="datetimeFigureOut">
              <a:rPr lang="en-AT" smtClean="0"/>
              <a:t>25.10.23</a:t>
            </a:fld>
            <a:endParaRPr lang="en-AT"/>
          </a:p>
        </p:txBody>
      </p:sp>
      <p:sp>
        <p:nvSpPr>
          <p:cNvPr id="5" name="Footer Placeholder 4">
            <a:extLst>
              <a:ext uri="{FF2B5EF4-FFF2-40B4-BE49-F238E27FC236}">
                <a16:creationId xmlns:a16="http://schemas.microsoft.com/office/drawing/2014/main" id="{F636B999-47C2-39DE-E97A-5C54E4B548BB}"/>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51394B74-2887-3269-E5D3-27E2F15B87AF}"/>
              </a:ext>
            </a:extLst>
          </p:cNvPr>
          <p:cNvSpPr>
            <a:spLocks noGrp="1"/>
          </p:cNvSpPr>
          <p:nvPr>
            <p:ph type="sldNum" sz="quarter" idx="12"/>
          </p:nvPr>
        </p:nvSpPr>
        <p:spPr/>
        <p:txBody>
          <a:bodyPr/>
          <a:lstStyle/>
          <a:p>
            <a:fld id="{BBE75A86-696C-CB40-82CB-B381B12AC9D8}" type="slidenum">
              <a:rPr lang="en-AT" smtClean="0"/>
              <a:t>‹#›</a:t>
            </a:fld>
            <a:endParaRPr lang="en-AT"/>
          </a:p>
        </p:txBody>
      </p:sp>
    </p:spTree>
    <p:extLst>
      <p:ext uri="{BB962C8B-B14F-4D97-AF65-F5344CB8AC3E}">
        <p14:creationId xmlns:p14="http://schemas.microsoft.com/office/powerpoint/2010/main" val="418099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EADF2-D690-8001-0E06-09B13B217F7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FCC34762-626D-77FB-23F7-9204856BAC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255DBEA1-5F91-2E7B-198B-0233732C460F}"/>
              </a:ext>
            </a:extLst>
          </p:cNvPr>
          <p:cNvSpPr>
            <a:spLocks noGrp="1"/>
          </p:cNvSpPr>
          <p:nvPr>
            <p:ph type="dt" sz="half" idx="10"/>
          </p:nvPr>
        </p:nvSpPr>
        <p:spPr/>
        <p:txBody>
          <a:bodyPr/>
          <a:lstStyle/>
          <a:p>
            <a:fld id="{BDF38908-B16F-A341-A605-F7D61441BA9B}" type="datetimeFigureOut">
              <a:rPr lang="en-AT" smtClean="0"/>
              <a:t>25.10.23</a:t>
            </a:fld>
            <a:endParaRPr lang="en-AT"/>
          </a:p>
        </p:txBody>
      </p:sp>
      <p:sp>
        <p:nvSpPr>
          <p:cNvPr id="5" name="Footer Placeholder 4">
            <a:extLst>
              <a:ext uri="{FF2B5EF4-FFF2-40B4-BE49-F238E27FC236}">
                <a16:creationId xmlns:a16="http://schemas.microsoft.com/office/drawing/2014/main" id="{293F265B-4047-286E-CD37-73FB7F732374}"/>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F3EC885D-1F03-E53A-3F75-84E9710EB78B}"/>
              </a:ext>
            </a:extLst>
          </p:cNvPr>
          <p:cNvSpPr>
            <a:spLocks noGrp="1"/>
          </p:cNvSpPr>
          <p:nvPr>
            <p:ph type="sldNum" sz="quarter" idx="12"/>
          </p:nvPr>
        </p:nvSpPr>
        <p:spPr/>
        <p:txBody>
          <a:bodyPr/>
          <a:lstStyle/>
          <a:p>
            <a:fld id="{BBE75A86-696C-CB40-82CB-B381B12AC9D8}" type="slidenum">
              <a:rPr lang="en-AT" smtClean="0"/>
              <a:t>‹#›</a:t>
            </a:fld>
            <a:endParaRPr lang="en-AT"/>
          </a:p>
        </p:txBody>
      </p:sp>
    </p:spTree>
    <p:extLst>
      <p:ext uri="{BB962C8B-B14F-4D97-AF65-F5344CB8AC3E}">
        <p14:creationId xmlns:p14="http://schemas.microsoft.com/office/powerpoint/2010/main" val="1806172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8FC8-421F-30BB-8493-96DE971E17B2}"/>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717CBB44-889D-A77A-E46E-444144872B6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720EE25C-60A3-03A4-A41C-4A857CBD6524}"/>
              </a:ext>
            </a:extLst>
          </p:cNvPr>
          <p:cNvSpPr>
            <a:spLocks noGrp="1"/>
          </p:cNvSpPr>
          <p:nvPr>
            <p:ph type="dt" sz="half" idx="10"/>
          </p:nvPr>
        </p:nvSpPr>
        <p:spPr/>
        <p:txBody>
          <a:bodyPr/>
          <a:lstStyle/>
          <a:p>
            <a:fld id="{BDF38908-B16F-A341-A605-F7D61441BA9B}" type="datetimeFigureOut">
              <a:rPr lang="en-AT" smtClean="0"/>
              <a:t>25.10.23</a:t>
            </a:fld>
            <a:endParaRPr lang="en-AT"/>
          </a:p>
        </p:txBody>
      </p:sp>
      <p:sp>
        <p:nvSpPr>
          <p:cNvPr id="5" name="Footer Placeholder 4">
            <a:extLst>
              <a:ext uri="{FF2B5EF4-FFF2-40B4-BE49-F238E27FC236}">
                <a16:creationId xmlns:a16="http://schemas.microsoft.com/office/drawing/2014/main" id="{11DECF15-90A8-0D18-5E7F-21F3D1B97EBA}"/>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AC0C34B8-DD23-1F68-A0B6-AA517CC8291D}"/>
              </a:ext>
            </a:extLst>
          </p:cNvPr>
          <p:cNvSpPr>
            <a:spLocks noGrp="1"/>
          </p:cNvSpPr>
          <p:nvPr>
            <p:ph type="sldNum" sz="quarter" idx="12"/>
          </p:nvPr>
        </p:nvSpPr>
        <p:spPr/>
        <p:txBody>
          <a:bodyPr/>
          <a:lstStyle/>
          <a:p>
            <a:fld id="{BBE75A86-696C-CB40-82CB-B381B12AC9D8}" type="slidenum">
              <a:rPr lang="en-AT" smtClean="0"/>
              <a:t>‹#›</a:t>
            </a:fld>
            <a:endParaRPr lang="en-AT"/>
          </a:p>
        </p:txBody>
      </p:sp>
    </p:spTree>
    <p:extLst>
      <p:ext uri="{BB962C8B-B14F-4D97-AF65-F5344CB8AC3E}">
        <p14:creationId xmlns:p14="http://schemas.microsoft.com/office/powerpoint/2010/main" val="3167098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7D21-B83A-F080-4D9A-B1046CCF65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T"/>
          </a:p>
        </p:txBody>
      </p:sp>
      <p:sp>
        <p:nvSpPr>
          <p:cNvPr id="3" name="Text Placeholder 2">
            <a:extLst>
              <a:ext uri="{FF2B5EF4-FFF2-40B4-BE49-F238E27FC236}">
                <a16:creationId xmlns:a16="http://schemas.microsoft.com/office/drawing/2014/main" id="{CD749DA9-C62E-68A9-A5A9-CB4EC3D4A5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B9F47B1-C894-C3E0-9B3A-3591CFB26B42}"/>
              </a:ext>
            </a:extLst>
          </p:cNvPr>
          <p:cNvSpPr>
            <a:spLocks noGrp="1"/>
          </p:cNvSpPr>
          <p:nvPr>
            <p:ph type="dt" sz="half" idx="10"/>
          </p:nvPr>
        </p:nvSpPr>
        <p:spPr/>
        <p:txBody>
          <a:bodyPr/>
          <a:lstStyle/>
          <a:p>
            <a:fld id="{BDF38908-B16F-A341-A605-F7D61441BA9B}" type="datetimeFigureOut">
              <a:rPr lang="en-AT" smtClean="0"/>
              <a:t>25.10.23</a:t>
            </a:fld>
            <a:endParaRPr lang="en-AT"/>
          </a:p>
        </p:txBody>
      </p:sp>
      <p:sp>
        <p:nvSpPr>
          <p:cNvPr id="5" name="Footer Placeholder 4">
            <a:extLst>
              <a:ext uri="{FF2B5EF4-FFF2-40B4-BE49-F238E27FC236}">
                <a16:creationId xmlns:a16="http://schemas.microsoft.com/office/drawing/2014/main" id="{62CEAF9B-6835-88C5-1905-660ACF3772C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2F5145AE-D63A-E7C9-BC82-BF6471BB1390}"/>
              </a:ext>
            </a:extLst>
          </p:cNvPr>
          <p:cNvSpPr>
            <a:spLocks noGrp="1"/>
          </p:cNvSpPr>
          <p:nvPr>
            <p:ph type="sldNum" sz="quarter" idx="12"/>
          </p:nvPr>
        </p:nvSpPr>
        <p:spPr/>
        <p:txBody>
          <a:bodyPr/>
          <a:lstStyle/>
          <a:p>
            <a:fld id="{BBE75A86-696C-CB40-82CB-B381B12AC9D8}" type="slidenum">
              <a:rPr lang="en-AT" smtClean="0"/>
              <a:t>‹#›</a:t>
            </a:fld>
            <a:endParaRPr lang="en-AT"/>
          </a:p>
        </p:txBody>
      </p:sp>
    </p:spTree>
    <p:extLst>
      <p:ext uri="{BB962C8B-B14F-4D97-AF65-F5344CB8AC3E}">
        <p14:creationId xmlns:p14="http://schemas.microsoft.com/office/powerpoint/2010/main" val="422178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8768-C1BD-3151-A504-CE4C2137ECF8}"/>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B8932F4A-E7DC-CCD4-E1D7-48D9C0E2CD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Content Placeholder 3">
            <a:extLst>
              <a:ext uri="{FF2B5EF4-FFF2-40B4-BE49-F238E27FC236}">
                <a16:creationId xmlns:a16="http://schemas.microsoft.com/office/drawing/2014/main" id="{5F49CD5B-B253-BCC5-F24B-FF050FA10FD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Date Placeholder 4">
            <a:extLst>
              <a:ext uri="{FF2B5EF4-FFF2-40B4-BE49-F238E27FC236}">
                <a16:creationId xmlns:a16="http://schemas.microsoft.com/office/drawing/2014/main" id="{E537A45F-CDDE-DEFE-FC32-EB8C6BF126C4}"/>
              </a:ext>
            </a:extLst>
          </p:cNvPr>
          <p:cNvSpPr>
            <a:spLocks noGrp="1"/>
          </p:cNvSpPr>
          <p:nvPr>
            <p:ph type="dt" sz="half" idx="10"/>
          </p:nvPr>
        </p:nvSpPr>
        <p:spPr/>
        <p:txBody>
          <a:bodyPr/>
          <a:lstStyle/>
          <a:p>
            <a:fld id="{BDF38908-B16F-A341-A605-F7D61441BA9B}" type="datetimeFigureOut">
              <a:rPr lang="en-AT" smtClean="0"/>
              <a:t>25.10.23</a:t>
            </a:fld>
            <a:endParaRPr lang="en-AT"/>
          </a:p>
        </p:txBody>
      </p:sp>
      <p:sp>
        <p:nvSpPr>
          <p:cNvPr id="6" name="Footer Placeholder 5">
            <a:extLst>
              <a:ext uri="{FF2B5EF4-FFF2-40B4-BE49-F238E27FC236}">
                <a16:creationId xmlns:a16="http://schemas.microsoft.com/office/drawing/2014/main" id="{E456CDD8-54DE-2551-9253-E0731960F9C8}"/>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4D68713B-4B1F-E6F0-D632-422FA56A1192}"/>
              </a:ext>
            </a:extLst>
          </p:cNvPr>
          <p:cNvSpPr>
            <a:spLocks noGrp="1"/>
          </p:cNvSpPr>
          <p:nvPr>
            <p:ph type="sldNum" sz="quarter" idx="12"/>
          </p:nvPr>
        </p:nvSpPr>
        <p:spPr/>
        <p:txBody>
          <a:bodyPr/>
          <a:lstStyle/>
          <a:p>
            <a:fld id="{BBE75A86-696C-CB40-82CB-B381B12AC9D8}" type="slidenum">
              <a:rPr lang="en-AT" smtClean="0"/>
              <a:t>‹#›</a:t>
            </a:fld>
            <a:endParaRPr lang="en-AT"/>
          </a:p>
        </p:txBody>
      </p:sp>
    </p:spTree>
    <p:extLst>
      <p:ext uri="{BB962C8B-B14F-4D97-AF65-F5344CB8AC3E}">
        <p14:creationId xmlns:p14="http://schemas.microsoft.com/office/powerpoint/2010/main" val="125874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C9A6-6601-3F65-EA4C-71B1B11460DE}"/>
              </a:ext>
            </a:extLst>
          </p:cNvPr>
          <p:cNvSpPr>
            <a:spLocks noGrp="1"/>
          </p:cNvSpPr>
          <p:nvPr>
            <p:ph type="title"/>
          </p:nvPr>
        </p:nvSpPr>
        <p:spPr>
          <a:xfrm>
            <a:off x="839788" y="365125"/>
            <a:ext cx="10515600" cy="1325563"/>
          </a:xfrm>
        </p:spPr>
        <p:txBody>
          <a:bodyPr/>
          <a:lstStyle/>
          <a:p>
            <a:r>
              <a:rPr lang="en-GB"/>
              <a:t>Click to edit Master title style</a:t>
            </a:r>
            <a:endParaRPr lang="en-AT"/>
          </a:p>
        </p:txBody>
      </p:sp>
      <p:sp>
        <p:nvSpPr>
          <p:cNvPr id="3" name="Text Placeholder 2">
            <a:extLst>
              <a:ext uri="{FF2B5EF4-FFF2-40B4-BE49-F238E27FC236}">
                <a16:creationId xmlns:a16="http://schemas.microsoft.com/office/drawing/2014/main" id="{65CC9F4C-A66E-CA19-5C83-A362904774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95027E-57F8-EC2C-4D98-49E7F8E4A8D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Text Placeholder 4">
            <a:extLst>
              <a:ext uri="{FF2B5EF4-FFF2-40B4-BE49-F238E27FC236}">
                <a16:creationId xmlns:a16="http://schemas.microsoft.com/office/drawing/2014/main" id="{4101B451-3D5B-1F81-8D33-A0AFB86BBC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31BDFE7-1F10-97B2-34E7-2E5BB7A2A3C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7" name="Date Placeholder 6">
            <a:extLst>
              <a:ext uri="{FF2B5EF4-FFF2-40B4-BE49-F238E27FC236}">
                <a16:creationId xmlns:a16="http://schemas.microsoft.com/office/drawing/2014/main" id="{2B1AF961-75E0-C703-571C-11421E56CACB}"/>
              </a:ext>
            </a:extLst>
          </p:cNvPr>
          <p:cNvSpPr>
            <a:spLocks noGrp="1"/>
          </p:cNvSpPr>
          <p:nvPr>
            <p:ph type="dt" sz="half" idx="10"/>
          </p:nvPr>
        </p:nvSpPr>
        <p:spPr/>
        <p:txBody>
          <a:bodyPr/>
          <a:lstStyle/>
          <a:p>
            <a:fld id="{BDF38908-B16F-A341-A605-F7D61441BA9B}" type="datetimeFigureOut">
              <a:rPr lang="en-AT" smtClean="0"/>
              <a:t>25.10.23</a:t>
            </a:fld>
            <a:endParaRPr lang="en-AT"/>
          </a:p>
        </p:txBody>
      </p:sp>
      <p:sp>
        <p:nvSpPr>
          <p:cNvPr id="8" name="Footer Placeholder 7">
            <a:extLst>
              <a:ext uri="{FF2B5EF4-FFF2-40B4-BE49-F238E27FC236}">
                <a16:creationId xmlns:a16="http://schemas.microsoft.com/office/drawing/2014/main" id="{D15148A5-751B-4E20-DE63-127572E0F428}"/>
              </a:ext>
            </a:extLst>
          </p:cNvPr>
          <p:cNvSpPr>
            <a:spLocks noGrp="1"/>
          </p:cNvSpPr>
          <p:nvPr>
            <p:ph type="ftr" sz="quarter" idx="11"/>
          </p:nvPr>
        </p:nvSpPr>
        <p:spPr/>
        <p:txBody>
          <a:bodyPr/>
          <a:lstStyle/>
          <a:p>
            <a:endParaRPr lang="en-AT"/>
          </a:p>
        </p:txBody>
      </p:sp>
      <p:sp>
        <p:nvSpPr>
          <p:cNvPr id="9" name="Slide Number Placeholder 8">
            <a:extLst>
              <a:ext uri="{FF2B5EF4-FFF2-40B4-BE49-F238E27FC236}">
                <a16:creationId xmlns:a16="http://schemas.microsoft.com/office/drawing/2014/main" id="{73E19DDB-4C90-42C1-6133-EC53F5F1996B}"/>
              </a:ext>
            </a:extLst>
          </p:cNvPr>
          <p:cNvSpPr>
            <a:spLocks noGrp="1"/>
          </p:cNvSpPr>
          <p:nvPr>
            <p:ph type="sldNum" sz="quarter" idx="12"/>
          </p:nvPr>
        </p:nvSpPr>
        <p:spPr/>
        <p:txBody>
          <a:bodyPr/>
          <a:lstStyle/>
          <a:p>
            <a:fld id="{BBE75A86-696C-CB40-82CB-B381B12AC9D8}" type="slidenum">
              <a:rPr lang="en-AT" smtClean="0"/>
              <a:t>‹#›</a:t>
            </a:fld>
            <a:endParaRPr lang="en-AT"/>
          </a:p>
        </p:txBody>
      </p:sp>
    </p:spTree>
    <p:extLst>
      <p:ext uri="{BB962C8B-B14F-4D97-AF65-F5344CB8AC3E}">
        <p14:creationId xmlns:p14="http://schemas.microsoft.com/office/powerpoint/2010/main" val="136197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2A05D-7853-38B3-BBC9-44CED786F7A6}"/>
              </a:ext>
            </a:extLst>
          </p:cNvPr>
          <p:cNvSpPr>
            <a:spLocks noGrp="1"/>
          </p:cNvSpPr>
          <p:nvPr>
            <p:ph type="title"/>
          </p:nvPr>
        </p:nvSpPr>
        <p:spPr/>
        <p:txBody>
          <a:bodyPr/>
          <a:lstStyle/>
          <a:p>
            <a:r>
              <a:rPr lang="en-GB"/>
              <a:t>Click to edit Master title style</a:t>
            </a:r>
            <a:endParaRPr lang="en-AT"/>
          </a:p>
        </p:txBody>
      </p:sp>
      <p:sp>
        <p:nvSpPr>
          <p:cNvPr id="3" name="Date Placeholder 2">
            <a:extLst>
              <a:ext uri="{FF2B5EF4-FFF2-40B4-BE49-F238E27FC236}">
                <a16:creationId xmlns:a16="http://schemas.microsoft.com/office/drawing/2014/main" id="{407F2AF5-7540-EED0-E7D4-A8A1427BB575}"/>
              </a:ext>
            </a:extLst>
          </p:cNvPr>
          <p:cNvSpPr>
            <a:spLocks noGrp="1"/>
          </p:cNvSpPr>
          <p:nvPr>
            <p:ph type="dt" sz="half" idx="10"/>
          </p:nvPr>
        </p:nvSpPr>
        <p:spPr/>
        <p:txBody>
          <a:bodyPr/>
          <a:lstStyle/>
          <a:p>
            <a:fld id="{BDF38908-B16F-A341-A605-F7D61441BA9B}" type="datetimeFigureOut">
              <a:rPr lang="en-AT" smtClean="0"/>
              <a:t>25.10.23</a:t>
            </a:fld>
            <a:endParaRPr lang="en-AT"/>
          </a:p>
        </p:txBody>
      </p:sp>
      <p:sp>
        <p:nvSpPr>
          <p:cNvPr id="4" name="Footer Placeholder 3">
            <a:extLst>
              <a:ext uri="{FF2B5EF4-FFF2-40B4-BE49-F238E27FC236}">
                <a16:creationId xmlns:a16="http://schemas.microsoft.com/office/drawing/2014/main" id="{BF304700-5D3F-4924-C0CC-939C1B4BDC1E}"/>
              </a:ext>
            </a:extLst>
          </p:cNvPr>
          <p:cNvSpPr>
            <a:spLocks noGrp="1"/>
          </p:cNvSpPr>
          <p:nvPr>
            <p:ph type="ftr" sz="quarter" idx="11"/>
          </p:nvPr>
        </p:nvSpPr>
        <p:spPr/>
        <p:txBody>
          <a:bodyPr/>
          <a:lstStyle/>
          <a:p>
            <a:endParaRPr lang="en-AT"/>
          </a:p>
        </p:txBody>
      </p:sp>
      <p:sp>
        <p:nvSpPr>
          <p:cNvPr id="5" name="Slide Number Placeholder 4">
            <a:extLst>
              <a:ext uri="{FF2B5EF4-FFF2-40B4-BE49-F238E27FC236}">
                <a16:creationId xmlns:a16="http://schemas.microsoft.com/office/drawing/2014/main" id="{677DFF44-7550-E664-82E0-849932A3737B}"/>
              </a:ext>
            </a:extLst>
          </p:cNvPr>
          <p:cNvSpPr>
            <a:spLocks noGrp="1"/>
          </p:cNvSpPr>
          <p:nvPr>
            <p:ph type="sldNum" sz="quarter" idx="12"/>
          </p:nvPr>
        </p:nvSpPr>
        <p:spPr/>
        <p:txBody>
          <a:bodyPr/>
          <a:lstStyle/>
          <a:p>
            <a:fld id="{BBE75A86-696C-CB40-82CB-B381B12AC9D8}" type="slidenum">
              <a:rPr lang="en-AT" smtClean="0"/>
              <a:t>‹#›</a:t>
            </a:fld>
            <a:endParaRPr lang="en-AT"/>
          </a:p>
        </p:txBody>
      </p:sp>
    </p:spTree>
    <p:extLst>
      <p:ext uri="{BB962C8B-B14F-4D97-AF65-F5344CB8AC3E}">
        <p14:creationId xmlns:p14="http://schemas.microsoft.com/office/powerpoint/2010/main" val="3337095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B48AF1-A9C3-5B3A-590E-F73744618DED}"/>
              </a:ext>
            </a:extLst>
          </p:cNvPr>
          <p:cNvSpPr>
            <a:spLocks noGrp="1"/>
          </p:cNvSpPr>
          <p:nvPr>
            <p:ph type="dt" sz="half" idx="10"/>
          </p:nvPr>
        </p:nvSpPr>
        <p:spPr/>
        <p:txBody>
          <a:bodyPr/>
          <a:lstStyle/>
          <a:p>
            <a:fld id="{BDF38908-B16F-A341-A605-F7D61441BA9B}" type="datetimeFigureOut">
              <a:rPr lang="en-AT" smtClean="0"/>
              <a:t>25.10.23</a:t>
            </a:fld>
            <a:endParaRPr lang="en-AT"/>
          </a:p>
        </p:txBody>
      </p:sp>
      <p:sp>
        <p:nvSpPr>
          <p:cNvPr id="3" name="Footer Placeholder 2">
            <a:extLst>
              <a:ext uri="{FF2B5EF4-FFF2-40B4-BE49-F238E27FC236}">
                <a16:creationId xmlns:a16="http://schemas.microsoft.com/office/drawing/2014/main" id="{E252CC48-EA23-D608-582A-6C40FFBF0852}"/>
              </a:ext>
            </a:extLst>
          </p:cNvPr>
          <p:cNvSpPr>
            <a:spLocks noGrp="1"/>
          </p:cNvSpPr>
          <p:nvPr>
            <p:ph type="ftr" sz="quarter" idx="11"/>
          </p:nvPr>
        </p:nvSpPr>
        <p:spPr/>
        <p:txBody>
          <a:bodyPr/>
          <a:lstStyle/>
          <a:p>
            <a:endParaRPr lang="en-AT"/>
          </a:p>
        </p:txBody>
      </p:sp>
      <p:sp>
        <p:nvSpPr>
          <p:cNvPr id="4" name="Slide Number Placeholder 3">
            <a:extLst>
              <a:ext uri="{FF2B5EF4-FFF2-40B4-BE49-F238E27FC236}">
                <a16:creationId xmlns:a16="http://schemas.microsoft.com/office/drawing/2014/main" id="{574C8A08-6FD5-8A41-3046-C7A377D68558}"/>
              </a:ext>
            </a:extLst>
          </p:cNvPr>
          <p:cNvSpPr>
            <a:spLocks noGrp="1"/>
          </p:cNvSpPr>
          <p:nvPr>
            <p:ph type="sldNum" sz="quarter" idx="12"/>
          </p:nvPr>
        </p:nvSpPr>
        <p:spPr/>
        <p:txBody>
          <a:bodyPr/>
          <a:lstStyle/>
          <a:p>
            <a:fld id="{BBE75A86-696C-CB40-82CB-B381B12AC9D8}" type="slidenum">
              <a:rPr lang="en-AT" smtClean="0"/>
              <a:t>‹#›</a:t>
            </a:fld>
            <a:endParaRPr lang="en-AT"/>
          </a:p>
        </p:txBody>
      </p:sp>
    </p:spTree>
    <p:extLst>
      <p:ext uri="{BB962C8B-B14F-4D97-AF65-F5344CB8AC3E}">
        <p14:creationId xmlns:p14="http://schemas.microsoft.com/office/powerpoint/2010/main" val="3563029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BADE6-37EC-B9CD-6C9B-B2B32B76F9C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Content Placeholder 2">
            <a:extLst>
              <a:ext uri="{FF2B5EF4-FFF2-40B4-BE49-F238E27FC236}">
                <a16:creationId xmlns:a16="http://schemas.microsoft.com/office/drawing/2014/main" id="{52A1A89F-517E-1AAB-87F6-73F7806AB2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Text Placeholder 3">
            <a:extLst>
              <a:ext uri="{FF2B5EF4-FFF2-40B4-BE49-F238E27FC236}">
                <a16:creationId xmlns:a16="http://schemas.microsoft.com/office/drawing/2014/main" id="{07F425DD-A383-E441-E3BC-ACE7C139D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2A6DE9-F91C-822A-DC51-5C3901FE6820}"/>
              </a:ext>
            </a:extLst>
          </p:cNvPr>
          <p:cNvSpPr>
            <a:spLocks noGrp="1"/>
          </p:cNvSpPr>
          <p:nvPr>
            <p:ph type="dt" sz="half" idx="10"/>
          </p:nvPr>
        </p:nvSpPr>
        <p:spPr/>
        <p:txBody>
          <a:bodyPr/>
          <a:lstStyle/>
          <a:p>
            <a:fld id="{BDF38908-B16F-A341-A605-F7D61441BA9B}" type="datetimeFigureOut">
              <a:rPr lang="en-AT" smtClean="0"/>
              <a:t>25.10.23</a:t>
            </a:fld>
            <a:endParaRPr lang="en-AT"/>
          </a:p>
        </p:txBody>
      </p:sp>
      <p:sp>
        <p:nvSpPr>
          <p:cNvPr id="6" name="Footer Placeholder 5">
            <a:extLst>
              <a:ext uri="{FF2B5EF4-FFF2-40B4-BE49-F238E27FC236}">
                <a16:creationId xmlns:a16="http://schemas.microsoft.com/office/drawing/2014/main" id="{0938E573-B716-FB98-7A7E-181A6B791510}"/>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D9A29B78-007D-EFA3-8864-EA8567529FA7}"/>
              </a:ext>
            </a:extLst>
          </p:cNvPr>
          <p:cNvSpPr>
            <a:spLocks noGrp="1"/>
          </p:cNvSpPr>
          <p:nvPr>
            <p:ph type="sldNum" sz="quarter" idx="12"/>
          </p:nvPr>
        </p:nvSpPr>
        <p:spPr/>
        <p:txBody>
          <a:bodyPr/>
          <a:lstStyle/>
          <a:p>
            <a:fld id="{BBE75A86-696C-CB40-82CB-B381B12AC9D8}" type="slidenum">
              <a:rPr lang="en-AT" smtClean="0"/>
              <a:t>‹#›</a:t>
            </a:fld>
            <a:endParaRPr lang="en-AT"/>
          </a:p>
        </p:txBody>
      </p:sp>
    </p:spTree>
    <p:extLst>
      <p:ext uri="{BB962C8B-B14F-4D97-AF65-F5344CB8AC3E}">
        <p14:creationId xmlns:p14="http://schemas.microsoft.com/office/powerpoint/2010/main" val="40324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D890-1651-693A-9E87-FABBCFA57D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Picture Placeholder 2">
            <a:extLst>
              <a:ext uri="{FF2B5EF4-FFF2-40B4-BE49-F238E27FC236}">
                <a16:creationId xmlns:a16="http://schemas.microsoft.com/office/drawing/2014/main" id="{0495EA57-664F-4CC2-C096-210649517F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T"/>
          </a:p>
        </p:txBody>
      </p:sp>
      <p:sp>
        <p:nvSpPr>
          <p:cNvPr id="4" name="Text Placeholder 3">
            <a:extLst>
              <a:ext uri="{FF2B5EF4-FFF2-40B4-BE49-F238E27FC236}">
                <a16:creationId xmlns:a16="http://schemas.microsoft.com/office/drawing/2014/main" id="{C46B5079-E97C-B0C8-7D02-F81E92689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FE6AE9-1192-C909-CCCC-F6085A293C6E}"/>
              </a:ext>
            </a:extLst>
          </p:cNvPr>
          <p:cNvSpPr>
            <a:spLocks noGrp="1"/>
          </p:cNvSpPr>
          <p:nvPr>
            <p:ph type="dt" sz="half" idx="10"/>
          </p:nvPr>
        </p:nvSpPr>
        <p:spPr/>
        <p:txBody>
          <a:bodyPr/>
          <a:lstStyle/>
          <a:p>
            <a:fld id="{BDF38908-B16F-A341-A605-F7D61441BA9B}" type="datetimeFigureOut">
              <a:rPr lang="en-AT" smtClean="0"/>
              <a:t>25.10.23</a:t>
            </a:fld>
            <a:endParaRPr lang="en-AT"/>
          </a:p>
        </p:txBody>
      </p:sp>
      <p:sp>
        <p:nvSpPr>
          <p:cNvPr id="6" name="Footer Placeholder 5">
            <a:extLst>
              <a:ext uri="{FF2B5EF4-FFF2-40B4-BE49-F238E27FC236}">
                <a16:creationId xmlns:a16="http://schemas.microsoft.com/office/drawing/2014/main" id="{F0F37A1C-C267-1223-6219-C83B2364B677}"/>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C02EB170-491D-73E3-88B6-69C2222BABFB}"/>
              </a:ext>
            </a:extLst>
          </p:cNvPr>
          <p:cNvSpPr>
            <a:spLocks noGrp="1"/>
          </p:cNvSpPr>
          <p:nvPr>
            <p:ph type="sldNum" sz="quarter" idx="12"/>
          </p:nvPr>
        </p:nvSpPr>
        <p:spPr/>
        <p:txBody>
          <a:bodyPr/>
          <a:lstStyle/>
          <a:p>
            <a:fld id="{BBE75A86-696C-CB40-82CB-B381B12AC9D8}" type="slidenum">
              <a:rPr lang="en-AT" smtClean="0"/>
              <a:t>‹#›</a:t>
            </a:fld>
            <a:endParaRPr lang="en-AT"/>
          </a:p>
        </p:txBody>
      </p:sp>
    </p:spTree>
    <p:extLst>
      <p:ext uri="{BB962C8B-B14F-4D97-AF65-F5344CB8AC3E}">
        <p14:creationId xmlns:p14="http://schemas.microsoft.com/office/powerpoint/2010/main" val="2452669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74C732-6BF2-FC5A-18CC-64543E311E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T"/>
          </a:p>
        </p:txBody>
      </p:sp>
      <p:sp>
        <p:nvSpPr>
          <p:cNvPr id="3" name="Text Placeholder 2">
            <a:extLst>
              <a:ext uri="{FF2B5EF4-FFF2-40B4-BE49-F238E27FC236}">
                <a16:creationId xmlns:a16="http://schemas.microsoft.com/office/drawing/2014/main" id="{0083FB7F-B13D-A5CA-903F-FE301E754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9BFECE68-D4B8-91F8-22ED-AD14509643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38908-B16F-A341-A605-F7D61441BA9B}" type="datetimeFigureOut">
              <a:rPr lang="en-AT" smtClean="0"/>
              <a:t>25.10.23</a:t>
            </a:fld>
            <a:endParaRPr lang="en-AT"/>
          </a:p>
        </p:txBody>
      </p:sp>
      <p:sp>
        <p:nvSpPr>
          <p:cNvPr id="5" name="Footer Placeholder 4">
            <a:extLst>
              <a:ext uri="{FF2B5EF4-FFF2-40B4-BE49-F238E27FC236}">
                <a16:creationId xmlns:a16="http://schemas.microsoft.com/office/drawing/2014/main" id="{A424F5EA-8464-87E4-7195-37BC4079D6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a:extLst>
              <a:ext uri="{FF2B5EF4-FFF2-40B4-BE49-F238E27FC236}">
                <a16:creationId xmlns:a16="http://schemas.microsoft.com/office/drawing/2014/main" id="{68AF076E-A858-0C28-A191-449CEA747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75A86-696C-CB40-82CB-B381B12AC9D8}" type="slidenum">
              <a:rPr lang="en-AT" smtClean="0"/>
              <a:t>‹#›</a:t>
            </a:fld>
            <a:endParaRPr lang="en-AT"/>
          </a:p>
        </p:txBody>
      </p:sp>
    </p:spTree>
    <p:extLst>
      <p:ext uri="{BB962C8B-B14F-4D97-AF65-F5344CB8AC3E}">
        <p14:creationId xmlns:p14="http://schemas.microsoft.com/office/powerpoint/2010/main" val="320175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heartfield.adk.de/node/340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hyperlink" Target="https://post.moma.org/advertisement-as-collaboration-in-the-central-european-avant-garde-magazines-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ost.moma.org/part-1-anti-fascist-caricatures-by-adolf-hoffmeister-and-antonin-pelc-at-moma-in-194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6D11A-6611-7977-B3B0-B2AE21E1832C}"/>
              </a:ext>
            </a:extLst>
          </p:cNvPr>
          <p:cNvSpPr>
            <a:spLocks noGrp="1"/>
          </p:cNvSpPr>
          <p:nvPr>
            <p:ph type="ctrTitle"/>
          </p:nvPr>
        </p:nvSpPr>
        <p:spPr>
          <a:xfrm>
            <a:off x="6399432" y="672239"/>
            <a:ext cx="5792568" cy="2713159"/>
          </a:xfrm>
        </p:spPr>
        <p:txBody>
          <a:bodyPr>
            <a:normAutofit/>
          </a:bodyPr>
          <a:lstStyle/>
          <a:p>
            <a:pPr algn="l"/>
            <a:r>
              <a:rPr lang="en-GB" sz="4400" dirty="0">
                <a:solidFill>
                  <a:schemeClr val="accent4">
                    <a:lumMod val="60000"/>
                    <a:lumOff val="40000"/>
                  </a:schemeClr>
                </a:solidFill>
                <a:latin typeface="Avenir Next" panose="020B0503020202020204" pitchFamily="34" charset="0"/>
              </a:rPr>
              <a:t>Caricature, popular illustration and magazine cultures</a:t>
            </a:r>
            <a:endParaRPr lang="en-AT" sz="4400" dirty="0">
              <a:solidFill>
                <a:schemeClr val="bg1"/>
              </a:solidFill>
              <a:latin typeface="Avenir Next" panose="020B0503020202020204" pitchFamily="34" charset="0"/>
            </a:endParaRPr>
          </a:p>
        </p:txBody>
      </p:sp>
      <p:sp>
        <p:nvSpPr>
          <p:cNvPr id="3" name="Subtitle 2">
            <a:extLst>
              <a:ext uri="{FF2B5EF4-FFF2-40B4-BE49-F238E27FC236}">
                <a16:creationId xmlns:a16="http://schemas.microsoft.com/office/drawing/2014/main" id="{D7F914E5-C044-842B-AFD8-C00C8897AC3B}"/>
              </a:ext>
            </a:extLst>
          </p:cNvPr>
          <p:cNvSpPr>
            <a:spLocks noGrp="1"/>
          </p:cNvSpPr>
          <p:nvPr>
            <p:ph type="subTitle" idx="1"/>
          </p:nvPr>
        </p:nvSpPr>
        <p:spPr>
          <a:xfrm>
            <a:off x="2692017" y="3119728"/>
            <a:ext cx="9144000" cy="1655762"/>
          </a:xfrm>
        </p:spPr>
        <p:txBody>
          <a:bodyPr>
            <a:normAutofit/>
          </a:bodyPr>
          <a:lstStyle/>
          <a:p>
            <a:pPr algn="r"/>
            <a:endParaRPr lang="en-AT" sz="2000" dirty="0">
              <a:solidFill>
                <a:schemeClr val="bg1"/>
              </a:solidFill>
              <a:latin typeface="Avenir Next" panose="020B0503020202020204" pitchFamily="34" charset="0"/>
            </a:endParaRPr>
          </a:p>
          <a:p>
            <a:pPr algn="r"/>
            <a:r>
              <a:rPr lang="en-AT" sz="2000" dirty="0">
                <a:solidFill>
                  <a:schemeClr val="bg1"/>
                </a:solidFill>
                <a:latin typeface="Avenir Next" panose="020B0503020202020204" pitchFamily="34" charset="0"/>
              </a:rPr>
              <a:t>25 October 2023</a:t>
            </a:r>
          </a:p>
        </p:txBody>
      </p:sp>
      <p:sp>
        <p:nvSpPr>
          <p:cNvPr id="7" name="TextBox 6">
            <a:extLst>
              <a:ext uri="{FF2B5EF4-FFF2-40B4-BE49-F238E27FC236}">
                <a16:creationId xmlns:a16="http://schemas.microsoft.com/office/drawing/2014/main" id="{391B52D8-A14E-D895-1153-D5EBFA40202C}"/>
              </a:ext>
            </a:extLst>
          </p:cNvPr>
          <p:cNvSpPr txBox="1"/>
          <p:nvPr/>
        </p:nvSpPr>
        <p:spPr>
          <a:xfrm>
            <a:off x="-81231" y="5466660"/>
            <a:ext cx="6376927" cy="707886"/>
          </a:xfrm>
          <a:prstGeom prst="rect">
            <a:avLst/>
          </a:prstGeom>
          <a:noFill/>
        </p:spPr>
        <p:txBody>
          <a:bodyPr wrap="square">
            <a:spAutoFit/>
          </a:bodyPr>
          <a:lstStyle/>
          <a:p>
            <a:r>
              <a:rPr lang="en-GB" sz="1000" b="0" i="0" u="none" strike="noStrike" dirty="0">
                <a:solidFill>
                  <a:schemeClr val="bg1"/>
                </a:solidFill>
                <a:effectLst/>
                <a:latin typeface="Aptos" panose="020B0004020202020204" pitchFamily="34" charset="0"/>
              </a:rPr>
              <a:t>Clockwise, from top left: Blok (Warsaw, 1924); Pasmo (Brno, 1925); Merz (Hannover, 1924); Broom (Berlin, 1923); </a:t>
            </a:r>
            <a:r>
              <a:rPr lang="en-GB" sz="1000" b="0" i="0" u="none" strike="noStrike" dirty="0" err="1">
                <a:solidFill>
                  <a:schemeClr val="bg1"/>
                </a:solidFill>
                <a:effectLst/>
                <a:latin typeface="Aptos" panose="020B0004020202020204" pitchFamily="34" charset="0"/>
              </a:rPr>
              <a:t>Veshch</a:t>
            </a:r>
            <a:r>
              <a:rPr lang="en-GB" sz="1000" b="0" i="0" u="none" strike="noStrike" dirty="0">
                <a:solidFill>
                  <a:schemeClr val="bg1"/>
                </a:solidFill>
                <a:effectLst/>
                <a:latin typeface="Aptos" panose="020B0004020202020204" pitchFamily="34" charset="0"/>
              </a:rPr>
              <a:t>/</a:t>
            </a:r>
            <a:r>
              <a:rPr lang="en-GB" sz="1000" b="0" i="0" u="none" strike="noStrike" dirty="0" err="1">
                <a:solidFill>
                  <a:schemeClr val="bg1"/>
                </a:solidFill>
                <a:effectLst/>
                <a:latin typeface="Aptos" panose="020B0004020202020204" pitchFamily="34" charset="0"/>
              </a:rPr>
              <a:t>Gegenstand</a:t>
            </a:r>
            <a:r>
              <a:rPr lang="en-GB" sz="1000" b="0" i="0" u="none" strike="noStrike" dirty="0">
                <a:solidFill>
                  <a:schemeClr val="bg1"/>
                </a:solidFill>
                <a:effectLst/>
                <a:latin typeface="Aptos" panose="020B0004020202020204" pitchFamily="34" charset="0"/>
              </a:rPr>
              <a:t>/</a:t>
            </a:r>
            <a:r>
              <a:rPr lang="en-GB" sz="1000" b="0" i="0" u="none" strike="noStrike" dirty="0" err="1">
                <a:solidFill>
                  <a:schemeClr val="bg1"/>
                </a:solidFill>
                <a:effectLst/>
                <a:latin typeface="Aptos" panose="020B0004020202020204" pitchFamily="34" charset="0"/>
              </a:rPr>
              <a:t>Objet</a:t>
            </a:r>
            <a:r>
              <a:rPr lang="en-GB" sz="1000" b="0" i="0" u="none" strike="noStrike" dirty="0">
                <a:solidFill>
                  <a:schemeClr val="bg1"/>
                </a:solidFill>
                <a:effectLst/>
                <a:latin typeface="Aptos" panose="020B0004020202020204" pitchFamily="34" charset="0"/>
              </a:rPr>
              <a:t> (Berlin, 1922); Integral (Bucharest, 1925); Disk (Prague, 1923); Blok (Warsaw, 1924); ABC: </a:t>
            </a:r>
            <a:r>
              <a:rPr lang="en-GB" sz="1000" b="0" i="0" u="none" strike="noStrike" dirty="0" err="1">
                <a:solidFill>
                  <a:schemeClr val="bg1"/>
                </a:solidFill>
                <a:effectLst/>
                <a:latin typeface="Aptos" panose="020B0004020202020204" pitchFamily="34" charset="0"/>
              </a:rPr>
              <a:t>Beiträge</a:t>
            </a:r>
            <a:r>
              <a:rPr lang="en-GB" sz="1000" b="0" i="0" u="none" strike="noStrike" dirty="0">
                <a:solidFill>
                  <a:schemeClr val="bg1"/>
                </a:solidFill>
                <a:effectLst/>
                <a:latin typeface="Aptos" panose="020B0004020202020204" pitchFamily="34" charset="0"/>
              </a:rPr>
              <a:t> </a:t>
            </a:r>
            <a:r>
              <a:rPr lang="en-GB" sz="1000" b="0" i="0" u="none" strike="noStrike" dirty="0" err="1">
                <a:solidFill>
                  <a:schemeClr val="bg1"/>
                </a:solidFill>
                <a:effectLst/>
                <a:latin typeface="Aptos" panose="020B0004020202020204" pitchFamily="34" charset="0"/>
              </a:rPr>
              <a:t>zum</a:t>
            </a:r>
            <a:r>
              <a:rPr lang="en-GB" sz="1000" b="0" i="0" u="none" strike="noStrike" dirty="0">
                <a:solidFill>
                  <a:schemeClr val="bg1"/>
                </a:solidFill>
                <a:effectLst/>
                <a:latin typeface="Aptos" panose="020B0004020202020204" pitchFamily="34" charset="0"/>
              </a:rPr>
              <a:t> </a:t>
            </a:r>
            <a:r>
              <a:rPr lang="en-GB" sz="1000" b="0" i="0" u="none" strike="noStrike" dirty="0" err="1">
                <a:solidFill>
                  <a:schemeClr val="bg1"/>
                </a:solidFill>
                <a:effectLst/>
                <a:latin typeface="Aptos" panose="020B0004020202020204" pitchFamily="34" charset="0"/>
              </a:rPr>
              <a:t>Bauen</a:t>
            </a:r>
            <a:r>
              <a:rPr lang="en-GB" sz="1000" b="0" i="0" u="none" strike="noStrike" dirty="0">
                <a:solidFill>
                  <a:schemeClr val="bg1"/>
                </a:solidFill>
                <a:effectLst/>
                <a:latin typeface="Aptos" panose="020B0004020202020204" pitchFamily="34" charset="0"/>
              </a:rPr>
              <a:t> (Basel, 1926); Broom (Berlin, 1923); MA (Vienna, 1924); 75HP (Bucharest, 1924). The Museum of Modern Art Library</a:t>
            </a:r>
            <a:endParaRPr lang="en-AT" sz="1000" dirty="0">
              <a:solidFill>
                <a:schemeClr val="bg1"/>
              </a:solidFill>
              <a:latin typeface="Aptos" panose="020B0004020202020204" pitchFamily="34" charset="0"/>
            </a:endParaRPr>
          </a:p>
        </p:txBody>
      </p:sp>
      <p:pic>
        <p:nvPicPr>
          <p:cNvPr id="6" name="Picture 5" descr="A collage of various types of posters&#10;&#10;Description automatically generated">
            <a:extLst>
              <a:ext uri="{FF2B5EF4-FFF2-40B4-BE49-F238E27FC236}">
                <a16:creationId xmlns:a16="http://schemas.microsoft.com/office/drawing/2014/main" id="{060685E7-11F2-0794-D6DB-BE12049306C9}"/>
              </a:ext>
            </a:extLst>
          </p:cNvPr>
          <p:cNvPicPr>
            <a:picLocks noChangeAspect="1"/>
          </p:cNvPicPr>
          <p:nvPr/>
        </p:nvPicPr>
        <p:blipFill>
          <a:blip r:embed="rId2"/>
          <a:stretch>
            <a:fillRect/>
          </a:stretch>
        </p:blipFill>
        <p:spPr>
          <a:xfrm>
            <a:off x="0" y="1082067"/>
            <a:ext cx="6295697" cy="4416981"/>
          </a:xfrm>
          <a:prstGeom prst="rect">
            <a:avLst/>
          </a:prstGeom>
        </p:spPr>
      </p:pic>
    </p:spTree>
    <p:extLst>
      <p:ext uri="{BB962C8B-B14F-4D97-AF65-F5344CB8AC3E}">
        <p14:creationId xmlns:p14="http://schemas.microsoft.com/office/powerpoint/2010/main" val="2499942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descr="A picture containing text, wall, person, window&#10;&#10;Description automatically generated">
            <a:extLst>
              <a:ext uri="{FF2B5EF4-FFF2-40B4-BE49-F238E27FC236}">
                <a16:creationId xmlns:a16="http://schemas.microsoft.com/office/drawing/2014/main" id="{4A5F2B43-4321-8576-569A-EBA67DD5A647}"/>
              </a:ext>
            </a:extLst>
          </p:cNvPr>
          <p:cNvPicPr>
            <a:picLocks noChangeAspect="1"/>
          </p:cNvPicPr>
          <p:nvPr/>
        </p:nvPicPr>
        <p:blipFill>
          <a:blip r:embed="rId2"/>
          <a:stretch>
            <a:fillRect/>
          </a:stretch>
        </p:blipFill>
        <p:spPr>
          <a:xfrm>
            <a:off x="7024687" y="626287"/>
            <a:ext cx="4016062" cy="5357813"/>
          </a:xfrm>
          <a:prstGeom prst="rect">
            <a:avLst/>
          </a:prstGeom>
        </p:spPr>
      </p:pic>
      <p:pic>
        <p:nvPicPr>
          <p:cNvPr id="5" name="Picture 4" descr="A newspaper with a person's face on it&#10;&#10;Description automatically generated with medium confidence">
            <a:extLst>
              <a:ext uri="{FF2B5EF4-FFF2-40B4-BE49-F238E27FC236}">
                <a16:creationId xmlns:a16="http://schemas.microsoft.com/office/drawing/2014/main" id="{E6096A0D-F502-974D-0A42-7E41FCC09695}"/>
              </a:ext>
            </a:extLst>
          </p:cNvPr>
          <p:cNvPicPr>
            <a:picLocks noChangeAspect="1"/>
          </p:cNvPicPr>
          <p:nvPr/>
        </p:nvPicPr>
        <p:blipFill>
          <a:blip r:embed="rId3"/>
          <a:stretch>
            <a:fillRect/>
          </a:stretch>
        </p:blipFill>
        <p:spPr>
          <a:xfrm>
            <a:off x="1151251" y="0"/>
            <a:ext cx="5214819" cy="6858000"/>
          </a:xfrm>
          <a:prstGeom prst="rect">
            <a:avLst/>
          </a:prstGeom>
        </p:spPr>
      </p:pic>
      <p:sp>
        <p:nvSpPr>
          <p:cNvPr id="7" name="TextBox 6">
            <a:extLst>
              <a:ext uri="{FF2B5EF4-FFF2-40B4-BE49-F238E27FC236}">
                <a16:creationId xmlns:a16="http://schemas.microsoft.com/office/drawing/2014/main" id="{55B19C29-CAA1-3403-064C-A80D84149542}"/>
              </a:ext>
            </a:extLst>
          </p:cNvPr>
          <p:cNvSpPr txBox="1"/>
          <p:nvPr/>
        </p:nvSpPr>
        <p:spPr>
          <a:xfrm>
            <a:off x="7024687" y="189337"/>
            <a:ext cx="2092239" cy="276999"/>
          </a:xfrm>
          <a:prstGeom prst="rect">
            <a:avLst/>
          </a:prstGeom>
          <a:noFill/>
        </p:spPr>
        <p:txBody>
          <a:bodyPr wrap="none" rtlCol="0">
            <a:spAutoFit/>
          </a:bodyPr>
          <a:lstStyle/>
          <a:p>
            <a:r>
              <a:rPr lang="en-AT" sz="1200" dirty="0">
                <a:solidFill>
                  <a:schemeClr val="bg1"/>
                </a:solidFill>
                <a:latin typeface="Aptos" panose="020B0004020202020204" pitchFamily="34" charset="0"/>
              </a:rPr>
              <a:t>John Heartfield (1891 – 1986)</a:t>
            </a:r>
          </a:p>
        </p:txBody>
      </p:sp>
      <p:sp>
        <p:nvSpPr>
          <p:cNvPr id="9" name="TextBox 8">
            <a:extLst>
              <a:ext uri="{FF2B5EF4-FFF2-40B4-BE49-F238E27FC236}">
                <a16:creationId xmlns:a16="http://schemas.microsoft.com/office/drawing/2014/main" id="{FEA3A346-A4E6-E938-D4E8-4E9BC57494E5}"/>
              </a:ext>
            </a:extLst>
          </p:cNvPr>
          <p:cNvSpPr txBox="1"/>
          <p:nvPr/>
        </p:nvSpPr>
        <p:spPr>
          <a:xfrm>
            <a:off x="7024687" y="6119336"/>
            <a:ext cx="4016062" cy="646331"/>
          </a:xfrm>
          <a:prstGeom prst="rect">
            <a:avLst/>
          </a:prstGeom>
          <a:noFill/>
        </p:spPr>
        <p:txBody>
          <a:bodyPr wrap="square" rtlCol="0">
            <a:spAutoFit/>
          </a:bodyPr>
          <a:lstStyle/>
          <a:p>
            <a:r>
              <a:rPr lang="en-AT" sz="1200" i="1" dirty="0">
                <a:solidFill>
                  <a:schemeClr val="bg1"/>
                </a:solidFill>
                <a:latin typeface="Aptos" panose="020B0004020202020204" pitchFamily="34" charset="0"/>
              </a:rPr>
              <a:t>Zwangslieferantin von Menschenmaterial </a:t>
            </a:r>
            <a:r>
              <a:rPr lang="en-AT" sz="1200" dirty="0">
                <a:solidFill>
                  <a:schemeClr val="bg1"/>
                </a:solidFill>
                <a:latin typeface="Aptos" panose="020B0004020202020204" pitchFamily="34" charset="0"/>
              </a:rPr>
              <a:t>(</a:t>
            </a:r>
            <a:r>
              <a:rPr lang="en-GB" sz="1200" b="0" i="0" u="none" strike="noStrike" dirty="0" err="1">
                <a:solidFill>
                  <a:srgbClr val="EFEEE3"/>
                </a:solidFill>
                <a:effectLst/>
                <a:latin typeface="Aptos" panose="020B0004020202020204" pitchFamily="34" charset="0"/>
              </a:rPr>
              <a:t>Montagefotografie</a:t>
            </a:r>
            <a:r>
              <a:rPr lang="en-GB" sz="1200" b="0" i="0" u="none" strike="noStrike" dirty="0">
                <a:solidFill>
                  <a:srgbClr val="EFEEE3"/>
                </a:solidFill>
                <a:effectLst/>
                <a:latin typeface="Aptos" panose="020B0004020202020204" pitchFamily="34" charset="0"/>
              </a:rPr>
              <a:t> der </a:t>
            </a:r>
            <a:r>
              <a:rPr lang="en-GB" sz="1200" b="0" i="0" u="none" strike="noStrike" dirty="0" err="1">
                <a:solidFill>
                  <a:srgbClr val="EFEEE3"/>
                </a:solidFill>
                <a:effectLst/>
                <a:latin typeface="Aptos" panose="020B0004020202020204" pitchFamily="34" charset="0"/>
              </a:rPr>
              <a:t>Fotomontage</a:t>
            </a:r>
            <a:r>
              <a:rPr lang="en-GB" sz="1200" b="0" i="0" u="none" strike="noStrike" dirty="0">
                <a:solidFill>
                  <a:srgbClr val="EFEEE3"/>
                </a:solidFill>
                <a:effectLst/>
                <a:latin typeface="Aptos" panose="020B0004020202020204" pitchFamily="34" charset="0"/>
              </a:rPr>
              <a:t> für die AIZ, 1930, Nr. 10</a:t>
            </a:r>
            <a:r>
              <a:rPr lang="en-AT" sz="1200" dirty="0">
                <a:solidFill>
                  <a:schemeClr val="bg1"/>
                </a:solidFill>
                <a:latin typeface="Aptos" panose="020B0004020202020204" pitchFamily="34" charset="0"/>
              </a:rPr>
              <a:t>), </a:t>
            </a:r>
            <a:r>
              <a:rPr lang="en-GB" sz="1200" dirty="0">
                <a:solidFill>
                  <a:schemeClr val="bg1"/>
                </a:solidFill>
                <a:latin typeface="Aptos" panose="020B0004020202020204" pitchFamily="34" charset="0"/>
                <a:hlinkClick r:id="rId4"/>
              </a:rPr>
              <a:t>https://heartfield.adk.de/node/3404</a:t>
            </a:r>
            <a:r>
              <a:rPr lang="en-GB" sz="1200" dirty="0">
                <a:solidFill>
                  <a:schemeClr val="bg1"/>
                </a:solidFill>
                <a:latin typeface="Aptos" panose="020B0004020202020204" pitchFamily="34" charset="0"/>
              </a:rPr>
              <a:t> </a:t>
            </a:r>
            <a:endParaRPr lang="en-AT" sz="1200" dirty="0">
              <a:solidFill>
                <a:schemeClr val="bg1"/>
              </a:solidFill>
              <a:latin typeface="Aptos" panose="020B0004020202020204" pitchFamily="34" charset="0"/>
            </a:endParaRPr>
          </a:p>
        </p:txBody>
      </p:sp>
    </p:spTree>
    <p:extLst>
      <p:ext uri="{BB962C8B-B14F-4D97-AF65-F5344CB8AC3E}">
        <p14:creationId xmlns:p14="http://schemas.microsoft.com/office/powerpoint/2010/main" val="1546305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BF5967-25EA-605F-4E06-A853EB347606}"/>
              </a:ext>
            </a:extLst>
          </p:cNvPr>
          <p:cNvSpPr txBox="1"/>
          <p:nvPr/>
        </p:nvSpPr>
        <p:spPr>
          <a:xfrm>
            <a:off x="6394151" y="5185601"/>
            <a:ext cx="5131526" cy="1815882"/>
          </a:xfrm>
          <a:prstGeom prst="rect">
            <a:avLst/>
          </a:prstGeom>
          <a:noFill/>
        </p:spPr>
        <p:txBody>
          <a:bodyPr wrap="square" rtlCol="0">
            <a:spAutoFit/>
          </a:bodyPr>
          <a:lstStyle/>
          <a:p>
            <a:r>
              <a:rPr lang="en-US" sz="1600" i="1" dirty="0" err="1">
                <a:solidFill>
                  <a:schemeClr val="bg1"/>
                </a:solidFill>
                <a:latin typeface="Aptos" panose="020B0004020202020204" pitchFamily="34" charset="0"/>
              </a:rPr>
              <a:t>Arbeiter</a:t>
            </a:r>
            <a:r>
              <a:rPr lang="en-US" sz="1600" i="1" dirty="0">
                <a:solidFill>
                  <a:schemeClr val="bg1"/>
                </a:solidFill>
                <a:latin typeface="Aptos" panose="020B0004020202020204" pitchFamily="34" charset="0"/>
              </a:rPr>
              <a:t> </a:t>
            </a:r>
            <a:r>
              <a:rPr lang="en-US" sz="1600" i="1" dirty="0" err="1">
                <a:solidFill>
                  <a:schemeClr val="bg1"/>
                </a:solidFill>
                <a:latin typeface="Aptos" panose="020B0004020202020204" pitchFamily="34" charset="0"/>
              </a:rPr>
              <a:t>Illustrierte</a:t>
            </a:r>
            <a:r>
              <a:rPr lang="en-US" sz="1600" i="1" dirty="0">
                <a:solidFill>
                  <a:schemeClr val="bg1"/>
                </a:solidFill>
                <a:latin typeface="Aptos" panose="020B0004020202020204" pitchFamily="34" charset="0"/>
              </a:rPr>
              <a:t> </a:t>
            </a:r>
            <a:r>
              <a:rPr lang="en-US" sz="1600" i="1" dirty="0" err="1">
                <a:solidFill>
                  <a:schemeClr val="bg1"/>
                </a:solidFill>
                <a:latin typeface="Aptos" panose="020B0004020202020204" pitchFamily="34" charset="0"/>
              </a:rPr>
              <a:t>Zeitung</a:t>
            </a:r>
            <a:r>
              <a:rPr lang="en-US" sz="1600" i="1" dirty="0">
                <a:solidFill>
                  <a:schemeClr val="bg1"/>
                </a:solidFill>
                <a:latin typeface="Aptos" panose="020B0004020202020204" pitchFamily="34" charset="0"/>
              </a:rPr>
              <a:t> (AIZ), </a:t>
            </a:r>
            <a:r>
              <a:rPr lang="en-US" sz="1600" dirty="0">
                <a:solidFill>
                  <a:schemeClr val="bg1"/>
                </a:solidFill>
                <a:latin typeface="Aptos" panose="020B0004020202020204" pitchFamily="34" charset="0"/>
              </a:rPr>
              <a:t>16 October 1932, cover by John </a:t>
            </a:r>
            <a:r>
              <a:rPr lang="en-US" sz="1600" dirty="0" err="1">
                <a:solidFill>
                  <a:schemeClr val="bg1"/>
                </a:solidFill>
                <a:latin typeface="Aptos" panose="020B0004020202020204" pitchFamily="34" charset="0"/>
              </a:rPr>
              <a:t>Heartfield</a:t>
            </a:r>
            <a:r>
              <a:rPr lang="en-US" sz="1600" dirty="0">
                <a:solidFill>
                  <a:schemeClr val="bg1"/>
                </a:solidFill>
                <a:latin typeface="Aptos" panose="020B0004020202020204" pitchFamily="34" charset="0"/>
              </a:rPr>
              <a:t>: </a:t>
            </a:r>
            <a:r>
              <a:rPr lang="en-US" sz="1600" i="1" dirty="0">
                <a:solidFill>
                  <a:schemeClr val="bg1"/>
                </a:solidFill>
                <a:latin typeface="Aptos" panose="020B0004020202020204" pitchFamily="34" charset="0"/>
              </a:rPr>
              <a:t>Der Sinn des </a:t>
            </a:r>
            <a:r>
              <a:rPr lang="en-US" sz="1600" i="1" dirty="0" err="1">
                <a:solidFill>
                  <a:schemeClr val="bg1"/>
                </a:solidFill>
                <a:latin typeface="Aptos" panose="020B0004020202020204" pitchFamily="34" charset="0"/>
              </a:rPr>
              <a:t>Hitlergrußes</a:t>
            </a:r>
            <a:r>
              <a:rPr lang="en-US" sz="1600" i="1" dirty="0">
                <a:solidFill>
                  <a:schemeClr val="bg1"/>
                </a:solidFill>
                <a:latin typeface="Aptos" panose="020B0004020202020204" pitchFamily="34" charset="0"/>
              </a:rPr>
              <a:t>: </a:t>
            </a:r>
            <a:r>
              <a:rPr lang="en-US" sz="1600" i="1" dirty="0" err="1">
                <a:solidFill>
                  <a:schemeClr val="bg1"/>
                </a:solidFill>
                <a:latin typeface="Aptos" panose="020B0004020202020204" pitchFamily="34" charset="0"/>
              </a:rPr>
              <a:t>Kleiner</a:t>
            </a:r>
            <a:r>
              <a:rPr lang="en-US" sz="1600" i="1" dirty="0">
                <a:solidFill>
                  <a:schemeClr val="bg1"/>
                </a:solidFill>
                <a:latin typeface="Aptos" panose="020B0004020202020204" pitchFamily="34" charset="0"/>
              </a:rPr>
              <a:t> Mann </a:t>
            </a:r>
            <a:r>
              <a:rPr lang="en-US" sz="1600" i="1" dirty="0" err="1">
                <a:solidFill>
                  <a:schemeClr val="bg1"/>
                </a:solidFill>
                <a:latin typeface="Aptos" panose="020B0004020202020204" pitchFamily="34" charset="0"/>
              </a:rPr>
              <a:t>bittet</a:t>
            </a:r>
            <a:r>
              <a:rPr lang="en-US" sz="1600" i="1" dirty="0">
                <a:solidFill>
                  <a:schemeClr val="bg1"/>
                </a:solidFill>
                <a:latin typeface="Aptos" panose="020B0004020202020204" pitchFamily="34" charset="0"/>
              </a:rPr>
              <a:t> um </a:t>
            </a:r>
            <a:r>
              <a:rPr lang="en-US" sz="1600" i="1" dirty="0" err="1">
                <a:solidFill>
                  <a:schemeClr val="bg1"/>
                </a:solidFill>
                <a:latin typeface="Aptos" panose="020B0004020202020204" pitchFamily="34" charset="0"/>
              </a:rPr>
              <a:t>große</a:t>
            </a:r>
            <a:r>
              <a:rPr lang="en-US" sz="1600" i="1" dirty="0">
                <a:solidFill>
                  <a:schemeClr val="bg1"/>
                </a:solidFill>
                <a:latin typeface="Aptos" panose="020B0004020202020204" pitchFamily="34" charset="0"/>
              </a:rPr>
              <a:t> </a:t>
            </a:r>
            <a:r>
              <a:rPr lang="en-US" sz="1600" i="1" dirty="0" err="1">
                <a:solidFill>
                  <a:schemeClr val="bg1"/>
                </a:solidFill>
                <a:latin typeface="Aptos" panose="020B0004020202020204" pitchFamily="34" charset="0"/>
              </a:rPr>
              <a:t>Gaben</a:t>
            </a:r>
            <a:r>
              <a:rPr lang="en-US" sz="1600" i="1" dirty="0">
                <a:solidFill>
                  <a:schemeClr val="bg1"/>
                </a:solidFill>
                <a:latin typeface="Aptos" panose="020B0004020202020204" pitchFamily="34" charset="0"/>
              </a:rPr>
              <a:t>. Motto: </a:t>
            </a:r>
            <a:r>
              <a:rPr lang="en-US" sz="1600" i="1" dirty="0" err="1">
                <a:solidFill>
                  <a:schemeClr val="bg1"/>
                </a:solidFill>
                <a:latin typeface="Aptos" panose="020B0004020202020204" pitchFamily="34" charset="0"/>
              </a:rPr>
              <a:t>Millionen</a:t>
            </a:r>
            <a:r>
              <a:rPr lang="en-US" sz="1600" i="1" dirty="0">
                <a:solidFill>
                  <a:schemeClr val="bg1"/>
                </a:solidFill>
                <a:latin typeface="Aptos" panose="020B0004020202020204" pitchFamily="34" charset="0"/>
              </a:rPr>
              <a:t> </a:t>
            </a:r>
            <a:r>
              <a:rPr lang="en-US" sz="1600" i="1" dirty="0" err="1">
                <a:solidFill>
                  <a:schemeClr val="bg1"/>
                </a:solidFill>
                <a:latin typeface="Aptos" panose="020B0004020202020204" pitchFamily="34" charset="0"/>
              </a:rPr>
              <a:t>stehen</a:t>
            </a:r>
            <a:r>
              <a:rPr lang="en-US" sz="1600" i="1" dirty="0">
                <a:solidFill>
                  <a:schemeClr val="bg1"/>
                </a:solidFill>
                <a:latin typeface="Aptos" panose="020B0004020202020204" pitchFamily="34" charset="0"/>
              </a:rPr>
              <a:t> hinter </a:t>
            </a:r>
            <a:r>
              <a:rPr lang="en-US" sz="1600" i="1" dirty="0" err="1">
                <a:solidFill>
                  <a:schemeClr val="bg1"/>
                </a:solidFill>
                <a:latin typeface="Aptos" panose="020B0004020202020204" pitchFamily="34" charset="0"/>
              </a:rPr>
              <a:t>mir</a:t>
            </a:r>
            <a:r>
              <a:rPr lang="en-US" sz="1600" i="1" dirty="0">
                <a:solidFill>
                  <a:schemeClr val="bg1"/>
                </a:solidFill>
                <a:latin typeface="Aptos" panose="020B0004020202020204" pitchFamily="34" charset="0"/>
              </a:rPr>
              <a:t>!</a:t>
            </a:r>
            <a:r>
              <a:rPr lang="en-US" sz="1600" dirty="0">
                <a:solidFill>
                  <a:schemeClr val="bg1"/>
                </a:solidFill>
                <a:latin typeface="Aptos" panose="020B0004020202020204" pitchFamily="34" charset="0"/>
              </a:rPr>
              <a:t>(The Meaning Behind the Hitler Salute: Little Man Asks for Big Donations. Motto: Millions Stand Behind Me!)</a:t>
            </a:r>
          </a:p>
          <a:p>
            <a:endParaRPr lang="en-US" sz="1600" dirty="0">
              <a:solidFill>
                <a:schemeClr val="bg1"/>
              </a:solidFill>
              <a:latin typeface="Aptos" panose="020B0004020202020204" pitchFamily="34" charset="0"/>
            </a:endParaRPr>
          </a:p>
        </p:txBody>
      </p:sp>
      <p:pic>
        <p:nvPicPr>
          <p:cNvPr id="3" name="Picture 2">
            <a:extLst>
              <a:ext uri="{FF2B5EF4-FFF2-40B4-BE49-F238E27FC236}">
                <a16:creationId xmlns:a16="http://schemas.microsoft.com/office/drawing/2014/main" id="{67533810-5E08-DC88-D71E-ED77D4BDB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09" y="0"/>
            <a:ext cx="5146180" cy="6858000"/>
          </a:xfrm>
          <a:prstGeom prst="rect">
            <a:avLst/>
          </a:prstGeom>
        </p:spPr>
      </p:pic>
      <p:pic>
        <p:nvPicPr>
          <p:cNvPr id="4" name="Picture 3">
            <a:extLst>
              <a:ext uri="{FF2B5EF4-FFF2-40B4-BE49-F238E27FC236}">
                <a16:creationId xmlns:a16="http://schemas.microsoft.com/office/drawing/2014/main" id="{39CC0989-1231-AFA3-7C17-E0F4A2DB3624}"/>
              </a:ext>
            </a:extLst>
          </p:cNvPr>
          <p:cNvPicPr>
            <a:picLocks noChangeAspect="1"/>
          </p:cNvPicPr>
          <p:nvPr/>
        </p:nvPicPr>
        <p:blipFill rotWithShape="1">
          <a:blip r:embed="rId3">
            <a:extLst>
              <a:ext uri="{28A0092B-C50C-407E-A947-70E740481C1C}">
                <a14:useLocalDpi xmlns:a14="http://schemas.microsoft.com/office/drawing/2010/main" val="0"/>
              </a:ext>
            </a:extLst>
          </a:blip>
          <a:srcRect b="5899"/>
          <a:stretch/>
        </p:blipFill>
        <p:spPr>
          <a:xfrm>
            <a:off x="7524179" y="465520"/>
            <a:ext cx="3160297" cy="4120582"/>
          </a:xfrm>
          <a:prstGeom prst="rect">
            <a:avLst/>
          </a:prstGeom>
        </p:spPr>
      </p:pic>
      <p:sp>
        <p:nvSpPr>
          <p:cNvPr id="5" name="TextBox 4">
            <a:extLst>
              <a:ext uri="{FF2B5EF4-FFF2-40B4-BE49-F238E27FC236}">
                <a16:creationId xmlns:a16="http://schemas.microsoft.com/office/drawing/2014/main" id="{EFE73EB6-1FF1-C23F-4E7F-6494081985CE}"/>
              </a:ext>
            </a:extLst>
          </p:cNvPr>
          <p:cNvSpPr txBox="1"/>
          <p:nvPr/>
        </p:nvSpPr>
        <p:spPr>
          <a:xfrm>
            <a:off x="7524179" y="4561388"/>
            <a:ext cx="3160297" cy="307777"/>
          </a:xfrm>
          <a:prstGeom prst="rect">
            <a:avLst/>
          </a:prstGeom>
          <a:noFill/>
        </p:spPr>
        <p:txBody>
          <a:bodyPr wrap="square" rtlCol="0">
            <a:spAutoFit/>
          </a:bodyPr>
          <a:lstStyle/>
          <a:p>
            <a:pPr algn="ctr"/>
            <a:r>
              <a:rPr lang="en-US" sz="1400" dirty="0">
                <a:solidFill>
                  <a:schemeClr val="bg1"/>
                </a:solidFill>
                <a:latin typeface="Aptos" panose="020B0004020202020204" pitchFamily="34" charset="0"/>
              </a:rPr>
              <a:t>John </a:t>
            </a:r>
            <a:r>
              <a:rPr lang="en-US" sz="1400" dirty="0" err="1">
                <a:solidFill>
                  <a:schemeClr val="bg1"/>
                </a:solidFill>
                <a:latin typeface="Aptos" panose="020B0004020202020204" pitchFamily="34" charset="0"/>
              </a:rPr>
              <a:t>Heartfield</a:t>
            </a:r>
            <a:r>
              <a:rPr lang="en-US" sz="1400" dirty="0">
                <a:solidFill>
                  <a:schemeClr val="bg1"/>
                </a:solidFill>
                <a:latin typeface="Aptos" panose="020B0004020202020204" pitchFamily="34" charset="0"/>
              </a:rPr>
              <a:t>, 1929</a:t>
            </a:r>
          </a:p>
        </p:txBody>
      </p:sp>
    </p:spTree>
    <p:extLst>
      <p:ext uri="{BB962C8B-B14F-4D97-AF65-F5344CB8AC3E}">
        <p14:creationId xmlns:p14="http://schemas.microsoft.com/office/powerpoint/2010/main" val="3317106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60AD9-0545-8C57-BFBD-AB958323E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98" y="1146618"/>
            <a:ext cx="3239960" cy="4365840"/>
          </a:xfrm>
          <a:prstGeom prst="rect">
            <a:avLst/>
          </a:prstGeom>
        </p:spPr>
      </p:pic>
      <p:pic>
        <p:nvPicPr>
          <p:cNvPr id="3" name="Picture 2">
            <a:extLst>
              <a:ext uri="{FF2B5EF4-FFF2-40B4-BE49-F238E27FC236}">
                <a16:creationId xmlns:a16="http://schemas.microsoft.com/office/drawing/2014/main" id="{BB9E0E1B-01F9-22DD-B23A-103CC6269E53}"/>
              </a:ext>
            </a:extLst>
          </p:cNvPr>
          <p:cNvPicPr>
            <a:picLocks noChangeAspect="1"/>
          </p:cNvPicPr>
          <p:nvPr/>
        </p:nvPicPr>
        <p:blipFill rotWithShape="1">
          <a:blip r:embed="rId3">
            <a:extLst>
              <a:ext uri="{28A0092B-C50C-407E-A947-70E740481C1C}">
                <a14:useLocalDpi xmlns:a14="http://schemas.microsoft.com/office/drawing/2010/main" val="0"/>
              </a:ext>
            </a:extLst>
          </a:blip>
          <a:srcRect l="38343" t="5543" r="18200"/>
          <a:stretch/>
        </p:blipFill>
        <p:spPr>
          <a:xfrm>
            <a:off x="4379264" y="1348897"/>
            <a:ext cx="3239960" cy="3961282"/>
          </a:xfrm>
          <a:prstGeom prst="rect">
            <a:avLst/>
          </a:prstGeom>
        </p:spPr>
      </p:pic>
      <p:sp>
        <p:nvSpPr>
          <p:cNvPr id="5" name="TextBox 4">
            <a:extLst>
              <a:ext uri="{FF2B5EF4-FFF2-40B4-BE49-F238E27FC236}">
                <a16:creationId xmlns:a16="http://schemas.microsoft.com/office/drawing/2014/main" id="{CCE1F463-5356-3556-75C3-C684FA1F5011}"/>
              </a:ext>
            </a:extLst>
          </p:cNvPr>
          <p:cNvSpPr txBox="1"/>
          <p:nvPr/>
        </p:nvSpPr>
        <p:spPr>
          <a:xfrm>
            <a:off x="1097917" y="5526716"/>
            <a:ext cx="2524922" cy="369332"/>
          </a:xfrm>
          <a:prstGeom prst="rect">
            <a:avLst/>
          </a:prstGeom>
          <a:noFill/>
        </p:spPr>
        <p:txBody>
          <a:bodyPr wrap="none" rtlCol="0">
            <a:spAutoFit/>
          </a:bodyPr>
          <a:lstStyle/>
          <a:p>
            <a:r>
              <a:rPr lang="en-US" dirty="0">
                <a:solidFill>
                  <a:schemeClr val="bg1"/>
                </a:solidFill>
                <a:latin typeface="Aptos" panose="020B0004020202020204" pitchFamily="34" charset="0"/>
              </a:rPr>
              <a:t>Adolf </a:t>
            </a:r>
            <a:r>
              <a:rPr lang="en-US" dirty="0" err="1">
                <a:solidFill>
                  <a:schemeClr val="bg1"/>
                </a:solidFill>
                <a:latin typeface="Aptos" panose="020B0004020202020204" pitchFamily="34" charset="0"/>
              </a:rPr>
              <a:t>Hoffmeister</a:t>
            </a:r>
            <a:r>
              <a:rPr lang="en-US" dirty="0">
                <a:solidFill>
                  <a:schemeClr val="bg1"/>
                </a:solidFill>
                <a:latin typeface="Aptos" panose="020B0004020202020204" pitchFamily="34" charset="0"/>
              </a:rPr>
              <a:t>, 1948</a:t>
            </a:r>
          </a:p>
        </p:txBody>
      </p:sp>
      <p:sp>
        <p:nvSpPr>
          <p:cNvPr id="6" name="TextBox 5">
            <a:extLst>
              <a:ext uri="{FF2B5EF4-FFF2-40B4-BE49-F238E27FC236}">
                <a16:creationId xmlns:a16="http://schemas.microsoft.com/office/drawing/2014/main" id="{872CF1A4-4956-E56C-301B-536F33DBE5A3}"/>
              </a:ext>
            </a:extLst>
          </p:cNvPr>
          <p:cNvSpPr txBox="1"/>
          <p:nvPr/>
        </p:nvSpPr>
        <p:spPr>
          <a:xfrm>
            <a:off x="4968928" y="5327792"/>
            <a:ext cx="2254143" cy="369332"/>
          </a:xfrm>
          <a:prstGeom prst="rect">
            <a:avLst/>
          </a:prstGeom>
          <a:noFill/>
        </p:spPr>
        <p:txBody>
          <a:bodyPr wrap="none" rtlCol="0">
            <a:spAutoFit/>
          </a:bodyPr>
          <a:lstStyle/>
          <a:p>
            <a:r>
              <a:rPr lang="en-US" dirty="0" err="1">
                <a:solidFill>
                  <a:schemeClr val="bg1"/>
                </a:solidFill>
                <a:latin typeface="Aptos" panose="020B0004020202020204" pitchFamily="34" charset="0"/>
              </a:rPr>
              <a:t>František</a:t>
            </a:r>
            <a:r>
              <a:rPr lang="en-US" dirty="0">
                <a:solidFill>
                  <a:schemeClr val="bg1"/>
                </a:solidFill>
                <a:latin typeface="Aptos" panose="020B0004020202020204" pitchFamily="34" charset="0"/>
              </a:rPr>
              <a:t> </a:t>
            </a:r>
            <a:r>
              <a:rPr lang="en-US" dirty="0" err="1">
                <a:solidFill>
                  <a:schemeClr val="bg1"/>
                </a:solidFill>
                <a:latin typeface="Aptos" panose="020B0004020202020204" pitchFamily="34" charset="0"/>
              </a:rPr>
              <a:t>Bidlo</a:t>
            </a:r>
            <a:r>
              <a:rPr lang="en-US" dirty="0">
                <a:solidFill>
                  <a:schemeClr val="bg1"/>
                </a:solidFill>
                <a:latin typeface="Aptos" panose="020B0004020202020204" pitchFamily="34" charset="0"/>
              </a:rPr>
              <a:t>, 1932</a:t>
            </a:r>
          </a:p>
        </p:txBody>
      </p:sp>
      <p:pic>
        <p:nvPicPr>
          <p:cNvPr id="9" name="Picture 8" descr="A person holding a cigarette&#10;&#10;Description automatically generated">
            <a:extLst>
              <a:ext uri="{FF2B5EF4-FFF2-40B4-BE49-F238E27FC236}">
                <a16:creationId xmlns:a16="http://schemas.microsoft.com/office/drawing/2014/main" id="{12A2840F-8674-AF91-33CF-A1E88143DB65}"/>
              </a:ext>
            </a:extLst>
          </p:cNvPr>
          <p:cNvPicPr>
            <a:picLocks noChangeAspect="1"/>
          </p:cNvPicPr>
          <p:nvPr/>
        </p:nvPicPr>
        <p:blipFill>
          <a:blip r:embed="rId4"/>
          <a:stretch>
            <a:fillRect/>
          </a:stretch>
        </p:blipFill>
        <p:spPr>
          <a:xfrm>
            <a:off x="8018131" y="1546302"/>
            <a:ext cx="3433471" cy="3433471"/>
          </a:xfrm>
          <a:prstGeom prst="rect">
            <a:avLst/>
          </a:prstGeom>
        </p:spPr>
      </p:pic>
      <p:sp>
        <p:nvSpPr>
          <p:cNvPr id="10" name="TextBox 9">
            <a:extLst>
              <a:ext uri="{FF2B5EF4-FFF2-40B4-BE49-F238E27FC236}">
                <a16:creationId xmlns:a16="http://schemas.microsoft.com/office/drawing/2014/main" id="{6691F909-E829-F5CB-9CC5-8165CD06678E}"/>
              </a:ext>
            </a:extLst>
          </p:cNvPr>
          <p:cNvSpPr txBox="1"/>
          <p:nvPr/>
        </p:nvSpPr>
        <p:spPr>
          <a:xfrm>
            <a:off x="9375273" y="4979773"/>
            <a:ext cx="1431802" cy="369332"/>
          </a:xfrm>
          <a:prstGeom prst="rect">
            <a:avLst/>
          </a:prstGeom>
          <a:noFill/>
        </p:spPr>
        <p:txBody>
          <a:bodyPr wrap="none" rtlCol="0">
            <a:spAutoFit/>
          </a:bodyPr>
          <a:lstStyle/>
          <a:p>
            <a:r>
              <a:rPr lang="en-AT" dirty="0">
                <a:solidFill>
                  <a:schemeClr val="bg1"/>
                </a:solidFill>
                <a:latin typeface="Aptos" panose="020B0004020202020204" pitchFamily="34" charset="0"/>
              </a:rPr>
              <a:t>Antonín Pelc</a:t>
            </a:r>
          </a:p>
        </p:txBody>
      </p:sp>
    </p:spTree>
    <p:extLst>
      <p:ext uri="{BB962C8B-B14F-4D97-AF65-F5344CB8AC3E}">
        <p14:creationId xmlns:p14="http://schemas.microsoft.com/office/powerpoint/2010/main" val="3272390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3D1249-CFC4-0F29-E363-D52CD1D49354}"/>
              </a:ext>
            </a:extLst>
          </p:cNvPr>
          <p:cNvSpPr txBox="1"/>
          <p:nvPr/>
        </p:nvSpPr>
        <p:spPr>
          <a:xfrm>
            <a:off x="823819" y="5416100"/>
            <a:ext cx="5979954" cy="276999"/>
          </a:xfrm>
          <a:prstGeom prst="rect">
            <a:avLst/>
          </a:prstGeom>
          <a:noFill/>
        </p:spPr>
        <p:txBody>
          <a:bodyPr wrap="square">
            <a:spAutoFit/>
          </a:bodyPr>
          <a:lstStyle/>
          <a:p>
            <a:pPr algn="ctr"/>
            <a:r>
              <a:rPr lang="en-GB" sz="1200" b="0" i="0" u="none" strike="noStrike" dirty="0">
                <a:solidFill>
                  <a:schemeClr val="bg1"/>
                </a:solidFill>
                <a:effectLst/>
                <a:latin typeface="Aptos" panose="020B0004020202020204" pitchFamily="34" charset="0"/>
              </a:rPr>
              <a:t>Adolf Hoffmeister, Rome brings black culture to the Abyssinians, 1936</a:t>
            </a:r>
            <a:endParaRPr lang="en-AT" sz="1200" dirty="0">
              <a:solidFill>
                <a:schemeClr val="bg1"/>
              </a:solidFill>
              <a:latin typeface="Aptos" panose="020B0004020202020204" pitchFamily="34" charset="0"/>
            </a:endParaRPr>
          </a:p>
        </p:txBody>
      </p:sp>
      <p:pic>
        <p:nvPicPr>
          <p:cNvPr id="15" name="Picture 14" descr="A cartoon of a person holding a black shirt&#10;&#10;Description automatically generated">
            <a:extLst>
              <a:ext uri="{FF2B5EF4-FFF2-40B4-BE49-F238E27FC236}">
                <a16:creationId xmlns:a16="http://schemas.microsoft.com/office/drawing/2014/main" id="{4FE5D2B4-8066-92EA-8EF0-C14E2D2B35B8}"/>
              </a:ext>
            </a:extLst>
          </p:cNvPr>
          <p:cNvPicPr>
            <a:picLocks noChangeAspect="1"/>
          </p:cNvPicPr>
          <p:nvPr/>
        </p:nvPicPr>
        <p:blipFill>
          <a:blip r:embed="rId2"/>
          <a:stretch>
            <a:fillRect/>
          </a:stretch>
        </p:blipFill>
        <p:spPr>
          <a:xfrm>
            <a:off x="823819" y="1257234"/>
            <a:ext cx="5979954" cy="4092531"/>
          </a:xfrm>
          <a:prstGeom prst="rect">
            <a:avLst/>
          </a:prstGeom>
        </p:spPr>
      </p:pic>
      <p:sp>
        <p:nvSpPr>
          <p:cNvPr id="17" name="TextBox 16">
            <a:extLst>
              <a:ext uri="{FF2B5EF4-FFF2-40B4-BE49-F238E27FC236}">
                <a16:creationId xmlns:a16="http://schemas.microsoft.com/office/drawing/2014/main" id="{A3BB66C4-FEDA-9349-4A91-A9C92C85769E}"/>
              </a:ext>
            </a:extLst>
          </p:cNvPr>
          <p:cNvSpPr txBox="1"/>
          <p:nvPr/>
        </p:nvSpPr>
        <p:spPr>
          <a:xfrm>
            <a:off x="5034456" y="5843884"/>
            <a:ext cx="6096000" cy="276999"/>
          </a:xfrm>
          <a:prstGeom prst="rect">
            <a:avLst/>
          </a:prstGeom>
          <a:noFill/>
        </p:spPr>
        <p:txBody>
          <a:bodyPr wrap="square">
            <a:spAutoFit/>
          </a:bodyPr>
          <a:lstStyle/>
          <a:p>
            <a:r>
              <a:rPr lang="en-GB" sz="1200" b="0" u="none" strike="noStrike" dirty="0">
                <a:solidFill>
                  <a:schemeClr val="bg1"/>
                </a:solidFill>
                <a:effectLst/>
                <a:latin typeface="Aptos" panose="020B0004020202020204" pitchFamily="34" charset="0"/>
              </a:rPr>
              <a:t>Adolf Hoffmeister, Silently does it, 1933 © Galerie </a:t>
            </a:r>
            <a:r>
              <a:rPr lang="en-GB" sz="1200" b="0" u="none" strike="noStrike" dirty="0" err="1">
                <a:solidFill>
                  <a:schemeClr val="bg1"/>
                </a:solidFill>
                <a:effectLst/>
                <a:latin typeface="Aptos" panose="020B0004020202020204" pitchFamily="34" charset="0"/>
              </a:rPr>
              <a:t>výtvarného</a:t>
            </a:r>
            <a:r>
              <a:rPr lang="en-GB" sz="1200" b="0" u="none" strike="noStrike" dirty="0">
                <a:solidFill>
                  <a:schemeClr val="bg1"/>
                </a:solidFill>
                <a:effectLst/>
                <a:latin typeface="Aptos" panose="020B0004020202020204" pitchFamily="34" charset="0"/>
              </a:rPr>
              <a:t> </a:t>
            </a:r>
            <a:r>
              <a:rPr lang="en-GB" sz="1200" b="0" u="none" strike="noStrike" dirty="0" err="1">
                <a:solidFill>
                  <a:schemeClr val="bg1"/>
                </a:solidFill>
                <a:effectLst/>
                <a:latin typeface="Aptos" panose="020B0004020202020204" pitchFamily="34" charset="0"/>
              </a:rPr>
              <a:t>uměni</a:t>
            </a:r>
            <a:r>
              <a:rPr lang="en-GB" sz="1200" b="0" u="none" strike="noStrike" dirty="0">
                <a:solidFill>
                  <a:schemeClr val="bg1"/>
                </a:solidFill>
                <a:effectLst/>
                <a:latin typeface="Aptos" panose="020B0004020202020204" pitchFamily="34" charset="0"/>
              </a:rPr>
              <a:t> v </a:t>
            </a:r>
            <a:r>
              <a:rPr lang="en-GB" sz="1200" b="0" u="none" strike="noStrike" dirty="0" err="1">
                <a:solidFill>
                  <a:schemeClr val="bg1"/>
                </a:solidFill>
                <a:effectLst/>
                <a:latin typeface="Aptos" panose="020B0004020202020204" pitchFamily="34" charset="0"/>
              </a:rPr>
              <a:t>Havlíčkové</a:t>
            </a:r>
            <a:r>
              <a:rPr lang="en-GB" sz="1200" b="0" u="none" strike="noStrike" dirty="0">
                <a:solidFill>
                  <a:schemeClr val="bg1"/>
                </a:solidFill>
                <a:effectLst/>
                <a:latin typeface="Aptos" panose="020B0004020202020204" pitchFamily="34" charset="0"/>
              </a:rPr>
              <a:t> </a:t>
            </a:r>
            <a:r>
              <a:rPr lang="en-GB" sz="1200" b="0" u="none" strike="noStrike" dirty="0" err="1">
                <a:solidFill>
                  <a:schemeClr val="bg1"/>
                </a:solidFill>
                <a:effectLst/>
                <a:latin typeface="Aptos" panose="020B0004020202020204" pitchFamily="34" charset="0"/>
              </a:rPr>
              <a:t>Brode</a:t>
            </a:r>
            <a:endParaRPr lang="en-AT" sz="1200" dirty="0">
              <a:solidFill>
                <a:schemeClr val="bg1"/>
              </a:solidFill>
              <a:latin typeface="Aptos" panose="020B0004020202020204" pitchFamily="34" charset="0"/>
            </a:endParaRPr>
          </a:p>
        </p:txBody>
      </p:sp>
      <p:pic>
        <p:nvPicPr>
          <p:cNvPr id="19" name="Picture 18" descr="A drawing of a person sailing on a boat&#10;&#10;Description automatically generated">
            <a:extLst>
              <a:ext uri="{FF2B5EF4-FFF2-40B4-BE49-F238E27FC236}">
                <a16:creationId xmlns:a16="http://schemas.microsoft.com/office/drawing/2014/main" id="{1E700A5A-ECEE-DDCE-148E-6941156A4170}"/>
              </a:ext>
            </a:extLst>
          </p:cNvPr>
          <p:cNvPicPr>
            <a:picLocks noChangeAspect="1"/>
          </p:cNvPicPr>
          <p:nvPr/>
        </p:nvPicPr>
        <p:blipFill>
          <a:blip r:embed="rId3"/>
          <a:stretch>
            <a:fillRect/>
          </a:stretch>
        </p:blipFill>
        <p:spPr>
          <a:xfrm>
            <a:off x="7168742" y="1004032"/>
            <a:ext cx="3576837" cy="4764459"/>
          </a:xfrm>
          <a:prstGeom prst="rect">
            <a:avLst/>
          </a:prstGeom>
        </p:spPr>
      </p:pic>
    </p:spTree>
    <p:extLst>
      <p:ext uri="{BB962C8B-B14F-4D97-AF65-F5344CB8AC3E}">
        <p14:creationId xmlns:p14="http://schemas.microsoft.com/office/powerpoint/2010/main" val="2500515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3D1249-CFC4-0F29-E363-D52CD1D49354}"/>
              </a:ext>
            </a:extLst>
          </p:cNvPr>
          <p:cNvSpPr txBox="1"/>
          <p:nvPr/>
        </p:nvSpPr>
        <p:spPr>
          <a:xfrm>
            <a:off x="980955" y="6226824"/>
            <a:ext cx="4424253" cy="461665"/>
          </a:xfrm>
          <a:prstGeom prst="rect">
            <a:avLst/>
          </a:prstGeom>
          <a:noFill/>
        </p:spPr>
        <p:txBody>
          <a:bodyPr wrap="square">
            <a:spAutoFit/>
          </a:bodyPr>
          <a:lstStyle/>
          <a:p>
            <a:pPr algn="l"/>
            <a:r>
              <a:rPr lang="en-GB" sz="1200" b="0" i="0" u="none" strike="noStrike" dirty="0" err="1">
                <a:solidFill>
                  <a:schemeClr val="bg1"/>
                </a:solidFill>
                <a:effectLst/>
                <a:latin typeface="Aptos" panose="020B0004020202020204" pitchFamily="34" charset="0"/>
              </a:rPr>
              <a:t>František</a:t>
            </a:r>
            <a:r>
              <a:rPr lang="en-GB" sz="1200" b="0" i="0" u="none" strike="noStrike" dirty="0">
                <a:solidFill>
                  <a:schemeClr val="bg1"/>
                </a:solidFill>
                <a:effectLst/>
                <a:latin typeface="Aptos" panose="020B0004020202020204" pitchFamily="34" charset="0"/>
              </a:rPr>
              <a:t> </a:t>
            </a:r>
            <a:r>
              <a:rPr lang="en-GB" sz="1200" b="0" i="0" u="none" strike="noStrike" dirty="0" err="1">
                <a:solidFill>
                  <a:schemeClr val="bg1"/>
                </a:solidFill>
                <a:effectLst/>
                <a:latin typeface="Aptos" panose="020B0004020202020204" pitchFamily="34" charset="0"/>
              </a:rPr>
              <a:t>Bidlo</a:t>
            </a:r>
            <a:r>
              <a:rPr lang="en-GB" sz="1200" b="0" i="0" u="none" strike="noStrike" dirty="0">
                <a:solidFill>
                  <a:schemeClr val="bg1"/>
                </a:solidFill>
                <a:effectLst/>
                <a:latin typeface="Aptos" panose="020B0004020202020204" pitchFamily="34" charset="0"/>
              </a:rPr>
              <a:t>: </a:t>
            </a:r>
            <a:r>
              <a:rPr lang="en-GB" sz="1200" b="0" i="1" u="none" strike="noStrike" dirty="0" err="1">
                <a:solidFill>
                  <a:schemeClr val="bg1"/>
                </a:solidFill>
                <a:effectLst/>
                <a:latin typeface="Aptos" panose="020B0004020202020204" pitchFamily="34" charset="0"/>
              </a:rPr>
              <a:t>Vzpomínka</a:t>
            </a:r>
            <a:r>
              <a:rPr lang="en-GB" sz="1200" b="0" i="1" u="none" strike="noStrike" dirty="0">
                <a:solidFill>
                  <a:schemeClr val="bg1"/>
                </a:solidFill>
                <a:effectLst/>
                <a:latin typeface="Aptos" panose="020B0004020202020204" pitchFamily="34" charset="0"/>
              </a:rPr>
              <a:t> </a:t>
            </a:r>
            <a:r>
              <a:rPr lang="en-GB" sz="1200" b="0" i="1" u="none" strike="noStrike" dirty="0" err="1">
                <a:solidFill>
                  <a:schemeClr val="bg1"/>
                </a:solidFill>
                <a:effectLst/>
                <a:latin typeface="Aptos" panose="020B0004020202020204" pitchFamily="34" charset="0"/>
              </a:rPr>
              <a:t>na</a:t>
            </a:r>
            <a:r>
              <a:rPr lang="en-GB" sz="1200" b="0" i="1" u="none" strike="noStrike" dirty="0">
                <a:solidFill>
                  <a:schemeClr val="bg1"/>
                </a:solidFill>
                <a:effectLst/>
                <a:latin typeface="Aptos" panose="020B0004020202020204" pitchFamily="34" charset="0"/>
              </a:rPr>
              <a:t> Prahu. </a:t>
            </a:r>
            <a:r>
              <a:rPr lang="en-GB" sz="1200" b="0" i="1" u="none" strike="noStrike" dirty="0" err="1">
                <a:solidFill>
                  <a:schemeClr val="bg1"/>
                </a:solidFill>
                <a:effectLst/>
                <a:latin typeface="Aptos" panose="020B0004020202020204" pitchFamily="34" charset="0"/>
              </a:rPr>
              <a:t>Věnováno</a:t>
            </a:r>
            <a:r>
              <a:rPr lang="en-GB" sz="1200" b="0" i="1" u="none" strike="noStrike" dirty="0">
                <a:solidFill>
                  <a:schemeClr val="bg1"/>
                </a:solidFill>
                <a:effectLst/>
                <a:latin typeface="Aptos" panose="020B0004020202020204" pitchFamily="34" charset="0"/>
              </a:rPr>
              <a:t> </a:t>
            </a:r>
            <a:r>
              <a:rPr lang="en-GB" sz="1200" b="0" i="1" u="none" strike="noStrike" dirty="0" err="1">
                <a:solidFill>
                  <a:schemeClr val="bg1"/>
                </a:solidFill>
                <a:effectLst/>
                <a:latin typeface="Aptos" panose="020B0004020202020204" pitchFamily="34" charset="0"/>
              </a:rPr>
              <a:t>Georgu</a:t>
            </a:r>
            <a:r>
              <a:rPr lang="en-GB" sz="1200" b="0" i="1" u="none" strike="noStrike" dirty="0">
                <a:solidFill>
                  <a:schemeClr val="bg1"/>
                </a:solidFill>
                <a:effectLst/>
                <a:latin typeface="Aptos" panose="020B0004020202020204" pitchFamily="34" charset="0"/>
              </a:rPr>
              <a:t> </a:t>
            </a:r>
            <a:r>
              <a:rPr lang="en-GB" sz="1200" b="0" i="1" u="none" strike="noStrike" dirty="0" err="1">
                <a:solidFill>
                  <a:schemeClr val="bg1"/>
                </a:solidFill>
                <a:effectLst/>
                <a:latin typeface="Aptos" panose="020B0004020202020204" pitchFamily="34" charset="0"/>
              </a:rPr>
              <a:t>Gro</a:t>
            </a:r>
            <a:r>
              <a:rPr lang="en-GB" sz="1200" b="0" i="0" u="none" strike="noStrike" dirty="0" err="1">
                <a:solidFill>
                  <a:schemeClr val="bg1"/>
                </a:solidFill>
                <a:effectLst/>
                <a:latin typeface="Aptos" panose="020B0004020202020204" pitchFamily="34" charset="0"/>
              </a:rPr>
              <a:t>szovi</a:t>
            </a:r>
            <a:r>
              <a:rPr lang="en-GB" sz="1200" b="0" i="0" u="none" strike="noStrike" dirty="0">
                <a:solidFill>
                  <a:schemeClr val="bg1"/>
                </a:solidFill>
                <a:effectLst/>
                <a:latin typeface="Aptos" panose="020B0004020202020204" pitchFamily="34" charset="0"/>
              </a:rPr>
              <a:t>, 1926</a:t>
            </a:r>
          </a:p>
        </p:txBody>
      </p:sp>
      <p:pic>
        <p:nvPicPr>
          <p:cNvPr id="3" name="Picture 2" descr="A black and white drawing of a city&#10;&#10;Description automatically generated">
            <a:extLst>
              <a:ext uri="{FF2B5EF4-FFF2-40B4-BE49-F238E27FC236}">
                <a16:creationId xmlns:a16="http://schemas.microsoft.com/office/drawing/2014/main" id="{072FB4B8-EFAC-6A34-0152-5D2FAC94E54D}"/>
              </a:ext>
            </a:extLst>
          </p:cNvPr>
          <p:cNvPicPr>
            <a:picLocks noChangeAspect="1"/>
          </p:cNvPicPr>
          <p:nvPr/>
        </p:nvPicPr>
        <p:blipFill>
          <a:blip r:embed="rId2"/>
          <a:stretch>
            <a:fillRect/>
          </a:stretch>
        </p:blipFill>
        <p:spPr>
          <a:xfrm>
            <a:off x="1051594" y="400343"/>
            <a:ext cx="4282976" cy="5843884"/>
          </a:xfrm>
          <a:prstGeom prst="rect">
            <a:avLst/>
          </a:prstGeom>
        </p:spPr>
      </p:pic>
      <p:pic>
        <p:nvPicPr>
          <p:cNvPr id="5" name="Picture 4" descr="A pink poster with black and white characters&#10;&#10;Description automatically generated">
            <a:extLst>
              <a:ext uri="{FF2B5EF4-FFF2-40B4-BE49-F238E27FC236}">
                <a16:creationId xmlns:a16="http://schemas.microsoft.com/office/drawing/2014/main" id="{C934AA30-2E95-3479-2B58-9207E962E26A}"/>
              </a:ext>
            </a:extLst>
          </p:cNvPr>
          <p:cNvPicPr>
            <a:picLocks noChangeAspect="1"/>
          </p:cNvPicPr>
          <p:nvPr/>
        </p:nvPicPr>
        <p:blipFill>
          <a:blip r:embed="rId3"/>
          <a:stretch>
            <a:fillRect/>
          </a:stretch>
        </p:blipFill>
        <p:spPr>
          <a:xfrm>
            <a:off x="6096000" y="0"/>
            <a:ext cx="5363543" cy="6858000"/>
          </a:xfrm>
          <a:prstGeom prst="rect">
            <a:avLst/>
          </a:prstGeom>
        </p:spPr>
      </p:pic>
    </p:spTree>
    <p:extLst>
      <p:ext uri="{BB962C8B-B14F-4D97-AF65-F5344CB8AC3E}">
        <p14:creationId xmlns:p14="http://schemas.microsoft.com/office/powerpoint/2010/main" val="2297278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descr="A drawing of a person and a car&#10;&#10;Description automatically generated">
            <a:extLst>
              <a:ext uri="{FF2B5EF4-FFF2-40B4-BE49-F238E27FC236}">
                <a16:creationId xmlns:a16="http://schemas.microsoft.com/office/drawing/2014/main" id="{BC75F03F-951E-0438-4FF1-BCB3DDB6BCA9}"/>
              </a:ext>
            </a:extLst>
          </p:cNvPr>
          <p:cNvPicPr>
            <a:picLocks noChangeAspect="1"/>
          </p:cNvPicPr>
          <p:nvPr/>
        </p:nvPicPr>
        <p:blipFill>
          <a:blip r:embed="rId2"/>
          <a:stretch>
            <a:fillRect/>
          </a:stretch>
        </p:blipFill>
        <p:spPr>
          <a:xfrm>
            <a:off x="630196" y="1243244"/>
            <a:ext cx="5894173" cy="4371512"/>
          </a:xfrm>
          <a:prstGeom prst="rect">
            <a:avLst/>
          </a:prstGeom>
        </p:spPr>
      </p:pic>
      <p:sp>
        <p:nvSpPr>
          <p:cNvPr id="4" name="TextBox 3">
            <a:extLst>
              <a:ext uri="{FF2B5EF4-FFF2-40B4-BE49-F238E27FC236}">
                <a16:creationId xmlns:a16="http://schemas.microsoft.com/office/drawing/2014/main" id="{C022BC24-727E-FF65-DDA0-084D48955915}"/>
              </a:ext>
            </a:extLst>
          </p:cNvPr>
          <p:cNvSpPr txBox="1"/>
          <p:nvPr/>
        </p:nvSpPr>
        <p:spPr>
          <a:xfrm>
            <a:off x="2090351" y="5703346"/>
            <a:ext cx="3383692" cy="369332"/>
          </a:xfrm>
          <a:prstGeom prst="rect">
            <a:avLst/>
          </a:prstGeom>
          <a:noFill/>
        </p:spPr>
        <p:txBody>
          <a:bodyPr wrap="square" rtlCol="0">
            <a:spAutoFit/>
          </a:bodyPr>
          <a:lstStyle/>
          <a:p>
            <a:r>
              <a:rPr lang="en-AT" dirty="0">
                <a:solidFill>
                  <a:schemeClr val="bg1"/>
                </a:solidFill>
                <a:latin typeface="Aptos" panose="020B0004020202020204" pitchFamily="34" charset="0"/>
              </a:rPr>
              <a:t>Antonín Pelc, </a:t>
            </a:r>
            <a:r>
              <a:rPr lang="en-GB" b="0" i="0" u="none" strike="noStrike" dirty="0" err="1">
                <a:solidFill>
                  <a:schemeClr val="bg1"/>
                </a:solidFill>
                <a:effectLst/>
                <a:latin typeface="Aptos" panose="020B0004020202020204" pitchFamily="34" charset="0"/>
              </a:rPr>
              <a:t>Satirická</a:t>
            </a:r>
            <a:r>
              <a:rPr lang="en-GB" b="0" i="0" u="none" strike="noStrike" dirty="0">
                <a:solidFill>
                  <a:schemeClr val="bg1"/>
                </a:solidFill>
                <a:effectLst/>
                <a:latin typeface="Aptos" panose="020B0004020202020204" pitchFamily="34" charset="0"/>
              </a:rPr>
              <a:t> </a:t>
            </a:r>
            <a:r>
              <a:rPr lang="en-GB" b="0" i="0" u="none" strike="noStrike" dirty="0" err="1">
                <a:solidFill>
                  <a:schemeClr val="bg1"/>
                </a:solidFill>
                <a:effectLst/>
                <a:latin typeface="Aptos" panose="020B0004020202020204" pitchFamily="34" charset="0"/>
              </a:rPr>
              <a:t>kresba</a:t>
            </a:r>
            <a:endParaRPr lang="en-AT" dirty="0">
              <a:solidFill>
                <a:schemeClr val="bg1"/>
              </a:solidFill>
              <a:latin typeface="Aptos" panose="020B0004020202020204" pitchFamily="34" charset="0"/>
            </a:endParaRPr>
          </a:p>
        </p:txBody>
      </p:sp>
      <p:pic>
        <p:nvPicPr>
          <p:cNvPr id="6" name="Picture 5" descr="A group of people in black robes&#10;&#10;Description automatically generated">
            <a:extLst>
              <a:ext uri="{FF2B5EF4-FFF2-40B4-BE49-F238E27FC236}">
                <a16:creationId xmlns:a16="http://schemas.microsoft.com/office/drawing/2014/main" id="{70EF5944-E140-F9B5-A9E1-27CBD63806FA}"/>
              </a:ext>
            </a:extLst>
          </p:cNvPr>
          <p:cNvPicPr>
            <a:picLocks noChangeAspect="1"/>
          </p:cNvPicPr>
          <p:nvPr/>
        </p:nvPicPr>
        <p:blipFill>
          <a:blip r:embed="rId3"/>
          <a:stretch>
            <a:fillRect/>
          </a:stretch>
        </p:blipFill>
        <p:spPr>
          <a:xfrm>
            <a:off x="6717958" y="366236"/>
            <a:ext cx="5012724" cy="6125528"/>
          </a:xfrm>
          <a:prstGeom prst="rect">
            <a:avLst/>
          </a:prstGeom>
        </p:spPr>
      </p:pic>
      <p:sp>
        <p:nvSpPr>
          <p:cNvPr id="7" name="TextBox 6">
            <a:extLst>
              <a:ext uri="{FF2B5EF4-FFF2-40B4-BE49-F238E27FC236}">
                <a16:creationId xmlns:a16="http://schemas.microsoft.com/office/drawing/2014/main" id="{74F3BFFF-C6D7-D034-229A-E4B65E2EE271}"/>
              </a:ext>
            </a:extLst>
          </p:cNvPr>
          <p:cNvSpPr txBox="1"/>
          <p:nvPr/>
        </p:nvSpPr>
        <p:spPr>
          <a:xfrm>
            <a:off x="7375897" y="6488668"/>
            <a:ext cx="3696846" cy="369332"/>
          </a:xfrm>
          <a:prstGeom prst="rect">
            <a:avLst/>
          </a:prstGeom>
          <a:noFill/>
        </p:spPr>
        <p:txBody>
          <a:bodyPr wrap="none" rtlCol="0">
            <a:spAutoFit/>
          </a:bodyPr>
          <a:lstStyle/>
          <a:p>
            <a:r>
              <a:rPr lang="en-AT" dirty="0">
                <a:solidFill>
                  <a:schemeClr val="bg1"/>
                </a:solidFill>
                <a:latin typeface="Aptos" panose="020B0004020202020204" pitchFamily="34" charset="0"/>
              </a:rPr>
              <a:t>Antonín Pelc, At the cemetery, 1930</a:t>
            </a:r>
          </a:p>
        </p:txBody>
      </p:sp>
    </p:spTree>
    <p:extLst>
      <p:ext uri="{BB962C8B-B14F-4D97-AF65-F5344CB8AC3E}">
        <p14:creationId xmlns:p14="http://schemas.microsoft.com/office/powerpoint/2010/main" val="3687047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descr="adolph_superman_oz.jpg">
            <a:extLst>
              <a:ext uri="{FF2B5EF4-FFF2-40B4-BE49-F238E27FC236}">
                <a16:creationId xmlns:a16="http://schemas.microsoft.com/office/drawing/2014/main" id="{ED31B3E4-B05D-C7EB-1AF5-566A726243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32000" cy="6845376"/>
          </a:xfrm>
          <a:prstGeom prst="rect">
            <a:avLst/>
          </a:prstGeom>
          <a:noFill/>
          <a:ln>
            <a:noFill/>
          </a:ln>
        </p:spPr>
      </p:pic>
      <p:pic>
        <p:nvPicPr>
          <p:cNvPr id="3" name="Picture 2" descr="IMG_9362.jpg">
            <a:extLst>
              <a:ext uri="{FF2B5EF4-FFF2-40B4-BE49-F238E27FC236}">
                <a16:creationId xmlns:a16="http://schemas.microsoft.com/office/drawing/2014/main" id="{7EC305BA-9BDE-129B-2B9D-0D24F5DCB0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000" y="-6917"/>
            <a:ext cx="3301047" cy="4397561"/>
          </a:xfrm>
          <a:prstGeom prst="rect">
            <a:avLst/>
          </a:prstGeom>
          <a:noFill/>
          <a:ln>
            <a:noFill/>
          </a:ln>
        </p:spPr>
      </p:pic>
      <p:pic>
        <p:nvPicPr>
          <p:cNvPr id="4" name="Picture 3">
            <a:extLst>
              <a:ext uri="{FF2B5EF4-FFF2-40B4-BE49-F238E27FC236}">
                <a16:creationId xmlns:a16="http://schemas.microsoft.com/office/drawing/2014/main" id="{A9FE93A7-E6EE-F526-CB85-7F010380A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999" y="4390644"/>
            <a:ext cx="3301046" cy="2467356"/>
          </a:xfrm>
          <a:prstGeom prst="rect">
            <a:avLst/>
          </a:prstGeom>
        </p:spPr>
      </p:pic>
      <p:pic>
        <p:nvPicPr>
          <p:cNvPr id="5" name="Picture 4" descr="54-55.jpg">
            <a:extLst>
              <a:ext uri="{FF2B5EF4-FFF2-40B4-BE49-F238E27FC236}">
                <a16:creationId xmlns:a16="http://schemas.microsoft.com/office/drawing/2014/main" id="{DCF5A501-8E3F-4B8B-98F1-D40E84C18B36}"/>
              </a:ext>
            </a:extLst>
          </p:cNvPr>
          <p:cNvPicPr/>
          <p:nvPr/>
        </p:nvPicPr>
        <p:blipFill rotWithShape="1">
          <a:blip r:embed="rId5">
            <a:extLst>
              <a:ext uri="{28A0092B-C50C-407E-A947-70E740481C1C}">
                <a14:useLocalDpi xmlns:a14="http://schemas.microsoft.com/office/drawing/2010/main" val="0"/>
              </a:ext>
            </a:extLst>
          </a:blip>
          <a:srcRect l="5589" t="21344" r="7262" b="7908"/>
          <a:stretch/>
        </p:blipFill>
        <p:spPr bwMode="auto">
          <a:xfrm>
            <a:off x="8233046" y="12624"/>
            <a:ext cx="3958953" cy="4378020"/>
          </a:xfrm>
          <a:prstGeom prst="rect">
            <a:avLst/>
          </a:prstGeom>
          <a:noFill/>
          <a:ln>
            <a:noFill/>
          </a:ln>
        </p:spPr>
      </p:pic>
      <p:sp>
        <p:nvSpPr>
          <p:cNvPr id="6" name="TextBox 5">
            <a:extLst>
              <a:ext uri="{FF2B5EF4-FFF2-40B4-BE49-F238E27FC236}">
                <a16:creationId xmlns:a16="http://schemas.microsoft.com/office/drawing/2014/main" id="{740C1131-3231-C744-E1A1-6B3C4DB8BAA3}"/>
              </a:ext>
            </a:extLst>
          </p:cNvPr>
          <p:cNvSpPr txBox="1"/>
          <p:nvPr/>
        </p:nvSpPr>
        <p:spPr>
          <a:xfrm>
            <a:off x="8309853" y="4520195"/>
            <a:ext cx="2728632" cy="646331"/>
          </a:xfrm>
          <a:prstGeom prst="rect">
            <a:avLst/>
          </a:prstGeom>
          <a:noFill/>
        </p:spPr>
        <p:txBody>
          <a:bodyPr wrap="none" rtlCol="0">
            <a:spAutoFit/>
          </a:bodyPr>
          <a:lstStyle/>
          <a:p>
            <a:r>
              <a:rPr lang="en-US" sz="1200" dirty="0">
                <a:solidFill>
                  <a:schemeClr val="bg1"/>
                </a:solidFill>
                <a:latin typeface="Aptos" panose="020B0004020202020204" pitchFamily="34" charset="0"/>
              </a:rPr>
              <a:t>The International Caricature Exhibition</a:t>
            </a:r>
          </a:p>
          <a:p>
            <a:r>
              <a:rPr lang="en-US" sz="1200" dirty="0">
                <a:solidFill>
                  <a:schemeClr val="bg1"/>
                </a:solidFill>
                <a:latin typeface="Aptos" panose="020B0004020202020204" pitchFamily="34" charset="0"/>
              </a:rPr>
              <a:t>6 April </a:t>
            </a:r>
            <a:r>
              <a:rPr lang="mr-IN" sz="1200" dirty="0">
                <a:solidFill>
                  <a:schemeClr val="bg1"/>
                </a:solidFill>
                <a:latin typeface="Aptos" panose="020B0004020202020204" pitchFamily="34" charset="0"/>
              </a:rPr>
              <a:t>–</a:t>
            </a:r>
            <a:r>
              <a:rPr lang="en-US" sz="1200" dirty="0">
                <a:solidFill>
                  <a:schemeClr val="bg1"/>
                </a:solidFill>
                <a:latin typeface="Aptos" panose="020B0004020202020204" pitchFamily="34" charset="0"/>
              </a:rPr>
              <a:t> 6 June 1934</a:t>
            </a:r>
          </a:p>
          <a:p>
            <a:r>
              <a:rPr lang="en-US" sz="1200" dirty="0">
                <a:solidFill>
                  <a:schemeClr val="bg1"/>
                </a:solidFill>
                <a:latin typeface="Aptos" panose="020B0004020202020204" pitchFamily="34" charset="0"/>
              </a:rPr>
              <a:t>SVU </a:t>
            </a:r>
            <a:r>
              <a:rPr lang="en-US" sz="1200" dirty="0" err="1">
                <a:solidFill>
                  <a:schemeClr val="bg1"/>
                </a:solidFill>
                <a:latin typeface="Aptos" panose="020B0004020202020204" pitchFamily="34" charset="0"/>
              </a:rPr>
              <a:t>Mánes</a:t>
            </a:r>
            <a:r>
              <a:rPr lang="en-US" sz="1200" dirty="0">
                <a:solidFill>
                  <a:schemeClr val="bg1"/>
                </a:solidFill>
                <a:latin typeface="Aptos" panose="020B0004020202020204" pitchFamily="34" charset="0"/>
              </a:rPr>
              <a:t>, Prague</a:t>
            </a:r>
          </a:p>
        </p:txBody>
      </p:sp>
      <p:sp>
        <p:nvSpPr>
          <p:cNvPr id="7" name="TextBox 6">
            <a:extLst>
              <a:ext uri="{FF2B5EF4-FFF2-40B4-BE49-F238E27FC236}">
                <a16:creationId xmlns:a16="http://schemas.microsoft.com/office/drawing/2014/main" id="{702FEDEC-F790-D87B-D17E-788AB621441C}"/>
              </a:ext>
            </a:extLst>
          </p:cNvPr>
          <p:cNvSpPr txBox="1"/>
          <p:nvPr/>
        </p:nvSpPr>
        <p:spPr>
          <a:xfrm>
            <a:off x="8233043" y="5521498"/>
            <a:ext cx="3958955" cy="646331"/>
          </a:xfrm>
          <a:prstGeom prst="rect">
            <a:avLst/>
          </a:prstGeom>
          <a:noFill/>
        </p:spPr>
        <p:txBody>
          <a:bodyPr wrap="square" rtlCol="0">
            <a:spAutoFit/>
          </a:bodyPr>
          <a:lstStyle/>
          <a:p>
            <a:r>
              <a:rPr lang="en-US" sz="1200" dirty="0">
                <a:solidFill>
                  <a:schemeClr val="bg1"/>
                </a:solidFill>
                <a:latin typeface="Aptos" panose="020B0004020202020204" pitchFamily="34" charset="0"/>
              </a:rPr>
              <a:t>John </a:t>
            </a:r>
            <a:r>
              <a:rPr lang="en-US" sz="1200" dirty="0" err="1">
                <a:solidFill>
                  <a:schemeClr val="bg1"/>
                </a:solidFill>
                <a:latin typeface="Aptos" panose="020B0004020202020204" pitchFamily="34" charset="0"/>
              </a:rPr>
              <a:t>Heartfield</a:t>
            </a:r>
            <a:r>
              <a:rPr lang="en-US" sz="1200" dirty="0">
                <a:solidFill>
                  <a:schemeClr val="bg1"/>
                </a:solidFill>
                <a:latin typeface="Aptos" panose="020B0004020202020204" pitchFamily="34" charset="0"/>
              </a:rPr>
              <a:t>, George Grosz, Adolf </a:t>
            </a:r>
            <a:r>
              <a:rPr lang="en-US" sz="1200" dirty="0" err="1">
                <a:solidFill>
                  <a:schemeClr val="bg1"/>
                </a:solidFill>
                <a:latin typeface="Aptos" panose="020B0004020202020204" pitchFamily="34" charset="0"/>
              </a:rPr>
              <a:t>Hoffmeister</a:t>
            </a:r>
            <a:r>
              <a:rPr lang="en-US" sz="1200" dirty="0">
                <a:solidFill>
                  <a:schemeClr val="bg1"/>
                </a:solidFill>
                <a:latin typeface="Aptos" panose="020B0004020202020204" pitchFamily="34" charset="0"/>
              </a:rPr>
              <a:t>, </a:t>
            </a:r>
            <a:r>
              <a:rPr lang="en-US" sz="1200" dirty="0" err="1">
                <a:solidFill>
                  <a:schemeClr val="bg1"/>
                </a:solidFill>
                <a:latin typeface="Aptos" panose="020B0004020202020204" pitchFamily="34" charset="0"/>
              </a:rPr>
              <a:t>Antonín</a:t>
            </a:r>
            <a:r>
              <a:rPr lang="en-US" sz="1200" dirty="0">
                <a:solidFill>
                  <a:schemeClr val="bg1"/>
                </a:solidFill>
                <a:latin typeface="Aptos" panose="020B0004020202020204" pitchFamily="34" charset="0"/>
              </a:rPr>
              <a:t> </a:t>
            </a:r>
            <a:r>
              <a:rPr lang="en-US" sz="1200" dirty="0" err="1">
                <a:solidFill>
                  <a:schemeClr val="bg1"/>
                </a:solidFill>
                <a:latin typeface="Aptos" panose="020B0004020202020204" pitchFamily="34" charset="0"/>
              </a:rPr>
              <a:t>Pelc</a:t>
            </a:r>
            <a:r>
              <a:rPr lang="en-US" sz="1200" dirty="0">
                <a:solidFill>
                  <a:schemeClr val="bg1"/>
                </a:solidFill>
                <a:latin typeface="Aptos" panose="020B0004020202020204" pitchFamily="34" charset="0"/>
              </a:rPr>
              <a:t>, </a:t>
            </a:r>
            <a:r>
              <a:rPr lang="en-US" sz="1200" dirty="0" err="1">
                <a:solidFill>
                  <a:schemeClr val="bg1"/>
                </a:solidFill>
                <a:latin typeface="Aptos" panose="020B0004020202020204" pitchFamily="34" charset="0"/>
              </a:rPr>
              <a:t>František</a:t>
            </a:r>
            <a:r>
              <a:rPr lang="en-US" sz="1200" dirty="0">
                <a:solidFill>
                  <a:schemeClr val="bg1"/>
                </a:solidFill>
                <a:latin typeface="Aptos" panose="020B0004020202020204" pitchFamily="34" charset="0"/>
              </a:rPr>
              <a:t> </a:t>
            </a:r>
            <a:r>
              <a:rPr lang="en-US" sz="1200" dirty="0" err="1">
                <a:solidFill>
                  <a:schemeClr val="bg1"/>
                </a:solidFill>
                <a:latin typeface="Aptos" panose="020B0004020202020204" pitchFamily="34" charset="0"/>
              </a:rPr>
              <a:t>Bidlo</a:t>
            </a:r>
            <a:r>
              <a:rPr lang="en-US" sz="1200" dirty="0">
                <a:solidFill>
                  <a:schemeClr val="bg1"/>
                </a:solidFill>
                <a:latin typeface="Aptos" panose="020B0004020202020204" pitchFamily="34" charset="0"/>
              </a:rPr>
              <a:t>, Erich </a:t>
            </a:r>
            <a:r>
              <a:rPr lang="en-US" sz="1200" dirty="0" err="1">
                <a:solidFill>
                  <a:schemeClr val="bg1"/>
                </a:solidFill>
                <a:latin typeface="Aptos" panose="020B0004020202020204" pitchFamily="34" charset="0"/>
              </a:rPr>
              <a:t>Godal</a:t>
            </a:r>
            <a:r>
              <a:rPr lang="en-US" sz="1200" dirty="0">
                <a:solidFill>
                  <a:schemeClr val="bg1"/>
                </a:solidFill>
                <a:latin typeface="Aptos" panose="020B0004020202020204" pitchFamily="34" charset="0"/>
              </a:rPr>
              <a:t>, Thomas Theodor Heine, Josef Čapek</a:t>
            </a:r>
          </a:p>
        </p:txBody>
      </p:sp>
      <p:cxnSp>
        <p:nvCxnSpPr>
          <p:cNvPr id="8" name="Straight Connector 7">
            <a:extLst>
              <a:ext uri="{FF2B5EF4-FFF2-40B4-BE49-F238E27FC236}">
                <a16:creationId xmlns:a16="http://schemas.microsoft.com/office/drawing/2014/main" id="{B0F84AFE-AB06-A878-A8E4-5AA68A8FCA94}"/>
              </a:ext>
            </a:extLst>
          </p:cNvPr>
          <p:cNvCxnSpPr/>
          <p:nvPr/>
        </p:nvCxnSpPr>
        <p:spPr>
          <a:xfrm>
            <a:off x="8309853" y="5521498"/>
            <a:ext cx="38053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849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FFC167-E6B5-B4F4-80BC-7B5ADA63E4EC}"/>
              </a:ext>
            </a:extLst>
          </p:cNvPr>
          <p:cNvSpPr txBox="1"/>
          <p:nvPr/>
        </p:nvSpPr>
        <p:spPr>
          <a:xfrm>
            <a:off x="0" y="5460218"/>
            <a:ext cx="2236573" cy="1015663"/>
          </a:xfrm>
          <a:prstGeom prst="rect">
            <a:avLst/>
          </a:prstGeom>
          <a:noFill/>
        </p:spPr>
        <p:txBody>
          <a:bodyPr wrap="square">
            <a:spAutoFit/>
          </a:bodyPr>
          <a:lstStyle/>
          <a:p>
            <a:pPr algn="r"/>
            <a:r>
              <a:rPr lang="en-GB" sz="1000" b="0" u="none" strike="noStrike" dirty="0">
                <a:solidFill>
                  <a:schemeClr val="bg1"/>
                </a:solidFill>
                <a:effectLst/>
                <a:latin typeface="Aptos" panose="020B0004020202020204" pitchFamily="34" charset="0"/>
              </a:rPr>
              <a:t>Adolf Hoffmeister: ‘</a:t>
            </a:r>
            <a:r>
              <a:rPr lang="en-GB" sz="1000" b="0" u="none" strike="noStrike" dirty="0" err="1">
                <a:solidFill>
                  <a:schemeClr val="bg1"/>
                </a:solidFill>
                <a:effectLst/>
                <a:latin typeface="Aptos" panose="020B0004020202020204" pitchFamily="34" charset="0"/>
              </a:rPr>
              <a:t>Mánes</a:t>
            </a:r>
            <a:r>
              <a:rPr lang="en-GB" sz="1000" b="0" u="none" strike="noStrike" dirty="0">
                <a:solidFill>
                  <a:schemeClr val="bg1"/>
                </a:solidFill>
                <a:effectLst/>
                <a:latin typeface="Aptos" panose="020B0004020202020204" pitchFamily="34" charset="0"/>
              </a:rPr>
              <a:t> streamlining the caricature exhibition in accordance with the ambassador’s wishes’, </a:t>
            </a:r>
            <a:r>
              <a:rPr lang="en-GB" sz="1000" b="0" u="none" strike="noStrike" dirty="0" err="1">
                <a:solidFill>
                  <a:schemeClr val="bg1"/>
                </a:solidFill>
                <a:effectLst/>
                <a:latin typeface="Aptos" panose="020B0004020202020204" pitchFamily="34" charset="0"/>
              </a:rPr>
              <a:t>Simplicus</a:t>
            </a:r>
            <a:r>
              <a:rPr lang="en-GB" sz="1000" b="0" u="none" strike="noStrike" dirty="0">
                <a:solidFill>
                  <a:schemeClr val="bg1"/>
                </a:solidFill>
                <a:effectLst/>
                <a:latin typeface="Aptos" panose="020B0004020202020204" pitchFamily="34" charset="0"/>
              </a:rPr>
              <a:t>, 1:14 (26 April 1934) © Czech National Literature Archives, Prague</a:t>
            </a:r>
            <a:endParaRPr lang="en-AT" sz="1000" dirty="0">
              <a:solidFill>
                <a:schemeClr val="bg1"/>
              </a:solidFill>
              <a:latin typeface="Aptos" panose="020B0004020202020204" pitchFamily="34" charset="0"/>
            </a:endParaRPr>
          </a:p>
        </p:txBody>
      </p:sp>
      <p:pic>
        <p:nvPicPr>
          <p:cNvPr id="5" name="Picture 4" descr="A magazine cover with a drawing of people&#10;&#10;Description automatically generated">
            <a:extLst>
              <a:ext uri="{FF2B5EF4-FFF2-40B4-BE49-F238E27FC236}">
                <a16:creationId xmlns:a16="http://schemas.microsoft.com/office/drawing/2014/main" id="{A5814676-6D32-C855-5781-9A36C49E2891}"/>
              </a:ext>
            </a:extLst>
          </p:cNvPr>
          <p:cNvPicPr>
            <a:picLocks noChangeAspect="1"/>
          </p:cNvPicPr>
          <p:nvPr/>
        </p:nvPicPr>
        <p:blipFill>
          <a:blip r:embed="rId2"/>
          <a:stretch>
            <a:fillRect/>
          </a:stretch>
        </p:blipFill>
        <p:spPr>
          <a:xfrm>
            <a:off x="2236573" y="382118"/>
            <a:ext cx="4290628" cy="6093763"/>
          </a:xfrm>
          <a:prstGeom prst="rect">
            <a:avLst/>
          </a:prstGeom>
        </p:spPr>
      </p:pic>
      <p:sp>
        <p:nvSpPr>
          <p:cNvPr id="11" name="TextBox 10">
            <a:extLst>
              <a:ext uri="{FF2B5EF4-FFF2-40B4-BE49-F238E27FC236}">
                <a16:creationId xmlns:a16="http://schemas.microsoft.com/office/drawing/2014/main" id="{60B839B6-C2D2-C44C-45E9-B02A6715500C}"/>
              </a:ext>
            </a:extLst>
          </p:cNvPr>
          <p:cNvSpPr txBox="1"/>
          <p:nvPr/>
        </p:nvSpPr>
        <p:spPr>
          <a:xfrm>
            <a:off x="10873380" y="5161045"/>
            <a:ext cx="1097903" cy="1323439"/>
          </a:xfrm>
          <a:prstGeom prst="rect">
            <a:avLst/>
          </a:prstGeom>
          <a:noFill/>
        </p:spPr>
        <p:txBody>
          <a:bodyPr wrap="square">
            <a:spAutoFit/>
          </a:bodyPr>
          <a:lstStyle/>
          <a:p>
            <a:r>
              <a:rPr lang="en-GB" sz="1000" b="0" i="1" u="none" strike="noStrike" dirty="0">
                <a:solidFill>
                  <a:schemeClr val="bg1"/>
                </a:solidFill>
                <a:effectLst/>
                <a:latin typeface="Aptos" panose="020B0004020202020204" pitchFamily="34" charset="0"/>
              </a:rPr>
              <a:t>John </a:t>
            </a:r>
            <a:r>
              <a:rPr lang="en-GB" sz="1000" b="0" i="1" u="none" strike="noStrike" dirty="0" err="1">
                <a:solidFill>
                  <a:schemeClr val="bg1"/>
                </a:solidFill>
                <a:effectLst/>
                <a:latin typeface="Aptos" panose="020B0004020202020204" pitchFamily="34" charset="0"/>
              </a:rPr>
              <a:t>Heartfield</a:t>
            </a:r>
            <a:r>
              <a:rPr lang="en-GB" sz="1000" b="0" i="1" u="none" strike="noStrike" dirty="0">
                <a:solidFill>
                  <a:schemeClr val="bg1"/>
                </a:solidFill>
                <a:effectLst/>
                <a:latin typeface="Aptos" panose="020B0004020202020204" pitchFamily="34" charset="0"/>
              </a:rPr>
              <a:t>: On the Occasion of the Intervention of the Third Reich,</a:t>
            </a:r>
            <a:br>
              <a:rPr lang="en-GB" sz="1000" i="1" dirty="0">
                <a:solidFill>
                  <a:schemeClr val="bg1"/>
                </a:solidFill>
                <a:latin typeface="Aptos" panose="020B0004020202020204" pitchFamily="34" charset="0"/>
              </a:rPr>
            </a:br>
            <a:r>
              <a:rPr lang="en-GB" sz="1000" b="0" i="1" u="none" strike="noStrike" dirty="0">
                <a:solidFill>
                  <a:schemeClr val="bg1"/>
                </a:solidFill>
                <a:effectLst/>
                <a:latin typeface="Aptos" panose="020B0004020202020204" pitchFamily="34" charset="0"/>
              </a:rPr>
              <a:t>1934 © David King Collection, Tate Modern</a:t>
            </a:r>
            <a:endParaRPr lang="en-AT" sz="1000" i="1" dirty="0">
              <a:solidFill>
                <a:schemeClr val="bg1"/>
              </a:solidFill>
              <a:latin typeface="Aptos" panose="020B0004020202020204" pitchFamily="34" charset="0"/>
            </a:endParaRPr>
          </a:p>
        </p:txBody>
      </p:sp>
      <p:pic>
        <p:nvPicPr>
          <p:cNvPr id="13" name="Picture 12" descr="A wall with pictures of people&#10;&#10;Description automatically generated">
            <a:extLst>
              <a:ext uri="{FF2B5EF4-FFF2-40B4-BE49-F238E27FC236}">
                <a16:creationId xmlns:a16="http://schemas.microsoft.com/office/drawing/2014/main" id="{6E2283B4-6B58-1BD2-5575-61921A29C1E9}"/>
              </a:ext>
            </a:extLst>
          </p:cNvPr>
          <p:cNvPicPr>
            <a:picLocks noChangeAspect="1"/>
          </p:cNvPicPr>
          <p:nvPr/>
        </p:nvPicPr>
        <p:blipFill>
          <a:blip r:embed="rId3"/>
          <a:stretch>
            <a:fillRect/>
          </a:stretch>
        </p:blipFill>
        <p:spPr>
          <a:xfrm>
            <a:off x="6654167" y="373516"/>
            <a:ext cx="4219213" cy="6102365"/>
          </a:xfrm>
          <a:prstGeom prst="rect">
            <a:avLst/>
          </a:prstGeom>
        </p:spPr>
      </p:pic>
    </p:spTree>
    <p:extLst>
      <p:ext uri="{BB962C8B-B14F-4D97-AF65-F5344CB8AC3E}">
        <p14:creationId xmlns:p14="http://schemas.microsoft.com/office/powerpoint/2010/main" val="1335394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BA9F73-D223-FC70-1A32-83521526AF82}"/>
              </a:ext>
            </a:extLst>
          </p:cNvPr>
          <p:cNvSpPr txBox="1"/>
          <p:nvPr/>
        </p:nvSpPr>
        <p:spPr>
          <a:xfrm>
            <a:off x="7054492" y="5870152"/>
            <a:ext cx="4346620" cy="646331"/>
          </a:xfrm>
          <a:prstGeom prst="rect">
            <a:avLst/>
          </a:prstGeom>
          <a:noFill/>
        </p:spPr>
        <p:txBody>
          <a:bodyPr wrap="square">
            <a:spAutoFit/>
          </a:bodyPr>
          <a:lstStyle/>
          <a:p>
            <a:pPr algn="l"/>
            <a:r>
              <a:rPr lang="en-GB" sz="1200" b="0" i="1" u="none" strike="noStrike" dirty="0">
                <a:solidFill>
                  <a:schemeClr val="bg1"/>
                </a:solidFill>
                <a:effectLst/>
                <a:latin typeface="Aptos" panose="020B0004020202020204" pitchFamily="34" charset="0"/>
              </a:rPr>
              <a:t>Axis Crimes - Don't Let Them Happen Here. Old Europe 1942. </a:t>
            </a:r>
            <a:r>
              <a:rPr lang="en-GB" sz="1200" b="0" i="0" u="none" strike="noStrike" dirty="0">
                <a:solidFill>
                  <a:schemeClr val="bg1"/>
                </a:solidFill>
                <a:effectLst/>
                <a:latin typeface="Aptos" panose="020B0004020202020204" pitchFamily="34" charset="0"/>
              </a:rPr>
              <a:t>1942 Hoffmeister and Peel (</a:t>
            </a:r>
            <a:r>
              <a:rPr lang="en-GB" sz="1200" b="0" i="0" u="none" strike="noStrike" dirty="0" err="1">
                <a:solidFill>
                  <a:schemeClr val="bg1"/>
                </a:solidFill>
                <a:effectLst/>
                <a:latin typeface="Aptos" panose="020B0004020202020204" pitchFamily="34" charset="0"/>
              </a:rPr>
              <a:t>Pelc</a:t>
            </a:r>
            <a:r>
              <a:rPr lang="en-GB" sz="1200" b="0" i="0" u="none" strike="noStrike" dirty="0">
                <a:solidFill>
                  <a:schemeClr val="bg1"/>
                </a:solidFill>
                <a:effectLst/>
                <a:latin typeface="Aptos" panose="020B0004020202020204" pitchFamily="34" charset="0"/>
              </a:rPr>
              <a:t>) Serio-Comic Map of Europe World War II</a:t>
            </a:r>
          </a:p>
        </p:txBody>
      </p:sp>
      <p:pic>
        <p:nvPicPr>
          <p:cNvPr id="8" name="Picture 7" descr="A poster with a map of the country&#10;&#10;Description automatically generated">
            <a:extLst>
              <a:ext uri="{FF2B5EF4-FFF2-40B4-BE49-F238E27FC236}">
                <a16:creationId xmlns:a16="http://schemas.microsoft.com/office/drawing/2014/main" id="{5F071E7B-3A06-E0B5-A25B-FF2CE8D45E1F}"/>
              </a:ext>
            </a:extLst>
          </p:cNvPr>
          <p:cNvPicPr>
            <a:picLocks noChangeAspect="1"/>
          </p:cNvPicPr>
          <p:nvPr/>
        </p:nvPicPr>
        <p:blipFill>
          <a:blip r:embed="rId2"/>
          <a:stretch>
            <a:fillRect/>
          </a:stretch>
        </p:blipFill>
        <p:spPr>
          <a:xfrm>
            <a:off x="7054492" y="259062"/>
            <a:ext cx="4346620" cy="5611091"/>
          </a:xfrm>
          <a:prstGeom prst="rect">
            <a:avLst/>
          </a:prstGeom>
        </p:spPr>
      </p:pic>
      <p:pic>
        <p:nvPicPr>
          <p:cNvPr id="9" name="Picture 8" descr="A cartoon of two people&#10;&#10;Description automatically generated">
            <a:extLst>
              <a:ext uri="{FF2B5EF4-FFF2-40B4-BE49-F238E27FC236}">
                <a16:creationId xmlns:a16="http://schemas.microsoft.com/office/drawing/2014/main" id="{EA0EBD8D-1357-045C-BEE0-9CC04F2B4A95}"/>
              </a:ext>
            </a:extLst>
          </p:cNvPr>
          <p:cNvPicPr>
            <a:picLocks noChangeAspect="1"/>
          </p:cNvPicPr>
          <p:nvPr/>
        </p:nvPicPr>
        <p:blipFill>
          <a:blip r:embed="rId3"/>
          <a:stretch>
            <a:fillRect/>
          </a:stretch>
        </p:blipFill>
        <p:spPr>
          <a:xfrm>
            <a:off x="613719" y="259061"/>
            <a:ext cx="6234546" cy="5611091"/>
          </a:xfrm>
          <a:prstGeom prst="rect">
            <a:avLst/>
          </a:prstGeom>
        </p:spPr>
      </p:pic>
      <p:sp>
        <p:nvSpPr>
          <p:cNvPr id="10" name="TextBox 9">
            <a:extLst>
              <a:ext uri="{FF2B5EF4-FFF2-40B4-BE49-F238E27FC236}">
                <a16:creationId xmlns:a16="http://schemas.microsoft.com/office/drawing/2014/main" id="{40B395D9-373D-463D-A7C8-679E8591A934}"/>
              </a:ext>
            </a:extLst>
          </p:cNvPr>
          <p:cNvSpPr txBox="1"/>
          <p:nvPr/>
        </p:nvSpPr>
        <p:spPr>
          <a:xfrm>
            <a:off x="613719" y="5952608"/>
            <a:ext cx="2321276" cy="461665"/>
          </a:xfrm>
          <a:prstGeom prst="rect">
            <a:avLst/>
          </a:prstGeom>
          <a:noFill/>
        </p:spPr>
        <p:txBody>
          <a:bodyPr wrap="none" rtlCol="0">
            <a:spAutoFit/>
          </a:bodyPr>
          <a:lstStyle/>
          <a:p>
            <a:r>
              <a:rPr lang="en-GB" sz="1200" i="0" u="none" strike="noStrike" dirty="0">
                <a:solidFill>
                  <a:schemeClr val="bg1"/>
                </a:solidFill>
                <a:effectLst/>
                <a:latin typeface="Aptos" panose="020B0004020202020204" pitchFamily="34" charset="0"/>
              </a:rPr>
              <a:t>Adolf Hoffmeister -Europa, 1932</a:t>
            </a:r>
          </a:p>
          <a:p>
            <a:endParaRPr lang="en-AT" sz="1200" dirty="0">
              <a:solidFill>
                <a:schemeClr val="bg1"/>
              </a:solidFill>
              <a:latin typeface="Aptos" panose="020B0004020202020204" pitchFamily="34" charset="0"/>
            </a:endParaRPr>
          </a:p>
        </p:txBody>
      </p:sp>
    </p:spTree>
    <p:extLst>
      <p:ext uri="{BB962C8B-B14F-4D97-AF65-F5344CB8AC3E}">
        <p14:creationId xmlns:p14="http://schemas.microsoft.com/office/powerpoint/2010/main" val="2656661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3B952C-6AD8-24F0-2BA0-90303632CABC}"/>
              </a:ext>
            </a:extLst>
          </p:cNvPr>
          <p:cNvSpPr txBox="1"/>
          <p:nvPr/>
        </p:nvSpPr>
        <p:spPr>
          <a:xfrm>
            <a:off x="552046" y="5570247"/>
            <a:ext cx="6096000" cy="646331"/>
          </a:xfrm>
          <a:prstGeom prst="rect">
            <a:avLst/>
          </a:prstGeom>
          <a:noFill/>
        </p:spPr>
        <p:txBody>
          <a:bodyPr wrap="square">
            <a:spAutoFit/>
          </a:bodyPr>
          <a:lstStyle/>
          <a:p>
            <a:r>
              <a:rPr lang="en-GB" sz="1200" dirty="0">
                <a:solidFill>
                  <a:schemeClr val="bg1"/>
                </a:solidFill>
                <a:latin typeface="Aptos" panose="020B0004020202020204" pitchFamily="34" charset="0"/>
              </a:rPr>
              <a:t>View of the exhibition </a:t>
            </a:r>
            <a:r>
              <a:rPr lang="en-GB" sz="1200" i="1" dirty="0">
                <a:solidFill>
                  <a:schemeClr val="bg1"/>
                </a:solidFill>
                <a:effectLst/>
                <a:latin typeface="Aptos" panose="020B0004020202020204" pitchFamily="34" charset="0"/>
              </a:rPr>
              <a:t>War Caricatures by Hoffmeister and Peel</a:t>
            </a:r>
            <a:r>
              <a:rPr lang="en-GB" sz="1200" dirty="0">
                <a:solidFill>
                  <a:schemeClr val="bg1"/>
                </a:solidFill>
                <a:latin typeface="Aptos" panose="020B0004020202020204" pitchFamily="34" charset="0"/>
              </a:rPr>
              <a:t> at The Museum of Modern Art, 1943. The Museum of Modern Art Archives, New York</a:t>
            </a:r>
            <a:br>
              <a:rPr lang="en-GB" sz="1200" dirty="0">
                <a:solidFill>
                  <a:schemeClr val="bg1"/>
                </a:solidFill>
                <a:latin typeface="Aptos" panose="020B0004020202020204" pitchFamily="34" charset="0"/>
              </a:rPr>
            </a:br>
            <a:endParaRPr lang="en-AT" sz="1200" dirty="0">
              <a:solidFill>
                <a:schemeClr val="bg1"/>
              </a:solidFill>
              <a:latin typeface="Aptos" panose="020B0004020202020204" pitchFamily="34" charset="0"/>
            </a:endParaRPr>
          </a:p>
        </p:txBody>
      </p:sp>
      <p:pic>
        <p:nvPicPr>
          <p:cNvPr id="13" name="Picture 12" descr="A black and white photo of a painting&#10;&#10;Description automatically generated">
            <a:extLst>
              <a:ext uri="{FF2B5EF4-FFF2-40B4-BE49-F238E27FC236}">
                <a16:creationId xmlns:a16="http://schemas.microsoft.com/office/drawing/2014/main" id="{C2A28390-DA67-250F-FD40-DC2BB71215D9}"/>
              </a:ext>
            </a:extLst>
          </p:cNvPr>
          <p:cNvPicPr>
            <a:picLocks noChangeAspect="1"/>
          </p:cNvPicPr>
          <p:nvPr/>
        </p:nvPicPr>
        <p:blipFill>
          <a:blip r:embed="rId2"/>
          <a:stretch>
            <a:fillRect/>
          </a:stretch>
        </p:blipFill>
        <p:spPr>
          <a:xfrm>
            <a:off x="610896" y="1363867"/>
            <a:ext cx="5978299" cy="4089915"/>
          </a:xfrm>
          <a:prstGeom prst="rect">
            <a:avLst/>
          </a:prstGeom>
        </p:spPr>
      </p:pic>
      <p:sp>
        <p:nvSpPr>
          <p:cNvPr id="14" name="TextBox 13">
            <a:extLst>
              <a:ext uri="{FF2B5EF4-FFF2-40B4-BE49-F238E27FC236}">
                <a16:creationId xmlns:a16="http://schemas.microsoft.com/office/drawing/2014/main" id="{1E9B49EF-774E-E988-E07B-198E52E60E96}"/>
              </a:ext>
            </a:extLst>
          </p:cNvPr>
          <p:cNvSpPr txBox="1"/>
          <p:nvPr/>
        </p:nvSpPr>
        <p:spPr>
          <a:xfrm>
            <a:off x="7998372" y="5570247"/>
            <a:ext cx="2784737" cy="276999"/>
          </a:xfrm>
          <a:prstGeom prst="rect">
            <a:avLst/>
          </a:prstGeom>
          <a:noFill/>
        </p:spPr>
        <p:txBody>
          <a:bodyPr wrap="none" rtlCol="0">
            <a:spAutoFit/>
          </a:bodyPr>
          <a:lstStyle/>
          <a:p>
            <a:r>
              <a:rPr lang="en-GB" sz="1200" b="0" i="0" u="none" strike="noStrike" dirty="0">
                <a:solidFill>
                  <a:schemeClr val="bg1"/>
                </a:solidFill>
                <a:effectLst/>
                <a:latin typeface="Aptos" panose="020B0004020202020204" pitchFamily="34" charset="0"/>
              </a:rPr>
              <a:t>Antonín </a:t>
            </a:r>
            <a:r>
              <a:rPr lang="en-GB" sz="1200" b="0" i="0" u="none" strike="noStrike" dirty="0" err="1">
                <a:solidFill>
                  <a:schemeClr val="bg1"/>
                </a:solidFill>
                <a:effectLst/>
                <a:latin typeface="Aptos" panose="020B0004020202020204" pitchFamily="34" charset="0"/>
              </a:rPr>
              <a:t>Pelc</a:t>
            </a:r>
            <a:r>
              <a:rPr lang="en-GB" sz="1200" b="0" i="0" u="none" strike="noStrike" dirty="0">
                <a:solidFill>
                  <a:schemeClr val="bg1"/>
                </a:solidFill>
                <a:effectLst/>
                <a:latin typeface="Aptos" panose="020B0004020202020204" pitchFamily="34" charset="0"/>
              </a:rPr>
              <a:t>, </a:t>
            </a:r>
            <a:r>
              <a:rPr lang="en-GB" sz="1200" b="0" i="1" u="none" strike="noStrike" dirty="0">
                <a:solidFill>
                  <a:schemeClr val="bg1"/>
                </a:solidFill>
                <a:effectLst/>
                <a:latin typeface="Aptos" panose="020B0004020202020204" pitchFamily="34" charset="0"/>
              </a:rPr>
              <a:t>Lidice</a:t>
            </a:r>
            <a:r>
              <a:rPr lang="en-GB" sz="1200" b="0" i="0" u="none" strike="noStrike" dirty="0">
                <a:solidFill>
                  <a:schemeClr val="bg1"/>
                </a:solidFill>
                <a:effectLst/>
                <a:latin typeface="Aptos" panose="020B0004020202020204" pitchFamily="34" charset="0"/>
              </a:rPr>
              <a:t>, 1943, now missing</a:t>
            </a:r>
            <a:endParaRPr lang="en-AT" sz="1200" dirty="0">
              <a:solidFill>
                <a:schemeClr val="bg1"/>
              </a:solidFill>
              <a:latin typeface="Aptos" panose="020B0004020202020204" pitchFamily="34" charset="0"/>
            </a:endParaRPr>
          </a:p>
        </p:txBody>
      </p:sp>
      <p:pic>
        <p:nvPicPr>
          <p:cNvPr id="16" name="Picture 15" descr="A black and white picture of a person with red ropes&#10;&#10;Description automatically generated">
            <a:extLst>
              <a:ext uri="{FF2B5EF4-FFF2-40B4-BE49-F238E27FC236}">
                <a16:creationId xmlns:a16="http://schemas.microsoft.com/office/drawing/2014/main" id="{B1ED16CE-9252-6CD9-F0E9-A54C4261E969}"/>
              </a:ext>
            </a:extLst>
          </p:cNvPr>
          <p:cNvPicPr>
            <a:picLocks noChangeAspect="1"/>
          </p:cNvPicPr>
          <p:nvPr/>
        </p:nvPicPr>
        <p:blipFill>
          <a:blip r:embed="rId3"/>
          <a:stretch>
            <a:fillRect/>
          </a:stretch>
        </p:blipFill>
        <p:spPr>
          <a:xfrm>
            <a:off x="7215099" y="1363867"/>
            <a:ext cx="4351282" cy="4130265"/>
          </a:xfrm>
          <a:prstGeom prst="rect">
            <a:avLst/>
          </a:prstGeom>
        </p:spPr>
      </p:pic>
      <p:sp>
        <p:nvSpPr>
          <p:cNvPr id="17" name="TextBox 16">
            <a:extLst>
              <a:ext uri="{FF2B5EF4-FFF2-40B4-BE49-F238E27FC236}">
                <a16:creationId xmlns:a16="http://schemas.microsoft.com/office/drawing/2014/main" id="{C7F5C9D6-61CE-4B1C-1B95-4C9396923C4D}"/>
              </a:ext>
            </a:extLst>
          </p:cNvPr>
          <p:cNvSpPr txBox="1"/>
          <p:nvPr/>
        </p:nvSpPr>
        <p:spPr>
          <a:xfrm>
            <a:off x="503251" y="510836"/>
            <a:ext cx="5592749" cy="646331"/>
          </a:xfrm>
          <a:prstGeom prst="rect">
            <a:avLst/>
          </a:prstGeom>
          <a:noFill/>
        </p:spPr>
        <p:txBody>
          <a:bodyPr wrap="none" rtlCol="0">
            <a:spAutoFit/>
          </a:bodyPr>
          <a:lstStyle/>
          <a:p>
            <a:r>
              <a:rPr lang="en-GB" b="1" i="0" u="none" strike="noStrike" dirty="0">
                <a:solidFill>
                  <a:schemeClr val="bg1"/>
                </a:solidFill>
                <a:effectLst/>
                <a:latin typeface="Aptos" panose="020B0004020202020204" pitchFamily="34" charset="0"/>
              </a:rPr>
              <a:t>Adolf Hoffmeister and Antonín </a:t>
            </a:r>
            <a:r>
              <a:rPr lang="en-GB" b="1" i="0" u="none" strike="noStrike" dirty="0" err="1">
                <a:solidFill>
                  <a:schemeClr val="bg1"/>
                </a:solidFill>
                <a:effectLst/>
                <a:latin typeface="Aptos" panose="020B0004020202020204" pitchFamily="34" charset="0"/>
              </a:rPr>
              <a:t>Pelc</a:t>
            </a:r>
            <a:r>
              <a:rPr lang="en-GB" b="1" i="0" u="none" strike="noStrike" dirty="0">
                <a:solidFill>
                  <a:schemeClr val="bg1"/>
                </a:solidFill>
                <a:effectLst/>
                <a:latin typeface="Aptos" panose="020B0004020202020204" pitchFamily="34" charset="0"/>
              </a:rPr>
              <a:t> at MoMA in 1943</a:t>
            </a:r>
          </a:p>
          <a:p>
            <a:endParaRPr lang="en-AT" dirty="0">
              <a:solidFill>
                <a:schemeClr val="bg1"/>
              </a:solidFill>
              <a:latin typeface="Aptos" panose="020B0004020202020204" pitchFamily="34" charset="0"/>
            </a:endParaRPr>
          </a:p>
        </p:txBody>
      </p:sp>
    </p:spTree>
    <p:extLst>
      <p:ext uri="{BB962C8B-B14F-4D97-AF65-F5344CB8AC3E}">
        <p14:creationId xmlns:p14="http://schemas.microsoft.com/office/powerpoint/2010/main" val="1016482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BDC7DE-250D-1444-F4E4-247987EC1520}"/>
              </a:ext>
            </a:extLst>
          </p:cNvPr>
          <p:cNvSpPr txBox="1"/>
          <p:nvPr/>
        </p:nvSpPr>
        <p:spPr>
          <a:xfrm>
            <a:off x="346842" y="300384"/>
            <a:ext cx="4394152" cy="369332"/>
          </a:xfrm>
          <a:prstGeom prst="rect">
            <a:avLst/>
          </a:prstGeom>
          <a:noFill/>
        </p:spPr>
        <p:txBody>
          <a:bodyPr wrap="none" rtlCol="0">
            <a:spAutoFit/>
          </a:bodyPr>
          <a:lstStyle/>
          <a:p>
            <a:r>
              <a:rPr lang="en-AT" dirty="0">
                <a:solidFill>
                  <a:schemeClr val="bg1"/>
                </a:solidFill>
                <a:latin typeface="Aptos" panose="020B0004020202020204" pitchFamily="34" charset="0"/>
              </a:rPr>
              <a:t>The avant-garde and modernist magazines</a:t>
            </a:r>
          </a:p>
        </p:txBody>
      </p:sp>
      <p:sp>
        <p:nvSpPr>
          <p:cNvPr id="3" name="TextBox 2">
            <a:extLst>
              <a:ext uri="{FF2B5EF4-FFF2-40B4-BE49-F238E27FC236}">
                <a16:creationId xmlns:a16="http://schemas.microsoft.com/office/drawing/2014/main" id="{5846403B-DB7B-755E-EE7A-06C9C3928EBE}"/>
              </a:ext>
            </a:extLst>
          </p:cNvPr>
          <p:cNvSpPr txBox="1"/>
          <p:nvPr/>
        </p:nvSpPr>
        <p:spPr>
          <a:xfrm>
            <a:off x="5589740" y="1180080"/>
            <a:ext cx="6093912" cy="5355312"/>
          </a:xfrm>
          <a:prstGeom prst="rect">
            <a:avLst/>
          </a:prstGeom>
          <a:noFill/>
        </p:spPr>
        <p:txBody>
          <a:bodyPr wrap="square">
            <a:spAutoFit/>
          </a:bodyPr>
          <a:lstStyle/>
          <a:p>
            <a:r>
              <a:rPr lang="en-GB" sz="1800" dirty="0">
                <a:solidFill>
                  <a:schemeClr val="bg1"/>
                </a:solidFill>
                <a:effectLst/>
                <a:latin typeface="Aptos" panose="020B0004020202020204" pitchFamily="34" charset="0"/>
              </a:rPr>
              <a:t>The content of this journal is </a:t>
            </a:r>
            <a:r>
              <a:rPr lang="en-GB" sz="1800" i="1" dirty="0">
                <a:solidFill>
                  <a:schemeClr val="bg1"/>
                </a:solidFill>
                <a:effectLst/>
                <a:latin typeface="Aptos" panose="020B0004020202020204" pitchFamily="34" charset="0"/>
              </a:rPr>
              <a:t>the new form of life that can in many ways be realized already today. </a:t>
            </a:r>
            <a:r>
              <a:rPr lang="en-GB" sz="1800" dirty="0">
                <a:solidFill>
                  <a:schemeClr val="bg1"/>
                </a:solidFill>
                <a:effectLst/>
                <a:latin typeface="Aptos" panose="020B0004020202020204" pitchFamily="34" charset="0"/>
              </a:rPr>
              <a:t>This new form of life determines a complete re-evaluation and continuation of all researches and accomplishments in all fields of human work. All available powers are to be placed into their service. There are two necessary reasons for this. First, </a:t>
            </a:r>
            <a:r>
              <a:rPr lang="en-GB" sz="1800" dirty="0">
                <a:solidFill>
                  <a:schemeClr val="accent4">
                    <a:lumMod val="40000"/>
                    <a:lumOff val="60000"/>
                  </a:schemeClr>
                </a:solidFill>
                <a:effectLst/>
                <a:highlight>
                  <a:srgbClr val="808080"/>
                </a:highlight>
                <a:latin typeface="Aptos" panose="020B0004020202020204" pitchFamily="34" charset="0"/>
              </a:rPr>
              <a:t>we want to place our individually crafted will to work into the service of </a:t>
            </a:r>
            <a:r>
              <a:rPr lang="en-GB" sz="1800" dirty="0" err="1">
                <a:solidFill>
                  <a:schemeClr val="accent4">
                    <a:lumMod val="40000"/>
                    <a:lumOff val="60000"/>
                  </a:schemeClr>
                </a:solidFill>
                <a:effectLst/>
                <a:highlight>
                  <a:srgbClr val="808080"/>
                </a:highlight>
                <a:latin typeface="Aptos" panose="020B0004020202020204" pitchFamily="34" charset="0"/>
              </a:rPr>
              <a:t>collectivity</a:t>
            </a:r>
            <a:r>
              <a:rPr lang="en-GB" sz="1800" dirty="0">
                <a:solidFill>
                  <a:schemeClr val="accent4">
                    <a:lumMod val="40000"/>
                    <a:lumOff val="60000"/>
                  </a:schemeClr>
                </a:solidFill>
                <a:effectLst/>
                <a:highlight>
                  <a:srgbClr val="808080"/>
                </a:highlight>
                <a:latin typeface="Aptos" panose="020B0004020202020204" pitchFamily="34" charset="0"/>
              </a:rPr>
              <a:t>. </a:t>
            </a:r>
            <a:r>
              <a:rPr lang="en-GB" sz="1800" dirty="0">
                <a:solidFill>
                  <a:schemeClr val="bg1"/>
                </a:solidFill>
                <a:effectLst/>
                <a:latin typeface="Aptos" panose="020B0004020202020204" pitchFamily="34" charset="0"/>
              </a:rPr>
              <a:t>Second, the nature of the present life’s tasks makes it impossible for a single person or a few individuals to master them even to one’s individual satisfaction. But our life and the lives of all can be built in a most economical, most potentiated and most constructive manner by way of a concentration of all powers. In other words, we no longer need to yield to the pressure of all possible events; we must </a:t>
            </a:r>
            <a:r>
              <a:rPr lang="en-GB" sz="1800" i="1" dirty="0">
                <a:solidFill>
                  <a:schemeClr val="bg1"/>
                </a:solidFill>
                <a:effectLst/>
                <a:latin typeface="Aptos" panose="020B0004020202020204" pitchFamily="34" charset="0"/>
              </a:rPr>
              <a:t>shape </a:t>
            </a:r>
            <a:r>
              <a:rPr lang="en-GB" sz="1800" dirty="0">
                <a:solidFill>
                  <a:schemeClr val="bg1"/>
                </a:solidFill>
                <a:effectLst/>
                <a:latin typeface="Aptos" panose="020B0004020202020204" pitchFamily="34" charset="0"/>
              </a:rPr>
              <a:t>them. </a:t>
            </a:r>
          </a:p>
          <a:p>
            <a:endParaRPr lang="en-GB" dirty="0">
              <a:solidFill>
                <a:schemeClr val="bg1"/>
              </a:solidFill>
              <a:latin typeface="Aptos" panose="020B0004020202020204" pitchFamily="34" charset="0"/>
            </a:endParaRPr>
          </a:p>
          <a:p>
            <a:r>
              <a:rPr lang="en-GB" sz="1400" dirty="0" err="1">
                <a:solidFill>
                  <a:schemeClr val="bg1"/>
                </a:solidFill>
                <a:latin typeface="Aptos" panose="020B0004020202020204" pitchFamily="34" charset="0"/>
              </a:rPr>
              <a:t>Lászlo</a:t>
            </a:r>
            <a:r>
              <a:rPr lang="en-GB" sz="1400" dirty="0">
                <a:solidFill>
                  <a:schemeClr val="bg1"/>
                </a:solidFill>
                <a:latin typeface="Aptos" panose="020B0004020202020204" pitchFamily="34" charset="0"/>
              </a:rPr>
              <a:t>́ Moholy-Nagy, ‘</a:t>
            </a:r>
            <a:r>
              <a:rPr lang="en-GB" sz="1400" dirty="0" err="1">
                <a:solidFill>
                  <a:schemeClr val="bg1"/>
                </a:solidFill>
                <a:latin typeface="Aptos" panose="020B0004020202020204" pitchFamily="34" charset="0"/>
              </a:rPr>
              <a:t>Richtlinien</a:t>
            </a:r>
            <a:r>
              <a:rPr lang="en-GB" sz="1400" dirty="0">
                <a:solidFill>
                  <a:schemeClr val="bg1"/>
                </a:solidFill>
                <a:latin typeface="Aptos" panose="020B0004020202020204" pitchFamily="34" charset="0"/>
              </a:rPr>
              <a:t> </a:t>
            </a:r>
            <a:r>
              <a:rPr lang="en-GB" sz="1400" dirty="0" err="1">
                <a:solidFill>
                  <a:schemeClr val="bg1"/>
                </a:solidFill>
                <a:latin typeface="Aptos" panose="020B0004020202020204" pitchFamily="34" charset="0"/>
              </a:rPr>
              <a:t>für</a:t>
            </a:r>
            <a:r>
              <a:rPr lang="en-GB" sz="1400" dirty="0">
                <a:solidFill>
                  <a:schemeClr val="bg1"/>
                </a:solidFill>
                <a:latin typeface="Aptos" panose="020B0004020202020204" pitchFamily="34" charset="0"/>
              </a:rPr>
              <a:t> </a:t>
            </a:r>
            <a:r>
              <a:rPr lang="en-GB" sz="1400" dirty="0" err="1">
                <a:solidFill>
                  <a:schemeClr val="bg1"/>
                </a:solidFill>
                <a:latin typeface="Aptos" panose="020B0004020202020204" pitchFamily="34" charset="0"/>
              </a:rPr>
              <a:t>eine</a:t>
            </a:r>
            <a:r>
              <a:rPr lang="en-GB" sz="1400" dirty="0">
                <a:solidFill>
                  <a:schemeClr val="bg1"/>
                </a:solidFill>
                <a:latin typeface="Aptos" panose="020B0004020202020204" pitchFamily="34" charset="0"/>
              </a:rPr>
              <a:t> </a:t>
            </a:r>
            <a:r>
              <a:rPr lang="en-GB" sz="1400" dirty="0" err="1">
                <a:solidFill>
                  <a:schemeClr val="bg1"/>
                </a:solidFill>
                <a:latin typeface="Aptos" panose="020B0004020202020204" pitchFamily="34" charset="0"/>
              </a:rPr>
              <a:t>Synthetische</a:t>
            </a:r>
            <a:r>
              <a:rPr lang="en-GB" sz="1400" dirty="0">
                <a:solidFill>
                  <a:schemeClr val="bg1"/>
                </a:solidFill>
                <a:latin typeface="Aptos" panose="020B0004020202020204" pitchFamily="34" charset="0"/>
              </a:rPr>
              <a:t> </a:t>
            </a:r>
            <a:r>
              <a:rPr lang="en-GB" sz="1400" dirty="0" err="1">
                <a:solidFill>
                  <a:schemeClr val="bg1"/>
                </a:solidFill>
                <a:latin typeface="Aptos" panose="020B0004020202020204" pitchFamily="34" charset="0"/>
              </a:rPr>
              <a:t>Zeitschrift</a:t>
            </a:r>
            <a:r>
              <a:rPr lang="en-GB" sz="1400" dirty="0">
                <a:solidFill>
                  <a:schemeClr val="bg1"/>
                </a:solidFill>
                <a:latin typeface="Aptos" panose="020B0004020202020204" pitchFamily="34" charset="0"/>
              </a:rPr>
              <a:t>,’ </a:t>
            </a:r>
            <a:r>
              <a:rPr lang="en-GB" sz="1400" dirty="0" err="1">
                <a:solidFill>
                  <a:schemeClr val="bg1"/>
                </a:solidFill>
                <a:latin typeface="Aptos" panose="020B0004020202020204" pitchFamily="34" charset="0"/>
              </a:rPr>
              <a:t>Pásmo</a:t>
            </a:r>
            <a:r>
              <a:rPr lang="en-GB" sz="1400" dirty="0">
                <a:solidFill>
                  <a:schemeClr val="bg1"/>
                </a:solidFill>
                <a:latin typeface="Aptos" panose="020B0004020202020204" pitchFamily="34" charset="0"/>
              </a:rPr>
              <a:t> (Brno), 1, 1925, no. 7-8, 5. </a:t>
            </a:r>
          </a:p>
          <a:p>
            <a:endParaRPr lang="en-GB" dirty="0">
              <a:solidFill>
                <a:schemeClr val="bg1"/>
              </a:solidFill>
              <a:latin typeface="Aptos" panose="020B0004020202020204" pitchFamily="34" charset="0"/>
            </a:endParaRPr>
          </a:p>
        </p:txBody>
      </p:sp>
      <p:pic>
        <p:nvPicPr>
          <p:cNvPr id="8" name="Picture 7" descr="A newspaper with a black and white text&#10;&#10;Description automatically generated">
            <a:extLst>
              <a:ext uri="{FF2B5EF4-FFF2-40B4-BE49-F238E27FC236}">
                <a16:creationId xmlns:a16="http://schemas.microsoft.com/office/drawing/2014/main" id="{5639DD17-3E85-860C-9D05-758267C351BD}"/>
              </a:ext>
            </a:extLst>
          </p:cNvPr>
          <p:cNvPicPr>
            <a:picLocks noChangeAspect="1"/>
          </p:cNvPicPr>
          <p:nvPr/>
        </p:nvPicPr>
        <p:blipFill>
          <a:blip r:embed="rId3"/>
          <a:stretch>
            <a:fillRect/>
          </a:stretch>
        </p:blipFill>
        <p:spPr>
          <a:xfrm>
            <a:off x="0" y="0"/>
            <a:ext cx="4742234" cy="6858000"/>
          </a:xfrm>
          <a:prstGeom prst="rect">
            <a:avLst/>
          </a:prstGeom>
        </p:spPr>
      </p:pic>
      <p:sp>
        <p:nvSpPr>
          <p:cNvPr id="12" name="TextBox 11">
            <a:extLst>
              <a:ext uri="{FF2B5EF4-FFF2-40B4-BE49-F238E27FC236}">
                <a16:creationId xmlns:a16="http://schemas.microsoft.com/office/drawing/2014/main" id="{549087DD-08A0-B932-FB93-17B32261F220}"/>
              </a:ext>
            </a:extLst>
          </p:cNvPr>
          <p:cNvSpPr txBox="1"/>
          <p:nvPr/>
        </p:nvSpPr>
        <p:spPr>
          <a:xfrm>
            <a:off x="4740994" y="9061"/>
            <a:ext cx="1736373" cy="307777"/>
          </a:xfrm>
          <a:prstGeom prst="rect">
            <a:avLst/>
          </a:prstGeom>
          <a:noFill/>
        </p:spPr>
        <p:txBody>
          <a:bodyPr wrap="none" rtlCol="0">
            <a:spAutoFit/>
          </a:bodyPr>
          <a:lstStyle/>
          <a:p>
            <a:r>
              <a:rPr lang="en-GB" sz="1400" dirty="0" err="1">
                <a:solidFill>
                  <a:schemeClr val="bg1"/>
                </a:solidFill>
                <a:latin typeface="Aptos" panose="020B0004020202020204" pitchFamily="34" charset="0"/>
              </a:rPr>
              <a:t>Pásmo</a:t>
            </a:r>
            <a:r>
              <a:rPr lang="en-GB" sz="1400" dirty="0">
                <a:solidFill>
                  <a:schemeClr val="bg1"/>
                </a:solidFill>
                <a:latin typeface="Aptos" panose="020B0004020202020204" pitchFamily="34" charset="0"/>
              </a:rPr>
              <a:t>, 1924, no. 1. </a:t>
            </a:r>
          </a:p>
        </p:txBody>
      </p:sp>
    </p:spTree>
    <p:extLst>
      <p:ext uri="{BB962C8B-B14F-4D97-AF65-F5344CB8AC3E}">
        <p14:creationId xmlns:p14="http://schemas.microsoft.com/office/powerpoint/2010/main" val="4039287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A73F3-F78E-9982-29DB-ECD73820E749}"/>
              </a:ext>
            </a:extLst>
          </p:cNvPr>
          <p:cNvSpPr txBox="1"/>
          <p:nvPr/>
        </p:nvSpPr>
        <p:spPr>
          <a:xfrm>
            <a:off x="362856" y="275772"/>
            <a:ext cx="4674228" cy="523220"/>
          </a:xfrm>
          <a:prstGeom prst="rect">
            <a:avLst/>
          </a:prstGeom>
          <a:noFill/>
        </p:spPr>
        <p:txBody>
          <a:bodyPr wrap="none" rtlCol="0">
            <a:spAutoFit/>
          </a:bodyPr>
          <a:lstStyle/>
          <a:p>
            <a:r>
              <a:rPr lang="en-AT" sz="2800" dirty="0">
                <a:solidFill>
                  <a:schemeClr val="bg1"/>
                </a:solidFill>
                <a:latin typeface="Aptos" panose="020B0004020202020204" pitchFamily="34" charset="0"/>
              </a:rPr>
              <a:t>Just “simple entertainment”?</a:t>
            </a:r>
          </a:p>
        </p:txBody>
      </p:sp>
      <p:pic>
        <p:nvPicPr>
          <p:cNvPr id="4" name="Picture 3" descr="A page of a book with text and images&#10;&#10;Description automatically generated">
            <a:extLst>
              <a:ext uri="{FF2B5EF4-FFF2-40B4-BE49-F238E27FC236}">
                <a16:creationId xmlns:a16="http://schemas.microsoft.com/office/drawing/2014/main" id="{8C3A2914-ECDE-73A2-4A2F-0A21A1758662}"/>
              </a:ext>
            </a:extLst>
          </p:cNvPr>
          <p:cNvPicPr>
            <a:picLocks noChangeAspect="1"/>
          </p:cNvPicPr>
          <p:nvPr/>
        </p:nvPicPr>
        <p:blipFill>
          <a:blip r:embed="rId2"/>
          <a:stretch>
            <a:fillRect/>
          </a:stretch>
        </p:blipFill>
        <p:spPr>
          <a:xfrm>
            <a:off x="7207300" y="0"/>
            <a:ext cx="4984700" cy="6858000"/>
          </a:xfrm>
          <a:prstGeom prst="rect">
            <a:avLst/>
          </a:prstGeom>
        </p:spPr>
      </p:pic>
      <p:pic>
        <p:nvPicPr>
          <p:cNvPr id="6" name="Picture 5" descr="A person and person sitting on a bed&#10;&#10;Description automatically generated">
            <a:extLst>
              <a:ext uri="{FF2B5EF4-FFF2-40B4-BE49-F238E27FC236}">
                <a16:creationId xmlns:a16="http://schemas.microsoft.com/office/drawing/2014/main" id="{24C0CB7C-E735-8A2F-5002-B5584544DB2F}"/>
              </a:ext>
            </a:extLst>
          </p:cNvPr>
          <p:cNvPicPr>
            <a:picLocks noChangeAspect="1"/>
          </p:cNvPicPr>
          <p:nvPr/>
        </p:nvPicPr>
        <p:blipFill>
          <a:blip r:embed="rId3"/>
          <a:stretch>
            <a:fillRect/>
          </a:stretch>
        </p:blipFill>
        <p:spPr>
          <a:xfrm>
            <a:off x="2250127" y="798992"/>
            <a:ext cx="4115851" cy="5612524"/>
          </a:xfrm>
          <a:prstGeom prst="rect">
            <a:avLst/>
          </a:prstGeom>
        </p:spPr>
      </p:pic>
    </p:spTree>
    <p:extLst>
      <p:ext uri="{BB962C8B-B14F-4D97-AF65-F5344CB8AC3E}">
        <p14:creationId xmlns:p14="http://schemas.microsoft.com/office/powerpoint/2010/main" val="2222697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0FF88052-DD68-EF70-5A21-67F282DFC39A}"/>
              </a:ext>
            </a:extLst>
          </p:cNvPr>
          <p:cNvPicPr>
            <a:picLocks noChangeAspect="1"/>
          </p:cNvPicPr>
          <p:nvPr/>
        </p:nvPicPr>
        <p:blipFill>
          <a:blip r:embed="rId2"/>
          <a:stretch>
            <a:fillRect/>
          </a:stretch>
        </p:blipFill>
        <p:spPr>
          <a:xfrm>
            <a:off x="7348296" y="295048"/>
            <a:ext cx="4582509" cy="626790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ADEB02E-1D39-9FBA-7ED8-7C267A237159}"/>
              </a:ext>
            </a:extLst>
          </p:cNvPr>
          <p:cNvPicPr>
            <a:picLocks noChangeAspect="1"/>
          </p:cNvPicPr>
          <p:nvPr/>
        </p:nvPicPr>
        <p:blipFill>
          <a:blip r:embed="rId3"/>
          <a:stretch>
            <a:fillRect/>
          </a:stretch>
        </p:blipFill>
        <p:spPr>
          <a:xfrm>
            <a:off x="312177" y="295047"/>
            <a:ext cx="4531528" cy="6433041"/>
          </a:xfrm>
          <a:prstGeom prst="rect">
            <a:avLst/>
          </a:prstGeom>
        </p:spPr>
      </p:pic>
      <p:pic>
        <p:nvPicPr>
          <p:cNvPr id="10" name="Picture 9" descr="A black and white photo of a person and person dancing&#10;&#10;Description automatically generated with low confidence">
            <a:extLst>
              <a:ext uri="{FF2B5EF4-FFF2-40B4-BE49-F238E27FC236}">
                <a16:creationId xmlns:a16="http://schemas.microsoft.com/office/drawing/2014/main" id="{F93DB01D-5F29-0549-100C-7111440CF710}"/>
              </a:ext>
            </a:extLst>
          </p:cNvPr>
          <p:cNvPicPr>
            <a:picLocks noChangeAspect="1"/>
          </p:cNvPicPr>
          <p:nvPr/>
        </p:nvPicPr>
        <p:blipFill>
          <a:blip r:embed="rId4"/>
          <a:stretch>
            <a:fillRect/>
          </a:stretch>
        </p:blipFill>
        <p:spPr>
          <a:xfrm>
            <a:off x="4843705" y="1648278"/>
            <a:ext cx="2504592" cy="3561442"/>
          </a:xfrm>
          <a:prstGeom prst="rect">
            <a:avLst/>
          </a:prstGeom>
        </p:spPr>
      </p:pic>
    </p:spTree>
    <p:extLst>
      <p:ext uri="{BB962C8B-B14F-4D97-AF65-F5344CB8AC3E}">
        <p14:creationId xmlns:p14="http://schemas.microsoft.com/office/powerpoint/2010/main" val="3858546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FD7C9C-A320-C6EC-6AFB-49E525D93389}"/>
              </a:ext>
            </a:extLst>
          </p:cNvPr>
          <p:cNvSpPr txBox="1"/>
          <p:nvPr/>
        </p:nvSpPr>
        <p:spPr>
          <a:xfrm>
            <a:off x="4188884" y="2001213"/>
            <a:ext cx="3814232" cy="2585323"/>
          </a:xfrm>
          <a:prstGeom prst="rect">
            <a:avLst/>
          </a:prstGeom>
          <a:noFill/>
        </p:spPr>
        <p:txBody>
          <a:bodyPr wrap="square">
            <a:spAutoFit/>
          </a:bodyPr>
          <a:lstStyle/>
          <a:p>
            <a:r>
              <a:rPr lang="en-GB" sz="18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‘…of all kinds of artwork, that which is most familiar to us is the illustrations in our popular magazines. Most people look at the pictures, even if they do not always take time to read the articles.’</a:t>
            </a:r>
            <a:r>
              <a:rPr lang="en-AT" dirty="0">
                <a:solidFill>
                  <a:schemeClr val="bg1"/>
                </a:solidFill>
                <a:effectLst/>
                <a:latin typeface="Aptos" panose="020B0004020202020204" pitchFamily="34" charset="0"/>
              </a:rPr>
              <a:t> </a:t>
            </a:r>
          </a:p>
          <a:p>
            <a:endParaRPr lang="en-AT" dirty="0">
              <a:solidFill>
                <a:schemeClr val="bg1"/>
              </a:solidFill>
              <a:latin typeface="Aptos" panose="020B0004020202020204" pitchFamily="34" charset="0"/>
            </a:endParaRPr>
          </a:p>
          <a:p>
            <a:r>
              <a:rPr lang="en-GB" sz="1200" dirty="0">
                <a:solidFill>
                  <a:schemeClr val="bg1"/>
                </a:solidFill>
                <a:latin typeface="Aptos" panose="020B0004020202020204" pitchFamily="34" charset="0"/>
              </a:rPr>
              <a:t>Caroline A. Powell, ‘Methods of Magazine Illustration’, </a:t>
            </a:r>
            <a:r>
              <a:rPr lang="en-GB" sz="1200" i="1" dirty="0">
                <a:solidFill>
                  <a:schemeClr val="bg1"/>
                </a:solidFill>
                <a:latin typeface="Aptos" panose="020B0004020202020204" pitchFamily="34" charset="0"/>
              </a:rPr>
              <a:t>The American Woman’s Journal</a:t>
            </a:r>
            <a:r>
              <a:rPr lang="en-GB" sz="1200" dirty="0">
                <a:solidFill>
                  <a:schemeClr val="bg1"/>
                </a:solidFill>
                <a:latin typeface="Aptos" panose="020B0004020202020204" pitchFamily="34" charset="0"/>
              </a:rPr>
              <a:t>, 7:5</a:t>
            </a:r>
          </a:p>
          <a:p>
            <a:r>
              <a:rPr lang="en-GB" sz="1200" dirty="0">
                <a:solidFill>
                  <a:schemeClr val="bg1"/>
                </a:solidFill>
                <a:latin typeface="Aptos" panose="020B0004020202020204" pitchFamily="34" charset="0"/>
              </a:rPr>
              <a:t>(February 1894), 189. </a:t>
            </a:r>
            <a:endParaRPr lang="en-AT" sz="1200" dirty="0">
              <a:solidFill>
                <a:schemeClr val="bg1"/>
              </a:solidFill>
              <a:latin typeface="Aptos" panose="020B0004020202020204" pitchFamily="34" charset="0"/>
            </a:endParaRPr>
          </a:p>
        </p:txBody>
      </p:sp>
      <p:pic>
        <p:nvPicPr>
          <p:cNvPr id="3" name="Picture 2" descr="A cover of a book&#10;&#10;Description automatically generated">
            <a:extLst>
              <a:ext uri="{FF2B5EF4-FFF2-40B4-BE49-F238E27FC236}">
                <a16:creationId xmlns:a16="http://schemas.microsoft.com/office/drawing/2014/main" id="{7D0A03A6-D33C-FBA7-DE33-89ACF8022D00}"/>
              </a:ext>
            </a:extLst>
          </p:cNvPr>
          <p:cNvPicPr>
            <a:picLocks noChangeAspect="1"/>
          </p:cNvPicPr>
          <p:nvPr/>
        </p:nvPicPr>
        <p:blipFill>
          <a:blip r:embed="rId2"/>
          <a:stretch>
            <a:fillRect/>
          </a:stretch>
        </p:blipFill>
        <p:spPr>
          <a:xfrm>
            <a:off x="21686" y="811924"/>
            <a:ext cx="3889827" cy="5234152"/>
          </a:xfrm>
          <a:prstGeom prst="rect">
            <a:avLst/>
          </a:prstGeom>
        </p:spPr>
      </p:pic>
      <p:pic>
        <p:nvPicPr>
          <p:cNvPr id="5" name="Picture 4" descr="A group of people playing music&#10;&#10;Description automatically generated">
            <a:extLst>
              <a:ext uri="{FF2B5EF4-FFF2-40B4-BE49-F238E27FC236}">
                <a16:creationId xmlns:a16="http://schemas.microsoft.com/office/drawing/2014/main" id="{8EF2265B-4512-07EC-5F95-E91456EF9431}"/>
              </a:ext>
            </a:extLst>
          </p:cNvPr>
          <p:cNvPicPr>
            <a:picLocks noChangeAspect="1"/>
          </p:cNvPicPr>
          <p:nvPr/>
        </p:nvPicPr>
        <p:blipFill>
          <a:blip r:embed="rId3"/>
          <a:stretch>
            <a:fillRect/>
          </a:stretch>
        </p:blipFill>
        <p:spPr>
          <a:xfrm>
            <a:off x="8280488" y="811922"/>
            <a:ext cx="3911511" cy="5234153"/>
          </a:xfrm>
          <a:prstGeom prst="rect">
            <a:avLst/>
          </a:prstGeom>
        </p:spPr>
      </p:pic>
      <p:sp>
        <p:nvSpPr>
          <p:cNvPr id="6" name="TextBox 5">
            <a:extLst>
              <a:ext uri="{FF2B5EF4-FFF2-40B4-BE49-F238E27FC236}">
                <a16:creationId xmlns:a16="http://schemas.microsoft.com/office/drawing/2014/main" id="{590FBB2D-C715-3232-006C-ADED4230194D}"/>
              </a:ext>
            </a:extLst>
          </p:cNvPr>
          <p:cNvSpPr txBox="1"/>
          <p:nvPr/>
        </p:nvSpPr>
        <p:spPr>
          <a:xfrm>
            <a:off x="3758886" y="112933"/>
            <a:ext cx="4674228" cy="523220"/>
          </a:xfrm>
          <a:prstGeom prst="rect">
            <a:avLst/>
          </a:prstGeom>
          <a:noFill/>
        </p:spPr>
        <p:txBody>
          <a:bodyPr wrap="none" rtlCol="0">
            <a:spAutoFit/>
          </a:bodyPr>
          <a:lstStyle/>
          <a:p>
            <a:r>
              <a:rPr lang="en-AT" sz="2800" dirty="0">
                <a:solidFill>
                  <a:schemeClr val="bg1"/>
                </a:solidFill>
                <a:latin typeface="Aptos" panose="020B0004020202020204" pitchFamily="34" charset="0"/>
              </a:rPr>
              <a:t>Just “simple entertainment”?</a:t>
            </a:r>
          </a:p>
        </p:txBody>
      </p:sp>
    </p:spTree>
    <p:extLst>
      <p:ext uri="{BB962C8B-B14F-4D97-AF65-F5344CB8AC3E}">
        <p14:creationId xmlns:p14="http://schemas.microsoft.com/office/powerpoint/2010/main" val="513439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Picture 6" descr="A picture containing text, whiteboard, posing, various&#10;&#10;Description automatically generated">
            <a:extLst>
              <a:ext uri="{FF2B5EF4-FFF2-40B4-BE49-F238E27FC236}">
                <a16:creationId xmlns:a16="http://schemas.microsoft.com/office/drawing/2014/main" id="{7D9132B9-E681-1E5A-CDDD-6889EC56E1F8}"/>
              </a:ext>
            </a:extLst>
          </p:cNvPr>
          <p:cNvPicPr>
            <a:picLocks noChangeAspect="1"/>
          </p:cNvPicPr>
          <p:nvPr/>
        </p:nvPicPr>
        <p:blipFill>
          <a:blip r:embed="rId2"/>
          <a:stretch>
            <a:fillRect/>
          </a:stretch>
        </p:blipFill>
        <p:spPr>
          <a:xfrm>
            <a:off x="2020846" y="845566"/>
            <a:ext cx="8150308" cy="5584775"/>
          </a:xfrm>
          <a:prstGeom prst="rect">
            <a:avLst/>
          </a:prstGeom>
        </p:spPr>
      </p:pic>
      <p:sp>
        <p:nvSpPr>
          <p:cNvPr id="8" name="TextBox 7">
            <a:extLst>
              <a:ext uri="{FF2B5EF4-FFF2-40B4-BE49-F238E27FC236}">
                <a16:creationId xmlns:a16="http://schemas.microsoft.com/office/drawing/2014/main" id="{6A8F1568-0522-FC8F-666A-5323FF9B479D}"/>
              </a:ext>
            </a:extLst>
          </p:cNvPr>
          <p:cNvSpPr txBox="1"/>
          <p:nvPr/>
        </p:nvSpPr>
        <p:spPr>
          <a:xfrm>
            <a:off x="4075960" y="6507488"/>
            <a:ext cx="3809056" cy="276999"/>
          </a:xfrm>
          <a:prstGeom prst="rect">
            <a:avLst/>
          </a:prstGeom>
          <a:noFill/>
        </p:spPr>
        <p:txBody>
          <a:bodyPr wrap="none" rtlCol="0">
            <a:spAutoFit/>
          </a:bodyPr>
          <a:lstStyle/>
          <a:p>
            <a:r>
              <a:rPr lang="de-AT" sz="12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Lisl Weil, “A-B-C der Frau”, </a:t>
            </a:r>
            <a:r>
              <a:rPr lang="de-AT" sz="1200" i="1"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Die Bühne </a:t>
            </a:r>
            <a:r>
              <a:rPr lang="de-AT" sz="12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347 (1933), 10-11</a:t>
            </a:r>
            <a:endParaRPr lang="en-AT" sz="1200" dirty="0">
              <a:solidFill>
                <a:schemeClr val="bg1"/>
              </a:solidFill>
              <a:latin typeface="Aptos" panose="020B0004020202020204" pitchFamily="34" charset="0"/>
            </a:endParaRPr>
          </a:p>
        </p:txBody>
      </p:sp>
      <p:sp>
        <p:nvSpPr>
          <p:cNvPr id="9" name="TextBox 8">
            <a:extLst>
              <a:ext uri="{FF2B5EF4-FFF2-40B4-BE49-F238E27FC236}">
                <a16:creationId xmlns:a16="http://schemas.microsoft.com/office/drawing/2014/main" id="{64F38B1E-A60A-06FD-DE14-D11171507FA6}"/>
              </a:ext>
            </a:extLst>
          </p:cNvPr>
          <p:cNvSpPr txBox="1"/>
          <p:nvPr/>
        </p:nvSpPr>
        <p:spPr>
          <a:xfrm>
            <a:off x="515389" y="325574"/>
            <a:ext cx="3803542" cy="369332"/>
          </a:xfrm>
          <a:prstGeom prst="rect">
            <a:avLst/>
          </a:prstGeom>
          <a:noFill/>
        </p:spPr>
        <p:txBody>
          <a:bodyPr wrap="none" rtlCol="0">
            <a:spAutoFit/>
          </a:bodyPr>
          <a:lstStyle/>
          <a:p>
            <a:r>
              <a:rPr lang="en-AT" dirty="0">
                <a:solidFill>
                  <a:schemeClr val="accent4">
                    <a:lumMod val="40000"/>
                    <a:lumOff val="60000"/>
                  </a:schemeClr>
                </a:solidFill>
                <a:latin typeface="Aptos" panose="020B0004020202020204" pitchFamily="34" charset="0"/>
              </a:rPr>
              <a:t>And where are all the women artists?</a:t>
            </a:r>
          </a:p>
        </p:txBody>
      </p:sp>
    </p:spTree>
    <p:extLst>
      <p:ext uri="{BB962C8B-B14F-4D97-AF65-F5344CB8AC3E}">
        <p14:creationId xmlns:p14="http://schemas.microsoft.com/office/powerpoint/2010/main" val="815349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14952A-70DC-C9BC-18A9-BE8EE264CAB9}"/>
              </a:ext>
            </a:extLst>
          </p:cNvPr>
          <p:cNvSpPr txBox="1"/>
          <p:nvPr/>
        </p:nvSpPr>
        <p:spPr>
          <a:xfrm>
            <a:off x="271706" y="315064"/>
            <a:ext cx="7099004" cy="646331"/>
          </a:xfrm>
          <a:prstGeom prst="rect">
            <a:avLst/>
          </a:prstGeom>
          <a:noFill/>
        </p:spPr>
        <p:txBody>
          <a:bodyPr wrap="square">
            <a:spAutoFit/>
          </a:bodyPr>
          <a:lstStyle/>
          <a:p>
            <a:r>
              <a:rPr lang="en-AT" sz="3600" dirty="0">
                <a:ln w="12700">
                  <a:solidFill>
                    <a:schemeClr val="accent1">
                      <a:lumMod val="75000"/>
                    </a:schemeClr>
                  </a:solidFill>
                </a:ln>
                <a:solidFill>
                  <a:schemeClr val="bg1"/>
                </a:solidFill>
                <a:latin typeface="Aptos" panose="020B0004020202020204" pitchFamily="34" charset="0"/>
                <a:cs typeface="Al Nile" pitchFamily="2" charset="-78"/>
              </a:rPr>
              <a:t>“Interview with a </a:t>
            </a:r>
            <a:r>
              <a:rPr lang="en-AT" sz="3600" i="1" dirty="0">
                <a:ln w="12700">
                  <a:solidFill>
                    <a:schemeClr val="accent1">
                      <a:lumMod val="75000"/>
                    </a:schemeClr>
                  </a:solidFill>
                </a:ln>
                <a:solidFill>
                  <a:schemeClr val="bg1"/>
                </a:solidFill>
                <a:latin typeface="Aptos" panose="020B0004020202020204" pitchFamily="34" charset="0"/>
                <a:cs typeface="Al Nile" pitchFamily="2" charset="-78"/>
              </a:rPr>
              <a:t>Dirndl dress” </a:t>
            </a:r>
          </a:p>
        </p:txBody>
      </p:sp>
      <p:pic>
        <p:nvPicPr>
          <p:cNvPr id="10" name="Picture 9" descr="A page of a book with drawings&#10;&#10;Description automatically generated with low confidence">
            <a:extLst>
              <a:ext uri="{FF2B5EF4-FFF2-40B4-BE49-F238E27FC236}">
                <a16:creationId xmlns:a16="http://schemas.microsoft.com/office/drawing/2014/main" id="{20EE1D07-ED6C-F0BA-EBA1-F6349647ABA3}"/>
              </a:ext>
            </a:extLst>
          </p:cNvPr>
          <p:cNvPicPr>
            <a:picLocks noChangeAspect="1"/>
          </p:cNvPicPr>
          <p:nvPr/>
        </p:nvPicPr>
        <p:blipFill>
          <a:blip r:embed="rId2"/>
          <a:stretch>
            <a:fillRect/>
          </a:stretch>
        </p:blipFill>
        <p:spPr>
          <a:xfrm>
            <a:off x="6651242" y="0"/>
            <a:ext cx="5269052" cy="6858000"/>
          </a:xfrm>
          <a:prstGeom prst="rect">
            <a:avLst/>
          </a:prstGeom>
        </p:spPr>
      </p:pic>
      <p:pic>
        <p:nvPicPr>
          <p:cNvPr id="11" name="Picture 10" descr="A page of a book with drawings&#10;&#10;Description automatically generated with low confidence">
            <a:extLst>
              <a:ext uri="{FF2B5EF4-FFF2-40B4-BE49-F238E27FC236}">
                <a16:creationId xmlns:a16="http://schemas.microsoft.com/office/drawing/2014/main" id="{44105BE4-4F9E-498B-C77F-7C4345A255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rcRect l="60180" t="60710" r="1652"/>
          <a:stretch/>
        </p:blipFill>
        <p:spPr>
          <a:xfrm>
            <a:off x="1669489" y="1276459"/>
            <a:ext cx="3710585" cy="4971572"/>
          </a:xfrm>
          <a:prstGeom prst="rect">
            <a:avLst/>
          </a:prstGeom>
        </p:spPr>
      </p:pic>
      <p:sp>
        <p:nvSpPr>
          <p:cNvPr id="12" name="TextBox 11">
            <a:extLst>
              <a:ext uri="{FF2B5EF4-FFF2-40B4-BE49-F238E27FC236}">
                <a16:creationId xmlns:a16="http://schemas.microsoft.com/office/drawing/2014/main" id="{084E02AD-C74D-0EBD-D0C2-F1B6EF550825}"/>
              </a:ext>
            </a:extLst>
          </p:cNvPr>
          <p:cNvSpPr txBox="1"/>
          <p:nvPr/>
        </p:nvSpPr>
        <p:spPr>
          <a:xfrm>
            <a:off x="1731962" y="6358270"/>
            <a:ext cx="3256789" cy="369332"/>
          </a:xfrm>
          <a:prstGeom prst="rect">
            <a:avLst/>
          </a:prstGeom>
          <a:noFill/>
        </p:spPr>
        <p:txBody>
          <a:bodyPr wrap="none" rtlCol="0">
            <a:spAutoFit/>
          </a:bodyPr>
          <a:lstStyle/>
          <a:p>
            <a:r>
              <a:rPr lang="en-AT" i="1" dirty="0">
                <a:solidFill>
                  <a:schemeClr val="bg1"/>
                </a:solidFill>
                <a:latin typeface="Aptos" panose="020B0004020202020204" pitchFamily="34" charset="0"/>
              </a:rPr>
              <a:t>Die Bühne, </a:t>
            </a:r>
            <a:r>
              <a:rPr lang="en-AT" dirty="0">
                <a:solidFill>
                  <a:schemeClr val="bg1"/>
                </a:solidFill>
                <a:latin typeface="Aptos" panose="020B0004020202020204" pitchFamily="34" charset="0"/>
              </a:rPr>
              <a:t>Heft 453 (1937), 50.</a:t>
            </a:r>
          </a:p>
        </p:txBody>
      </p:sp>
    </p:spTree>
    <p:extLst>
      <p:ext uri="{BB962C8B-B14F-4D97-AF65-F5344CB8AC3E}">
        <p14:creationId xmlns:p14="http://schemas.microsoft.com/office/powerpoint/2010/main" val="94761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DE1230-7123-05F2-AFE6-99AAF8D2B327}"/>
              </a:ext>
            </a:extLst>
          </p:cNvPr>
          <p:cNvSpPr txBox="1"/>
          <p:nvPr/>
        </p:nvSpPr>
        <p:spPr>
          <a:xfrm>
            <a:off x="1334529" y="1408670"/>
            <a:ext cx="9489989" cy="5170646"/>
          </a:xfrm>
          <a:prstGeom prst="rect">
            <a:avLst/>
          </a:prstGeom>
          <a:noFill/>
        </p:spPr>
        <p:txBody>
          <a:bodyPr wrap="square" rtlCol="0">
            <a:spAutoFit/>
          </a:bodyPr>
          <a:lstStyle/>
          <a:p>
            <a:r>
              <a:rPr lang="en-AT" sz="2400" b="1" dirty="0">
                <a:solidFill>
                  <a:schemeClr val="accent4">
                    <a:lumMod val="40000"/>
                    <a:lumOff val="60000"/>
                  </a:schemeClr>
                </a:solidFill>
              </a:rPr>
              <a:t>Further reading</a:t>
            </a:r>
          </a:p>
          <a:p>
            <a:endParaRPr lang="en-AT" dirty="0">
              <a:solidFill>
                <a:schemeClr val="bg1"/>
              </a:solidFill>
            </a:endParaRPr>
          </a:p>
          <a:p>
            <a:pPr marL="285750" indent="-285750">
              <a:buFont typeface="Arial" panose="020B0604020202020204" pitchFamily="34" charset="0"/>
              <a:buChar char="•"/>
            </a:pPr>
            <a:r>
              <a:rPr lang="en-GB" dirty="0">
                <a:solidFill>
                  <a:schemeClr val="bg1"/>
                </a:solidFill>
              </a:rPr>
              <a:t>Nicholas Sawicki, "The View From Prague: </a:t>
            </a:r>
            <a:r>
              <a:rPr lang="en-GB" dirty="0" err="1">
                <a:solidFill>
                  <a:schemeClr val="bg1"/>
                </a:solidFill>
              </a:rPr>
              <a:t>Moderní</a:t>
            </a:r>
            <a:r>
              <a:rPr lang="en-GB" dirty="0">
                <a:solidFill>
                  <a:schemeClr val="bg1"/>
                </a:solidFill>
              </a:rPr>
              <a:t> revue (1894-1925); </a:t>
            </a:r>
            <a:r>
              <a:rPr lang="en-GB" dirty="0" err="1">
                <a:solidFill>
                  <a:schemeClr val="bg1"/>
                </a:solidFill>
              </a:rPr>
              <a:t>Volné</a:t>
            </a:r>
            <a:r>
              <a:rPr lang="en-GB" dirty="0">
                <a:solidFill>
                  <a:schemeClr val="bg1"/>
                </a:solidFill>
              </a:rPr>
              <a:t> </a:t>
            </a:r>
            <a:r>
              <a:rPr lang="en-GB" dirty="0" err="1">
                <a:solidFill>
                  <a:schemeClr val="bg1"/>
                </a:solidFill>
              </a:rPr>
              <a:t>směry</a:t>
            </a:r>
            <a:r>
              <a:rPr lang="en-GB" dirty="0">
                <a:solidFill>
                  <a:schemeClr val="bg1"/>
                </a:solidFill>
              </a:rPr>
              <a:t> (1896-1949); </a:t>
            </a:r>
            <a:r>
              <a:rPr lang="en-GB" dirty="0" err="1">
                <a:solidFill>
                  <a:schemeClr val="bg1"/>
                </a:solidFill>
              </a:rPr>
              <a:t>Umělecký</a:t>
            </a:r>
            <a:r>
              <a:rPr lang="en-GB" dirty="0">
                <a:solidFill>
                  <a:schemeClr val="bg1"/>
                </a:solidFill>
              </a:rPr>
              <a:t> </a:t>
            </a:r>
            <a:r>
              <a:rPr lang="en-GB" dirty="0" err="1">
                <a:solidFill>
                  <a:schemeClr val="bg1"/>
                </a:solidFill>
              </a:rPr>
              <a:t>měsíčník</a:t>
            </a:r>
            <a:r>
              <a:rPr lang="en-GB" dirty="0">
                <a:solidFill>
                  <a:schemeClr val="bg1"/>
                </a:solidFill>
              </a:rPr>
              <a:t> (1911-14); </a:t>
            </a:r>
            <a:r>
              <a:rPr lang="en-GB" dirty="0" err="1">
                <a:solidFill>
                  <a:schemeClr val="bg1"/>
                </a:solidFill>
              </a:rPr>
              <a:t>Revoluční</a:t>
            </a:r>
            <a:r>
              <a:rPr lang="en-GB" dirty="0">
                <a:solidFill>
                  <a:schemeClr val="bg1"/>
                </a:solidFill>
              </a:rPr>
              <a:t> </a:t>
            </a:r>
            <a:r>
              <a:rPr lang="en-GB" dirty="0" err="1">
                <a:solidFill>
                  <a:schemeClr val="bg1"/>
                </a:solidFill>
              </a:rPr>
              <a:t>sborník</a:t>
            </a:r>
            <a:r>
              <a:rPr lang="en-GB" dirty="0">
                <a:solidFill>
                  <a:schemeClr val="bg1"/>
                </a:solidFill>
              </a:rPr>
              <a:t> </a:t>
            </a:r>
            <a:r>
              <a:rPr lang="en-GB" dirty="0" err="1">
                <a:solidFill>
                  <a:schemeClr val="bg1"/>
                </a:solidFill>
              </a:rPr>
              <a:t>Devětsil</a:t>
            </a:r>
            <a:r>
              <a:rPr lang="en-GB" dirty="0">
                <a:solidFill>
                  <a:schemeClr val="bg1"/>
                </a:solidFill>
              </a:rPr>
              <a:t> (1922); </a:t>
            </a:r>
            <a:r>
              <a:rPr lang="en-GB" dirty="0" err="1">
                <a:solidFill>
                  <a:schemeClr val="bg1"/>
                </a:solidFill>
              </a:rPr>
              <a:t>Život</a:t>
            </a:r>
            <a:r>
              <a:rPr lang="en-GB" dirty="0">
                <a:solidFill>
                  <a:schemeClr val="bg1"/>
                </a:solidFill>
              </a:rPr>
              <a:t> (1922); Disk (1923-5); </a:t>
            </a:r>
            <a:r>
              <a:rPr lang="en-GB" dirty="0" err="1">
                <a:solidFill>
                  <a:schemeClr val="bg1"/>
                </a:solidFill>
              </a:rPr>
              <a:t>Pásmo</a:t>
            </a:r>
            <a:r>
              <a:rPr lang="en-GB" dirty="0">
                <a:solidFill>
                  <a:schemeClr val="bg1"/>
                </a:solidFill>
              </a:rPr>
              <a:t> (1924-6); and </a:t>
            </a:r>
            <a:r>
              <a:rPr lang="en-GB" dirty="0" err="1">
                <a:solidFill>
                  <a:schemeClr val="bg1"/>
                </a:solidFill>
              </a:rPr>
              <a:t>ReD</a:t>
            </a:r>
            <a:r>
              <a:rPr lang="en-GB" dirty="0">
                <a:solidFill>
                  <a:schemeClr val="bg1"/>
                </a:solidFill>
              </a:rPr>
              <a:t> (1927-31)", in The Oxford Critical and Cultural History of Modernist Magazines, Volume III, Europe 1880-1940, eds. Brooker, Bru, Thacker, and </a:t>
            </a:r>
            <a:r>
              <a:rPr lang="en-GB" dirty="0" err="1">
                <a:solidFill>
                  <a:schemeClr val="bg1"/>
                </a:solidFill>
              </a:rPr>
              <a:t>Weikop</a:t>
            </a:r>
            <a:r>
              <a:rPr lang="en-GB" dirty="0">
                <a:solidFill>
                  <a:schemeClr val="bg1"/>
                </a:solidFill>
              </a:rPr>
              <a:t>, Oxford University Press, 2013, pp 1074-1098.</a:t>
            </a:r>
          </a:p>
          <a:p>
            <a:endParaRPr lang="en-GB" dirty="0">
              <a:solidFill>
                <a:schemeClr val="bg1"/>
              </a:solidFill>
            </a:endParaRPr>
          </a:p>
          <a:p>
            <a:pPr marL="285750" indent="-285750">
              <a:buFont typeface="Arial" panose="020B0604020202020204" pitchFamily="34" charset="0"/>
              <a:buChar char="•"/>
            </a:pPr>
            <a:r>
              <a:rPr lang="en-GB" dirty="0">
                <a:solidFill>
                  <a:schemeClr val="bg1"/>
                </a:solidFill>
              </a:rPr>
              <a:t>Meghan Forbes, ‘Advertisement as Collaboration in the Central European Avant-Garde Magazines’, </a:t>
            </a:r>
            <a:r>
              <a:rPr lang="en-GB" i="1" dirty="0">
                <a:solidFill>
                  <a:schemeClr val="bg1"/>
                </a:solidFill>
              </a:rPr>
              <a:t>post. Notes on art in a global context, </a:t>
            </a:r>
            <a:r>
              <a:rPr lang="en-GB" dirty="0">
                <a:solidFill>
                  <a:schemeClr val="bg1"/>
                </a:solidFill>
                <a:hlinkClick r:id="rId3"/>
              </a:rPr>
              <a:t>https://post.moma.org/advertisement-as-collaboration-in-the-central-european-avant-garde-magazines-2/</a:t>
            </a:r>
            <a:r>
              <a:rPr lang="en-GB" dirty="0">
                <a:solidFill>
                  <a:schemeClr val="bg1"/>
                </a:solidFill>
              </a:rPr>
              <a:t> </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a:solidFill>
                  <a:schemeClr val="bg1"/>
                </a:solidFill>
              </a:rPr>
              <a:t>Anna </a:t>
            </a:r>
            <a:r>
              <a:rPr lang="en-GB" dirty="0" err="1">
                <a:solidFill>
                  <a:schemeClr val="bg1"/>
                </a:solidFill>
              </a:rPr>
              <a:t>Pravdová</a:t>
            </a:r>
            <a:r>
              <a:rPr lang="en-GB" dirty="0">
                <a:solidFill>
                  <a:schemeClr val="bg1"/>
                </a:solidFill>
              </a:rPr>
              <a:t>, ‘Parts 1 and 2: Anti-Fascist Caricatures by Adolf Hoffmeister and Antonín </a:t>
            </a:r>
            <a:r>
              <a:rPr lang="en-GB" dirty="0" err="1">
                <a:solidFill>
                  <a:schemeClr val="bg1"/>
                </a:solidFill>
              </a:rPr>
              <a:t>Pelc</a:t>
            </a:r>
            <a:r>
              <a:rPr lang="en-GB" dirty="0">
                <a:solidFill>
                  <a:schemeClr val="bg1"/>
                </a:solidFill>
              </a:rPr>
              <a:t> at MoMA in 1943’, </a:t>
            </a:r>
            <a:r>
              <a:rPr lang="en-GB" i="1" dirty="0">
                <a:solidFill>
                  <a:schemeClr val="bg1"/>
                </a:solidFill>
              </a:rPr>
              <a:t>post. Notes on art in a global context, </a:t>
            </a:r>
            <a:r>
              <a:rPr lang="en-GB" dirty="0">
                <a:solidFill>
                  <a:schemeClr val="bg1"/>
                </a:solidFill>
                <a:hlinkClick r:id="rId4"/>
              </a:rPr>
              <a:t>https://post.moma.org/part-1-anti-fascist-caricatures-by-adolf-hoffmeister-and-antonin-pelc-at-moma-in-1943/</a:t>
            </a:r>
            <a:r>
              <a:rPr lang="en-GB" dirty="0">
                <a:solidFill>
                  <a:schemeClr val="bg1"/>
                </a:solidFill>
              </a:rPr>
              <a:t> </a:t>
            </a:r>
          </a:p>
          <a:p>
            <a:pPr marL="285750" indent="-285750">
              <a:buFont typeface="Arial" panose="020B0604020202020204" pitchFamily="34" charset="0"/>
              <a:buChar char="•"/>
            </a:pPr>
            <a:endParaRPr lang="en-GB" dirty="0">
              <a:solidFill>
                <a:schemeClr val="bg1"/>
              </a:solidFill>
            </a:endParaRPr>
          </a:p>
          <a:p>
            <a:endParaRPr lang="en-GB" dirty="0">
              <a:solidFill>
                <a:schemeClr val="bg1"/>
              </a:solidFill>
            </a:endParaRPr>
          </a:p>
          <a:p>
            <a:endParaRPr lang="en-AT" dirty="0">
              <a:solidFill>
                <a:schemeClr val="bg1"/>
              </a:solidFill>
            </a:endParaRPr>
          </a:p>
        </p:txBody>
      </p:sp>
    </p:spTree>
    <p:extLst>
      <p:ext uri="{BB962C8B-B14F-4D97-AF65-F5344CB8AC3E}">
        <p14:creationId xmlns:p14="http://schemas.microsoft.com/office/powerpoint/2010/main" val="952025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2CB5DDB-EF5D-076A-D058-AFD8F23C9A8A}"/>
              </a:ext>
            </a:extLst>
          </p:cNvPr>
          <p:cNvSpPr txBox="1"/>
          <p:nvPr/>
        </p:nvSpPr>
        <p:spPr>
          <a:xfrm>
            <a:off x="346842" y="5793368"/>
            <a:ext cx="3657600" cy="276999"/>
          </a:xfrm>
          <a:prstGeom prst="rect">
            <a:avLst/>
          </a:prstGeom>
          <a:noFill/>
        </p:spPr>
        <p:txBody>
          <a:bodyPr wrap="square" rtlCol="0">
            <a:spAutoFit/>
          </a:bodyPr>
          <a:lstStyle/>
          <a:p>
            <a:pPr algn="ctr"/>
            <a:r>
              <a:rPr lang="en-GB" sz="1200" b="0" i="0" u="none" strike="noStrike" dirty="0">
                <a:solidFill>
                  <a:schemeClr val="bg1"/>
                </a:solidFill>
                <a:effectLst/>
                <a:latin typeface="Aptos" panose="020B0004020202020204" pitchFamily="34" charset="0"/>
              </a:rPr>
              <a:t>Inside back cover of </a:t>
            </a:r>
            <a:r>
              <a:rPr lang="en-GB" sz="1200" b="0" i="1" u="none" strike="noStrike" dirty="0">
                <a:solidFill>
                  <a:schemeClr val="bg1"/>
                </a:solidFill>
                <a:effectLst/>
                <a:latin typeface="Aptos" panose="020B0004020202020204" pitchFamily="34" charset="0"/>
              </a:rPr>
              <a:t>Blok</a:t>
            </a:r>
            <a:r>
              <a:rPr lang="en-GB" sz="1200" b="0" i="0" u="none" strike="noStrike" dirty="0">
                <a:solidFill>
                  <a:schemeClr val="bg1"/>
                </a:solidFill>
                <a:effectLst/>
                <a:latin typeface="Aptos" panose="020B0004020202020204" pitchFamily="34" charset="0"/>
              </a:rPr>
              <a:t> 6-7, Warsaw, 1924.</a:t>
            </a:r>
            <a:endParaRPr lang="en-AT" sz="1200" dirty="0">
              <a:solidFill>
                <a:schemeClr val="bg1"/>
              </a:solidFill>
              <a:latin typeface="Aptos" panose="020B0004020202020204" pitchFamily="34" charset="0"/>
            </a:endParaRPr>
          </a:p>
        </p:txBody>
      </p:sp>
      <p:sp>
        <p:nvSpPr>
          <p:cNvPr id="11" name="TextBox 10">
            <a:extLst>
              <a:ext uri="{FF2B5EF4-FFF2-40B4-BE49-F238E27FC236}">
                <a16:creationId xmlns:a16="http://schemas.microsoft.com/office/drawing/2014/main" id="{01243E17-AB08-4E07-B4B1-16CC398C0E45}"/>
              </a:ext>
            </a:extLst>
          </p:cNvPr>
          <p:cNvSpPr txBox="1"/>
          <p:nvPr/>
        </p:nvSpPr>
        <p:spPr>
          <a:xfrm>
            <a:off x="4503000" y="5793367"/>
            <a:ext cx="3186000" cy="276999"/>
          </a:xfrm>
          <a:prstGeom prst="rect">
            <a:avLst/>
          </a:prstGeom>
          <a:noFill/>
        </p:spPr>
        <p:txBody>
          <a:bodyPr wrap="square" rtlCol="0">
            <a:spAutoFit/>
          </a:bodyPr>
          <a:lstStyle/>
          <a:p>
            <a:r>
              <a:rPr lang="en-GB" sz="1200" dirty="0" err="1">
                <a:solidFill>
                  <a:schemeClr val="bg1"/>
                </a:solidFill>
                <a:latin typeface="Aptos" panose="020B0004020202020204" pitchFamily="34" charset="0"/>
              </a:rPr>
              <a:t>ReD</a:t>
            </a:r>
            <a:r>
              <a:rPr lang="en-GB" sz="1200" dirty="0">
                <a:solidFill>
                  <a:schemeClr val="bg1"/>
                </a:solidFill>
                <a:latin typeface="Aptos" panose="020B0004020202020204" pitchFamily="34" charset="0"/>
              </a:rPr>
              <a:t> 1:2 (November 1927): The Russian issue.</a:t>
            </a:r>
            <a:endParaRPr lang="en-AT" sz="1200" dirty="0">
              <a:solidFill>
                <a:schemeClr val="bg1"/>
              </a:solidFill>
              <a:latin typeface="Aptos" panose="020B0004020202020204" pitchFamily="34" charset="0"/>
            </a:endParaRPr>
          </a:p>
        </p:txBody>
      </p:sp>
      <p:sp>
        <p:nvSpPr>
          <p:cNvPr id="4" name="TextBox 3">
            <a:extLst>
              <a:ext uri="{FF2B5EF4-FFF2-40B4-BE49-F238E27FC236}">
                <a16:creationId xmlns:a16="http://schemas.microsoft.com/office/drawing/2014/main" id="{8BBDC7DE-250D-1444-F4E4-247987EC1520}"/>
              </a:ext>
            </a:extLst>
          </p:cNvPr>
          <p:cNvSpPr txBox="1"/>
          <p:nvPr/>
        </p:nvSpPr>
        <p:spPr>
          <a:xfrm>
            <a:off x="346842" y="300384"/>
            <a:ext cx="4394152" cy="369332"/>
          </a:xfrm>
          <a:prstGeom prst="rect">
            <a:avLst/>
          </a:prstGeom>
          <a:noFill/>
        </p:spPr>
        <p:txBody>
          <a:bodyPr wrap="none" rtlCol="0">
            <a:spAutoFit/>
          </a:bodyPr>
          <a:lstStyle/>
          <a:p>
            <a:r>
              <a:rPr lang="en-AT" dirty="0">
                <a:solidFill>
                  <a:schemeClr val="bg1"/>
                </a:solidFill>
                <a:latin typeface="Aptos" panose="020B0004020202020204" pitchFamily="34" charset="0"/>
              </a:rPr>
              <a:t>The avant-garde and modernist magazines</a:t>
            </a:r>
          </a:p>
        </p:txBody>
      </p:sp>
      <p:pic>
        <p:nvPicPr>
          <p:cNvPr id="6" name="Picture 5" descr="A white and red poster&#10;&#10;Description automatically generated">
            <a:extLst>
              <a:ext uri="{FF2B5EF4-FFF2-40B4-BE49-F238E27FC236}">
                <a16:creationId xmlns:a16="http://schemas.microsoft.com/office/drawing/2014/main" id="{BA7ACDBC-36BC-8D80-14C0-B0F102BAC960}"/>
              </a:ext>
            </a:extLst>
          </p:cNvPr>
          <p:cNvPicPr>
            <a:picLocks noChangeAspect="1"/>
          </p:cNvPicPr>
          <p:nvPr/>
        </p:nvPicPr>
        <p:blipFill>
          <a:blip r:embed="rId3"/>
          <a:stretch>
            <a:fillRect/>
          </a:stretch>
        </p:blipFill>
        <p:spPr>
          <a:xfrm>
            <a:off x="423052" y="1001754"/>
            <a:ext cx="3390296" cy="4704036"/>
          </a:xfrm>
          <a:prstGeom prst="rect">
            <a:avLst/>
          </a:prstGeom>
        </p:spPr>
      </p:pic>
      <p:sp>
        <p:nvSpPr>
          <p:cNvPr id="7" name="TextBox 6">
            <a:extLst>
              <a:ext uri="{FF2B5EF4-FFF2-40B4-BE49-F238E27FC236}">
                <a16:creationId xmlns:a16="http://schemas.microsoft.com/office/drawing/2014/main" id="{F74E4BD5-AAAB-01D4-A757-1B3418E0080F}"/>
              </a:ext>
            </a:extLst>
          </p:cNvPr>
          <p:cNvSpPr txBox="1"/>
          <p:nvPr/>
        </p:nvSpPr>
        <p:spPr>
          <a:xfrm>
            <a:off x="9513536" y="5767671"/>
            <a:ext cx="1039067" cy="276999"/>
          </a:xfrm>
          <a:prstGeom prst="rect">
            <a:avLst/>
          </a:prstGeom>
          <a:noFill/>
        </p:spPr>
        <p:txBody>
          <a:bodyPr wrap="none" rtlCol="0">
            <a:spAutoFit/>
          </a:bodyPr>
          <a:lstStyle/>
          <a:p>
            <a:r>
              <a:rPr lang="en-GB" sz="1200" b="0" i="1" u="none" strike="noStrike" dirty="0">
                <a:solidFill>
                  <a:schemeClr val="bg1"/>
                </a:solidFill>
                <a:effectLst/>
                <a:latin typeface="Aptos" panose="020B0004020202020204" pitchFamily="34" charset="0"/>
              </a:rPr>
              <a:t>Disk</a:t>
            </a:r>
            <a:r>
              <a:rPr lang="en-GB" sz="1200" b="0" i="0" u="none" strike="noStrike" dirty="0">
                <a:solidFill>
                  <a:schemeClr val="bg1"/>
                </a:solidFill>
                <a:effectLst/>
                <a:latin typeface="Aptos" panose="020B0004020202020204" pitchFamily="34" charset="0"/>
              </a:rPr>
              <a:t> 1 (1923)</a:t>
            </a:r>
            <a:endParaRPr lang="en-AT" sz="1200" dirty="0">
              <a:solidFill>
                <a:schemeClr val="bg1"/>
              </a:solidFill>
              <a:latin typeface="Aptos" panose="020B0004020202020204" pitchFamily="34" charset="0"/>
            </a:endParaRPr>
          </a:p>
        </p:txBody>
      </p:sp>
      <p:pic>
        <p:nvPicPr>
          <p:cNvPr id="9" name="Picture 8" descr="A red and white book with a person in a red and black design&#10;&#10;Description automatically generated">
            <a:extLst>
              <a:ext uri="{FF2B5EF4-FFF2-40B4-BE49-F238E27FC236}">
                <a16:creationId xmlns:a16="http://schemas.microsoft.com/office/drawing/2014/main" id="{4BF79FB6-7CF5-B781-5EFC-BF7BC8040B3E}"/>
              </a:ext>
            </a:extLst>
          </p:cNvPr>
          <p:cNvPicPr>
            <a:picLocks noChangeAspect="1"/>
          </p:cNvPicPr>
          <p:nvPr/>
        </p:nvPicPr>
        <p:blipFill>
          <a:blip r:embed="rId4"/>
          <a:stretch>
            <a:fillRect/>
          </a:stretch>
        </p:blipFill>
        <p:spPr>
          <a:xfrm>
            <a:off x="4263827" y="1001755"/>
            <a:ext cx="3566795" cy="4704035"/>
          </a:xfrm>
          <a:prstGeom prst="rect">
            <a:avLst/>
          </a:prstGeom>
        </p:spPr>
      </p:pic>
      <p:pic>
        <p:nvPicPr>
          <p:cNvPr id="15" name="Picture 14" descr="A pink and black disk&#10;&#10;Description automatically generated">
            <a:extLst>
              <a:ext uri="{FF2B5EF4-FFF2-40B4-BE49-F238E27FC236}">
                <a16:creationId xmlns:a16="http://schemas.microsoft.com/office/drawing/2014/main" id="{9D851B1C-9432-7122-3F0A-E190A60A785A}"/>
              </a:ext>
            </a:extLst>
          </p:cNvPr>
          <p:cNvPicPr>
            <a:picLocks noChangeAspect="1"/>
          </p:cNvPicPr>
          <p:nvPr/>
        </p:nvPicPr>
        <p:blipFill>
          <a:blip r:embed="rId5"/>
          <a:stretch>
            <a:fillRect/>
          </a:stretch>
        </p:blipFill>
        <p:spPr>
          <a:xfrm>
            <a:off x="8281102" y="951829"/>
            <a:ext cx="3503937" cy="4704036"/>
          </a:xfrm>
          <a:prstGeom prst="rect">
            <a:avLst/>
          </a:prstGeom>
        </p:spPr>
      </p:pic>
    </p:spTree>
    <p:extLst>
      <p:ext uri="{BB962C8B-B14F-4D97-AF65-F5344CB8AC3E}">
        <p14:creationId xmlns:p14="http://schemas.microsoft.com/office/powerpoint/2010/main" val="2454693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5C24A9-6F63-4F79-7F28-57AA44737EA2}"/>
              </a:ext>
            </a:extLst>
          </p:cNvPr>
          <p:cNvSpPr txBox="1"/>
          <p:nvPr/>
        </p:nvSpPr>
        <p:spPr>
          <a:xfrm>
            <a:off x="4534930" y="1145628"/>
            <a:ext cx="6956854" cy="4247317"/>
          </a:xfrm>
          <a:prstGeom prst="rect">
            <a:avLst/>
          </a:prstGeom>
          <a:noFill/>
        </p:spPr>
        <p:txBody>
          <a:bodyPr wrap="square" rtlCol="0">
            <a:spAutoFit/>
          </a:bodyPr>
          <a:lstStyle/>
          <a:p>
            <a:r>
              <a:rPr lang="en-GB" b="0" u="none" strike="noStrike" dirty="0">
                <a:solidFill>
                  <a:schemeClr val="bg1"/>
                </a:solidFill>
                <a:effectLst/>
                <a:latin typeface="Aptos" panose="020B0004020202020204" pitchFamily="34" charset="0"/>
              </a:rPr>
              <a:t>“We can make fun about the tragic and nonsensical situation of the world, we can abuse our own poverty by uncurbed jokes. We need the happy and entertaining humourist art as salt. It is certain that modern Muses are light Muses. Today’s human being who struggles with difficulties for his existence has too little time and will to engage with dull and ostentatious academic works. A human being enslaved and mechanized by the capitalist system naturally wants short, wild and poetic signs, which should also be provided by humourist art which, </a:t>
            </a:r>
            <a:r>
              <a:rPr lang="en-GB" b="0" u="none" strike="noStrike" dirty="0">
                <a:solidFill>
                  <a:schemeClr val="accent4">
                    <a:lumMod val="40000"/>
                    <a:lumOff val="60000"/>
                  </a:schemeClr>
                </a:solidFill>
                <a:effectLst/>
                <a:highlight>
                  <a:srgbClr val="808080"/>
                </a:highlight>
                <a:latin typeface="Aptos" panose="020B0004020202020204" pitchFamily="34" charset="0"/>
              </a:rPr>
              <a:t>like most modern art, has to work with abbreviations, and be synthetic and surprising</a:t>
            </a:r>
            <a:r>
              <a:rPr lang="en-GB" b="0" u="none" strike="noStrike" dirty="0">
                <a:solidFill>
                  <a:schemeClr val="bg1"/>
                </a:solidFill>
                <a:effectLst/>
                <a:latin typeface="Aptos" panose="020B0004020202020204" pitchFamily="34" charset="0"/>
              </a:rPr>
              <a:t>. And, as a matter of fact, a new era has given birth to new forms of humour. . . . </a:t>
            </a:r>
            <a:r>
              <a:rPr lang="en-GB" b="0" u="none" strike="noStrike" dirty="0">
                <a:solidFill>
                  <a:schemeClr val="accent4">
                    <a:lumMod val="40000"/>
                    <a:lumOff val="60000"/>
                  </a:schemeClr>
                </a:solidFill>
                <a:effectLst/>
                <a:highlight>
                  <a:srgbClr val="808080"/>
                </a:highlight>
                <a:latin typeface="Aptos" panose="020B0004020202020204" pitchFamily="34" charset="0"/>
              </a:rPr>
              <a:t>Mockery is a weapon of libertarian and revolting spirit </a:t>
            </a:r>
            <a:r>
              <a:rPr lang="en-GB" b="0" u="none" strike="noStrike" dirty="0">
                <a:solidFill>
                  <a:schemeClr val="bg1"/>
                </a:solidFill>
                <a:effectLst/>
                <a:latin typeface="Aptos" panose="020B0004020202020204" pitchFamily="34" charset="0"/>
              </a:rPr>
              <a:t>against the rotten and corrupted bourgeois society and morality.”</a:t>
            </a:r>
            <a:endParaRPr lang="en-AT" dirty="0">
              <a:solidFill>
                <a:schemeClr val="bg1"/>
              </a:solidFill>
              <a:latin typeface="Aptos" panose="020B0004020202020204" pitchFamily="34" charset="0"/>
            </a:endParaRPr>
          </a:p>
          <a:p>
            <a:endParaRPr lang="en-AT" sz="1200" dirty="0">
              <a:solidFill>
                <a:schemeClr val="bg1"/>
              </a:solidFill>
              <a:latin typeface="Aptos" panose="020B0004020202020204" pitchFamily="34" charset="0"/>
            </a:endParaRPr>
          </a:p>
          <a:p>
            <a:r>
              <a:rPr lang="en-AT" sz="1200" dirty="0">
                <a:solidFill>
                  <a:schemeClr val="bg1"/>
                </a:solidFill>
                <a:latin typeface="Aptos" panose="020B0004020202020204" pitchFamily="34" charset="0"/>
              </a:rPr>
              <a:t>Karel Teige, </a:t>
            </a:r>
            <a:r>
              <a:rPr lang="en-GB" sz="1200" dirty="0">
                <a:solidFill>
                  <a:schemeClr val="bg1"/>
                </a:solidFill>
                <a:latin typeface="Aptos" panose="020B0004020202020204" pitchFamily="34" charset="0"/>
              </a:rPr>
              <a:t>“On </a:t>
            </a:r>
            <a:r>
              <a:rPr lang="en-GB" sz="1200" dirty="0" err="1">
                <a:solidFill>
                  <a:schemeClr val="bg1"/>
                </a:solidFill>
                <a:latin typeface="Aptos" panose="020B0004020202020204" pitchFamily="34" charset="0"/>
              </a:rPr>
              <a:t>Humor</a:t>
            </a:r>
            <a:r>
              <a:rPr lang="en-GB" sz="1200" dirty="0">
                <a:solidFill>
                  <a:schemeClr val="bg1"/>
                </a:solidFill>
                <a:latin typeface="Aptos" panose="020B0004020202020204" pitchFamily="34" charset="0"/>
              </a:rPr>
              <a:t>, Clowns, and Dadaists.”</a:t>
            </a:r>
          </a:p>
          <a:p>
            <a:r>
              <a:rPr lang="en-GB" sz="1200" b="0" i="1" u="none" strike="noStrike" dirty="0" err="1">
                <a:solidFill>
                  <a:schemeClr val="bg1"/>
                </a:solidFill>
                <a:effectLst/>
                <a:latin typeface="Aptos" panose="020B0004020202020204" pitchFamily="34" charset="0"/>
              </a:rPr>
              <a:t>Avantgarda</a:t>
            </a:r>
            <a:r>
              <a:rPr lang="en-GB" sz="1200" b="0" i="1" u="none" strike="noStrike" dirty="0">
                <a:solidFill>
                  <a:schemeClr val="bg1"/>
                </a:solidFill>
                <a:effectLst/>
                <a:latin typeface="Aptos" panose="020B0004020202020204" pitchFamily="34" charset="0"/>
              </a:rPr>
              <a:t> </a:t>
            </a:r>
            <a:r>
              <a:rPr lang="en-GB" sz="1200" b="0" i="1" u="none" strike="noStrike" dirty="0" err="1">
                <a:solidFill>
                  <a:schemeClr val="bg1"/>
                </a:solidFill>
                <a:effectLst/>
                <a:latin typeface="Aptos" panose="020B0004020202020204" pitchFamily="34" charset="0"/>
              </a:rPr>
              <a:t>známá</a:t>
            </a:r>
            <a:r>
              <a:rPr lang="en-GB" sz="1200" b="0" i="1" u="none" strike="noStrike" dirty="0">
                <a:solidFill>
                  <a:schemeClr val="bg1"/>
                </a:solidFill>
                <a:effectLst/>
                <a:latin typeface="Aptos" panose="020B0004020202020204" pitchFamily="34" charset="0"/>
              </a:rPr>
              <a:t> a </a:t>
            </a:r>
            <a:r>
              <a:rPr lang="en-GB" sz="1200" b="0" i="1" u="none" strike="noStrike" dirty="0" err="1">
                <a:solidFill>
                  <a:schemeClr val="bg1"/>
                </a:solidFill>
                <a:effectLst/>
                <a:latin typeface="Aptos" panose="020B0004020202020204" pitchFamily="34" charset="0"/>
              </a:rPr>
              <a:t>neznámá</a:t>
            </a:r>
            <a:r>
              <a:rPr lang="en-GB" sz="1200" b="0" i="0" u="none" strike="noStrike" dirty="0">
                <a:solidFill>
                  <a:schemeClr val="bg1"/>
                </a:solidFill>
                <a:effectLst/>
                <a:latin typeface="Aptos" panose="020B0004020202020204" pitchFamily="34" charset="0"/>
              </a:rPr>
              <a:t>, vol. I (Prague: Svoboda, 1971), 571-572. </a:t>
            </a:r>
            <a:endParaRPr lang="en-AT" sz="1200" dirty="0">
              <a:solidFill>
                <a:schemeClr val="bg1"/>
              </a:solidFill>
              <a:latin typeface="Aptos" panose="020B0004020202020204" pitchFamily="34" charset="0"/>
            </a:endParaRPr>
          </a:p>
        </p:txBody>
      </p:sp>
      <p:pic>
        <p:nvPicPr>
          <p:cNvPr id="7" name="Picture 6">
            <a:extLst>
              <a:ext uri="{FF2B5EF4-FFF2-40B4-BE49-F238E27FC236}">
                <a16:creationId xmlns:a16="http://schemas.microsoft.com/office/drawing/2014/main" id="{C4D2BD00-2E6F-897D-AA38-A4DFAA14BA5D}"/>
              </a:ext>
            </a:extLst>
          </p:cNvPr>
          <p:cNvPicPr>
            <a:picLocks noChangeAspect="1"/>
          </p:cNvPicPr>
          <p:nvPr/>
        </p:nvPicPr>
        <p:blipFill rotWithShape="1">
          <a:blip r:embed="rId2"/>
          <a:srcRect t="-1" r="39527" b="217"/>
          <a:stretch/>
        </p:blipFill>
        <p:spPr>
          <a:xfrm>
            <a:off x="700216" y="1145628"/>
            <a:ext cx="3686432" cy="4346661"/>
          </a:xfrm>
          <a:prstGeom prst="rect">
            <a:avLst/>
          </a:prstGeom>
        </p:spPr>
      </p:pic>
    </p:spTree>
    <p:extLst>
      <p:ext uri="{BB962C8B-B14F-4D97-AF65-F5344CB8AC3E}">
        <p14:creationId xmlns:p14="http://schemas.microsoft.com/office/powerpoint/2010/main" val="403420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descr="Chapter%20IV%20-%20Trn/Chapter%20IV%20Illustrations/IMG_1835.jpg">
            <a:extLst>
              <a:ext uri="{FF2B5EF4-FFF2-40B4-BE49-F238E27FC236}">
                <a16:creationId xmlns:a16="http://schemas.microsoft.com/office/drawing/2014/main" id="{3426B917-AC2C-CB1B-C06E-4C9F798D61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8863" y="607060"/>
            <a:ext cx="3941728" cy="5580000"/>
          </a:xfrm>
          <a:prstGeom prst="rect">
            <a:avLst/>
          </a:prstGeom>
          <a:noFill/>
          <a:ln>
            <a:noFill/>
          </a:ln>
        </p:spPr>
      </p:pic>
      <p:pic>
        <p:nvPicPr>
          <p:cNvPr id="3" name="Picture 2" descr="Chapter%20IV%20-%20Trn/Chapter%20IV%20Illustrations/IMG_1838.jpg">
            <a:extLst>
              <a:ext uri="{FF2B5EF4-FFF2-40B4-BE49-F238E27FC236}">
                <a16:creationId xmlns:a16="http://schemas.microsoft.com/office/drawing/2014/main" id="{BD062F00-28E0-8028-423A-B512CE8EE5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757" y="607060"/>
            <a:ext cx="3780693" cy="5580000"/>
          </a:xfrm>
          <a:prstGeom prst="rect">
            <a:avLst/>
          </a:prstGeom>
          <a:noFill/>
          <a:ln>
            <a:noFill/>
          </a:ln>
        </p:spPr>
      </p:pic>
      <p:sp>
        <p:nvSpPr>
          <p:cNvPr id="4" name="TextBox 3">
            <a:extLst>
              <a:ext uri="{FF2B5EF4-FFF2-40B4-BE49-F238E27FC236}">
                <a16:creationId xmlns:a16="http://schemas.microsoft.com/office/drawing/2014/main" id="{86E5DCA9-CA93-A536-BBEC-F1243832FF8B}"/>
              </a:ext>
            </a:extLst>
          </p:cNvPr>
          <p:cNvSpPr txBox="1"/>
          <p:nvPr/>
        </p:nvSpPr>
        <p:spPr>
          <a:xfrm>
            <a:off x="3955143" y="6340244"/>
            <a:ext cx="4281714" cy="307777"/>
          </a:xfrm>
          <a:prstGeom prst="rect">
            <a:avLst/>
          </a:prstGeom>
          <a:noFill/>
        </p:spPr>
        <p:txBody>
          <a:bodyPr wrap="square" rtlCol="0">
            <a:spAutoFit/>
          </a:bodyPr>
          <a:lstStyle/>
          <a:p>
            <a:r>
              <a:rPr lang="en-US" sz="1400" i="1" dirty="0">
                <a:solidFill>
                  <a:schemeClr val="bg1"/>
                </a:solidFill>
                <a:latin typeface="Aptos" panose="020B0004020202020204" pitchFamily="34" charset="0"/>
              </a:rPr>
              <a:t>Trn</a:t>
            </a:r>
            <a:r>
              <a:rPr lang="en-US" sz="1400" dirty="0">
                <a:solidFill>
                  <a:schemeClr val="bg1"/>
                </a:solidFill>
                <a:latin typeface="Aptos" panose="020B0004020202020204" pitchFamily="34" charset="0"/>
              </a:rPr>
              <a:t> Vol. 1 No.1 (1924) cover and page 3</a:t>
            </a:r>
          </a:p>
        </p:txBody>
      </p:sp>
    </p:spTree>
    <p:extLst>
      <p:ext uri="{BB962C8B-B14F-4D97-AF65-F5344CB8AC3E}">
        <p14:creationId xmlns:p14="http://schemas.microsoft.com/office/powerpoint/2010/main" val="2223259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E8A27F-6657-DE98-E2D6-1B1F16931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557" y="449943"/>
            <a:ext cx="3698630" cy="5400000"/>
          </a:xfrm>
          <a:prstGeom prst="rect">
            <a:avLst/>
          </a:prstGeom>
        </p:spPr>
      </p:pic>
      <p:pic>
        <p:nvPicPr>
          <p:cNvPr id="7" name="Picture 6">
            <a:extLst>
              <a:ext uri="{FF2B5EF4-FFF2-40B4-BE49-F238E27FC236}">
                <a16:creationId xmlns:a16="http://schemas.microsoft.com/office/drawing/2014/main" id="{B6ED58DD-6046-27D5-4BB6-C691D6DB4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3301" y="449943"/>
            <a:ext cx="3857143" cy="5400000"/>
          </a:xfrm>
          <a:prstGeom prst="rect">
            <a:avLst/>
          </a:prstGeom>
        </p:spPr>
      </p:pic>
      <p:sp>
        <p:nvSpPr>
          <p:cNvPr id="8" name="TextBox 7">
            <a:extLst>
              <a:ext uri="{FF2B5EF4-FFF2-40B4-BE49-F238E27FC236}">
                <a16:creationId xmlns:a16="http://schemas.microsoft.com/office/drawing/2014/main" id="{A77D3E9C-A6B5-2031-2921-236482AB142A}"/>
              </a:ext>
            </a:extLst>
          </p:cNvPr>
          <p:cNvSpPr txBox="1"/>
          <p:nvPr/>
        </p:nvSpPr>
        <p:spPr>
          <a:xfrm>
            <a:off x="2421346" y="6060804"/>
            <a:ext cx="7297190" cy="369332"/>
          </a:xfrm>
          <a:prstGeom prst="rect">
            <a:avLst/>
          </a:prstGeom>
          <a:noFill/>
        </p:spPr>
        <p:txBody>
          <a:bodyPr wrap="none" rtlCol="0">
            <a:spAutoFit/>
          </a:bodyPr>
          <a:lstStyle/>
          <a:p>
            <a:r>
              <a:rPr lang="en-US" dirty="0">
                <a:solidFill>
                  <a:schemeClr val="bg1"/>
                </a:solidFill>
                <a:latin typeface="Aptos" panose="020B0004020202020204" pitchFamily="34" charset="0"/>
              </a:rPr>
              <a:t>George Grosz </a:t>
            </a:r>
            <a:r>
              <a:rPr lang="en-US" i="1" dirty="0">
                <a:solidFill>
                  <a:schemeClr val="bg1"/>
                </a:solidFill>
                <a:latin typeface="Aptos" panose="020B0004020202020204" pitchFamily="34" charset="0"/>
              </a:rPr>
              <a:t>Das </a:t>
            </a:r>
            <a:r>
              <a:rPr lang="en-US" i="1" dirty="0" err="1">
                <a:solidFill>
                  <a:schemeClr val="bg1"/>
                </a:solidFill>
                <a:latin typeface="Aptos" panose="020B0004020202020204" pitchFamily="34" charset="0"/>
              </a:rPr>
              <a:t>Gesicht</a:t>
            </a:r>
            <a:r>
              <a:rPr lang="en-US" i="1" dirty="0">
                <a:solidFill>
                  <a:schemeClr val="bg1"/>
                </a:solidFill>
                <a:latin typeface="Aptos" panose="020B0004020202020204" pitchFamily="34" charset="0"/>
              </a:rPr>
              <a:t> der </a:t>
            </a:r>
            <a:r>
              <a:rPr lang="en-US" i="1" dirty="0" err="1">
                <a:solidFill>
                  <a:schemeClr val="bg1"/>
                </a:solidFill>
                <a:latin typeface="Aptos" panose="020B0004020202020204" pitchFamily="34" charset="0"/>
              </a:rPr>
              <a:t>herrschenden</a:t>
            </a:r>
            <a:r>
              <a:rPr lang="en-US" i="1" dirty="0">
                <a:solidFill>
                  <a:schemeClr val="bg1"/>
                </a:solidFill>
                <a:latin typeface="Aptos" panose="020B0004020202020204" pitchFamily="34" charset="0"/>
              </a:rPr>
              <a:t> </a:t>
            </a:r>
            <a:r>
              <a:rPr lang="en-US" i="1" dirty="0" err="1">
                <a:solidFill>
                  <a:schemeClr val="bg1"/>
                </a:solidFill>
                <a:latin typeface="Aptos" panose="020B0004020202020204" pitchFamily="34" charset="0"/>
              </a:rPr>
              <a:t>Klasse</a:t>
            </a:r>
            <a:r>
              <a:rPr lang="en-US" i="1" dirty="0">
                <a:solidFill>
                  <a:schemeClr val="bg1"/>
                </a:solidFill>
                <a:latin typeface="Aptos" panose="020B0004020202020204" pitchFamily="34" charset="0"/>
              </a:rPr>
              <a:t> </a:t>
            </a:r>
            <a:r>
              <a:rPr lang="en-US" dirty="0">
                <a:solidFill>
                  <a:schemeClr val="bg1"/>
                </a:solidFill>
                <a:latin typeface="Aptos" panose="020B0004020202020204" pitchFamily="34" charset="0"/>
              </a:rPr>
              <a:t>(Berlin: Malik, 1921)</a:t>
            </a:r>
          </a:p>
        </p:txBody>
      </p:sp>
    </p:spTree>
    <p:extLst>
      <p:ext uri="{BB962C8B-B14F-4D97-AF65-F5344CB8AC3E}">
        <p14:creationId xmlns:p14="http://schemas.microsoft.com/office/powerpoint/2010/main" val="221350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298DB1-7A43-18F7-EE35-5CEECBEC6DF5}"/>
              </a:ext>
            </a:extLst>
          </p:cNvPr>
          <p:cNvPicPr>
            <a:picLocks noChangeAspect="1"/>
          </p:cNvPicPr>
          <p:nvPr/>
        </p:nvPicPr>
        <p:blipFill rotWithShape="1">
          <a:blip r:embed="rId2">
            <a:extLst>
              <a:ext uri="{28A0092B-C50C-407E-A947-70E740481C1C}">
                <a14:useLocalDpi xmlns:a14="http://schemas.microsoft.com/office/drawing/2010/main" val="0"/>
              </a:ext>
            </a:extLst>
          </a:blip>
          <a:srcRect l="5428" t="5387" r="5496" b="4914"/>
          <a:stretch/>
        </p:blipFill>
        <p:spPr>
          <a:xfrm>
            <a:off x="1840135" y="660026"/>
            <a:ext cx="3886194" cy="5537945"/>
          </a:xfrm>
          <a:prstGeom prst="rect">
            <a:avLst/>
          </a:prstGeom>
        </p:spPr>
      </p:pic>
      <p:pic>
        <p:nvPicPr>
          <p:cNvPr id="7" name="Picture 6" descr="Chapter%20IV%20-%20Trn/Chapter%20IV%20Illustrations/3.jpg">
            <a:extLst>
              <a:ext uri="{FF2B5EF4-FFF2-40B4-BE49-F238E27FC236}">
                <a16:creationId xmlns:a16="http://schemas.microsoft.com/office/drawing/2014/main" id="{666565E4-767F-3C5A-7CBF-892886AEB2B6}"/>
              </a:ext>
            </a:extLst>
          </p:cNvPr>
          <p:cNvPicPr/>
          <p:nvPr/>
        </p:nvPicPr>
        <p:blipFill rotWithShape="1">
          <a:blip r:embed="rId3">
            <a:extLst>
              <a:ext uri="{28A0092B-C50C-407E-A947-70E740481C1C}">
                <a14:useLocalDpi xmlns:a14="http://schemas.microsoft.com/office/drawing/2010/main" val="0"/>
              </a:ext>
            </a:extLst>
          </a:blip>
          <a:srcRect b="8014"/>
          <a:stretch/>
        </p:blipFill>
        <p:spPr bwMode="auto">
          <a:xfrm>
            <a:off x="6465672" y="660027"/>
            <a:ext cx="3632529" cy="5537945"/>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4BDE4051-5C4C-B1BF-1BF2-5808D86D623D}"/>
              </a:ext>
            </a:extLst>
          </p:cNvPr>
          <p:cNvSpPr txBox="1"/>
          <p:nvPr/>
        </p:nvSpPr>
        <p:spPr>
          <a:xfrm>
            <a:off x="5122615" y="6363120"/>
            <a:ext cx="4168925" cy="369332"/>
          </a:xfrm>
          <a:prstGeom prst="rect">
            <a:avLst/>
          </a:prstGeom>
          <a:noFill/>
        </p:spPr>
        <p:txBody>
          <a:bodyPr wrap="square" rtlCol="0">
            <a:spAutoFit/>
          </a:bodyPr>
          <a:lstStyle/>
          <a:p>
            <a:r>
              <a:rPr lang="en-US" i="1" dirty="0" err="1">
                <a:solidFill>
                  <a:schemeClr val="bg1"/>
                </a:solidFill>
                <a:latin typeface="Aptos" panose="020B0004020202020204" pitchFamily="34" charset="0"/>
              </a:rPr>
              <a:t>Trn</a:t>
            </a:r>
            <a:r>
              <a:rPr lang="en-US" dirty="0">
                <a:solidFill>
                  <a:schemeClr val="bg1"/>
                </a:solidFill>
                <a:latin typeface="Aptos" panose="020B0004020202020204" pitchFamily="34" charset="0"/>
              </a:rPr>
              <a:t> 5:20, (1929)</a:t>
            </a:r>
          </a:p>
        </p:txBody>
      </p:sp>
    </p:spTree>
    <p:extLst>
      <p:ext uri="{BB962C8B-B14F-4D97-AF65-F5344CB8AC3E}">
        <p14:creationId xmlns:p14="http://schemas.microsoft.com/office/powerpoint/2010/main" val="1260976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AF630266-2114-8B03-6006-D3D019E25094}"/>
              </a:ext>
            </a:extLst>
          </p:cNvPr>
          <p:cNvPicPr>
            <a:picLocks noChangeAspect="1"/>
          </p:cNvPicPr>
          <p:nvPr/>
        </p:nvPicPr>
        <p:blipFill rotWithShape="1">
          <a:blip r:embed="rId2"/>
          <a:srcRect l="4560" t="2342" r="8067" b="6846"/>
          <a:stretch/>
        </p:blipFill>
        <p:spPr>
          <a:xfrm>
            <a:off x="1938410" y="222421"/>
            <a:ext cx="4436076" cy="6227805"/>
          </a:xfrm>
          <a:prstGeom prst="rect">
            <a:avLst/>
          </a:prstGeom>
        </p:spPr>
      </p:pic>
      <p:sp>
        <p:nvSpPr>
          <p:cNvPr id="8" name="TextBox 7">
            <a:extLst>
              <a:ext uri="{FF2B5EF4-FFF2-40B4-BE49-F238E27FC236}">
                <a16:creationId xmlns:a16="http://schemas.microsoft.com/office/drawing/2014/main" id="{4286E1A6-4184-8A69-8CE1-C46025FB7028}"/>
              </a:ext>
            </a:extLst>
          </p:cNvPr>
          <p:cNvSpPr txBox="1"/>
          <p:nvPr/>
        </p:nvSpPr>
        <p:spPr>
          <a:xfrm>
            <a:off x="3300284" y="6517289"/>
            <a:ext cx="1712328" cy="307777"/>
          </a:xfrm>
          <a:prstGeom prst="rect">
            <a:avLst/>
          </a:prstGeom>
          <a:noFill/>
        </p:spPr>
        <p:txBody>
          <a:bodyPr wrap="none" rtlCol="0">
            <a:spAutoFit/>
          </a:bodyPr>
          <a:lstStyle/>
          <a:p>
            <a:r>
              <a:rPr lang="en-AT" sz="1400" i="1" dirty="0">
                <a:solidFill>
                  <a:schemeClr val="bg1"/>
                </a:solidFill>
                <a:latin typeface="Aptos" panose="020B0004020202020204" pitchFamily="34" charset="0"/>
              </a:rPr>
              <a:t>Trn</a:t>
            </a:r>
            <a:r>
              <a:rPr lang="en-AT" sz="1400" dirty="0">
                <a:solidFill>
                  <a:schemeClr val="bg1"/>
                </a:solidFill>
                <a:latin typeface="Aptos" panose="020B0004020202020204" pitchFamily="34" charset="0"/>
              </a:rPr>
              <a:t>, 5:8 (April 1929) </a:t>
            </a:r>
          </a:p>
        </p:txBody>
      </p:sp>
      <p:pic>
        <p:nvPicPr>
          <p:cNvPr id="9" name="Picture 8" descr="A picture containing text, indoor&#10;&#10;Description automatically generated">
            <a:extLst>
              <a:ext uri="{FF2B5EF4-FFF2-40B4-BE49-F238E27FC236}">
                <a16:creationId xmlns:a16="http://schemas.microsoft.com/office/drawing/2014/main" id="{0B10EFE4-27E2-0D90-7E0C-4C506CE59A43}"/>
              </a:ext>
            </a:extLst>
          </p:cNvPr>
          <p:cNvPicPr>
            <a:picLocks noChangeAspect="1"/>
          </p:cNvPicPr>
          <p:nvPr/>
        </p:nvPicPr>
        <p:blipFill rotWithShape="1">
          <a:blip r:embed="rId3"/>
          <a:srcRect t="8353" r="23177" b="10079"/>
          <a:stretch/>
        </p:blipFill>
        <p:spPr>
          <a:xfrm>
            <a:off x="7755925" y="-16494"/>
            <a:ext cx="4436075" cy="6890987"/>
          </a:xfrm>
          <a:prstGeom prst="rect">
            <a:avLst/>
          </a:prstGeom>
        </p:spPr>
      </p:pic>
    </p:spTree>
    <p:extLst>
      <p:ext uri="{BB962C8B-B14F-4D97-AF65-F5344CB8AC3E}">
        <p14:creationId xmlns:p14="http://schemas.microsoft.com/office/powerpoint/2010/main" val="4038160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A3037D-DB82-0097-3819-B0A742205781}"/>
              </a:ext>
            </a:extLst>
          </p:cNvPr>
          <p:cNvSpPr txBox="1"/>
          <p:nvPr/>
        </p:nvSpPr>
        <p:spPr>
          <a:xfrm>
            <a:off x="1429972" y="5909055"/>
            <a:ext cx="3961836" cy="338554"/>
          </a:xfrm>
          <a:prstGeom prst="rect">
            <a:avLst/>
          </a:prstGeom>
          <a:noFill/>
        </p:spPr>
        <p:txBody>
          <a:bodyPr wrap="square" rtlCol="0">
            <a:spAutoFit/>
          </a:bodyPr>
          <a:lstStyle/>
          <a:p>
            <a:pPr algn="ctr"/>
            <a:r>
              <a:rPr lang="en-US" sz="1600" i="1" dirty="0" err="1">
                <a:solidFill>
                  <a:schemeClr val="bg1"/>
                </a:solidFill>
                <a:latin typeface="Aptos" panose="020B0004020202020204" pitchFamily="34" charset="0"/>
              </a:rPr>
              <a:t>Arbeiter</a:t>
            </a:r>
            <a:r>
              <a:rPr lang="en-US" sz="1600" i="1" dirty="0">
                <a:solidFill>
                  <a:schemeClr val="bg1"/>
                </a:solidFill>
                <a:latin typeface="Aptos" panose="020B0004020202020204" pitchFamily="34" charset="0"/>
              </a:rPr>
              <a:t> </a:t>
            </a:r>
            <a:r>
              <a:rPr lang="en-US" sz="1600" i="1" dirty="0" err="1">
                <a:solidFill>
                  <a:schemeClr val="bg1"/>
                </a:solidFill>
                <a:latin typeface="Aptos" panose="020B0004020202020204" pitchFamily="34" charset="0"/>
              </a:rPr>
              <a:t>Illustrierte</a:t>
            </a:r>
            <a:r>
              <a:rPr lang="en-US" sz="1600" i="1" dirty="0">
                <a:solidFill>
                  <a:schemeClr val="bg1"/>
                </a:solidFill>
                <a:latin typeface="Aptos" panose="020B0004020202020204" pitchFamily="34" charset="0"/>
              </a:rPr>
              <a:t> </a:t>
            </a:r>
            <a:r>
              <a:rPr lang="en-US" sz="1600" i="1" dirty="0" err="1">
                <a:solidFill>
                  <a:schemeClr val="bg1"/>
                </a:solidFill>
                <a:latin typeface="Aptos" panose="020B0004020202020204" pitchFamily="34" charset="0"/>
              </a:rPr>
              <a:t>Zeitung</a:t>
            </a:r>
            <a:r>
              <a:rPr lang="en-US" sz="1600" dirty="0">
                <a:solidFill>
                  <a:schemeClr val="bg1"/>
                </a:solidFill>
                <a:latin typeface="Aptos" panose="020B0004020202020204" pitchFamily="34" charset="0"/>
              </a:rPr>
              <a:t>, 9:6 (1930). </a:t>
            </a:r>
          </a:p>
        </p:txBody>
      </p:sp>
      <p:sp>
        <p:nvSpPr>
          <p:cNvPr id="4" name="TextBox 3">
            <a:extLst>
              <a:ext uri="{FF2B5EF4-FFF2-40B4-BE49-F238E27FC236}">
                <a16:creationId xmlns:a16="http://schemas.microsoft.com/office/drawing/2014/main" id="{424F4610-ED59-C715-213C-D6572528D81E}"/>
              </a:ext>
            </a:extLst>
          </p:cNvPr>
          <p:cNvSpPr txBox="1"/>
          <p:nvPr/>
        </p:nvSpPr>
        <p:spPr>
          <a:xfrm>
            <a:off x="6687771" y="5909055"/>
            <a:ext cx="3699643" cy="523220"/>
          </a:xfrm>
          <a:prstGeom prst="rect">
            <a:avLst/>
          </a:prstGeom>
          <a:noFill/>
        </p:spPr>
        <p:txBody>
          <a:bodyPr wrap="square" rtlCol="0">
            <a:spAutoFit/>
          </a:bodyPr>
          <a:lstStyle/>
          <a:p>
            <a:pPr algn="ctr"/>
            <a:r>
              <a:rPr lang="en-US" sz="1400" i="1" dirty="0" err="1">
                <a:solidFill>
                  <a:schemeClr val="bg1"/>
                </a:solidFill>
                <a:latin typeface="Aptos" panose="020B0004020202020204" pitchFamily="34" charset="0"/>
              </a:rPr>
              <a:t>Arbeiter</a:t>
            </a:r>
            <a:r>
              <a:rPr lang="en-US" sz="1400" i="1" dirty="0">
                <a:solidFill>
                  <a:schemeClr val="bg1"/>
                </a:solidFill>
                <a:latin typeface="Aptos" panose="020B0004020202020204" pitchFamily="34" charset="0"/>
              </a:rPr>
              <a:t> </a:t>
            </a:r>
            <a:r>
              <a:rPr lang="en-US" sz="1400" i="1" dirty="0" err="1">
                <a:solidFill>
                  <a:schemeClr val="bg1"/>
                </a:solidFill>
                <a:latin typeface="Aptos" panose="020B0004020202020204" pitchFamily="34" charset="0"/>
              </a:rPr>
              <a:t>Illustrierte</a:t>
            </a:r>
            <a:r>
              <a:rPr lang="en-US" sz="1400" i="1" dirty="0">
                <a:solidFill>
                  <a:schemeClr val="bg1"/>
                </a:solidFill>
                <a:latin typeface="Aptos" panose="020B0004020202020204" pitchFamily="34" charset="0"/>
              </a:rPr>
              <a:t> </a:t>
            </a:r>
            <a:r>
              <a:rPr lang="en-US" sz="1400" i="1" dirty="0" err="1">
                <a:solidFill>
                  <a:schemeClr val="bg1"/>
                </a:solidFill>
                <a:latin typeface="Aptos" panose="020B0004020202020204" pitchFamily="34" charset="0"/>
              </a:rPr>
              <a:t>Zeitung</a:t>
            </a:r>
            <a:r>
              <a:rPr lang="en-US" sz="1400" dirty="0">
                <a:solidFill>
                  <a:schemeClr val="bg1"/>
                </a:solidFill>
                <a:latin typeface="Aptos" panose="020B0004020202020204" pitchFamily="34" charset="0"/>
              </a:rPr>
              <a:t>, 13:40 (1934). Photomontage by John </a:t>
            </a:r>
            <a:r>
              <a:rPr lang="en-US" sz="1400" dirty="0" err="1">
                <a:solidFill>
                  <a:schemeClr val="bg1"/>
                </a:solidFill>
                <a:latin typeface="Aptos" panose="020B0004020202020204" pitchFamily="34" charset="0"/>
              </a:rPr>
              <a:t>Heartfield</a:t>
            </a:r>
            <a:r>
              <a:rPr lang="en-US" sz="1400" dirty="0">
                <a:solidFill>
                  <a:schemeClr val="bg1"/>
                </a:solidFill>
                <a:latin typeface="Aptos" panose="020B0004020202020204" pitchFamily="34" charset="0"/>
              </a:rPr>
              <a:t>.</a:t>
            </a:r>
          </a:p>
        </p:txBody>
      </p:sp>
      <p:pic>
        <p:nvPicPr>
          <p:cNvPr id="6" name="Picture 5">
            <a:extLst>
              <a:ext uri="{FF2B5EF4-FFF2-40B4-BE49-F238E27FC236}">
                <a16:creationId xmlns:a16="http://schemas.microsoft.com/office/drawing/2014/main" id="{8C07D0EC-1B2E-DE0D-38C9-F9F363D77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972" y="457945"/>
            <a:ext cx="3961836" cy="5328000"/>
          </a:xfrm>
          <a:prstGeom prst="rect">
            <a:avLst/>
          </a:prstGeom>
        </p:spPr>
      </p:pic>
      <p:pic>
        <p:nvPicPr>
          <p:cNvPr id="8" name="Picture 7">
            <a:extLst>
              <a:ext uri="{FF2B5EF4-FFF2-40B4-BE49-F238E27FC236}">
                <a16:creationId xmlns:a16="http://schemas.microsoft.com/office/drawing/2014/main" id="{481F32DF-7C76-4296-734C-07CAD9B3D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771" y="457945"/>
            <a:ext cx="3780000" cy="5346294"/>
          </a:xfrm>
          <a:prstGeom prst="rect">
            <a:avLst/>
          </a:prstGeom>
        </p:spPr>
      </p:pic>
    </p:spTree>
    <p:extLst>
      <p:ext uri="{BB962C8B-B14F-4D97-AF65-F5344CB8AC3E}">
        <p14:creationId xmlns:p14="http://schemas.microsoft.com/office/powerpoint/2010/main" val="599198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1194</Words>
  <Application>Microsoft Macintosh PowerPoint</Application>
  <PresentationFormat>Widescreen</PresentationFormat>
  <Paragraphs>67</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Avenir Next</vt:lpstr>
      <vt:lpstr>Calibri</vt:lpstr>
      <vt:lpstr>Calibri Light</vt:lpstr>
      <vt:lpstr>Office Theme</vt:lpstr>
      <vt:lpstr>Caricature, popular illustration and magazine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Other Modernisms</dc:title>
  <dc:creator>Julia Maria Secklehner</dc:creator>
  <cp:lastModifiedBy>Julia Maria Secklehner</cp:lastModifiedBy>
  <cp:revision>29</cp:revision>
  <dcterms:created xsi:type="dcterms:W3CDTF">2023-09-19T12:39:19Z</dcterms:created>
  <dcterms:modified xsi:type="dcterms:W3CDTF">2023-10-25T09:57:36Z</dcterms:modified>
</cp:coreProperties>
</file>