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Tenor San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Ovo" charset="1" panose="02020502070400060406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32" Target="slides/slide19.xml" Type="http://schemas.openxmlformats.org/officeDocument/2006/relationships/slide"/><Relationship Id="rId33" Target="slides/slide20.xml" Type="http://schemas.openxmlformats.org/officeDocument/2006/relationships/slide"/><Relationship Id="rId34" Target="slides/slide2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H3SXrgvG-38" TargetMode="External" Type="http://schemas.openxmlformats.org/officeDocument/2006/relationships/video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zJy9EMzzu9g" TargetMode="External" Type="http://schemas.openxmlformats.org/officeDocument/2006/relationships/video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kV2CURXYKy4" TargetMode="External" Type="http://schemas.openxmlformats.org/officeDocument/2006/relationships/video"/><Relationship Id="rId4" Target="https://youtu.be/jJT9glSN4QE" TargetMode="External" Type="http://schemas.openxmlformats.org/officeDocument/2006/relationships/video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liS_be9MK00" TargetMode="External" Type="http://schemas.openxmlformats.org/officeDocument/2006/relationships/video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ZDOjzM4U-lg" TargetMode="External" Type="http://schemas.openxmlformats.org/officeDocument/2006/relationships/video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c65Ac3dr83E" TargetMode="External" Type="http://schemas.openxmlformats.org/officeDocument/2006/relationships/video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youtu.be/8eCsMJ5KHhY" TargetMode="External" Type="http://schemas.openxmlformats.org/officeDocument/2006/relationships/video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4835" y="1557414"/>
            <a:ext cx="5851439" cy="7172172"/>
          </a:xfrm>
          <a:custGeom>
            <a:avLst/>
            <a:gdLst/>
            <a:ahLst/>
            <a:cxnLst/>
            <a:rect r="r" b="b" t="t" l="l"/>
            <a:pathLst>
              <a:path h="7172172" w="5851439">
                <a:moveTo>
                  <a:pt x="0" y="0"/>
                </a:moveTo>
                <a:lnTo>
                  <a:pt x="5851439" y="0"/>
                </a:lnTo>
                <a:lnTo>
                  <a:pt x="5851439" y="7172172"/>
                </a:lnTo>
                <a:lnTo>
                  <a:pt x="0" y="71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40" t="0" r="-554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77993" y="3589571"/>
            <a:ext cx="7758428" cy="227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Druhá polovica </a:t>
            </a:r>
          </a:p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20. storočia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77993" y="6221179"/>
            <a:ext cx="77584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vo"/>
              </a:rPr>
              <a:t>Hudobné prejavy každodennosti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6750" y="1636712"/>
            <a:ext cx="13172641" cy="7944833"/>
          </a:xfrm>
          <a:custGeom>
            <a:avLst/>
            <a:gdLst/>
            <a:ahLst/>
            <a:cxnLst/>
            <a:rect r="r" b="b" t="t" l="l"/>
            <a:pathLst>
              <a:path h="7944833" w="13172641">
                <a:moveTo>
                  <a:pt x="0" y="0"/>
                </a:moveTo>
                <a:lnTo>
                  <a:pt x="13172642" y="0"/>
                </a:lnTo>
                <a:lnTo>
                  <a:pt x="13172642" y="7944834"/>
                </a:lnTo>
                <a:lnTo>
                  <a:pt x="0" y="7944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4613" y="477837"/>
            <a:ext cx="7989635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K+K výskumy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2100" y="1585023"/>
            <a:ext cx="13422789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Roztrúsené výskumy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2100" y="3000780"/>
            <a:ext cx="15697200" cy="584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2671" indent="-296335" lvl="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000000"/>
                </a:solidFill>
                <a:latin typeface="Ovo"/>
              </a:rPr>
              <a:t>demonštrujú posobenie roznej hudobnej produkcie - ako jej samotnú existenciu, tak postoj poslucháčov i spoločnosti </a:t>
            </a:r>
          </a:p>
          <a:p>
            <a:pPr>
              <a:lnSpc>
                <a:spcPts val="3843"/>
              </a:lnSpc>
            </a:pPr>
          </a:p>
          <a:p>
            <a:pPr marL="592671" indent="-296335" lvl="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000000"/>
                </a:solidFill>
                <a:latin typeface="Ovo"/>
              </a:rPr>
              <a:t>V. Příkryl: Předvýzkum hudebnosti posluchaču pedagogické fakulty (Bulletin pedagogické fakulty Univerzity Palackého v Olojmouci, Olomouc, 1969)</a:t>
            </a:r>
          </a:p>
          <a:p>
            <a:pPr marL="592671" indent="-296335" lvl="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000000"/>
                </a:solidFill>
                <a:latin typeface="Ovo"/>
              </a:rPr>
              <a:t>F. Rohánek: Hudebnost dnešní dospívající mládeže (Sborník pedagogické fakulty Univerzity Palackého v Olomouci, Olomouc 1969, č. 2) </a:t>
            </a:r>
          </a:p>
          <a:p>
            <a:pPr marL="592671" indent="-296335" lvl="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000000"/>
                </a:solidFill>
                <a:latin typeface="Ovo"/>
              </a:rPr>
              <a:t>L. Hrdý: Kolik Pražanu navštěvuje koncerty umělecké hudby? (Hudební rozhledy 1973, č.7)</a:t>
            </a:r>
          </a:p>
          <a:p>
            <a:pPr marL="592671" indent="-296335" lvl="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000000"/>
                </a:solidFill>
                <a:latin typeface="Ovo"/>
              </a:rPr>
              <a:t>L. Hrdý: Mladí lidé a koncerty (Opus musicum 1974, č.8) </a:t>
            </a:r>
          </a:p>
          <a:p>
            <a:pPr marL="592671" indent="-296335" lvl="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000000"/>
                </a:solidFill>
                <a:latin typeface="Ovo"/>
              </a:rPr>
              <a:t>L. Hrdý: Sociální aktivace a degterminace v tvorbě, interpretaci a recepci uměleckého díla (Hudební věda, 1975, č. 3)</a:t>
            </a:r>
          </a:p>
          <a:p>
            <a:pPr algn="l">
              <a:lnSpc>
                <a:spcPts val="384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4835" y="1557414"/>
            <a:ext cx="5851439" cy="7172172"/>
          </a:xfrm>
          <a:custGeom>
            <a:avLst/>
            <a:gdLst/>
            <a:ahLst/>
            <a:cxnLst/>
            <a:rect r="r" b="b" t="t" l="l"/>
            <a:pathLst>
              <a:path h="7172172" w="5851439">
                <a:moveTo>
                  <a:pt x="0" y="0"/>
                </a:moveTo>
                <a:lnTo>
                  <a:pt x="5851439" y="0"/>
                </a:lnTo>
                <a:lnTo>
                  <a:pt x="5851439" y="7172172"/>
                </a:lnTo>
                <a:lnTo>
                  <a:pt x="0" y="71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88" t="0" r="-3908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80176" y="1614564"/>
            <a:ext cx="8709636" cy="227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POPULÁRNA HUDBA V 2. pol. 20. storočia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54365" y="6191074"/>
            <a:ext cx="7989635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50. roky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7620000"/>
            <a:ext cx="10526189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vplyv zahraničnej populárnej hudby, tzv. jazzu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romantické texty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tango na Slovensku, lidovka v Česku </a:t>
            </a:r>
          </a:p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kaviarne, rozhlasové vysielanie, film 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6291795" y="1028700"/>
            <a:ext cx="109728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1050" y="1507636"/>
            <a:ext cx="7989635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60. roky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01050" y="2921717"/>
            <a:ext cx="15758250" cy="586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divadlá malých forem - SEMAFOR, ROKOKO, Divadlo na Zábradlí, Večerní Brno, plzeŇská Alfa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---&gt; televízia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Vudčí scénou byl v této oblasti Semafor, kterému šlapalo na paty Rokoko s hvězdami moderního popu - Waldemarem matuškou, Evou Pilarovou, martou Kubišovou, Helenou Vondráčkovou, Václavem Neckářem a řadou dalších.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spevácke prehliadky a súťaže (Bratislavská lýra - https://cs.wikipedia.org/wiki/Bratislavsk%C3%A1_lyra )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Vznikla štátna agentúra pre výjazdy umelcov do zahraničia (PRAGOKONCERT, Slovkoncert)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1050" y="1507636"/>
            <a:ext cx="7989635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60. roky 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5495868" y="2656986"/>
            <a:ext cx="109728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1050" y="1507636"/>
            <a:ext cx="798963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70. roky </a:t>
            </a:r>
          </a:p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normalizácia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01050" y="4167304"/>
            <a:ext cx="7989635" cy="238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o"/>
              </a:rPr>
              <a:t>spat do 50. rokov</a:t>
            </a:r>
          </a:p>
          <a:p>
            <a:pPr marL="755647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o"/>
              </a:rPr>
              <a:t>bezstarotná šť astná hudba </a:t>
            </a:r>
          </a:p>
          <a:p>
            <a:pPr algn="l" marL="755647" indent="-377824" lvl="1">
              <a:lnSpc>
                <a:spcPts val="4899"/>
              </a:lnSpc>
              <a:spcBef>
                <a:spcPct val="0"/>
              </a:spcBef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Ovo"/>
              </a:rPr>
              <a:t>Moravanka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9859253" y="5397616"/>
            <a:ext cx="7400047" cy="416252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9859253" y="683405"/>
            <a:ext cx="7400047" cy="41625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54365" y="1095375"/>
            <a:ext cx="798963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80. roky </a:t>
            </a:r>
          </a:p>
          <a:p>
            <a:pPr algn="l" marL="0" indent="0" lvl="0">
              <a:lnSpc>
                <a:spcPts val="8800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9144000" y="3086098"/>
            <a:ext cx="8229600" cy="617220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3282950"/>
            <a:ext cx="7989635" cy="266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S prvními projevy hudební nové vlny v zemích českých se setkáváme v závěru 70. let., boom stylu nastal v období 1982-83.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rocková hudba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vo"/>
              </a:rPr>
              <a:t>disco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1050" y="1507636"/>
            <a:ext cx="798963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80. roky </a:t>
            </a:r>
          </a:p>
          <a:p>
            <a:pPr algn="l" marL="0" indent="0" lvl="0">
              <a:lnSpc>
                <a:spcPts val="8800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8594739" y="3771411"/>
            <a:ext cx="8664561" cy="487381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01050" y="2933211"/>
            <a:ext cx="798963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cover verzie</a:t>
            </a:r>
          </a:p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prijímanie zahraničnej hudby v prisposobenej verzii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6452" y="1095375"/>
            <a:ext cx="798963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80. roky </a:t>
            </a:r>
          </a:p>
          <a:p>
            <a:pPr algn="l" marL="0" indent="0" lvl="0">
              <a:lnSpc>
                <a:spcPts val="8800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6286500" y="1028700"/>
            <a:ext cx="10972800" cy="822960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3144706"/>
            <a:ext cx="4545579" cy="1998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2"/>
              </a:lnSpc>
              <a:spcBef>
                <a:spcPct val="0"/>
              </a:spcBef>
            </a:pPr>
            <a:r>
              <a:rPr lang="en-US" sz="3765">
                <a:solidFill>
                  <a:srgbClr val="000000"/>
                </a:solidFill>
                <a:latin typeface="Ovo"/>
              </a:rPr>
              <a:t>ľudová hudba ako vývozný artikel do zahraničia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52268" y="3005687"/>
            <a:ext cx="13583463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00"/>
              </a:lnSpc>
            </a:pPr>
            <a:r>
              <a:rPr lang="en-US" sz="7500">
                <a:solidFill>
                  <a:srgbClr val="A86D3A"/>
                </a:solidFill>
                <a:latin typeface="Bebas Neue"/>
              </a:rPr>
              <a:t>Výskumy verejnej mienky ako ukazovateľ hudobnej produkcie a jej využitia.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4835" y="1557414"/>
            <a:ext cx="5851439" cy="7172172"/>
          </a:xfrm>
          <a:custGeom>
            <a:avLst/>
            <a:gdLst/>
            <a:ahLst/>
            <a:cxnLst/>
            <a:rect r="r" b="b" t="t" l="l"/>
            <a:pathLst>
              <a:path h="7172172" w="5851439">
                <a:moveTo>
                  <a:pt x="0" y="0"/>
                </a:moveTo>
                <a:lnTo>
                  <a:pt x="5851439" y="0"/>
                </a:lnTo>
                <a:lnTo>
                  <a:pt x="5851439" y="7172172"/>
                </a:lnTo>
                <a:lnTo>
                  <a:pt x="0" y="71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706" r="0" b="-770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1624089"/>
            <a:ext cx="7758428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90. roky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2100" y="1604073"/>
            <a:ext cx="16065033" cy="7233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569"/>
              </a:lnSpc>
            </a:pPr>
            <a:r>
              <a:rPr lang="en-US" sz="8699">
                <a:solidFill>
                  <a:srgbClr val="A86D3A"/>
                </a:solidFill>
                <a:latin typeface="Bebas Neue"/>
              </a:rPr>
              <a:t>Dokumentárny seriál o populárnej hudbe </a:t>
            </a:r>
          </a:p>
          <a:p>
            <a:pPr>
              <a:lnSpc>
                <a:spcPts val="9569"/>
              </a:lnSpc>
            </a:pPr>
            <a:r>
              <a:rPr lang="en-US" sz="8699">
                <a:solidFill>
                  <a:srgbClr val="A86D3A"/>
                </a:solidFill>
                <a:latin typeface="Bebas Neue"/>
              </a:rPr>
              <a:t>v Československu</a:t>
            </a:r>
          </a:p>
          <a:p>
            <a:pPr>
              <a:lnSpc>
                <a:spcPts val="9569"/>
              </a:lnSpc>
            </a:pPr>
          </a:p>
          <a:p>
            <a:pPr>
              <a:lnSpc>
                <a:spcPts val="7700"/>
              </a:lnSpc>
            </a:pPr>
            <a:r>
              <a:rPr lang="en-US" sz="7000">
                <a:solidFill>
                  <a:srgbClr val="3D3B39"/>
                </a:solidFill>
                <a:latin typeface="Bebas Neue"/>
              </a:rPr>
              <a:t>Bigbít (1998 - 2000)</a:t>
            </a:r>
          </a:p>
          <a:p>
            <a:pPr>
              <a:lnSpc>
                <a:spcPts val="4399"/>
              </a:lnSpc>
            </a:pPr>
            <a:r>
              <a:rPr lang="en-US" sz="3999">
                <a:solidFill>
                  <a:srgbClr val="A86D3A"/>
                </a:solidFill>
                <a:latin typeface="Bebas Neue"/>
              </a:rPr>
              <a:t>https://www.ceskatelevize.cz/porady/878771-bigbit/</a:t>
            </a:r>
          </a:p>
          <a:p>
            <a:pPr>
              <a:lnSpc>
                <a:spcPts val="4399"/>
              </a:lnSpc>
            </a:pPr>
          </a:p>
          <a:p>
            <a:pPr>
              <a:lnSpc>
                <a:spcPts val="7700"/>
              </a:lnSpc>
            </a:pPr>
            <a:r>
              <a:rPr lang="en-US" sz="7000">
                <a:solidFill>
                  <a:srgbClr val="857962"/>
                </a:solidFill>
                <a:latin typeface="Bebas Neue"/>
              </a:rPr>
              <a:t>POPSTORY 2016</a:t>
            </a:r>
          </a:p>
          <a:p>
            <a:pPr marL="0" indent="0" lvl="0">
              <a:lnSpc>
                <a:spcPts val="4399"/>
              </a:lnSpc>
            </a:pPr>
            <a:r>
              <a:rPr lang="en-US" sz="3999">
                <a:solidFill>
                  <a:srgbClr val="212020"/>
                </a:solidFill>
                <a:latin typeface="Bebas Neue"/>
              </a:rPr>
              <a:t>https://www.ceskatelevize.cz/porady/11066934013-popstory/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48520"/>
            <a:ext cx="6102621" cy="338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výskumy spoločenskej hudobnosti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160346" y="1191521"/>
            <a:ext cx="7098954" cy="8066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vo"/>
              </a:rPr>
              <a:t>1935 Karel Vetterl - muzikológ, redaktor Českého rozhlasu </a:t>
            </a:r>
          </a:p>
          <a:p>
            <a:pPr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vo"/>
              </a:rPr>
              <a:t>1938 publikované výsledky </a:t>
            </a:r>
          </a:p>
          <a:p>
            <a:pPr>
              <a:lnSpc>
                <a:spcPts val="4301"/>
              </a:lnSpc>
            </a:pPr>
          </a:p>
          <a:p>
            <a:pPr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vo"/>
              </a:rPr>
              <a:t>1947 Státní ústav pro výzkum verejného mínení </a:t>
            </a:r>
          </a:p>
          <a:p>
            <a:pPr>
              <a:lnSpc>
                <a:spcPts val="4301"/>
              </a:lnSpc>
            </a:pPr>
          </a:p>
          <a:p>
            <a:pPr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vo"/>
              </a:rPr>
              <a:t>60. roky ZLATÁ ÉRA</a:t>
            </a:r>
          </a:p>
          <a:p>
            <a:pPr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vo"/>
              </a:rPr>
              <a:t>Kasan + Karbusický </a:t>
            </a:r>
          </a:p>
          <a:p>
            <a:pPr>
              <a:lnSpc>
                <a:spcPts val="4301"/>
              </a:lnSpc>
            </a:pPr>
          </a:p>
          <a:p>
            <a:pPr marL="663423" indent="-331711" lvl="1">
              <a:lnSpc>
                <a:spcPts val="4301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Ovo"/>
              </a:rPr>
              <a:t>roztrúsené výskumy </a:t>
            </a:r>
          </a:p>
          <a:p>
            <a:pPr>
              <a:lnSpc>
                <a:spcPts val="4301"/>
              </a:lnSpc>
            </a:pPr>
          </a:p>
          <a:p>
            <a:pPr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vo"/>
              </a:rPr>
              <a:t>2001 Mikuláš Bek </a:t>
            </a:r>
          </a:p>
          <a:p>
            <a:pPr>
              <a:lnSpc>
                <a:spcPts val="4301"/>
              </a:lnSpc>
            </a:pPr>
          </a:p>
          <a:p>
            <a:pPr algn="l" marL="0" indent="0" lvl="0">
              <a:lnSpc>
                <a:spcPts val="4301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584067"/>
            <a:ext cx="8991475" cy="3162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950"/>
              </a:lnSpc>
            </a:pPr>
            <a:r>
              <a:rPr lang="en-US" sz="4500">
                <a:solidFill>
                  <a:srgbClr val="A86D3A"/>
                </a:solidFill>
                <a:latin typeface="Tenor Sans"/>
              </a:rPr>
              <a:t>hudobnosť - </a:t>
            </a:r>
            <a:r>
              <a:rPr lang="en-US" sz="4500">
                <a:solidFill>
                  <a:srgbClr val="212020"/>
                </a:solidFill>
                <a:latin typeface="Tenor Sans"/>
              </a:rPr>
              <a:t>schopnosť adekvátného vnímania a chápania, citového prežívania, estetického hodnotenia a tvorivého spracovania hudby.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2100" y="1594548"/>
            <a:ext cx="15697200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Vetterlov rozhlasový výskum, 1935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2100" y="3298800"/>
            <a:ext cx="15697200" cy="3105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11"/>
              </a:lnSpc>
              <a:spcBef>
                <a:spcPct val="0"/>
              </a:spcBef>
            </a:pPr>
            <a:r>
              <a:rPr lang="en-US" sz="3508">
                <a:solidFill>
                  <a:srgbClr val="000000"/>
                </a:solidFill>
                <a:latin typeface="Ovo"/>
              </a:rPr>
              <a:t>Výskum sa uskutočnil pomocou dotazníkovej akcie na vzorke obyvateľstva z Moravy a Sliezska v roku 1935. Na jeho základe Vetterl určil, že vo vidieckom prostredí bola „vrcholom pôžitku“, ako nazval najpočúvanejší hudobný žáner, dychová a vojenská hudba. Štúdia je tak primárne zameraná na kritiku „lidového posluchače“ a toho, čo a ako by mal počúvať.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4835" y="1557414"/>
            <a:ext cx="5851439" cy="7172172"/>
          </a:xfrm>
          <a:custGeom>
            <a:avLst/>
            <a:gdLst/>
            <a:ahLst/>
            <a:cxnLst/>
            <a:rect r="r" b="b" t="t" l="l"/>
            <a:pathLst>
              <a:path h="7172172" w="5851439">
                <a:moveTo>
                  <a:pt x="0" y="0"/>
                </a:moveTo>
                <a:lnTo>
                  <a:pt x="5851439" y="0"/>
                </a:lnTo>
                <a:lnTo>
                  <a:pt x="5851439" y="7172172"/>
                </a:lnTo>
                <a:lnTo>
                  <a:pt x="0" y="71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339" t="0" r="-3833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97753" y="477837"/>
            <a:ext cx="8780096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diskurz autenticity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16274" y="1787953"/>
            <a:ext cx="10543054" cy="694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19. str. záujem o zachovávanie starších kultúrnych prejavov</a:t>
            </a:r>
          </a:p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autenticita = starobylosť, povodnost, </a:t>
            </a:r>
          </a:p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subjektívne estetické hodnotenie </a:t>
            </a:r>
          </a:p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národospicami vybrané prejavy </a:t>
            </a:r>
          </a:p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zakonzervovanie, zastavený prirodzený vývoj javu </a:t>
            </a:r>
          </a:p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ľudová kultúra ako kult, už nezodpovedala prirodzeným požiadavkam a podmienkam doby</a:t>
            </a:r>
          </a:p>
          <a:p>
            <a:pPr marL="767844" indent="-383922" lvl="1">
              <a:lnSpc>
                <a:spcPts val="4979"/>
              </a:lnSpc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vznik folklórneho hnutia - folklórnych kolektívov </a:t>
            </a:r>
          </a:p>
          <a:p>
            <a:pPr algn="l" marL="767844" indent="-383922" lvl="1">
              <a:lnSpc>
                <a:spcPts val="4979"/>
              </a:lnSpc>
              <a:spcBef>
                <a:spcPct val="0"/>
              </a:spcBef>
              <a:buFont typeface="Arial"/>
              <a:buChar char="•"/>
            </a:pPr>
            <a:r>
              <a:rPr lang="en-US" sz="3556">
                <a:solidFill>
                  <a:srgbClr val="000000"/>
                </a:solidFill>
                <a:latin typeface="Ovo"/>
              </a:rPr>
              <a:t>nepatrila sem dychová hudba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618402" y="-6900241"/>
            <a:ext cx="7949823" cy="21750305"/>
          </a:xfrm>
          <a:custGeom>
            <a:avLst/>
            <a:gdLst/>
            <a:ahLst/>
            <a:cxnLst/>
            <a:rect r="r" b="b" t="t" l="l"/>
            <a:pathLst>
              <a:path h="21750305" w="7949823">
                <a:moveTo>
                  <a:pt x="0" y="0"/>
                </a:moveTo>
                <a:lnTo>
                  <a:pt x="7949823" y="0"/>
                </a:lnTo>
                <a:lnTo>
                  <a:pt x="7949823" y="21750305"/>
                </a:lnTo>
                <a:lnTo>
                  <a:pt x="0" y="21750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08" t="0" r="-4808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09285" y="8707438"/>
            <a:ext cx="14808004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Výskum veřejného mínění, 1947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6001" y="632274"/>
            <a:ext cx="16975998" cy="1352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35"/>
              </a:lnSpc>
            </a:pPr>
            <a:r>
              <a:rPr lang="en-US" sz="9396">
                <a:solidFill>
                  <a:srgbClr val="A86D3A"/>
                </a:solidFill>
                <a:latin typeface="Bebas Neue"/>
              </a:rPr>
              <a:t>SOCIALISTICKÁ KULÚRNA POLITIKA (1948 - 1989)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56001" y="2231937"/>
            <a:ext cx="10870073" cy="732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09496" indent="-404748" lvl="1">
              <a:lnSpc>
                <a:spcPts val="5249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všetci sú si rovní, absencia slobody, masová spoločná kultúra </a:t>
            </a:r>
          </a:p>
          <a:p>
            <a:pPr marL="809496" indent="-404748" lvl="1">
              <a:lnSpc>
                <a:spcPts val="5249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emigrácia občanov</a:t>
            </a:r>
          </a:p>
          <a:p>
            <a:pPr marL="809496" indent="-404748" lvl="1">
              <a:lnSpc>
                <a:spcPts val="5249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vnútorná emigrácia - „navenek spolupracovat, nebo alespoň nedělat problémy, a uvnitř si myslet svoje.“</a:t>
            </a:r>
          </a:p>
          <a:p>
            <a:pPr marL="809496" indent="-404748" lvl="1">
              <a:lnSpc>
                <a:spcPts val="5249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angažovaná kultúra socialistická formou i obsahom </a:t>
            </a:r>
          </a:p>
          <a:p>
            <a:pPr marL="809496" indent="-404748" lvl="1">
              <a:lnSpc>
                <a:spcPts val="5249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LŠU (Lidové školy umění)= lidušky</a:t>
            </a:r>
          </a:p>
          <a:p>
            <a:pPr marL="809496" indent="-404748" lvl="1">
              <a:lnSpc>
                <a:spcPts val="5249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vznik a podpora folklórne hnutie</a:t>
            </a:r>
          </a:p>
          <a:p>
            <a:pPr algn="l" marL="809496" indent="-404748" lvl="1">
              <a:lnSpc>
                <a:spcPts val="5249"/>
              </a:lnSpc>
              <a:spcBef>
                <a:spcPct val="0"/>
              </a:spcBef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Ovo"/>
              </a:rPr>
              <a:t> </a:t>
            </a:r>
            <a:r>
              <a:rPr lang="en-US" sz="3749">
                <a:solidFill>
                  <a:srgbClr val="000000"/>
                </a:solidFill>
                <a:latin typeface="Ovo"/>
              </a:rPr>
              <a:t>špecifické požiadavky na folklór a hudbu 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1932645" y="5560515"/>
            <a:ext cx="5326655" cy="3994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42196" y="0"/>
            <a:ext cx="7245804" cy="10287000"/>
          </a:xfrm>
          <a:custGeom>
            <a:avLst/>
            <a:gdLst/>
            <a:ahLst/>
            <a:cxnLst/>
            <a:rect r="r" b="b" t="t" l="l"/>
            <a:pathLst>
              <a:path h="10287000" w="7245804">
                <a:moveTo>
                  <a:pt x="0" y="0"/>
                </a:moveTo>
                <a:lnTo>
                  <a:pt x="7245804" y="0"/>
                </a:lnTo>
                <a:lnTo>
                  <a:pt x="72458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70" t="0" r="-317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9757" y="662117"/>
            <a:ext cx="798963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Ovo"/>
              </a:rPr>
              <a:t>Socialistická kultúrna politika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90900"/>
            <a:ext cx="9152222" cy="586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Folklór na moravskom Slovácku tak žil v dvoch rovinách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ako folklorizmus - teda v pestovanej forme predvádzaný ostatným ako autentický starobylý tradičný folklór, v podobách folklórnych súborov, cimbalových a hudeckých zostavách pri umelo vytvorených nových príležitostiach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vo"/>
              </a:rPr>
              <a:t>a ako skutočný autentický folklór pri zvykosloví (hody, fašiangy a pod.), sprevádzaný najma dychovou hudbou.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1050" y="1498111"/>
            <a:ext cx="7989635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A86D3A"/>
                </a:solidFill>
                <a:latin typeface="Bebas Neue"/>
              </a:rPr>
              <a:t>K+K výskumy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01050" y="2580786"/>
            <a:ext cx="15758250" cy="533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Vladimír Karbusický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Jaroslav Kasan 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3 výskumy v 60. rokoch 20. storočia 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vo"/>
              </a:rPr>
              <a:t>Politický režim si uvedomoval silu hudby a takisto to, že nech sa snaží akokoľvek, nedokáže zabrániť jej prenikaniu zo zahraničia a dostaŤ ju pod kontrolu. Preto podporoval snahu výskumov hudobnosti aby zmapoval hudobné správanie obyvateľstva a prisposobil “svoju” hudbu ich požiadavkam.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DAF1WdKH_HA</dc:identifier>
  <dcterms:modified xsi:type="dcterms:W3CDTF">2011-08-01T06:04:30Z</dcterms:modified>
  <cp:revision>1</cp:revision>
  <dc:title>Druhá polovica 20. storočia</dc:title>
</cp:coreProperties>
</file>