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34"/>
    <p:sldId id="257" r:id="rId35"/>
    <p:sldId id="258" r:id="rId36"/>
    <p:sldId id="259" r:id="rId37"/>
    <p:sldId id="260" r:id="rId38"/>
    <p:sldId id="261" r:id="rId39"/>
    <p:sldId id="262" r:id="rId40"/>
    <p:sldId id="263" r:id="rId41"/>
    <p:sldId id="264" r:id="rId42"/>
    <p:sldId id="265" r:id="rId43"/>
    <p:sldId id="266" r:id="rId44"/>
    <p:sldId id="267" r:id="rId45"/>
    <p:sldId id="268" r:id="rId46"/>
    <p:sldId id="269" r:id="rId47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Baskerville Display PT" charset="1" panose="02030602080406020203"/>
      <p:regular r:id="rId10"/>
    </p:embeddedFont>
    <p:embeddedFont>
      <p:font typeface="Baskerville Display PT Bold" charset="1" panose="02030702080406020203"/>
      <p:regular r:id="rId11"/>
    </p:embeddedFont>
    <p:embeddedFont>
      <p:font typeface="Baskerville Display PT Italics" charset="1" panose="02030602080406090203"/>
      <p:regular r:id="rId12"/>
    </p:embeddedFont>
    <p:embeddedFont>
      <p:font typeface="Baskerville Display PT Bold Italics" charset="1" panose="02030702080406090203"/>
      <p:regular r:id="rId13"/>
    </p:embeddedFont>
    <p:embeddedFont>
      <p:font typeface="Open Sans" charset="1" panose="020B0606030504020204"/>
      <p:regular r:id="rId14"/>
    </p:embeddedFont>
    <p:embeddedFont>
      <p:font typeface="Open Sans Bold" charset="1" panose="020B0806030504020204"/>
      <p:regular r:id="rId15"/>
    </p:embeddedFont>
    <p:embeddedFont>
      <p:font typeface="Open Sans Italics" charset="1" panose="020B0606030504020204"/>
      <p:regular r:id="rId16"/>
    </p:embeddedFont>
    <p:embeddedFont>
      <p:font typeface="Open Sans Bold Italics" charset="1" panose="020B0806030504020204"/>
      <p:regular r:id="rId17"/>
    </p:embeddedFont>
    <p:embeddedFont>
      <p:font typeface="Open Sans Light" charset="1" panose="020B0306030504020204"/>
      <p:regular r:id="rId18"/>
    </p:embeddedFont>
    <p:embeddedFont>
      <p:font typeface="Open Sans Light Italics" charset="1" panose="020B0306030504020204"/>
      <p:regular r:id="rId19"/>
    </p:embeddedFont>
    <p:embeddedFont>
      <p:font typeface="Open Sans Ultra-Bold" charset="1" panose="00000000000000000000"/>
      <p:regular r:id="rId20"/>
    </p:embeddedFont>
    <p:embeddedFont>
      <p:font typeface="Open Sans Ultra-Bold Italics" charset="1" panose="00000000000000000000"/>
      <p:regular r:id="rId21"/>
    </p:embeddedFont>
    <p:embeddedFont>
      <p:font typeface="Inter" charset="1" panose="020B0502030000000004"/>
      <p:regular r:id="rId22"/>
    </p:embeddedFont>
    <p:embeddedFont>
      <p:font typeface="Inter Bold" charset="1" panose="020B0802030000000004"/>
      <p:regular r:id="rId23"/>
    </p:embeddedFont>
    <p:embeddedFont>
      <p:font typeface="Inter Italics" charset="1" panose="020B0502030000000004"/>
      <p:regular r:id="rId24"/>
    </p:embeddedFont>
    <p:embeddedFont>
      <p:font typeface="Inter Bold Italics" charset="1" panose="020B0802030000000004"/>
      <p:regular r:id="rId25"/>
    </p:embeddedFont>
    <p:embeddedFont>
      <p:font typeface="Inter Thin" charset="1" panose="020B0A02050000000004"/>
      <p:regular r:id="rId26"/>
    </p:embeddedFont>
    <p:embeddedFont>
      <p:font typeface="Inter Thin Italics" charset="1" panose="020B0A02050000000004"/>
      <p:regular r:id="rId27"/>
    </p:embeddedFont>
    <p:embeddedFont>
      <p:font typeface="Inter Extra-Light" charset="1" panose="02000503000000020004"/>
      <p:regular r:id="rId28"/>
    </p:embeddedFont>
    <p:embeddedFont>
      <p:font typeface="Inter Light" charset="1" panose="02000503000000020004"/>
      <p:regular r:id="rId29"/>
    </p:embeddedFont>
    <p:embeddedFont>
      <p:font typeface="Inter Medium" charset="1" panose="02000503000000020004"/>
      <p:regular r:id="rId30"/>
    </p:embeddedFont>
    <p:embeddedFont>
      <p:font typeface="Inter Semi-Bold" charset="1" panose="02000503000000020004"/>
      <p:regular r:id="rId31"/>
    </p:embeddedFont>
    <p:embeddedFont>
      <p:font typeface="Inter Ultra-Bold" charset="1" panose="02000503000000020004"/>
      <p:regular r:id="rId32"/>
    </p:embeddedFont>
    <p:embeddedFont>
      <p:font typeface="Inter Heavy" charset="1" panose="02000503000000020004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33" Target="fonts/font33.fntdata" Type="http://schemas.openxmlformats.org/officeDocument/2006/relationships/font"/><Relationship Id="rId34" Target="slides/slide1.xml" Type="http://schemas.openxmlformats.org/officeDocument/2006/relationships/slide"/><Relationship Id="rId35" Target="slides/slide2.xml" Type="http://schemas.openxmlformats.org/officeDocument/2006/relationships/slide"/><Relationship Id="rId36" Target="slides/slide3.xml" Type="http://schemas.openxmlformats.org/officeDocument/2006/relationships/slide"/><Relationship Id="rId37" Target="slides/slide4.xml" Type="http://schemas.openxmlformats.org/officeDocument/2006/relationships/slide"/><Relationship Id="rId38" Target="slides/slide5.xml" Type="http://schemas.openxmlformats.org/officeDocument/2006/relationships/slide"/><Relationship Id="rId39" Target="slides/slide6.xml" Type="http://schemas.openxmlformats.org/officeDocument/2006/relationships/slide"/><Relationship Id="rId4" Target="theme/theme1.xml" Type="http://schemas.openxmlformats.org/officeDocument/2006/relationships/theme"/><Relationship Id="rId40" Target="slides/slide7.xml" Type="http://schemas.openxmlformats.org/officeDocument/2006/relationships/slide"/><Relationship Id="rId41" Target="slides/slide8.xml" Type="http://schemas.openxmlformats.org/officeDocument/2006/relationships/slide"/><Relationship Id="rId42" Target="slides/slide9.xml" Type="http://schemas.openxmlformats.org/officeDocument/2006/relationships/slide"/><Relationship Id="rId43" Target="slides/slide10.xml" Type="http://schemas.openxmlformats.org/officeDocument/2006/relationships/slide"/><Relationship Id="rId44" Target="slides/slide11.xml" Type="http://schemas.openxmlformats.org/officeDocument/2006/relationships/slide"/><Relationship Id="rId45" Target="slides/slide12.xml" Type="http://schemas.openxmlformats.org/officeDocument/2006/relationships/slide"/><Relationship Id="rId46" Target="slides/slide13.xml" Type="http://schemas.openxmlformats.org/officeDocument/2006/relationships/slide"/><Relationship Id="rId47" Target="slides/slide14.xml" Type="http://schemas.openxmlformats.org/officeDocument/2006/relationships/slid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https://cs.wikipedia.org/wiki/Mod%C5%99any" TargetMode="External" Type="http://schemas.openxmlformats.org/officeDocument/2006/relationships/hyperlink"/><Relationship Id="rId11" Target="https://cs.wikipedia.org/wiki/Gramofonov%C3%A1_deska" TargetMode="External" Type="http://schemas.openxmlformats.org/officeDocument/2006/relationships/hyperlink"/><Relationship Id="rId12" Target="https://cs.wikipedia.org/wiki/1929" TargetMode="External" Type="http://schemas.openxmlformats.org/officeDocument/2006/relationships/hyperlink"/><Relationship Id="rId2" Target="../media/image2.jpeg" Type="http://schemas.openxmlformats.org/officeDocument/2006/relationships/image"/><Relationship Id="rId3" Target="https://youtu.be/YMJsNT0u_pg" TargetMode="External" Type="http://schemas.openxmlformats.org/officeDocument/2006/relationships/video"/><Relationship Id="rId4" Target="https://youtu.be/uCaVl0oQ2ME" TargetMode="External" Type="http://schemas.openxmlformats.org/officeDocument/2006/relationships/video"/><Relationship Id="rId5" Target="https://youtu.be/xnGEX72AToU" TargetMode="External" Type="http://schemas.openxmlformats.org/officeDocument/2006/relationships/video"/><Relationship Id="rId6" Target="https://youtu.be/FZ3oXeEEaNc" TargetMode="External" Type="http://schemas.openxmlformats.org/officeDocument/2006/relationships/video"/><Relationship Id="rId7" Target="https://cs.wikipedia.org/wiki/1927" TargetMode="External" Type="http://schemas.openxmlformats.org/officeDocument/2006/relationships/hyperlink"/><Relationship Id="rId8" Target="https://cs.wikipedia.org/wiki/Zbraslav" TargetMode="External" Type="http://schemas.openxmlformats.org/officeDocument/2006/relationships/hyperlink"/><Relationship Id="rId9" Target="https://cs.wikipedia.org/wiki/Jarom%C3%ADr_Vejvoda" TargetMode="External" Type="http://schemas.openxmlformats.org/officeDocument/2006/relationships/hyperlink"/></Relationships>
</file>

<file path=ppt/slides/_rels/slide1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https://cs.wikipedia.org/wiki/Tanec" TargetMode="External" Type="http://schemas.openxmlformats.org/officeDocument/2006/relationships/hyperlink"/><Relationship Id="rId3" Target="https://cs.wikipedia.org/wiki/1830" TargetMode="External" Type="http://schemas.openxmlformats.org/officeDocument/2006/relationships/hyperlink"/><Relationship Id="rId4" Target="https://cs.wikipedia.org/wiki/%C4%8Cechy" TargetMode="External" Type="http://schemas.openxmlformats.org/officeDocument/2006/relationships/hyperlink"/><Relationship Id="rId5" Target="https://cs.wikipedia.org/wiki/Hudebn%C3%AD_d%C3%ADlo" TargetMode="External" Type="http://schemas.openxmlformats.org/officeDocument/2006/relationships/hyperlink"/><Relationship Id="rId6" Target="https://cs.wikipedia.org/wiki/Rytmus_(hudba)" TargetMode="External" Type="http://schemas.openxmlformats.org/officeDocument/2006/relationships/hyperlink"/><Relationship Id="rId7" Target="../media/image2.jpeg" Type="http://schemas.openxmlformats.org/officeDocument/2006/relationships/image"/><Relationship Id="rId8" Target="https://youtu.be/8FNs9v8KQ2M" TargetMode="External" Type="http://schemas.openxmlformats.org/officeDocument/2006/relationships/video"/></Relationships>
</file>

<file path=ppt/slides/_rels/slide1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https://cs.wikipedia.org/wiki/%C3%9Ahlov%C3%A1_rychlost" TargetMode="External" Type="http://schemas.openxmlformats.org/officeDocument/2006/relationships/hyperlink"/><Relationship Id="rId11" Target="https://cs.wikipedia.org/wiki/1895" TargetMode="External" Type="http://schemas.openxmlformats.org/officeDocument/2006/relationships/hyperlink"/><Relationship Id="rId12" Target="https://cs.wikipedia.org/wiki/Emile_Berliner" TargetMode="External" Type="http://schemas.openxmlformats.org/officeDocument/2006/relationships/hyperlink"/><Relationship Id="rId13" Target="https://cs.wikipedia.org/wiki/Washington,_D.C." TargetMode="External" Type="http://schemas.openxmlformats.org/officeDocument/2006/relationships/hyperlink"/><Relationship Id="rId14" Target="https://cs.wikipedia.org/wiki/N%C4%9Bmecko" TargetMode="External" Type="http://schemas.openxmlformats.org/officeDocument/2006/relationships/hyperlink"/><Relationship Id="rId15" Target="https://cs.wikipedia.org/wiki/1870" TargetMode="External" Type="http://schemas.openxmlformats.org/officeDocument/2006/relationships/hyperlink"/><Relationship Id="rId2" Target="https://cs.wikipedia.org/wiki/Automatofon" TargetMode="External" Type="http://schemas.openxmlformats.org/officeDocument/2006/relationships/hyperlink"/><Relationship Id="rId3" Target="https://cs.wikipedia.org/wiki/Fonograf" TargetMode="External" Type="http://schemas.openxmlformats.org/officeDocument/2006/relationships/hyperlink"/><Relationship Id="rId4" Target="https://cs.wikipedia.org/wiki/Thomas_Alva_Edison" TargetMode="External" Type="http://schemas.openxmlformats.org/officeDocument/2006/relationships/hyperlink"/><Relationship Id="rId5" Target="https://cs.wikipedia.org/wiki/19._%C3%BAnor" TargetMode="External" Type="http://schemas.openxmlformats.org/officeDocument/2006/relationships/hyperlink"/><Relationship Id="rId6" Target="https://cs.wikipedia.org/wiki/1878" TargetMode="External" Type="http://schemas.openxmlformats.org/officeDocument/2006/relationships/hyperlink"/><Relationship Id="rId7" Target="https://cs.wikipedia.org/wiki/V%C3%A1lec" TargetMode="External" Type="http://schemas.openxmlformats.org/officeDocument/2006/relationships/hyperlink"/><Relationship Id="rId8" Target="https://cs.wikipedia.org/wiki/Spir%C3%A1la" TargetMode="External" Type="http://schemas.openxmlformats.org/officeDocument/2006/relationships/hyperlink"/><Relationship Id="rId9" Target="https://cs.wikipedia.org/wiki/Kotou%C4%8D" TargetMode="External" Type="http://schemas.openxmlformats.org/officeDocument/2006/relationships/hyperlink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https://youtu.be/ZAq-z_uBaCE" TargetMode="External" Type="http://schemas.openxmlformats.org/officeDocument/2006/relationships/video"/><Relationship Id="rId4" Target="https://youtu.be/CIqWsb0SAus" TargetMode="External" Type="http://schemas.openxmlformats.org/officeDocument/2006/relationships/video"/><Relationship Id="rId5" Target="https://youtu.be/D3UkeAWDZJQ" TargetMode="External" Type="http://schemas.openxmlformats.org/officeDocument/2006/relationships/video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https://youtu.be/ueqPK3EJPD8" TargetMode="External" Type="http://schemas.openxmlformats.org/officeDocument/2006/relationships/video"/><Relationship Id="rId4" Target="https://youtu.be/t-A4x_QUHRA" TargetMode="External" Type="http://schemas.openxmlformats.org/officeDocument/2006/relationships/video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https://sk.wikipedia.org/wiki/Piese%C5%88" TargetMode="External" Type="http://schemas.openxmlformats.org/officeDocument/2006/relationships/hyperlink"/><Relationship Id="rId3" Target="https://sk.wikipedia.org/wiki/Interpret" TargetMode="External" Type="http://schemas.openxmlformats.org/officeDocument/2006/relationships/hyperlink"/><Relationship Id="rId4" Target="https://sk.wikipedia.org/wiki/Osud" TargetMode="External" Type="http://schemas.openxmlformats.org/officeDocument/2006/relationships/hyperlink"/><Relationship Id="rId5" Target="https://sk.wikipedia.org/wiki/Pocit" TargetMode="External" Type="http://schemas.openxmlformats.org/officeDocument/2006/relationships/hyperlink"/><Relationship Id="rId6" Target="https://sk.wikipedia.org/wiki/T%C3%BA%C5%BEba" TargetMode="External" Type="http://schemas.openxmlformats.org/officeDocument/2006/relationships/hyperlink"/><Relationship Id="rId7" Target="https://sk.wikipedia.org/wiki/Sm%C3%BAtok" TargetMode="External" Type="http://schemas.openxmlformats.org/officeDocument/2006/relationships/hyperlink"/><Relationship Id="rId8" Target="../media/image2.jpeg" Type="http://schemas.openxmlformats.org/officeDocument/2006/relationships/image"/><Relationship Id="rId9" Target="https://youtu.be/c3Doea4tSkU" TargetMode="External" Type="http://schemas.openxmlformats.org/officeDocument/2006/relationships/video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https://cs.wikipedia.org/wiki/P%C3%ADsni%C4%8Dk%C3%A1%C5%99" TargetMode="External" Type="http://schemas.openxmlformats.org/officeDocument/2006/relationships/hyperlink"/><Relationship Id="rId11" Target="https://cs.wikipedia.org/wiki/Herec" TargetMode="External" Type="http://schemas.openxmlformats.org/officeDocument/2006/relationships/hyperlink"/><Relationship Id="rId12" Target="https://cs.wikipedia.org/wiki/Texta%C5%99" TargetMode="External" Type="http://schemas.openxmlformats.org/officeDocument/2006/relationships/hyperlink"/><Relationship Id="rId13" Target="https://cs.wikipedia.org/wiki/Hudebn%C3%AD_skladatel" TargetMode="External" Type="http://schemas.openxmlformats.org/officeDocument/2006/relationships/hyperlink"/><Relationship Id="rId14" Target="https://cs.wikipedia.org/wiki/Spisovatel" TargetMode="External" Type="http://schemas.openxmlformats.org/officeDocument/2006/relationships/hyperlink"/><Relationship Id="rId15" Target="https://cs.wikipedia.org/wiki/Sc%C3%A9n%C3%A1%C5%99" TargetMode="External" Type="http://schemas.openxmlformats.org/officeDocument/2006/relationships/hyperlink"/><Relationship Id="rId16" Target="https://cs.wikipedia.org/wiki/Drama" TargetMode="External" Type="http://schemas.openxmlformats.org/officeDocument/2006/relationships/hyperlink"/><Relationship Id="rId17" Target="https://cs.wikipedia.org/wiki/Re%C5%BEie" TargetMode="External" Type="http://schemas.openxmlformats.org/officeDocument/2006/relationships/hyperlink"/><Relationship Id="rId18" Target="../media/image2.jpeg" Type="http://schemas.openxmlformats.org/officeDocument/2006/relationships/image"/><Relationship Id="rId19" Target="https://youtu.be/mIX5I8PMjJ0" TargetMode="External" Type="http://schemas.openxmlformats.org/officeDocument/2006/relationships/video"/><Relationship Id="rId2" Target="https://cs.wikipedia.org/wiki/31._%C5%99%C3%ADjen" TargetMode="External" Type="http://schemas.openxmlformats.org/officeDocument/2006/relationships/hyperlink"/><Relationship Id="rId3" Target="https://cs.wikipedia.org/wiki/1879" TargetMode="External" Type="http://schemas.openxmlformats.org/officeDocument/2006/relationships/hyperlink"/><Relationship Id="rId4" Target="https://cs.wikipedia.org/wiki/Zl%C3%ADchov" TargetMode="External" Type="http://schemas.openxmlformats.org/officeDocument/2006/relationships/hyperlink"/><Relationship Id="rId5" Target="https://cs.wikipedia.org/wiki/Karel_Ha%C5%A1ler#cite_note-matrika-1" TargetMode="External" Type="http://schemas.openxmlformats.org/officeDocument/2006/relationships/hyperlink"/><Relationship Id="rId6" Target="https://cs.wikipedia.org/wiki/22._prosinec" TargetMode="External" Type="http://schemas.openxmlformats.org/officeDocument/2006/relationships/hyperlink"/><Relationship Id="rId7" Target="https://cs.wikipedia.org/wiki/1941" TargetMode="External" Type="http://schemas.openxmlformats.org/officeDocument/2006/relationships/hyperlink"/><Relationship Id="rId8" Target="https://cs.wikipedia.org/wiki/Koncentra%C4%8Dn%C3%AD_t%C3%A1bor_Mauthausen-Gusen" TargetMode="External" Type="http://schemas.openxmlformats.org/officeDocument/2006/relationships/hyperlink"/><Relationship Id="rId9" Target="https://cs.wikipedia.org/wiki/%C4%8Cesko" TargetMode="External" Type="http://schemas.openxmlformats.org/officeDocument/2006/relationships/hyperlink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776412" y="1319461"/>
            <a:ext cx="8735175" cy="4954880"/>
            <a:chOff x="0" y="0"/>
            <a:chExt cx="11646900" cy="6606506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458" t="0" r="458" b="0"/>
            <a:stretch>
              <a:fillRect/>
            </a:stretch>
          </p:blipFill>
          <p:spPr>
            <a:xfrm flipH="false" flipV="false">
              <a:off x="0" y="0"/>
              <a:ext cx="11646900" cy="6606506"/>
            </a:xfrm>
            <a:prstGeom prst="rect">
              <a:avLst/>
            </a:prstGeom>
          </p:spPr>
        </p:pic>
      </p:grpSp>
      <p:sp>
        <p:nvSpPr>
          <p:cNvPr name="TextBox 4" id="4"/>
          <p:cNvSpPr txBox="true"/>
          <p:nvPr/>
        </p:nvSpPr>
        <p:spPr>
          <a:xfrm rot="0">
            <a:off x="1028700" y="6861256"/>
            <a:ext cx="16230600" cy="23970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29"/>
              </a:lnSpc>
            </a:pPr>
            <a:r>
              <a:rPr lang="en-US" sz="6878" spc="1375">
                <a:solidFill>
                  <a:srgbClr val="504C44"/>
                </a:solidFill>
                <a:latin typeface="Baskerville Display PT"/>
              </a:rPr>
              <a:t>HUDOBNÁ KAŽDODENNOSŤ 20. STOROČIA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>
  <p:cSld>
    <p:bg>
      <p:bgPr>
        <a:solidFill>
          <a:srgbClr val="FDF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289861" y="1028700"/>
            <a:ext cx="11397298" cy="8229600"/>
            <a:chOff x="0" y="0"/>
            <a:chExt cx="3001758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001757" cy="2167467"/>
            </a:xfrm>
            <a:custGeom>
              <a:avLst/>
              <a:gdLst/>
              <a:ahLst/>
              <a:cxnLst/>
              <a:rect r="r" b="b" t="t" l="l"/>
              <a:pathLst>
                <a:path h="2167467" w="3001757">
                  <a:moveTo>
                    <a:pt x="0" y="0"/>
                  </a:moveTo>
                  <a:lnTo>
                    <a:pt x="3001757" y="0"/>
                  </a:lnTo>
                  <a:lnTo>
                    <a:pt x="3001757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1EDE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3001758" cy="22150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3251785" y="1861799"/>
            <a:ext cx="4363094" cy="669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 spc="799">
                <a:solidFill>
                  <a:srgbClr val="504C44"/>
                </a:solidFill>
                <a:latin typeface="Baskerville Display PT"/>
              </a:rPr>
              <a:t>LIDOVKA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251785" y="2906308"/>
            <a:ext cx="9571242" cy="57435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199"/>
              </a:lnSpc>
            </a:pPr>
            <a:r>
              <a:rPr lang="en-US" sz="2999">
                <a:solidFill>
                  <a:srgbClr val="504C44"/>
                </a:solidFill>
                <a:latin typeface="Inter"/>
              </a:rPr>
              <a:t>20. roky 20. storočia </a:t>
            </a:r>
          </a:p>
          <a:p>
            <a:pPr marL="647695" indent="-323848" lvl="1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504C44"/>
                </a:solidFill>
                <a:latin typeface="Inter"/>
              </a:rPr>
              <a:t>hudobný žáner </a:t>
            </a:r>
          </a:p>
          <a:p>
            <a:pPr marL="647695" indent="-323848" lvl="1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504C44"/>
                </a:solidFill>
                <a:latin typeface="Inter"/>
              </a:rPr>
              <a:t> konglomerát ľahko prístupných, široko obľúbených a textom vybavených skladieb k pochodu, tancu a počúvaniu, zároveň však i k spoločnému spievaniu, založený na preštylizovaní ľudových či poloľudových motívov na profesionálnej báze. Pre lidovku sú tak charakteristické pochody, polky, valčíky a neskôr tangá námetovo čerpajúce z vidieckej a milostnej tematiky (Kotek 1998: 97)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>
  <p:cSld>
    <p:bg>
      <p:bgPr>
        <a:solidFill>
          <a:srgbClr val="FDF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289861" y="1028700"/>
            <a:ext cx="11397298" cy="8229600"/>
            <a:chOff x="0" y="0"/>
            <a:chExt cx="3001758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001757" cy="2167467"/>
            </a:xfrm>
            <a:custGeom>
              <a:avLst/>
              <a:gdLst/>
              <a:ahLst/>
              <a:cxnLst/>
              <a:rect r="r" b="b" t="t" l="l"/>
              <a:pathLst>
                <a:path h="2167467" w="3001757">
                  <a:moveTo>
                    <a:pt x="0" y="0"/>
                  </a:moveTo>
                  <a:lnTo>
                    <a:pt x="3001757" y="0"/>
                  </a:lnTo>
                  <a:lnTo>
                    <a:pt x="3001757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1EDE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3001758" cy="22150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3061864" y="2266062"/>
            <a:ext cx="9853293" cy="61856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793"/>
              </a:lnSpc>
            </a:pPr>
            <a:r>
              <a:rPr lang="en-US" sz="2709">
                <a:solidFill>
                  <a:srgbClr val="504C44"/>
                </a:solidFill>
                <a:latin typeface="Inter"/>
              </a:rPr>
              <a:t>Český kabaretiér Jiří Voldán (1901 – 1985) opísal v polovici 30. rokov túto situáciu nasledovne: „</a:t>
            </a:r>
            <a:r>
              <a:rPr lang="en-US" sz="2709">
                <a:solidFill>
                  <a:srgbClr val="504C44"/>
                </a:solidFill>
                <a:latin typeface="Inter Italics"/>
              </a:rPr>
              <a:t>Je nesporné, že v oboru t. zv. lehké hudby, či přesněji řečeno, v oboru písniček a tanečních skladeb, projevila se v poslední době nadprodukce. Kdekdo píše písničky, kdekdo píše texty. A proto je i nesporné, že se v této tvorbě vyrojil brak, nevkus a nechutnosti.</a:t>
            </a:r>
            <a:r>
              <a:rPr lang="en-US" sz="2709">
                <a:solidFill>
                  <a:srgbClr val="504C44"/>
                </a:solidFill>
                <a:latin typeface="Inter"/>
              </a:rPr>
              <a:t>“ (Voldán 1936: 7) „</a:t>
            </a:r>
            <a:r>
              <a:rPr lang="en-US" sz="2709">
                <a:solidFill>
                  <a:srgbClr val="504C44"/>
                </a:solidFill>
                <a:latin typeface="Inter Bold Italics"/>
              </a:rPr>
              <a:t>Psát šlágry vynáší </a:t>
            </a:r>
            <a:r>
              <a:rPr lang="en-US" sz="2709">
                <a:solidFill>
                  <a:srgbClr val="504C44"/>
                </a:solidFill>
                <a:latin typeface="Inter Italics"/>
              </a:rPr>
              <a:t>– to byla pohnutka, která vedla mlynáře, pekaře, učitele, kapelníka v baru, houslistu, rotmistra, oktavána gymnasia, harmonikáře, typografe, vrchního číšníka, příručího, strojního zámečníka k tomu, aby v potu tváře sesmolil jakoustakous melodii, nemožně zkompilovaný text a šel k nakladateli nebo ke gramofonové společnosti.“ </a:t>
            </a:r>
            <a:r>
              <a:rPr lang="en-US" sz="2709">
                <a:solidFill>
                  <a:srgbClr val="504C44"/>
                </a:solidFill>
                <a:latin typeface="Inter"/>
              </a:rPr>
              <a:t>(Tamtiež: 12)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8393998" y="952500"/>
            <a:ext cx="10776834" cy="1322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040"/>
              </a:lnSpc>
            </a:pPr>
            <a:r>
              <a:rPr lang="en-US" sz="3600" spc="720">
                <a:solidFill>
                  <a:srgbClr val="504C44"/>
                </a:solidFill>
                <a:latin typeface="Baskerville Display PT"/>
              </a:rPr>
              <a:t>LIDOVKA - ŠKODA LÁSKY, 1927</a:t>
            </a:r>
          </a:p>
          <a:p>
            <a:pPr>
              <a:lnSpc>
                <a:spcPts val="5599"/>
              </a:lnSpc>
            </a:pPr>
          </a:p>
        </p:txBody>
      </p:sp>
      <p:pic>
        <p:nvPicPr>
          <p:cNvPr name="Picture 3" id="3"/>
          <p:cNvPicPr>
            <a:picLocks noChangeAspect="true"/>
          </p:cNvPicPr>
          <p:nvPr>
            <a:videoFile r:link="rId3"/>
          </p:nvPr>
        </p:nvPicPr>
        <p:blipFill>
          <a:blip r:embed="rId2"/>
          <a:stretch>
            <a:fillRect/>
          </a:stretch>
        </p:blipFill>
        <p:spPr>
          <a:xfrm rot="0">
            <a:off x="651753" y="1028700"/>
            <a:ext cx="7231542" cy="5423658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>
            <a:videoFile r:link="rId4"/>
          </p:nvPr>
        </p:nvPicPr>
        <p:blipFill>
          <a:blip r:embed="rId2"/>
          <a:stretch>
            <a:fillRect/>
          </a:stretch>
        </p:blipFill>
        <p:spPr>
          <a:xfrm rot="0">
            <a:off x="651753" y="2275205"/>
            <a:ext cx="7231542" cy="4067742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>
            <a:videoFile r:link="rId5"/>
          </p:nvPr>
        </p:nvPicPr>
        <p:blipFill>
          <a:blip r:embed="rId2"/>
          <a:stretch>
            <a:fillRect/>
          </a:stretch>
        </p:blipFill>
        <p:spPr>
          <a:xfrm rot="0">
            <a:off x="651753" y="3922313"/>
            <a:ext cx="7231542" cy="4067742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>
            <a:videoFile r:link="rId6"/>
          </p:nvPr>
        </p:nvPicPr>
        <p:blipFill>
          <a:blip r:embed="rId2"/>
          <a:stretch>
            <a:fillRect/>
          </a:stretch>
        </p:blipFill>
        <p:spPr>
          <a:xfrm rot="0">
            <a:off x="651753" y="5738127"/>
            <a:ext cx="7231542" cy="4067742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7883296" y="1262113"/>
            <a:ext cx="9954232" cy="79961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13"/>
              </a:lnSpc>
            </a:pPr>
          </a:p>
          <a:p>
            <a:pPr algn="ctr">
              <a:lnSpc>
                <a:spcPts val="4513"/>
              </a:lnSpc>
            </a:pPr>
            <a:r>
              <a:rPr lang="en-US" sz="3223">
                <a:solidFill>
                  <a:srgbClr val="504C44"/>
                </a:solidFill>
                <a:latin typeface="Open Sans"/>
              </a:rPr>
              <a:t>Píseň složil v roce </a:t>
            </a:r>
            <a:r>
              <a:rPr lang="en-US" sz="3223" u="sng">
                <a:solidFill>
                  <a:srgbClr val="504C44"/>
                </a:solidFill>
                <a:latin typeface="Open Sans"/>
                <a:hlinkClick r:id="rId7" tooltip="https://cs.wikipedia.org/wiki/1927"/>
              </a:rPr>
              <a:t>1927</a:t>
            </a:r>
            <a:r>
              <a:rPr lang="en-US" sz="3223">
                <a:solidFill>
                  <a:srgbClr val="504C44"/>
                </a:solidFill>
                <a:latin typeface="Open Sans"/>
              </a:rPr>
              <a:t> </a:t>
            </a:r>
            <a:r>
              <a:rPr lang="en-US" sz="3223" u="sng">
                <a:solidFill>
                  <a:srgbClr val="504C44"/>
                </a:solidFill>
                <a:latin typeface="Open Sans"/>
                <a:hlinkClick r:id="rId8" tooltip="https://cs.wikipedia.org/wiki/Zbraslav"/>
              </a:rPr>
              <a:t>zbraslavský</a:t>
            </a:r>
            <a:r>
              <a:rPr lang="en-US" sz="3223">
                <a:solidFill>
                  <a:srgbClr val="504C44"/>
                </a:solidFill>
                <a:latin typeface="Open Sans"/>
              </a:rPr>
              <a:t> skladatel populární hudby </a:t>
            </a:r>
            <a:r>
              <a:rPr lang="en-US" sz="3223" u="sng">
                <a:solidFill>
                  <a:srgbClr val="504C44"/>
                </a:solidFill>
                <a:latin typeface="Open Sans"/>
                <a:hlinkClick r:id="rId9" tooltip="https://cs.wikipedia.org/wiki/Jarom%C3%ADr_Vejvoda"/>
              </a:rPr>
              <a:t>Jaromír Vejvoda</a:t>
            </a:r>
            <a:r>
              <a:rPr lang="en-US" sz="3223">
                <a:solidFill>
                  <a:srgbClr val="504C44"/>
                </a:solidFill>
                <a:latin typeface="Open Sans"/>
              </a:rPr>
              <a:t> pod názvem „Modřanská polka“ – inspiroval se přitom motivem polky </a:t>
            </a:r>
            <a:r>
              <a:rPr lang="en-US" sz="3223" u="sng">
                <a:solidFill>
                  <a:srgbClr val="504C44"/>
                </a:solidFill>
                <a:latin typeface="Open Sans"/>
                <a:hlinkClick r:id="rId10" tooltip="https://cs.wikipedia.org/wiki/Mod%C5%99any"/>
              </a:rPr>
              <a:t>modřanského</a:t>
            </a:r>
            <a:r>
              <a:rPr lang="en-US" sz="3223">
                <a:solidFill>
                  <a:srgbClr val="504C44"/>
                </a:solidFill>
                <a:latin typeface="Open Sans"/>
              </a:rPr>
              <a:t> učitele klavíru Ferdinanda Benáčana a také premiéru měla takto skladba právě v Modřanech. V následujících letech ji Vejvoda hrál se svým orchestrem. První nahrávku na </a:t>
            </a:r>
            <a:r>
              <a:rPr lang="en-US" sz="3223" u="sng">
                <a:solidFill>
                  <a:srgbClr val="504C44"/>
                </a:solidFill>
                <a:latin typeface="Open Sans"/>
                <a:hlinkClick r:id="rId11" tooltip="https://cs.wikipedia.org/wiki/Gramofonov%C3%A1_deska"/>
              </a:rPr>
              <a:t>gramofonové desce</a:t>
            </a:r>
            <a:r>
              <a:rPr lang="en-US" sz="3223">
                <a:solidFill>
                  <a:srgbClr val="504C44"/>
                </a:solidFill>
                <a:latin typeface="Open Sans"/>
              </a:rPr>
              <a:t> od firmy Esta však interpretovala Benešova dechová hudba.</a:t>
            </a:r>
          </a:p>
          <a:p>
            <a:pPr algn="ctr">
              <a:lnSpc>
                <a:spcPts val="4513"/>
              </a:lnSpc>
            </a:pPr>
            <a:r>
              <a:rPr lang="en-US" sz="3223">
                <a:solidFill>
                  <a:srgbClr val="504C44"/>
                </a:solidFill>
                <a:latin typeface="Open Sans"/>
              </a:rPr>
              <a:t>V roce </a:t>
            </a:r>
            <a:r>
              <a:rPr lang="en-US" sz="3223" u="sng">
                <a:solidFill>
                  <a:srgbClr val="504C44"/>
                </a:solidFill>
                <a:latin typeface="Open Sans"/>
                <a:hlinkClick r:id="rId12" tooltip="https://cs.wikipedia.org/wiki/1929"/>
              </a:rPr>
              <a:t>1929</a:t>
            </a:r>
            <a:r>
              <a:rPr lang="en-US" sz="3223">
                <a:solidFill>
                  <a:srgbClr val="504C44"/>
                </a:solidFill>
                <a:latin typeface="Open Sans"/>
              </a:rPr>
              <a:t> přidal Vejvoda do skladby i tehdy chybějící basfigury, čímž vznikla prakticky konečná verze notového záznamu.</a:t>
            </a:r>
          </a:p>
          <a:p>
            <a:pPr algn="ctr">
              <a:lnSpc>
                <a:spcPts val="5291"/>
              </a:lnSpc>
            </a:pP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289861" y="1028700"/>
            <a:ext cx="11397298" cy="8229600"/>
            <a:chOff x="0" y="0"/>
            <a:chExt cx="3001758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001757" cy="2167467"/>
            </a:xfrm>
            <a:custGeom>
              <a:avLst/>
              <a:gdLst/>
              <a:ahLst/>
              <a:cxnLst/>
              <a:rect r="r" b="b" t="t" l="l"/>
              <a:pathLst>
                <a:path h="2167467" w="3001757">
                  <a:moveTo>
                    <a:pt x="0" y="0"/>
                  </a:moveTo>
                  <a:lnTo>
                    <a:pt x="3001757" y="0"/>
                  </a:lnTo>
                  <a:lnTo>
                    <a:pt x="3001757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1EDE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3001758" cy="22150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3251785" y="2992640"/>
            <a:ext cx="4363094" cy="669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 spc="799">
                <a:solidFill>
                  <a:srgbClr val="504C44"/>
                </a:solidFill>
                <a:latin typeface="Baskerville Display PT"/>
              </a:rPr>
              <a:t>POLKA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251785" y="4411460"/>
            <a:ext cx="7273083" cy="1758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504C44"/>
                </a:solidFill>
                <a:latin typeface="Inter"/>
              </a:rPr>
              <a:t>Polka</a:t>
            </a:r>
            <a:r>
              <a:rPr lang="en-US" sz="2000">
                <a:solidFill>
                  <a:srgbClr val="504C44"/>
                </a:solidFill>
                <a:latin typeface="Inter"/>
              </a:rPr>
              <a:t> je společenský </a:t>
            </a:r>
            <a:r>
              <a:rPr lang="en-US" sz="2000" u="sng">
                <a:solidFill>
                  <a:srgbClr val="504C44"/>
                </a:solidFill>
                <a:latin typeface="Inter"/>
                <a:hlinkClick r:id="rId2" tooltip="https://cs.wikipedia.org/wiki/Tanec"/>
              </a:rPr>
              <a:t>tanec</a:t>
            </a:r>
            <a:r>
              <a:rPr lang="en-US" sz="2000">
                <a:solidFill>
                  <a:srgbClr val="504C44"/>
                </a:solidFill>
                <a:latin typeface="Inter"/>
              </a:rPr>
              <a:t> v 2/4 taktu, který vznikl okolo roku </a:t>
            </a:r>
            <a:r>
              <a:rPr lang="en-US" sz="2000" u="sng">
                <a:solidFill>
                  <a:srgbClr val="504C44"/>
                </a:solidFill>
                <a:latin typeface="Inter"/>
                <a:hlinkClick r:id="rId3" tooltip="https://cs.wikipedia.org/wiki/1830"/>
              </a:rPr>
              <a:t>1830</a:t>
            </a:r>
            <a:r>
              <a:rPr lang="en-US" sz="2000">
                <a:solidFill>
                  <a:srgbClr val="504C44"/>
                </a:solidFill>
                <a:latin typeface="Inter"/>
              </a:rPr>
              <a:t> v </a:t>
            </a:r>
            <a:r>
              <a:rPr lang="en-US" sz="2000" u="sng">
                <a:solidFill>
                  <a:srgbClr val="504C44"/>
                </a:solidFill>
                <a:latin typeface="Inter"/>
                <a:hlinkClick r:id="rId4" tooltip="https://cs.wikipedia.org/wiki/%C4%8Cechy"/>
              </a:rPr>
              <a:t>Čechách</a:t>
            </a:r>
            <a:r>
              <a:rPr lang="en-US" sz="2000">
                <a:solidFill>
                  <a:srgbClr val="504C44"/>
                </a:solidFill>
                <a:latin typeface="Inter"/>
              </a:rPr>
              <a:t>. Stejným výrazem se označuje i </a:t>
            </a:r>
            <a:r>
              <a:rPr lang="en-US" sz="2000" u="sng">
                <a:solidFill>
                  <a:srgbClr val="504C44"/>
                </a:solidFill>
                <a:latin typeface="Inter"/>
                <a:hlinkClick r:id="rId5" tooltip="https://cs.wikipedia.org/wiki/Hudebn%C3%AD_d%C3%ADlo"/>
              </a:rPr>
              <a:t>hudební skladba</a:t>
            </a:r>
            <a:r>
              <a:rPr lang="en-US" sz="2000">
                <a:solidFill>
                  <a:srgbClr val="504C44"/>
                </a:solidFill>
                <a:latin typeface="Inter"/>
              </a:rPr>
              <a:t> v jeho </a:t>
            </a:r>
            <a:r>
              <a:rPr lang="en-US" sz="2000" u="sng">
                <a:solidFill>
                  <a:srgbClr val="504C44"/>
                </a:solidFill>
                <a:latin typeface="Inter"/>
                <a:hlinkClick r:id="rId6" tooltip="https://cs.wikipedia.org/wiki/Rytmus_(hudba)"/>
              </a:rPr>
              <a:t>rytmu</a:t>
            </a:r>
            <a:r>
              <a:rPr lang="en-US" sz="2000">
                <a:solidFill>
                  <a:srgbClr val="504C44"/>
                </a:solidFill>
                <a:latin typeface="Inter"/>
              </a:rPr>
              <a:t>.</a:t>
            </a:r>
          </a:p>
          <a:p>
            <a:pPr>
              <a:lnSpc>
                <a:spcPts val="2800"/>
              </a:lnSpc>
            </a:pPr>
          </a:p>
          <a:p>
            <a:pPr>
              <a:lnSpc>
                <a:spcPts val="2800"/>
              </a:lnSpc>
            </a:pPr>
          </a:p>
        </p:txBody>
      </p:sp>
      <p:pic>
        <p:nvPicPr>
          <p:cNvPr name="Picture 7" id="7"/>
          <p:cNvPicPr>
            <a:picLocks noChangeAspect="true"/>
          </p:cNvPicPr>
          <p:nvPr>
            <a:videoFile r:link="rId8"/>
          </p:nvPr>
        </p:nvPicPr>
        <p:blipFill>
          <a:blip r:embed="rId7"/>
          <a:stretch>
            <a:fillRect/>
          </a:stretch>
        </p:blipFill>
        <p:spPr>
          <a:xfrm rot="0">
            <a:off x="10392032" y="2527667"/>
            <a:ext cx="6867268" cy="386283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>
  <p:cSld>
    <p:bg>
      <p:bgPr>
        <a:solidFill>
          <a:srgbClr val="FDF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2641600"/>
            <a:ext cx="16440884" cy="6639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879"/>
              </a:lnSpc>
            </a:pPr>
            <a:r>
              <a:rPr lang="en-US" sz="4199">
                <a:solidFill>
                  <a:srgbClr val="504C44"/>
                </a:solidFill>
                <a:latin typeface="Inter"/>
              </a:rPr>
              <a:t>Prvé verejné rozhlasové vysielanie v Česko-Slovensku sa uskutočnilo 28. októbra 1919 z Prahy. Pravidelné vysielanie sa začalo 18. mája 1923 z Prahy, keď bola založená aj spoločnosť na rozhlasové vysielanie v Česko-Slovensku pod názvom "Radiojournal, československé zpravodajství radiotelefonické, spol. s r. o."</a:t>
            </a:r>
          </a:p>
          <a:p>
            <a:pPr>
              <a:lnSpc>
                <a:spcPts val="5879"/>
              </a:lnSpc>
            </a:pPr>
          </a:p>
          <a:p>
            <a:pPr>
              <a:lnSpc>
                <a:spcPts val="5879"/>
              </a:lnSpc>
            </a:pPr>
            <a:r>
              <a:rPr lang="en-US" sz="4199">
                <a:solidFill>
                  <a:srgbClr val="504C44"/>
                </a:solidFill>
                <a:latin typeface="Inter"/>
              </a:rPr>
              <a:t>https://temata.rozhlas.cz/historie-rozhlasu-v-kostce-7983541</a:t>
            </a:r>
          </a:p>
          <a:p>
            <a:pPr>
              <a:lnSpc>
                <a:spcPts val="5879"/>
              </a:lnSpc>
            </a:pP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1333471"/>
            <a:ext cx="11070906" cy="669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 spc="799">
                <a:solidFill>
                  <a:srgbClr val="504C44"/>
                </a:solidFill>
                <a:latin typeface="Baskerville Display PT"/>
              </a:rPr>
              <a:t>ROZHLASOVÉ VYSIELANIE - 1923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bg>
      <p:bgPr>
        <a:solidFill>
          <a:srgbClr val="FDF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289861" y="1028700"/>
            <a:ext cx="11397298" cy="8229600"/>
            <a:chOff x="0" y="0"/>
            <a:chExt cx="3001758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001757" cy="2167467"/>
            </a:xfrm>
            <a:custGeom>
              <a:avLst/>
              <a:gdLst/>
              <a:ahLst/>
              <a:cxnLst/>
              <a:rect r="r" b="b" t="t" l="l"/>
              <a:pathLst>
                <a:path h="2167467" w="3001757">
                  <a:moveTo>
                    <a:pt x="0" y="0"/>
                  </a:moveTo>
                  <a:lnTo>
                    <a:pt x="3001757" y="0"/>
                  </a:lnTo>
                  <a:lnTo>
                    <a:pt x="3001757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1EDE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3001758" cy="22150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3251785" y="1752363"/>
            <a:ext cx="9068849" cy="669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 spc="799">
                <a:solidFill>
                  <a:srgbClr val="504C44"/>
                </a:solidFill>
                <a:latin typeface="Baskerville Display PT"/>
              </a:rPr>
              <a:t>POČIATOK 20. STOROČIA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251785" y="2839541"/>
            <a:ext cx="9607721" cy="75793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82927" indent="-291463" lvl="1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504C44"/>
                </a:solidFill>
                <a:latin typeface="Inter"/>
              </a:rPr>
              <a:t>VÁŹNA HUDBA - verejné koncerty, čulý spoločenský život, podnecovanie národno-emancipačných snáh (vojenská hudba, symfonické orchestre)</a:t>
            </a:r>
          </a:p>
          <a:p>
            <a:pPr>
              <a:lnSpc>
                <a:spcPts val="3779"/>
              </a:lnSpc>
            </a:pPr>
          </a:p>
          <a:p>
            <a:pPr marL="582927" indent="-291463" lvl="1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504C44"/>
                </a:solidFill>
                <a:latin typeface="Inter"/>
              </a:rPr>
              <a:t>ĽUDOVÁ HUDBA - hudobná produkcia vidieckeho obyvateľstva zodpovedajúca lokálnym kolektívnym požiadavkam vychádzajúcich z etnokultúrnych tradicíí a spatých so životom obce. </a:t>
            </a:r>
          </a:p>
          <a:p>
            <a:pPr>
              <a:lnSpc>
                <a:spcPts val="3779"/>
              </a:lnSpc>
            </a:pPr>
          </a:p>
          <a:p>
            <a:pPr marL="582927" indent="-291463" lvl="1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504C44"/>
                </a:solidFill>
                <a:latin typeface="Inter"/>
              </a:rPr>
              <a:t>POPULÁRNA HUDBA</a:t>
            </a:r>
          </a:p>
          <a:p>
            <a:pPr>
              <a:lnSpc>
                <a:spcPts val="2800"/>
              </a:lnSpc>
            </a:pPr>
          </a:p>
          <a:p>
            <a:pPr>
              <a:lnSpc>
                <a:spcPts val="2800"/>
              </a:lnSpc>
            </a:pPr>
          </a:p>
          <a:p>
            <a:pPr>
              <a:lnSpc>
                <a:spcPts val="2800"/>
              </a:lnSpc>
            </a:pPr>
          </a:p>
          <a:p>
            <a:pPr>
              <a:lnSpc>
                <a:spcPts val="2800"/>
              </a:lnSpc>
            </a:pPr>
          </a:p>
          <a:p>
            <a:pPr>
              <a:lnSpc>
                <a:spcPts val="2800"/>
              </a:lnSpc>
            </a:pPr>
          </a:p>
          <a:p>
            <a:pPr>
              <a:lnSpc>
                <a:spcPts val="2800"/>
              </a:lnSpc>
            </a:pPr>
          </a:p>
          <a:p>
            <a:pPr>
              <a:lnSpc>
                <a:spcPts val="2800"/>
              </a:lnSpc>
            </a:pPr>
          </a:p>
          <a:p>
            <a:pPr>
              <a:lnSpc>
                <a:spcPts val="2800"/>
              </a:lnSpc>
            </a:pP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302487" y="1862455"/>
            <a:ext cx="15956813" cy="84245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059"/>
              </a:lnSpc>
            </a:pPr>
            <a:r>
              <a:rPr lang="en-US" sz="2899">
                <a:solidFill>
                  <a:srgbClr val="504C44"/>
                </a:solidFill>
                <a:latin typeface="Inter"/>
              </a:rPr>
              <a:t>Gramofon se vyvinul ze dvou přístrojů: </a:t>
            </a:r>
            <a:r>
              <a:rPr lang="en-US" sz="2899" u="sng">
                <a:solidFill>
                  <a:srgbClr val="504C44"/>
                </a:solidFill>
                <a:latin typeface="Inter"/>
                <a:hlinkClick r:id="rId2" tooltip="https://cs.wikipedia.org/wiki/Automatofon"/>
              </a:rPr>
              <a:t>hracích strojků</a:t>
            </a:r>
            <a:r>
              <a:rPr lang="en-US" sz="2899">
                <a:solidFill>
                  <a:srgbClr val="504C44"/>
                </a:solidFill>
                <a:latin typeface="Inter"/>
              </a:rPr>
              <a:t> se záznamem hudby na děrovaném kotouči a </a:t>
            </a:r>
            <a:r>
              <a:rPr lang="en-US" sz="2899" u="sng">
                <a:solidFill>
                  <a:srgbClr val="504C44"/>
                </a:solidFill>
                <a:latin typeface="Inter"/>
                <a:hlinkClick r:id="rId3" tooltip="https://cs.wikipedia.org/wiki/Fonograf"/>
              </a:rPr>
              <a:t>fonografu</a:t>
            </a:r>
            <a:r>
              <a:rPr lang="en-US" sz="2899">
                <a:solidFill>
                  <a:srgbClr val="504C44"/>
                </a:solidFill>
                <a:latin typeface="Inter"/>
              </a:rPr>
              <a:t> zaznamenávajícího zvuk na váleček. Jeho princip byl uveden už v </a:t>
            </a:r>
            <a:r>
              <a:rPr lang="en-US" sz="2899" u="sng">
                <a:solidFill>
                  <a:srgbClr val="504C44"/>
                </a:solidFill>
                <a:latin typeface="Inter"/>
                <a:hlinkClick r:id="rId4" tooltip="https://cs.wikipedia.org/wiki/Thomas_Alva_Edison"/>
              </a:rPr>
              <a:t>Edisonově</a:t>
            </a:r>
            <a:r>
              <a:rPr lang="en-US" sz="2899">
                <a:solidFill>
                  <a:srgbClr val="504C44"/>
                </a:solidFill>
                <a:latin typeface="Inter"/>
              </a:rPr>
              <a:t> patentu na fonograf, podaném </a:t>
            </a:r>
            <a:r>
              <a:rPr lang="en-US" sz="2899" u="sng">
                <a:solidFill>
                  <a:srgbClr val="504C44"/>
                </a:solidFill>
                <a:latin typeface="Inter"/>
                <a:hlinkClick r:id="rId5" tooltip="https://cs.wikipedia.org/wiki/19._%C3%BAnor"/>
              </a:rPr>
              <a:t>19. února</a:t>
            </a:r>
            <a:r>
              <a:rPr lang="en-US" sz="2899">
                <a:solidFill>
                  <a:srgbClr val="504C44"/>
                </a:solidFill>
                <a:latin typeface="Inter"/>
              </a:rPr>
              <a:t> </a:t>
            </a:r>
            <a:r>
              <a:rPr lang="en-US" sz="2899" u="sng">
                <a:solidFill>
                  <a:srgbClr val="504C44"/>
                </a:solidFill>
                <a:latin typeface="Inter"/>
                <a:hlinkClick r:id="rId6" tooltip="https://cs.wikipedia.org/wiki/1878"/>
              </a:rPr>
              <a:t>1878</a:t>
            </a:r>
            <a:r>
              <a:rPr lang="en-US" sz="2899">
                <a:solidFill>
                  <a:srgbClr val="504C44"/>
                </a:solidFill>
                <a:latin typeface="Inter"/>
              </a:rPr>
              <a:t>. Edison se ale soustředil na vývoj fonografu, který považoval za technicky dokonalejší (na </a:t>
            </a:r>
            <a:r>
              <a:rPr lang="en-US" sz="2899" u="sng">
                <a:solidFill>
                  <a:srgbClr val="504C44"/>
                </a:solidFill>
                <a:latin typeface="Inter"/>
                <a:hlinkClick r:id="rId7" tooltip="https://cs.wikipedia.org/wiki/V%C3%A1lec"/>
              </a:rPr>
              <a:t>válci</a:t>
            </a:r>
            <a:r>
              <a:rPr lang="en-US" sz="2899">
                <a:solidFill>
                  <a:srgbClr val="504C44"/>
                </a:solidFill>
                <a:latin typeface="Inter"/>
              </a:rPr>
              <a:t> má pohyb po </a:t>
            </a:r>
            <a:r>
              <a:rPr lang="en-US" sz="2899" u="sng">
                <a:solidFill>
                  <a:srgbClr val="504C44"/>
                </a:solidFill>
                <a:latin typeface="Inter"/>
                <a:hlinkClick r:id="rId8" tooltip="https://cs.wikipedia.org/wiki/Spir%C3%A1la"/>
              </a:rPr>
              <a:t>spirále</a:t>
            </a:r>
            <a:r>
              <a:rPr lang="en-US" sz="2899">
                <a:solidFill>
                  <a:srgbClr val="504C44"/>
                </a:solidFill>
                <a:latin typeface="Inter"/>
              </a:rPr>
              <a:t> stále stejnou rychlost, zatímco na </a:t>
            </a:r>
            <a:r>
              <a:rPr lang="en-US" sz="2899" u="sng">
                <a:solidFill>
                  <a:srgbClr val="504C44"/>
                </a:solidFill>
                <a:latin typeface="Inter"/>
                <a:hlinkClick r:id="rId9" tooltip="https://cs.wikipedia.org/wiki/Kotou%C4%8D"/>
              </a:rPr>
              <a:t>desce</a:t>
            </a:r>
            <a:r>
              <a:rPr lang="en-US" sz="2899">
                <a:solidFill>
                  <a:srgbClr val="504C44"/>
                </a:solidFill>
                <a:latin typeface="Inter"/>
              </a:rPr>
              <a:t> se při konstantní </a:t>
            </a:r>
            <a:r>
              <a:rPr lang="en-US" sz="2899" u="sng">
                <a:solidFill>
                  <a:srgbClr val="504C44"/>
                </a:solidFill>
                <a:latin typeface="Inter"/>
                <a:hlinkClick r:id="rId10" tooltip="https://cs.wikipedia.org/wiki/%C3%9Ahlov%C3%A1_rychlost"/>
              </a:rPr>
              <a:t>úhlové rychlosti</a:t>
            </a:r>
            <a:r>
              <a:rPr lang="en-US" sz="2899">
                <a:solidFill>
                  <a:srgbClr val="504C44"/>
                </a:solidFill>
                <a:latin typeface="Inter"/>
              </a:rPr>
              <a:t> rychlost posuvu mění)</a:t>
            </a:r>
          </a:p>
          <a:p>
            <a:pPr>
              <a:lnSpc>
                <a:spcPts val="4059"/>
              </a:lnSpc>
            </a:pPr>
          </a:p>
          <a:p>
            <a:pPr>
              <a:lnSpc>
                <a:spcPts val="4059"/>
              </a:lnSpc>
            </a:pPr>
          </a:p>
          <a:p>
            <a:pPr>
              <a:lnSpc>
                <a:spcPts val="4059"/>
              </a:lnSpc>
            </a:pPr>
            <a:r>
              <a:rPr lang="en-US" sz="2899">
                <a:solidFill>
                  <a:srgbClr val="504C44"/>
                </a:solidFill>
                <a:latin typeface="Inter"/>
              </a:rPr>
              <a:t>Roku </a:t>
            </a:r>
            <a:r>
              <a:rPr lang="en-US" sz="2899" u="sng">
                <a:solidFill>
                  <a:srgbClr val="504C44"/>
                </a:solidFill>
                <a:latin typeface="Inter"/>
                <a:hlinkClick r:id="rId11" tooltip="https://cs.wikipedia.org/wiki/1895"/>
              </a:rPr>
              <a:t>1895</a:t>
            </a:r>
            <a:r>
              <a:rPr lang="en-US" sz="2899">
                <a:solidFill>
                  <a:srgbClr val="504C44"/>
                </a:solidFill>
                <a:latin typeface="Inter"/>
              </a:rPr>
              <a:t> revolučně změnil způsob záznamu zvuku „nový“ muž: jmenoval se </a:t>
            </a:r>
            <a:r>
              <a:rPr lang="en-US" sz="2899" u="sng">
                <a:solidFill>
                  <a:srgbClr val="504C44"/>
                </a:solidFill>
                <a:latin typeface="Inter"/>
                <a:hlinkClick r:id="rId12" tooltip="https://cs.wikipedia.org/wiki/Emile_Berliner"/>
              </a:rPr>
              <a:t>Emile Berliner</a:t>
            </a:r>
            <a:r>
              <a:rPr lang="en-US" sz="2899">
                <a:solidFill>
                  <a:srgbClr val="504C44"/>
                </a:solidFill>
                <a:latin typeface="Inter"/>
              </a:rPr>
              <a:t>. Přistěhoval se do </a:t>
            </a:r>
            <a:r>
              <a:rPr lang="en-US" sz="2899" u="sng">
                <a:solidFill>
                  <a:srgbClr val="504C44"/>
                </a:solidFill>
                <a:latin typeface="Inter"/>
                <a:hlinkClick r:id="rId13" tooltip="https://cs.wikipedia.org/wiki/Washington,_D.C."/>
              </a:rPr>
              <a:t>Washingtonu</a:t>
            </a:r>
            <a:r>
              <a:rPr lang="en-US" sz="2899">
                <a:solidFill>
                  <a:srgbClr val="504C44"/>
                </a:solidFill>
                <a:latin typeface="Inter"/>
              </a:rPr>
              <a:t> z </a:t>
            </a:r>
            <a:r>
              <a:rPr lang="en-US" sz="2899" u="sng">
                <a:solidFill>
                  <a:srgbClr val="504C44"/>
                </a:solidFill>
                <a:latin typeface="Inter"/>
                <a:hlinkClick r:id="rId14" tooltip="https://cs.wikipedia.org/wiki/N%C4%9Bmecko"/>
              </a:rPr>
              <a:t>Německa</a:t>
            </a:r>
            <a:r>
              <a:rPr lang="en-US" sz="2899">
                <a:solidFill>
                  <a:srgbClr val="504C44"/>
                </a:solidFill>
                <a:latin typeface="Inter"/>
              </a:rPr>
              <a:t> v roce </a:t>
            </a:r>
            <a:r>
              <a:rPr lang="en-US" sz="2899" u="sng">
                <a:solidFill>
                  <a:srgbClr val="504C44"/>
                </a:solidFill>
                <a:latin typeface="Inter"/>
                <a:hlinkClick r:id="rId15" tooltip="https://cs.wikipedia.org/wiki/1870"/>
              </a:rPr>
              <a:t>1870</a:t>
            </a:r>
            <a:r>
              <a:rPr lang="en-US" sz="2899">
                <a:solidFill>
                  <a:srgbClr val="504C44"/>
                </a:solidFill>
                <a:latin typeface="Inter"/>
              </a:rPr>
              <a:t>. Berlinerův gramofon (gramophone) — jak nazval svůj „mluvicí“ přístroj — se od soudobých lišil v tom, že pro záznam používal plochý kotouč místo válce navrženého Edisonem. Deska umožňovala hromadnou výrobu a hrací doba byla 4 minuty. Hudba už nepotřebovala křehké válce. Než pan Berliner přišel na metodu kopírování desek, musela se každá deska vyrábět jednotlivě a hudebníci museli hrát jednu píseň několiksetkrát. Berlinerova šelaková deska, která se otáčela 78 krát za minutu, se používala až do padesátých let 20. století</a:t>
            </a:r>
          </a:p>
          <a:p>
            <a:pPr>
              <a:lnSpc>
                <a:spcPts val="2800"/>
              </a:lnSpc>
            </a:pPr>
          </a:p>
          <a:p>
            <a:pPr>
              <a:lnSpc>
                <a:spcPts val="2800"/>
              </a:lnSpc>
            </a:pPr>
          </a:p>
        </p:txBody>
      </p:sp>
      <p:sp>
        <p:nvSpPr>
          <p:cNvPr name="TextBox 3" id="3"/>
          <p:cNvSpPr txBox="true"/>
          <p:nvPr/>
        </p:nvSpPr>
        <p:spPr>
          <a:xfrm rot="0">
            <a:off x="1302487" y="962025"/>
            <a:ext cx="8517396" cy="669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 spc="799">
                <a:solidFill>
                  <a:srgbClr val="504C44"/>
                </a:solidFill>
                <a:latin typeface="Baskerville Display PT"/>
              </a:rPr>
              <a:t>GRAMOFÓN 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962025"/>
            <a:ext cx="15853891" cy="669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 spc="799">
                <a:solidFill>
                  <a:srgbClr val="504C44"/>
                </a:solidFill>
                <a:latin typeface="Baskerville Display PT"/>
              </a:rPr>
              <a:t>PREMENA VIDIECKEJ HUDOBNEJ KULTÚRY</a:t>
            </a:r>
          </a:p>
        </p:txBody>
      </p:sp>
      <p:pic>
        <p:nvPicPr>
          <p:cNvPr name="Picture 3" id="3"/>
          <p:cNvPicPr>
            <a:picLocks noChangeAspect="true"/>
          </p:cNvPicPr>
          <p:nvPr>
            <a:videoFile r:link="rId3"/>
          </p:nvPr>
        </p:nvPicPr>
        <p:blipFill>
          <a:blip r:embed="rId2"/>
          <a:stretch>
            <a:fillRect/>
          </a:stretch>
        </p:blipFill>
        <p:spPr>
          <a:xfrm rot="0">
            <a:off x="1028700" y="2224197"/>
            <a:ext cx="6358980" cy="3576926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>
            <a:videoFile r:link="rId4"/>
          </p:nvPr>
        </p:nvPicPr>
        <p:blipFill>
          <a:blip r:embed="rId2"/>
          <a:stretch>
            <a:fillRect/>
          </a:stretch>
        </p:blipFill>
        <p:spPr>
          <a:xfrm rot="0">
            <a:off x="8187715" y="2224197"/>
            <a:ext cx="6358980" cy="3576926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>
            <a:videoFile r:link="rId5"/>
          </p:nvPr>
        </p:nvPicPr>
        <p:blipFill>
          <a:blip r:embed="rId2"/>
          <a:stretch>
            <a:fillRect/>
          </a:stretch>
        </p:blipFill>
        <p:spPr>
          <a:xfrm rot="0">
            <a:off x="1028700" y="6422841"/>
            <a:ext cx="6358980" cy="357692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8595512" y="3414398"/>
            <a:ext cx="7829740" cy="44811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479"/>
              </a:lnSpc>
            </a:pPr>
            <a:r>
              <a:rPr lang="en-US" sz="3199">
                <a:solidFill>
                  <a:srgbClr val="504C44"/>
                </a:solidFill>
                <a:latin typeface="Inter"/>
              </a:rPr>
              <a:t>pochody hluboce zakořeněné v české lidové hudbě</a:t>
            </a:r>
          </a:p>
          <a:p>
            <a:pPr>
              <a:lnSpc>
                <a:spcPts val="4479"/>
              </a:lnSpc>
            </a:pPr>
          </a:p>
          <a:p>
            <a:pPr>
              <a:lnSpc>
                <a:spcPts val="4479"/>
              </a:lnSpc>
            </a:pPr>
            <a:r>
              <a:rPr lang="en-US" sz="3199">
                <a:solidFill>
                  <a:srgbClr val="504C44"/>
                </a:solidFill>
                <a:latin typeface="Inter"/>
              </a:rPr>
              <a:t>sokolská hudba - podpora SOKOLA - Československá obec sokolská bola česká telovýchovná a vlastenecká organizácia založená r. 1862</a:t>
            </a:r>
          </a:p>
          <a:p>
            <a:pPr>
              <a:lnSpc>
                <a:spcPts val="4479"/>
              </a:lnSpc>
            </a:pPr>
          </a:p>
        </p:txBody>
      </p:sp>
      <p:sp>
        <p:nvSpPr>
          <p:cNvPr name="TextBox 3" id="3"/>
          <p:cNvSpPr txBox="true"/>
          <p:nvPr/>
        </p:nvSpPr>
        <p:spPr>
          <a:xfrm rot="0">
            <a:off x="8595512" y="962025"/>
            <a:ext cx="8116130" cy="2079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 spc="799">
                <a:solidFill>
                  <a:srgbClr val="504C44"/>
                </a:solidFill>
                <a:latin typeface="Baskerville Display PT"/>
              </a:rPr>
              <a:t>MESTSKÁ HUDBA FRANTIŠKA KMOCHA</a:t>
            </a:r>
          </a:p>
          <a:p>
            <a:pPr>
              <a:lnSpc>
                <a:spcPts val="5599"/>
              </a:lnSpc>
            </a:pPr>
            <a:r>
              <a:rPr lang="en-US" sz="3999" spc="799">
                <a:solidFill>
                  <a:srgbClr val="504C44"/>
                </a:solidFill>
                <a:latin typeface="Baskerville Display PT"/>
              </a:rPr>
              <a:t>1897  </a:t>
            </a:r>
          </a:p>
        </p:txBody>
      </p:sp>
      <p:pic>
        <p:nvPicPr>
          <p:cNvPr name="Picture 4" id="4"/>
          <p:cNvPicPr>
            <a:picLocks noChangeAspect="true"/>
          </p:cNvPicPr>
          <p:nvPr>
            <a:videoFile r:link="rId3"/>
          </p:nvPr>
        </p:nvPicPr>
        <p:blipFill>
          <a:blip r:embed="rId2"/>
          <a:stretch>
            <a:fillRect/>
          </a:stretch>
        </p:blipFill>
        <p:spPr>
          <a:xfrm rot="0">
            <a:off x="1028700" y="1187438"/>
            <a:ext cx="6592755" cy="3708424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>
            <a:videoFile r:link="rId4"/>
          </p:nvPr>
        </p:nvPicPr>
        <p:blipFill>
          <a:blip r:embed="rId2"/>
          <a:stretch>
            <a:fillRect/>
          </a:stretch>
        </p:blipFill>
        <p:spPr>
          <a:xfrm rot="0">
            <a:off x="1316697" y="6418978"/>
            <a:ext cx="3750662" cy="210974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>
  <p:cSld>
    <p:bg>
      <p:bgPr>
        <a:solidFill>
          <a:srgbClr val="FDF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492078" y="1880691"/>
            <a:ext cx="11667302" cy="669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 spc="799">
                <a:solidFill>
                  <a:srgbClr val="504C44"/>
                </a:solidFill>
                <a:latin typeface="Baskerville Display PT"/>
              </a:rPr>
              <a:t>POČIATKY POPULÁRNEJ HUDBY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738819" y="3047583"/>
            <a:ext cx="14678264" cy="68814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059"/>
              </a:lnSpc>
            </a:pPr>
            <a:r>
              <a:rPr lang="en-US" sz="2899">
                <a:solidFill>
                  <a:srgbClr val="504C44"/>
                </a:solidFill>
                <a:latin typeface="Inter"/>
              </a:rPr>
              <a:t>KUPLET - umelá, melodicky jednoduchá strofická pieseň s aktuálnym, prítažlivo podaným námetom (obvykle satiricko-kritického rázu) a s vtipnou zavŕšujúcou pointou. </a:t>
            </a:r>
          </a:p>
          <a:p>
            <a:pPr marL="626106" indent="-313053" lvl="1">
              <a:lnSpc>
                <a:spcPts val="4059"/>
              </a:lnSpc>
              <a:buFont typeface="Arial"/>
              <a:buChar char="•"/>
            </a:pPr>
            <a:r>
              <a:rPr lang="en-US" sz="2899">
                <a:solidFill>
                  <a:srgbClr val="504C44"/>
                </a:solidFill>
                <a:latin typeface="Inter"/>
              </a:rPr>
              <a:t>formoval sa od 17. storočia a vychádzal z barokných spevných hier šlachtického, mestského i vidieckeho prostredia</a:t>
            </a:r>
          </a:p>
          <a:p>
            <a:pPr marL="626106" indent="-313053" lvl="1">
              <a:lnSpc>
                <a:spcPts val="4059"/>
              </a:lnSpc>
              <a:buFont typeface="Arial"/>
              <a:buChar char="•"/>
            </a:pPr>
            <a:r>
              <a:rPr lang="en-US" sz="2899">
                <a:solidFill>
                  <a:srgbClr val="504C44"/>
                </a:solidFill>
                <a:latin typeface="Inter"/>
              </a:rPr>
              <a:t>šíril sa divadlom, tiskom </a:t>
            </a:r>
          </a:p>
          <a:p>
            <a:pPr>
              <a:lnSpc>
                <a:spcPts val="4059"/>
              </a:lnSpc>
            </a:pPr>
            <a:r>
              <a:rPr lang="en-US" sz="2899">
                <a:solidFill>
                  <a:srgbClr val="504C44"/>
                </a:solidFill>
                <a:latin typeface="Inter"/>
              </a:rPr>
              <a:t>SPOLOČENSKÁ PIESEŇ ČESKÉHO OBRODENIA - piesne vytvorené českým meštianstvom a skolektivizované v mestkcýh vrstvách, od prvej polovice 19. storočia, vlastenecké piesne. </a:t>
            </a:r>
          </a:p>
          <a:p>
            <a:pPr marL="626106" indent="-313053" lvl="1">
              <a:lnSpc>
                <a:spcPts val="4059"/>
              </a:lnSpc>
              <a:buFont typeface="Arial"/>
              <a:buChar char="•"/>
            </a:pPr>
            <a:r>
              <a:rPr lang="en-US" sz="2899">
                <a:solidFill>
                  <a:srgbClr val="504C44"/>
                </a:solidFill>
                <a:latin typeface="Inter"/>
              </a:rPr>
              <a:t>šírené v skupinovom speve pri klavíri a populárnej gitare </a:t>
            </a:r>
          </a:p>
          <a:p>
            <a:pPr>
              <a:lnSpc>
                <a:spcPts val="4059"/>
              </a:lnSpc>
            </a:pPr>
            <a:r>
              <a:rPr lang="en-US" sz="2899">
                <a:solidFill>
                  <a:srgbClr val="504C44"/>
                </a:solidFill>
                <a:latin typeface="Inter"/>
              </a:rPr>
              <a:t>DĚLNICKÁ PÍSEŇ - 2. pol. 19. storočia, poloľudový charakter, vyjadrovala postoje a cítenie robotníckej vrstvy a posobila agitačne v jeho záujme</a:t>
            </a:r>
          </a:p>
          <a:p>
            <a:pPr>
              <a:lnSpc>
                <a:spcPts val="2800"/>
              </a:lnSpc>
            </a:pPr>
          </a:p>
          <a:p>
            <a:pPr>
              <a:lnSpc>
                <a:spcPts val="2800"/>
              </a:lnSpc>
            </a:pP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492078" y="1880691"/>
            <a:ext cx="11667302" cy="669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 spc="799">
                <a:solidFill>
                  <a:srgbClr val="504C44"/>
                </a:solidFill>
                <a:latin typeface="Baskerville Display PT"/>
              </a:rPr>
              <a:t>POČIATKY POPULÁRNEJ HUDBY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738819" y="3047583"/>
            <a:ext cx="8476881" cy="5852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059"/>
              </a:lnSpc>
            </a:pPr>
            <a:r>
              <a:rPr lang="en-US" sz="2899">
                <a:solidFill>
                  <a:srgbClr val="504C44"/>
                </a:solidFill>
                <a:latin typeface="Inter"/>
              </a:rPr>
              <a:t>SALÓNNA HUDBA - drobná klavírna a huslová tvorba </a:t>
            </a:r>
          </a:p>
          <a:p>
            <a:pPr>
              <a:lnSpc>
                <a:spcPts val="4059"/>
              </a:lnSpc>
            </a:pPr>
            <a:r>
              <a:rPr lang="en-US" sz="2899">
                <a:solidFill>
                  <a:srgbClr val="504C44"/>
                </a:solidFill>
                <a:latin typeface="Inter"/>
              </a:rPr>
              <a:t>                                - pripomínajúca vážnu hudbu </a:t>
            </a:r>
          </a:p>
          <a:p>
            <a:pPr>
              <a:lnSpc>
                <a:spcPts val="4059"/>
              </a:lnSpc>
            </a:pPr>
            <a:r>
              <a:rPr lang="en-US" sz="2899">
                <a:solidFill>
                  <a:srgbClr val="504C44"/>
                </a:solidFill>
                <a:latin typeface="Inter"/>
              </a:rPr>
              <a:t>                                - určená pre malé publikum </a:t>
            </a:r>
          </a:p>
          <a:p>
            <a:pPr marL="626106" indent="-313053" lvl="1">
              <a:lnSpc>
                <a:spcPts val="4059"/>
              </a:lnSpc>
              <a:buFont typeface="Arial"/>
              <a:buChar char="•"/>
            </a:pPr>
            <a:r>
              <a:rPr lang="en-US" sz="2899">
                <a:solidFill>
                  <a:srgbClr val="504C44"/>
                </a:solidFill>
                <a:latin typeface="Inter"/>
              </a:rPr>
              <a:t>kaviarenská muzika </a:t>
            </a:r>
          </a:p>
          <a:p>
            <a:pPr marL="626106" indent="-313053" lvl="1">
              <a:lnSpc>
                <a:spcPts val="4059"/>
              </a:lnSpc>
              <a:buFont typeface="Arial"/>
              <a:buChar char="•"/>
            </a:pPr>
            <a:r>
              <a:rPr lang="en-US" sz="2899">
                <a:solidFill>
                  <a:srgbClr val="504C44"/>
                </a:solidFill>
                <a:latin typeface="Inter"/>
              </a:rPr>
              <a:t>halgáto - ťahavé, pomalé, melódie a </a:t>
            </a:r>
            <a:r>
              <a:rPr lang="en-US" sz="2899" u="sng">
                <a:solidFill>
                  <a:srgbClr val="504C44"/>
                </a:solidFill>
                <a:latin typeface="Inter"/>
                <a:hlinkClick r:id="rId2" tooltip="https://sk.wikipedia.org/wiki/Piese%C5%88"/>
              </a:rPr>
              <a:t>piesne</a:t>
            </a:r>
            <a:r>
              <a:rPr lang="en-US" sz="2899">
                <a:solidFill>
                  <a:srgbClr val="504C44"/>
                </a:solidFill>
                <a:latin typeface="Inter"/>
              </a:rPr>
              <a:t> – loke giľa. Určené sú na počúvanie, nie na tancovanie. </a:t>
            </a:r>
            <a:r>
              <a:rPr lang="en-US" sz="2899" u="sng">
                <a:solidFill>
                  <a:srgbClr val="504C44"/>
                </a:solidFill>
                <a:latin typeface="Inter"/>
                <a:hlinkClick r:id="rId3" tooltip="https://sk.wikipedia.org/wiki/Interpret"/>
              </a:rPr>
              <a:t>Interpret</a:t>
            </a:r>
            <a:r>
              <a:rPr lang="en-US" sz="2899">
                <a:solidFill>
                  <a:srgbClr val="504C44"/>
                </a:solidFill>
                <a:latin typeface="Inter"/>
              </a:rPr>
              <a:t> sa v nich zdôveruje so svojím </a:t>
            </a:r>
            <a:r>
              <a:rPr lang="en-US" sz="2899" u="sng">
                <a:solidFill>
                  <a:srgbClr val="504C44"/>
                </a:solidFill>
                <a:latin typeface="Inter"/>
                <a:hlinkClick r:id="rId4" tooltip="https://sk.wikipedia.org/wiki/Osud"/>
              </a:rPr>
              <a:t>osudom</a:t>
            </a:r>
            <a:r>
              <a:rPr lang="en-US" sz="2899">
                <a:solidFill>
                  <a:srgbClr val="504C44"/>
                </a:solidFill>
                <a:latin typeface="Inter"/>
              </a:rPr>
              <a:t>, svojimi osobnými </a:t>
            </a:r>
            <a:r>
              <a:rPr lang="en-US" sz="2899" u="sng">
                <a:solidFill>
                  <a:srgbClr val="504C44"/>
                </a:solidFill>
                <a:latin typeface="Inter"/>
                <a:hlinkClick r:id="rId5" tooltip="https://sk.wikipedia.org/wiki/Pocit"/>
              </a:rPr>
              <a:t>pocitmi</a:t>
            </a:r>
            <a:r>
              <a:rPr lang="en-US" sz="2899">
                <a:solidFill>
                  <a:srgbClr val="504C44"/>
                </a:solidFill>
                <a:latin typeface="Inter"/>
              </a:rPr>
              <a:t>, </a:t>
            </a:r>
            <a:r>
              <a:rPr lang="en-US" sz="2899" u="sng">
                <a:solidFill>
                  <a:srgbClr val="504C44"/>
                </a:solidFill>
                <a:latin typeface="Inter"/>
                <a:hlinkClick r:id="rId6" tooltip="https://sk.wikipedia.org/wiki/T%C3%BA%C5%BEba"/>
              </a:rPr>
              <a:t>túžbami</a:t>
            </a:r>
            <a:r>
              <a:rPr lang="en-US" sz="2899">
                <a:solidFill>
                  <a:srgbClr val="504C44"/>
                </a:solidFill>
                <a:latin typeface="Inter"/>
              </a:rPr>
              <a:t>, </a:t>
            </a:r>
            <a:r>
              <a:rPr lang="en-US" sz="2899" u="sng">
                <a:solidFill>
                  <a:srgbClr val="504C44"/>
                </a:solidFill>
                <a:latin typeface="Inter"/>
                <a:hlinkClick r:id="rId7" tooltip="https://sk.wikipedia.org/wiki/Sm%C3%BAtok"/>
              </a:rPr>
              <a:t>smútkom</a:t>
            </a:r>
            <a:r>
              <a:rPr lang="en-US" sz="2899">
                <a:solidFill>
                  <a:srgbClr val="504C44"/>
                </a:solidFill>
                <a:latin typeface="Inter"/>
              </a:rPr>
              <a:t>.</a:t>
            </a:r>
          </a:p>
          <a:p>
            <a:pPr>
              <a:lnSpc>
                <a:spcPts val="2800"/>
              </a:lnSpc>
            </a:pPr>
          </a:p>
          <a:p>
            <a:pPr>
              <a:lnSpc>
                <a:spcPts val="2800"/>
              </a:lnSpc>
            </a:pPr>
          </a:p>
        </p:txBody>
      </p:sp>
      <p:pic>
        <p:nvPicPr>
          <p:cNvPr name="Picture 4" id="4"/>
          <p:cNvPicPr>
            <a:picLocks noChangeAspect="true"/>
          </p:cNvPicPr>
          <p:nvPr>
            <a:videoFile r:link="rId9"/>
          </p:nvPr>
        </p:nvPicPr>
        <p:blipFill>
          <a:blip r:embed="rId8"/>
          <a:stretch>
            <a:fillRect/>
          </a:stretch>
        </p:blipFill>
        <p:spPr>
          <a:xfrm rot="0">
            <a:off x="10685834" y="3665384"/>
            <a:ext cx="6245158" cy="468386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492078" y="1880691"/>
            <a:ext cx="11667302" cy="669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 spc="799">
                <a:solidFill>
                  <a:srgbClr val="504C44"/>
                </a:solidFill>
                <a:latin typeface="Baskerville Display PT"/>
              </a:rPr>
              <a:t>POČIATKY POPULÁRNEJ HUDBY -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9144000" y="3066633"/>
            <a:ext cx="7273083" cy="81737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59"/>
              </a:lnSpc>
            </a:pPr>
            <a:r>
              <a:rPr lang="en-US" sz="2399">
                <a:solidFill>
                  <a:srgbClr val="504C44"/>
                </a:solidFill>
                <a:latin typeface="Inter"/>
              </a:rPr>
              <a:t>KAREL HAŠLER -  (</a:t>
            </a:r>
            <a:r>
              <a:rPr lang="en-US" sz="2399" u="sng">
                <a:solidFill>
                  <a:srgbClr val="504C44"/>
                </a:solidFill>
                <a:latin typeface="Inter"/>
                <a:hlinkClick r:id="rId2" tooltip="https://cs.wikipedia.org/wiki/31._%C5%99%C3%ADjen"/>
              </a:rPr>
              <a:t>31. října</a:t>
            </a:r>
            <a:r>
              <a:rPr lang="en-US" sz="2399">
                <a:solidFill>
                  <a:srgbClr val="504C44"/>
                </a:solidFill>
                <a:latin typeface="Inter"/>
              </a:rPr>
              <a:t> </a:t>
            </a:r>
            <a:r>
              <a:rPr lang="en-US" sz="2399" u="sng">
                <a:solidFill>
                  <a:srgbClr val="504C44"/>
                </a:solidFill>
                <a:latin typeface="Inter"/>
                <a:hlinkClick r:id="rId3" tooltip="https://cs.wikipedia.org/wiki/1879"/>
              </a:rPr>
              <a:t>1879</a:t>
            </a:r>
            <a:r>
              <a:rPr lang="en-US" sz="2399">
                <a:solidFill>
                  <a:srgbClr val="504C44"/>
                </a:solidFill>
                <a:latin typeface="Inter"/>
              </a:rPr>
              <a:t> </a:t>
            </a:r>
            <a:r>
              <a:rPr lang="en-US" sz="2399" u="sng">
                <a:solidFill>
                  <a:srgbClr val="504C44"/>
                </a:solidFill>
                <a:latin typeface="Inter"/>
                <a:hlinkClick r:id="rId4" tooltip="https://cs.wikipedia.org/wiki/Zl%C3%ADchov"/>
              </a:rPr>
              <a:t>Zlíchov</a:t>
            </a:r>
            <a:r>
              <a:rPr lang="en-US" sz="2399" u="sng">
                <a:solidFill>
                  <a:srgbClr val="504C44"/>
                </a:solidFill>
                <a:latin typeface="Inter"/>
                <a:hlinkClick r:id="rId5" tooltip="https://cs.wikipedia.org/wiki/Karel_Ha%C5%A1ler#cite_note-matrika-1"/>
              </a:rPr>
              <a:t>[1]</a:t>
            </a:r>
            <a:r>
              <a:rPr lang="en-US" sz="2399">
                <a:solidFill>
                  <a:srgbClr val="504C44"/>
                </a:solidFill>
                <a:latin typeface="Inter"/>
              </a:rPr>
              <a:t> – </a:t>
            </a:r>
            <a:r>
              <a:rPr lang="en-US" sz="2399" u="sng">
                <a:solidFill>
                  <a:srgbClr val="504C44"/>
                </a:solidFill>
                <a:latin typeface="Inter"/>
                <a:hlinkClick r:id="rId6" tooltip="https://cs.wikipedia.org/wiki/22._prosinec"/>
              </a:rPr>
              <a:t>22. prosince</a:t>
            </a:r>
            <a:r>
              <a:rPr lang="en-US" sz="2399">
                <a:solidFill>
                  <a:srgbClr val="504C44"/>
                </a:solidFill>
                <a:latin typeface="Inter"/>
              </a:rPr>
              <a:t> </a:t>
            </a:r>
            <a:r>
              <a:rPr lang="en-US" sz="2399" u="sng">
                <a:solidFill>
                  <a:srgbClr val="504C44"/>
                </a:solidFill>
                <a:latin typeface="Inter"/>
                <a:hlinkClick r:id="rId7" tooltip="https://cs.wikipedia.org/wiki/1941"/>
              </a:rPr>
              <a:t>1941</a:t>
            </a:r>
            <a:r>
              <a:rPr lang="en-US" sz="2399">
                <a:solidFill>
                  <a:srgbClr val="504C44"/>
                </a:solidFill>
                <a:latin typeface="Inter"/>
              </a:rPr>
              <a:t> </a:t>
            </a:r>
            <a:r>
              <a:rPr lang="en-US" sz="2399" u="sng">
                <a:solidFill>
                  <a:srgbClr val="504C44"/>
                </a:solidFill>
                <a:latin typeface="Inter"/>
                <a:hlinkClick r:id="rId8" tooltip="https://cs.wikipedia.org/wiki/Koncentra%C4%8Dn%C3%AD_t%C3%A1bor_Mauthausen-Gusen"/>
              </a:rPr>
              <a:t>Mauthausen</a:t>
            </a:r>
            <a:r>
              <a:rPr lang="en-US" sz="2399">
                <a:solidFill>
                  <a:srgbClr val="504C44"/>
                </a:solidFill>
                <a:latin typeface="Inter"/>
              </a:rPr>
              <a:t>) byl </a:t>
            </a:r>
            <a:r>
              <a:rPr lang="en-US" sz="2399" u="sng">
                <a:solidFill>
                  <a:srgbClr val="504C44"/>
                </a:solidFill>
                <a:latin typeface="Inter"/>
                <a:hlinkClick r:id="rId9" tooltip="https://cs.wikipedia.org/wiki/%C4%8Cesko"/>
              </a:rPr>
              <a:t>český</a:t>
            </a:r>
            <a:r>
              <a:rPr lang="en-US" sz="2399">
                <a:solidFill>
                  <a:srgbClr val="504C44"/>
                </a:solidFill>
                <a:latin typeface="Inter"/>
              </a:rPr>
              <a:t> </a:t>
            </a:r>
            <a:r>
              <a:rPr lang="en-US" sz="2399" u="sng">
                <a:solidFill>
                  <a:srgbClr val="504C44"/>
                </a:solidFill>
                <a:latin typeface="Inter"/>
                <a:hlinkClick r:id="rId10" tooltip="https://cs.wikipedia.org/wiki/P%C3%ADsni%C4%8Dk%C3%A1%C5%99"/>
              </a:rPr>
              <a:t>písničkář</a:t>
            </a:r>
            <a:r>
              <a:rPr lang="en-US" sz="2399">
                <a:solidFill>
                  <a:srgbClr val="504C44"/>
                </a:solidFill>
                <a:latin typeface="Inter"/>
              </a:rPr>
              <a:t>, </a:t>
            </a:r>
            <a:r>
              <a:rPr lang="en-US" sz="2399" u="sng">
                <a:solidFill>
                  <a:srgbClr val="504C44"/>
                </a:solidFill>
                <a:latin typeface="Inter"/>
                <a:hlinkClick r:id="rId11" tooltip="https://cs.wikipedia.org/wiki/Herec"/>
              </a:rPr>
              <a:t>herec</a:t>
            </a:r>
            <a:r>
              <a:rPr lang="en-US" sz="2399">
                <a:solidFill>
                  <a:srgbClr val="504C44"/>
                </a:solidFill>
                <a:latin typeface="Inter"/>
              </a:rPr>
              <a:t>, </a:t>
            </a:r>
            <a:r>
              <a:rPr lang="en-US" sz="2399" u="sng">
                <a:solidFill>
                  <a:srgbClr val="504C44"/>
                </a:solidFill>
                <a:latin typeface="Inter"/>
                <a:hlinkClick r:id="rId12" tooltip="https://cs.wikipedia.org/wiki/Texta%C5%99"/>
              </a:rPr>
              <a:t>textař</a:t>
            </a:r>
            <a:r>
              <a:rPr lang="en-US" sz="2399">
                <a:solidFill>
                  <a:srgbClr val="504C44"/>
                </a:solidFill>
                <a:latin typeface="Inter"/>
              </a:rPr>
              <a:t>, </a:t>
            </a:r>
            <a:r>
              <a:rPr lang="en-US" sz="2399" u="sng">
                <a:solidFill>
                  <a:srgbClr val="504C44"/>
                </a:solidFill>
                <a:latin typeface="Inter"/>
                <a:hlinkClick r:id="rId13" tooltip="https://cs.wikipedia.org/wiki/Hudebn%C3%AD_skladatel"/>
              </a:rPr>
              <a:t>skladatel</a:t>
            </a:r>
            <a:r>
              <a:rPr lang="en-US" sz="2399">
                <a:solidFill>
                  <a:srgbClr val="504C44"/>
                </a:solidFill>
                <a:latin typeface="Inter"/>
              </a:rPr>
              <a:t>, </a:t>
            </a:r>
            <a:r>
              <a:rPr lang="en-US" sz="2399" u="sng">
                <a:solidFill>
                  <a:srgbClr val="504C44"/>
                </a:solidFill>
                <a:latin typeface="Inter"/>
                <a:hlinkClick r:id="rId14" tooltip="https://cs.wikipedia.org/wiki/Spisovatel"/>
              </a:rPr>
              <a:t>spisovatel</a:t>
            </a:r>
            <a:r>
              <a:rPr lang="en-US" sz="2399">
                <a:solidFill>
                  <a:srgbClr val="504C44"/>
                </a:solidFill>
                <a:latin typeface="Inter"/>
              </a:rPr>
              <a:t>, </a:t>
            </a:r>
            <a:r>
              <a:rPr lang="en-US" sz="2399" u="sng">
                <a:solidFill>
                  <a:srgbClr val="504C44"/>
                </a:solidFill>
                <a:latin typeface="Inter"/>
                <a:hlinkClick r:id="rId15" tooltip="https://cs.wikipedia.org/wiki/Sc%C3%A9n%C3%A1%C5%99"/>
              </a:rPr>
              <a:t>scenárista</a:t>
            </a:r>
            <a:r>
              <a:rPr lang="en-US" sz="2399">
                <a:solidFill>
                  <a:srgbClr val="504C44"/>
                </a:solidFill>
                <a:latin typeface="Inter"/>
              </a:rPr>
              <a:t>, </a:t>
            </a:r>
            <a:r>
              <a:rPr lang="en-US" sz="2399" u="sng">
                <a:solidFill>
                  <a:srgbClr val="504C44"/>
                </a:solidFill>
                <a:latin typeface="Inter"/>
                <a:hlinkClick r:id="rId16" tooltip="https://cs.wikipedia.org/wiki/Drama"/>
              </a:rPr>
              <a:t>dramatik</a:t>
            </a:r>
            <a:r>
              <a:rPr lang="en-US" sz="2399">
                <a:solidFill>
                  <a:srgbClr val="504C44"/>
                </a:solidFill>
                <a:latin typeface="Inter"/>
              </a:rPr>
              <a:t> a </a:t>
            </a:r>
            <a:r>
              <a:rPr lang="en-US" sz="2399" u="sng">
                <a:solidFill>
                  <a:srgbClr val="504C44"/>
                </a:solidFill>
                <a:latin typeface="Inter"/>
                <a:hlinkClick r:id="rId17" tooltip="https://cs.wikipedia.org/wiki/Re%C5%BEie"/>
              </a:rPr>
              <a:t>režisér</a:t>
            </a:r>
            <a:r>
              <a:rPr lang="en-US" sz="2399">
                <a:solidFill>
                  <a:srgbClr val="504C44"/>
                </a:solidFill>
                <a:latin typeface="Inter"/>
              </a:rPr>
              <a:t>, Rytíř české kultury in memoriam.</a:t>
            </a:r>
          </a:p>
          <a:p>
            <a:pPr>
              <a:lnSpc>
                <a:spcPts val="3359"/>
              </a:lnSpc>
            </a:pPr>
            <a:r>
              <a:rPr lang="en-US" sz="2399">
                <a:solidFill>
                  <a:srgbClr val="504C44"/>
                </a:solidFill>
                <a:latin typeface="Inter"/>
              </a:rPr>
              <a:t>1910 kabaret LUCERNA, Praha</a:t>
            </a:r>
          </a:p>
          <a:p>
            <a:pPr>
              <a:lnSpc>
                <a:spcPts val="3359"/>
              </a:lnSpc>
            </a:pPr>
            <a:r>
              <a:rPr lang="en-US" sz="2399">
                <a:solidFill>
                  <a:srgbClr val="504C44"/>
                </a:solidFill>
                <a:latin typeface="Inter"/>
              </a:rPr>
              <a:t>1919 vydavateľstvo </a:t>
            </a:r>
          </a:p>
          <a:p>
            <a:pPr>
              <a:lnSpc>
                <a:spcPts val="3359"/>
              </a:lnSpc>
            </a:pPr>
          </a:p>
          <a:p>
            <a:pPr>
              <a:lnSpc>
                <a:spcPts val="3359"/>
              </a:lnSpc>
            </a:pPr>
          </a:p>
          <a:p>
            <a:pPr>
              <a:lnSpc>
                <a:spcPts val="3359"/>
              </a:lnSpc>
            </a:pPr>
            <a:r>
              <a:rPr lang="en-US" sz="2399">
                <a:solidFill>
                  <a:srgbClr val="504C44"/>
                </a:solidFill>
                <a:latin typeface="Inter"/>
              </a:rPr>
              <a:t>KABARET ČERVENÁ SEDMA </a:t>
            </a:r>
          </a:p>
          <a:p>
            <a:pPr>
              <a:lnSpc>
                <a:spcPts val="3359"/>
              </a:lnSpc>
            </a:pPr>
            <a:r>
              <a:rPr lang="en-US" sz="2399">
                <a:solidFill>
                  <a:srgbClr val="504C44"/>
                </a:solidFill>
                <a:latin typeface="Inter"/>
              </a:rPr>
              <a:t>Jiří Červený (https://www.youtube.com/watch?v=mGxEHIYTQyo) </a:t>
            </a:r>
          </a:p>
          <a:p>
            <a:pPr marL="518158" indent="-259079" lvl="1">
              <a:lnSpc>
                <a:spcPts val="3359"/>
              </a:lnSpc>
              <a:buFont typeface="Arial"/>
              <a:buChar char="•"/>
            </a:pPr>
            <a:r>
              <a:rPr lang="en-US" sz="2399">
                <a:solidFill>
                  <a:srgbClr val="504C44"/>
                </a:solidFill>
                <a:latin typeface="Inter"/>
              </a:rPr>
              <a:t>1909 Praha</a:t>
            </a:r>
          </a:p>
          <a:p>
            <a:pPr>
              <a:lnSpc>
                <a:spcPts val="3359"/>
              </a:lnSpc>
            </a:pPr>
          </a:p>
          <a:p>
            <a:pPr>
              <a:lnSpc>
                <a:spcPts val="3359"/>
              </a:lnSpc>
            </a:pPr>
            <a:r>
              <a:rPr lang="en-US" sz="2399">
                <a:solidFill>
                  <a:srgbClr val="504C44"/>
                </a:solidFill>
                <a:latin typeface="Inter"/>
              </a:rPr>
              <a:t>OSVOBOZENÉ DiVADLO 1926 </a:t>
            </a:r>
          </a:p>
          <a:p>
            <a:pPr>
              <a:lnSpc>
                <a:spcPts val="3359"/>
              </a:lnSpc>
            </a:pPr>
            <a:r>
              <a:rPr lang="en-US" sz="2399">
                <a:solidFill>
                  <a:srgbClr val="504C44"/>
                </a:solidFill>
                <a:latin typeface="Inter"/>
              </a:rPr>
              <a:t>https://edu.ceskatelevize.cz/video/4216-osvobozene-divadlo</a:t>
            </a:r>
          </a:p>
          <a:p>
            <a:pPr>
              <a:lnSpc>
                <a:spcPts val="2800"/>
              </a:lnSpc>
            </a:pPr>
          </a:p>
          <a:p>
            <a:pPr>
              <a:lnSpc>
                <a:spcPts val="2800"/>
              </a:lnSpc>
            </a:pPr>
          </a:p>
          <a:p>
            <a:pPr>
              <a:lnSpc>
                <a:spcPts val="2800"/>
              </a:lnSpc>
            </a:pPr>
          </a:p>
        </p:txBody>
      </p:sp>
      <p:pic>
        <p:nvPicPr>
          <p:cNvPr name="Picture 4" id="4"/>
          <p:cNvPicPr>
            <a:picLocks noChangeAspect="true"/>
          </p:cNvPicPr>
          <p:nvPr>
            <a:videoFile r:link="rId19"/>
          </p:nvPr>
        </p:nvPicPr>
        <p:blipFill>
          <a:blip r:embed="rId18"/>
          <a:stretch>
            <a:fillRect/>
          </a:stretch>
        </p:blipFill>
        <p:spPr>
          <a:xfrm rot="0">
            <a:off x="1492078" y="3114258"/>
            <a:ext cx="6967166" cy="522537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>
  <p:cSld>
    <p:bg>
      <p:bgPr>
        <a:solidFill>
          <a:srgbClr val="FDF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930812" y="1009951"/>
            <a:ext cx="8380625" cy="11544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619"/>
              </a:lnSpc>
            </a:pPr>
            <a:r>
              <a:rPr lang="en-US" sz="3299">
                <a:solidFill>
                  <a:srgbClr val="504C44"/>
                </a:solidFill>
                <a:latin typeface="Inter Bold"/>
              </a:rPr>
              <a:t>Vznik prvej Československej republiky</a:t>
            </a:r>
            <a:r>
              <a:rPr lang="en-US" sz="3299">
                <a:solidFill>
                  <a:srgbClr val="504C44"/>
                </a:solidFill>
                <a:latin typeface="Inter"/>
              </a:rPr>
              <a:t> </a:t>
            </a:r>
          </a:p>
          <a:p>
            <a:pPr marL="712464" indent="-356232" lvl="1">
              <a:lnSpc>
                <a:spcPts val="4619"/>
              </a:lnSpc>
              <a:buFont typeface="Arial"/>
              <a:buChar char="•"/>
            </a:pPr>
            <a:r>
              <a:rPr lang="en-US" sz="3299">
                <a:solidFill>
                  <a:srgbClr val="504C44"/>
                </a:solidFill>
                <a:latin typeface="Inter"/>
              </a:rPr>
              <a:t>medzník pre rozvoj populárnej hudby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559695" y="952801"/>
            <a:ext cx="1974121" cy="10966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853"/>
              </a:lnSpc>
            </a:pPr>
            <a:r>
              <a:rPr lang="en-US" sz="6323">
                <a:solidFill>
                  <a:srgbClr val="504C44">
                    <a:alpha val="19608"/>
                  </a:srgbClr>
                </a:solidFill>
                <a:latin typeface="Inter"/>
              </a:rPr>
              <a:t>1918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559695" y="2671445"/>
            <a:ext cx="15342113" cy="34654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08313" indent="-354156" lvl="1">
              <a:lnSpc>
                <a:spcPts val="4593"/>
              </a:lnSpc>
              <a:buFont typeface="Arial"/>
              <a:buChar char="•"/>
            </a:pPr>
            <a:r>
              <a:rPr lang="en-US" sz="3280">
                <a:solidFill>
                  <a:srgbClr val="504C44"/>
                </a:solidFill>
                <a:latin typeface="Inter"/>
              </a:rPr>
              <a:t>demokracia a následný rozmach spoločenského a kultúrneho diania</a:t>
            </a:r>
          </a:p>
          <a:p>
            <a:pPr marL="708313" indent="-354156" lvl="1">
              <a:lnSpc>
                <a:spcPts val="4593"/>
              </a:lnSpc>
              <a:buFont typeface="Arial"/>
              <a:buChar char="•"/>
            </a:pPr>
            <a:r>
              <a:rPr lang="en-US" sz="3280">
                <a:solidFill>
                  <a:srgbClr val="504C44"/>
                </a:solidFill>
                <a:latin typeface="Inter"/>
              </a:rPr>
              <a:t>ekonomický rozvoj (tržný potenciál hudby)</a:t>
            </a:r>
          </a:p>
          <a:p>
            <a:pPr marL="708313" indent="-354156" lvl="1">
              <a:lnSpc>
                <a:spcPts val="4593"/>
              </a:lnSpc>
              <a:buFont typeface="Arial"/>
              <a:buChar char="•"/>
            </a:pPr>
            <a:r>
              <a:rPr lang="en-US" sz="3280">
                <a:solidFill>
                  <a:srgbClr val="504C44"/>
                </a:solidFill>
                <a:latin typeface="Inter"/>
              </a:rPr>
              <a:t>popularita vážnej hudby zostala</a:t>
            </a:r>
          </a:p>
          <a:p>
            <a:pPr marL="708313" indent="-354156" lvl="1">
              <a:lnSpc>
                <a:spcPts val="4593"/>
              </a:lnSpc>
              <a:buFont typeface="Arial"/>
              <a:buChar char="•"/>
            </a:pPr>
            <a:r>
              <a:rPr lang="en-US" sz="3280">
                <a:solidFill>
                  <a:srgbClr val="504C44"/>
                </a:solidFill>
                <a:latin typeface="Inter"/>
              </a:rPr>
              <a:t>obrovský nárast hudby populárnej : skladateľ - interpret - poslucháč</a:t>
            </a:r>
          </a:p>
          <a:p>
            <a:pPr marL="708313" indent="-354156" lvl="1">
              <a:lnSpc>
                <a:spcPts val="4593"/>
              </a:lnSpc>
              <a:buFont typeface="Arial"/>
              <a:buChar char="•"/>
            </a:pPr>
            <a:r>
              <a:rPr lang="en-US" sz="3280">
                <a:solidFill>
                  <a:srgbClr val="504C44"/>
                </a:solidFill>
                <a:latin typeface="Inter"/>
              </a:rPr>
              <a:t>1919 vznik OSA (Ochranný svaz autorský) </a:t>
            </a:r>
          </a:p>
          <a:p>
            <a:pPr marL="708313" indent="-354156" lvl="1">
              <a:lnSpc>
                <a:spcPts val="4593"/>
              </a:lnSpc>
              <a:buFont typeface="Arial"/>
              <a:buChar char="•"/>
            </a:pPr>
            <a:r>
              <a:rPr lang="en-US" sz="3280">
                <a:solidFill>
                  <a:srgbClr val="504C44"/>
                </a:solidFill>
                <a:latin typeface="Inter"/>
              </a:rPr>
              <a:t>demokratozácia zapríčinila prenikanie hudobnej produkcie zo zahraničia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DAFzYp_ed3c</dc:identifier>
  <dcterms:modified xsi:type="dcterms:W3CDTF">2011-08-01T06:04:30Z</dcterms:modified>
  <cp:revision>1</cp:revision>
  <dc:title>Hudobná kažodednnosť 20. storočia</dc:title>
</cp:coreProperties>
</file>