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DM Sans" charset="1" panose="00000000000000000000"/>
      <p:regular r:id="rId10"/>
    </p:embeddedFont>
    <p:embeddedFont>
      <p:font typeface="DM Sans Bold" charset="1" panose="00000000000000000000"/>
      <p:regular r:id="rId11"/>
    </p:embeddedFont>
    <p:embeddedFont>
      <p:font typeface="DM Sans Italics" charset="1" panose="00000000000000000000"/>
      <p:regular r:id="rId12"/>
    </p:embeddedFont>
    <p:embeddedFont>
      <p:font typeface="DM Sans Bold Italics" charset="1" panose="00000000000000000000"/>
      <p:regular r:id="rId13"/>
    </p:embeddedFont>
    <p:embeddedFont>
      <p:font typeface="Canva Sans" charset="1" panose="020B0503030501040103"/>
      <p:regular r:id="rId14"/>
    </p:embeddedFont>
    <p:embeddedFont>
      <p:font typeface="Canva Sans Bold" charset="1" panose="020B0803030501040103"/>
      <p:regular r:id="rId15"/>
    </p:embeddedFont>
    <p:embeddedFont>
      <p:font typeface="Canva Sans Italics" charset="1" panose="020B0503030501040103"/>
      <p:regular r:id="rId16"/>
    </p:embeddedFont>
    <p:embeddedFont>
      <p:font typeface="Canva Sans Bold Italics" charset="1" panose="020B08030305010401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35" Target="slides/slide18.xml" Type="http://schemas.openxmlformats.org/officeDocument/2006/relationships/slide"/><Relationship Id="rId36" Target="slides/slide19.xml" Type="http://schemas.openxmlformats.org/officeDocument/2006/relationships/slide"/><Relationship Id="rId37" Target="slides/slide20.xml" Type="http://schemas.openxmlformats.org/officeDocument/2006/relationships/slide"/><Relationship Id="rId38" Target="slides/slide21.xml" Type="http://schemas.openxmlformats.org/officeDocument/2006/relationships/slide"/><Relationship Id="rId39" Target="slides/slide22.xml" Type="http://schemas.openxmlformats.org/officeDocument/2006/relationships/slide"/><Relationship Id="rId4" Target="theme/theme1.xml" Type="http://schemas.openxmlformats.org/officeDocument/2006/relationships/theme"/><Relationship Id="rId40" Target="slides/slide23.xml" Type="http://schemas.openxmlformats.org/officeDocument/2006/relationships/slide"/><Relationship Id="rId41" Target="slides/slide24.xml" Type="http://schemas.openxmlformats.org/officeDocument/2006/relationships/slide"/><Relationship Id="rId42" Target="slides/slide25.xml" Type="http://schemas.openxmlformats.org/officeDocument/2006/relationships/slide"/><Relationship Id="rId43" Target="slides/slide26.xml" Type="http://schemas.openxmlformats.org/officeDocument/2006/relationships/slide"/><Relationship Id="rId44" Target="slides/slide27.xml" Type="http://schemas.openxmlformats.org/officeDocument/2006/relationships/slide"/><Relationship Id="rId45" Target="slides/slide28.xml" Type="http://schemas.openxmlformats.org/officeDocument/2006/relationships/slide"/><Relationship Id="rId46" Target="slides/slide29.xml" Type="http://schemas.openxmlformats.org/officeDocument/2006/relationships/slide"/><Relationship Id="rId47" Target="slides/slide30.xml" Type="http://schemas.openxmlformats.org/officeDocument/2006/relationships/slide"/><Relationship Id="rId48" Target="slides/slide31.xml" Type="http://schemas.openxmlformats.org/officeDocument/2006/relationships/slide"/><Relationship Id="rId49" Target="slides/slide32.xml" Type="http://schemas.openxmlformats.org/officeDocument/2006/relationships/slide"/><Relationship Id="rId5" Target="tableStyles.xml" Type="http://schemas.openxmlformats.org/officeDocument/2006/relationships/tableStyles"/><Relationship Id="rId50" Target="slides/slide33.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https://youtu.be/i-mGlkqPvwI" TargetMode="External" Type="http://schemas.openxmlformats.org/officeDocument/2006/relationships/video"/></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10" Target="https://cs.wikipedia.org/wiki/Johannes_Gutenberg" TargetMode="External" Type="http://schemas.openxmlformats.org/officeDocument/2006/relationships/hyperlink"/><Relationship Id="rId11" Target="https://cs.wikipedia.org/wiki/Knihtisk" TargetMode="External" Type="http://schemas.openxmlformats.org/officeDocument/2006/relationships/hyperlink"/><Relationship Id="rId12" Target="https://cs.wikipedia.org/wiki/V%C4%9Bda" TargetMode="External" Type="http://schemas.openxmlformats.org/officeDocument/2006/relationships/hyperlink"/><Relationship Id="rId2" Target="../media/image1.png" Type="http://schemas.openxmlformats.org/officeDocument/2006/relationships/image"/><Relationship Id="rId3" Target="../media/image2.svg" Type="http://schemas.openxmlformats.org/officeDocument/2006/relationships/image"/><Relationship Id="rId4" Target="https://cs.wikipedia.org/wiki/1492" TargetMode="External" Type="http://schemas.openxmlformats.org/officeDocument/2006/relationships/hyperlink"/><Relationship Id="rId5" Target="https://cs.wikipedia.org/wiki/Feudalismus" TargetMode="External" Type="http://schemas.openxmlformats.org/officeDocument/2006/relationships/hyperlink"/><Relationship Id="rId6" Target="https://cs.wikipedia.org/wiki/Renesance" TargetMode="External" Type="http://schemas.openxmlformats.org/officeDocument/2006/relationships/hyperlink"/><Relationship Id="rId7" Target="https://cs.wikipedia.org/wiki/Leonardo_da_Vinci" TargetMode="External" Type="http://schemas.openxmlformats.org/officeDocument/2006/relationships/hyperlink"/><Relationship Id="rId8" Target="https://cs.wikipedia.org/wiki/Michelangelo_Buonarroti" TargetMode="External" Type="http://schemas.openxmlformats.org/officeDocument/2006/relationships/hyperlink"/><Relationship Id="rId9" Target="https://cs.wikipedia.org/wiki/Raffael_Santi" TargetMode="External" Type="http://schemas.openxmlformats.org/officeDocument/2006/relationships/hyperlink"/></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https://youtu.be/Igoh5kEqj3Y" TargetMode="External" Type="http://schemas.openxmlformats.org/officeDocument/2006/relationships/video"/></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10" Target="https://cs.wikipedia.org/wiki/Konstantinopol" TargetMode="External" Type="http://schemas.openxmlformats.org/officeDocument/2006/relationships/hyperlink"/><Relationship Id="rId11" Target="https://cs.wikipedia.org/wiki/1450" TargetMode="External" Type="http://schemas.openxmlformats.org/officeDocument/2006/relationships/hyperlink"/><Relationship Id="rId12" Target="https://cs.wikipedia.org/wiki/1517" TargetMode="External" Type="http://schemas.openxmlformats.org/officeDocument/2006/relationships/hyperlink"/><Relationship Id="rId13" Target="https://cs.wikipedia.org/wiki/95_tez%C3%AD" TargetMode="External" Type="http://schemas.openxmlformats.org/officeDocument/2006/relationships/hyperlink"/><Relationship Id="rId14" Target="https://cs.wikipedia.org/wiki/Martin_Luther" TargetMode="External" Type="http://schemas.openxmlformats.org/officeDocument/2006/relationships/hyperlink"/><Relationship Id="rId15" Target="https://cs.wikipedia.org/wiki/1526" TargetMode="External" Type="http://schemas.openxmlformats.org/officeDocument/2006/relationships/hyperlink"/><Relationship Id="rId16" Target="https://cs.wikipedia.org/wiki/Bitva_u_Moh%C3%A1%C4%8De" TargetMode="External" Type="http://schemas.openxmlformats.org/officeDocument/2006/relationships/hyperlink"/><Relationship Id="rId17" Target="https://cs.wikipedia.org/wiki/1640" TargetMode="External" Type="http://schemas.openxmlformats.org/officeDocument/2006/relationships/hyperlink"/><Relationship Id="rId18" Target="https://cs.wikipedia.org/wiki/D%C4%9Bjiny_Anglie#Ob%C4%8Dansk%C3%A1_v%C3%A1lka_a_republika" TargetMode="External" Type="http://schemas.openxmlformats.org/officeDocument/2006/relationships/hyperlink"/><Relationship Id="rId19" Target="https://cs.wikipedia.org/wiki/Modern%C3%AD_d%C4%9Bjiny" TargetMode="External" Type="http://schemas.openxmlformats.org/officeDocument/2006/relationships/hyperlink"/><Relationship Id="rId2" Target="../media/image1.png" Type="http://schemas.openxmlformats.org/officeDocument/2006/relationships/image"/><Relationship Id="rId20" Target="https://cs.wikipedia.org/wiki/18._stolet%C3%AD" TargetMode="External" Type="http://schemas.openxmlformats.org/officeDocument/2006/relationships/hyperlink"/><Relationship Id="rId21" Target="https://cs.wikipedia.org/wiki/Velk%C3%A1_francouzsk%C3%A1_revoluce" TargetMode="External" Type="http://schemas.openxmlformats.org/officeDocument/2006/relationships/hyperlink"/><Relationship Id="rId22" Target="https://cs.wikipedia.org/wiki/1789" TargetMode="External" Type="http://schemas.openxmlformats.org/officeDocument/2006/relationships/hyperlink"/><Relationship Id="rId23" Target="https://cs.wikipedia.org/wiki/19._stolet%C3%AD" TargetMode="External" Type="http://schemas.openxmlformats.org/officeDocument/2006/relationships/hyperlink"/><Relationship Id="rId24" Target="https://cs.wikipedia.org/wiki/20._stolet%C3%AD" TargetMode="External" Type="http://schemas.openxmlformats.org/officeDocument/2006/relationships/hyperlink"/><Relationship Id="rId25" Target="https://cs.wikipedia.org/wiki/Prvn%C3%AD_sv%C4%9Btov%C3%A1_v%C3%A1lka" TargetMode="External" Type="http://schemas.openxmlformats.org/officeDocument/2006/relationships/hyperlink"/><Relationship Id="rId26" Target="https://cs.wikipedia.org/wiki/1918" TargetMode="External" Type="http://schemas.openxmlformats.org/officeDocument/2006/relationships/hyperlink"/><Relationship Id="rId3" Target="../media/image2.svg" Type="http://schemas.openxmlformats.org/officeDocument/2006/relationships/image"/><Relationship Id="rId4" Target="https://cs.wikipedia.org/wiki/1492" TargetMode="External" Type="http://schemas.openxmlformats.org/officeDocument/2006/relationships/hyperlink"/><Relationship Id="rId5" Target="https://cs.wikipedia.org/wiki/Kry%C5%A1tof_Kolumbus" TargetMode="External" Type="http://schemas.openxmlformats.org/officeDocument/2006/relationships/hyperlink"/><Relationship Id="rId6" Target="https://cs.wikipedia.org/wiki/1485" TargetMode="External" Type="http://schemas.openxmlformats.org/officeDocument/2006/relationships/hyperlink"/><Relationship Id="rId7" Target="https://cs.wikipedia.org/wiki/Anglie" TargetMode="External" Type="http://schemas.openxmlformats.org/officeDocument/2006/relationships/hyperlink"/><Relationship Id="rId8" Target="https://cs.wikipedia.org/wiki/V%C3%A1lky_r%C5%AF%C5%BE%C3%AD" TargetMode="External" Type="http://schemas.openxmlformats.org/officeDocument/2006/relationships/hyperlink"/><Relationship Id="rId9" Target="https://cs.wikipedia.org/wiki/1453" TargetMode="External" Type="http://schemas.openxmlformats.org/officeDocument/2006/relationships/hyperlink"/></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https://youtu.be/otpFHNpC290" TargetMode="External" Type="http://schemas.openxmlformats.org/officeDocument/2006/relationships/video"/></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10" Target="https://cs.wikipedia.org/wiki/Jean-Baptiste_Lully" TargetMode="External" Type="http://schemas.openxmlformats.org/officeDocument/2006/relationships/hyperlink"/><Relationship Id="rId11" Target="https://cs.wikipedia.org/wiki/Jean-Philippe_Rameau" TargetMode="External" Type="http://schemas.openxmlformats.org/officeDocument/2006/relationships/hyperlink"/><Relationship Id="rId12" Target="https://cs.wikipedia.org/wiki/Marc-Antoine_Charpentier" TargetMode="External" Type="http://schemas.openxmlformats.org/officeDocument/2006/relationships/hyperlink"/><Relationship Id="rId13" Target="https://cs.wikipedia.org/wiki/Arcangelo_Corelli" TargetMode="External" Type="http://schemas.openxmlformats.org/officeDocument/2006/relationships/hyperlink"/><Relationship Id="rId14" Target="https://cs.wikipedia.org/wiki/Fran%C3%A7ois_Couperin" TargetMode="External" Type="http://schemas.openxmlformats.org/officeDocument/2006/relationships/hyperlink"/><Relationship Id="rId15" Target="https://cs.wikipedia.org/wiki/Heinrich_Sch%C3%BCtz" TargetMode="External" Type="http://schemas.openxmlformats.org/officeDocument/2006/relationships/hyperlink"/><Relationship Id="rId16" Target="https://cs.wikipedia.org/wiki/Jan_Dismas_Zelenka" TargetMode="External" Type="http://schemas.openxmlformats.org/officeDocument/2006/relationships/hyperlink"/><Relationship Id="rId2" Target="https://cs.wikipedia.org/wiki/Georg_Friedrich_H%C3%A4ndel" TargetMode="External" Type="http://schemas.openxmlformats.org/officeDocument/2006/relationships/hyperlink"/><Relationship Id="rId3" Target="https://cs.wikipedia.org/wiki/Johann_Sebastian_Bach" TargetMode="External" Type="http://schemas.openxmlformats.org/officeDocument/2006/relationships/hyperlink"/><Relationship Id="rId4" Target="https://cs.wikipedia.org/wiki/Claudio_Monteverdi" TargetMode="External" Type="http://schemas.openxmlformats.org/officeDocument/2006/relationships/hyperlink"/><Relationship Id="rId5" Target="https://cs.wikipedia.org/wiki/Domenico_Scarlatti" TargetMode="External" Type="http://schemas.openxmlformats.org/officeDocument/2006/relationships/hyperlink"/><Relationship Id="rId6" Target="https://cs.wikipedia.org/wiki/Alessandro_Scarlatti" TargetMode="External" Type="http://schemas.openxmlformats.org/officeDocument/2006/relationships/hyperlink"/><Relationship Id="rId7" Target="https://cs.wikipedia.org/wiki/Antonio_Vivaldi" TargetMode="External" Type="http://schemas.openxmlformats.org/officeDocument/2006/relationships/hyperlink"/><Relationship Id="rId8" Target="https://cs.wikipedia.org/wiki/Henry_Purcell" TargetMode="External" Type="http://schemas.openxmlformats.org/officeDocument/2006/relationships/hyperlink"/><Relationship Id="rId9" Target="https://cs.wikipedia.org/wiki/Georg_Philipp_Telemann"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https://youtu.be/RtfM1n7qV0c" TargetMode="External" Type="http://schemas.openxmlformats.org/officeDocument/2006/relationships/video"/></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https://youtu.be/uhooZG6jiOM" TargetMode="External" Type="http://schemas.openxmlformats.org/officeDocument/2006/relationships/video"/></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https://cs.wikipedia.org/wiki/1750" TargetMode="External" Type="http://schemas.openxmlformats.org/officeDocument/2006/relationships/hyperlink"/><Relationship Id="rId5" Target="https://cs.wikipedia.org/wiki/1820" TargetMode="External" Type="http://schemas.openxmlformats.org/officeDocument/2006/relationships/hyperlink"/><Relationship Id="rId6" Target="https://cs.wikipedia.org/wiki/Norma" TargetMode="External" Type="http://schemas.openxmlformats.org/officeDocument/2006/relationships/hyperlink"/><Relationship Id="rId7" Target="https://cs.wikipedia.org/wiki/Klav%C3%ADr" TargetMode="External" Type="http://schemas.openxmlformats.org/officeDocument/2006/relationships/hyperlink"/><Relationship Id="rId8" Target="https://cs.wikipedia.org/wiki/Standard" TargetMode="External" Type="http://schemas.openxmlformats.org/officeDocument/2006/relationships/hyperlink"/></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https://youtu.be/UAKWm1LfSes" TargetMode="External" Type="http://schemas.openxmlformats.org/officeDocument/2006/relationships/video"/></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https://youtu.be/hyZFB2CS38U" TargetMode="External" Type="http://schemas.openxmlformats.org/officeDocument/2006/relationships/video"/></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2.xml.rels><?xml version="1.0" encoding="UTF-8" standalone="no"?><Relationships xmlns="http://schemas.openxmlformats.org/package/2006/relationships"><Relationship Id="rId1" Target="../slideLayouts/slideLayout7.xml" Type="http://schemas.openxmlformats.org/officeDocument/2006/relationships/slideLayout"/><Relationship Id="rId10" Target="https://sk.wikipedia.org/wiki/1900" TargetMode="External" Type="http://schemas.openxmlformats.org/officeDocument/2006/relationships/hyperlink"/><Relationship Id="rId2" Target="https://sk.wikipedia.org/wiki/V%C3%BDroba" TargetMode="External" Type="http://schemas.openxmlformats.org/officeDocument/2006/relationships/hyperlink"/><Relationship Id="rId3" Target="https://sk.wikipedia.org/wiki/N%C3%A1stroj" TargetMode="External" Type="http://schemas.openxmlformats.org/officeDocument/2006/relationships/hyperlink"/><Relationship Id="rId4" Target="https://sk.wikipedia.org/wiki/Manufakt%C3%BAra" TargetMode="External" Type="http://schemas.openxmlformats.org/officeDocument/2006/relationships/hyperlink"/><Relationship Id="rId5" Target="https://sk.wikipedia.org/wiki/Kapitalizmus" TargetMode="External" Type="http://schemas.openxmlformats.org/officeDocument/2006/relationships/hyperlink"/><Relationship Id="rId6" Target="https://sk.wikipedia.org/wiki/Tov%C3%A1re%C5%88" TargetMode="External" Type="http://schemas.openxmlformats.org/officeDocument/2006/relationships/hyperlink"/><Relationship Id="rId7" Target="https://sk.wikipedia.org/wiki/1750" TargetMode="External" Type="http://schemas.openxmlformats.org/officeDocument/2006/relationships/hyperlink"/><Relationship Id="rId8" Target="https://sk.wikipedia.org/wiki/Po%C4%BEnohospod%C3%A1rstvo" TargetMode="External" Type="http://schemas.openxmlformats.org/officeDocument/2006/relationships/hyperlink"/><Relationship Id="rId9" Target="https://sk.wikipedia.org/wiki/Obilie" TargetMode="External" Type="http://schemas.openxmlformats.org/officeDocument/2006/relationships/hyperlink"/></Relationships>
</file>

<file path=ppt/slides/_rels/slide33.xml.rels><?xml version="1.0" encoding="UTF-8" standalone="no"?><Relationships xmlns="http://schemas.openxmlformats.org/package/2006/relationships"><Relationship Id="rId1" Target="../slideLayouts/slideLayout7.xml" Type="http://schemas.openxmlformats.org/officeDocument/2006/relationships/slideLayout"/><Relationship Id="rId10" Target="https://cs.wikipedia.org/wiki/Hudebn%C3%AD_n%C3%A1stroj" TargetMode="External" Type="http://schemas.openxmlformats.org/officeDocument/2006/relationships/hyperlink"/><Relationship Id="rId11" Target="https://cs.wikipedia.org/wiki/%C5%BDes%C5%A5ov%C3%BD_n%C3%A1stroj" TargetMode="External" Type="http://schemas.openxmlformats.org/officeDocument/2006/relationships/hyperlink"/><Relationship Id="rId2" Target="../media/image6.png" Type="http://schemas.openxmlformats.org/officeDocument/2006/relationships/image"/><Relationship Id="rId3" Target="https://cs.wikipedia.org/wiki/27._z%C3%A1%C5%99%C3%AD" TargetMode="External" Type="http://schemas.openxmlformats.org/officeDocument/2006/relationships/hyperlink"/><Relationship Id="rId4" Target="https://cs.wikipedia.org/wiki/1819" TargetMode="External" Type="http://schemas.openxmlformats.org/officeDocument/2006/relationships/hyperlink"/><Relationship Id="rId5" Target="https://cs.wikipedia.org/wiki/Dube%C4%8D" TargetMode="External" Type="http://schemas.openxmlformats.org/officeDocument/2006/relationships/hyperlink"/><Relationship Id="rId6" Target="https://cs.wikipedia.org/wiki/V%C3%A1clav_Franti%C5%A1ek_%C4%8Cerven%C3%BD#cite_note-matrika-1" TargetMode="External" Type="http://schemas.openxmlformats.org/officeDocument/2006/relationships/hyperlink"/><Relationship Id="rId7" Target="https://cs.wikipedia.org/wiki/19._leden" TargetMode="External" Type="http://schemas.openxmlformats.org/officeDocument/2006/relationships/hyperlink"/><Relationship Id="rId8" Target="https://cs.wikipedia.org/wiki/1896" TargetMode="External" Type="http://schemas.openxmlformats.org/officeDocument/2006/relationships/hyperlink"/><Relationship Id="rId9" Target="https://cs.wikipedia.org/wiki/Hradec_Kr%C3%A1lov%C3%A9" TargetMode="External" Type="http://schemas.openxmlformats.org/officeDocument/2006/relationships/hyperlink"/></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https://youtu.be/Am18ZxKgi_g" TargetMode="External" Type="http://schemas.openxmlformats.org/officeDocument/2006/relationships/video"/></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https://youtu.be/LwgOB4wdovs" TargetMode="External" Type="http://schemas.openxmlformats.org/officeDocument/2006/relationships/video"/></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https://cs.wikipedia.org/wiki/Hel%C3%A9nismus" TargetMode="External" Type="http://schemas.openxmlformats.org/officeDocument/2006/relationships/hyperlink"/><Relationship Id="rId11" Target="https://cs.wikipedia.org/wiki/Evropa" TargetMode="External" Type="http://schemas.openxmlformats.org/officeDocument/2006/relationships/hyperlink"/><Relationship Id="rId12" Target="https://cs.wikipedia.org/wiki/Severn%C3%AD_Afrika" TargetMode="External" Type="http://schemas.openxmlformats.org/officeDocument/2006/relationships/hyperlink"/><Relationship Id="rId13" Target="https://cs.wikipedia.org/wiki/Bl%C3%ADzk%C3%BD_v%C3%BDchod" TargetMode="External" Type="http://schemas.openxmlformats.org/officeDocument/2006/relationships/hyperlink"/><Relationship Id="rId14" Target="https://cs.wikipedia.org/wiki/Archaick%C3%A9_%C5%98ecko" TargetMode="External" Type="http://schemas.openxmlformats.org/officeDocument/2006/relationships/hyperlink"/><Relationship Id="rId15" Target="https://cs.wikipedia.org/wiki/Z%C3%A1pado%C5%99%C3%ADmsk%C3%A1_%C5%99%C3%AD%C5%A1e" TargetMode="External" Type="http://schemas.openxmlformats.org/officeDocument/2006/relationships/hyperlink"/><Relationship Id="rId16" Target="https://cs.wikipedia.org/wiki/476" TargetMode="External" Type="http://schemas.openxmlformats.org/officeDocument/2006/relationships/hyperlink"/><Relationship Id="rId17" Target="https://cs.wikipedia.org/wiki/Pozdn%C3%AD_antika" TargetMode="External" Type="http://schemas.openxmlformats.org/officeDocument/2006/relationships/hyperlink"/><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https://cs.wikipedia.org/wiki/Starov%C4%9Bk" TargetMode="External" Type="http://schemas.openxmlformats.org/officeDocument/2006/relationships/hyperlink"/><Relationship Id="rId7" Target="https://cs.wikipedia.org/wiki/Starov%C4%9Bk%C3%A9_%C5%98ecko" TargetMode="External" Type="http://schemas.openxmlformats.org/officeDocument/2006/relationships/hyperlink"/><Relationship Id="rId8" Target="https://cs.wikipedia.org/wiki/Starov%C4%9Bk%C3%BD_%C5%98%C3%ADm" TargetMode="External" Type="http://schemas.openxmlformats.org/officeDocument/2006/relationships/hyperlink"/><Relationship Id="rId9" Target="https://cs.wikipedia.org/wiki/Z%C3%A1padn%C3%AD_sv%C4%9Bt" TargetMode="External" Type="http://schemas.openxmlformats.org/officeDocument/2006/relationships/hyperlink"/></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3.jpeg" Type="http://schemas.openxmlformats.org/officeDocument/2006/relationships/image"/><Relationship Id="rId7" Target="https://youtu.be/aZOsoDes3Es" TargetMode="External" Type="http://schemas.openxmlformats.org/officeDocument/2006/relationships/video"/></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name="TextBox 4" id="4"/>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2354258" y="2060575"/>
            <a:ext cx="13579483" cy="4822826"/>
          </a:xfrm>
          <a:prstGeom prst="rect">
            <a:avLst/>
          </a:prstGeom>
        </p:spPr>
        <p:txBody>
          <a:bodyPr anchor="t" rtlCol="false" tIns="0" lIns="0" bIns="0" rIns="0">
            <a:spAutoFit/>
          </a:bodyPr>
          <a:lstStyle/>
          <a:p>
            <a:pPr algn="r">
              <a:lnSpc>
                <a:spcPts val="12500"/>
              </a:lnSpc>
            </a:pPr>
            <a:r>
              <a:rPr lang="en-US" sz="12500">
                <a:solidFill>
                  <a:srgbClr val="FFFFFF"/>
                </a:solidFill>
                <a:latin typeface="DM Sans Bold"/>
              </a:rPr>
              <a:t>HUDOBNÉ PREJAVY KAŽDODENNOSTI</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name="TextBox 4" id="4"/>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525445" y="1601241"/>
            <a:ext cx="9371926" cy="1003308"/>
          </a:xfrm>
          <a:prstGeom prst="rect">
            <a:avLst/>
          </a:prstGeom>
        </p:spPr>
        <p:txBody>
          <a:bodyPr anchor="t" rtlCol="false" tIns="0" lIns="0" bIns="0" rIns="0">
            <a:spAutoFit/>
          </a:bodyPr>
          <a:lstStyle/>
          <a:p>
            <a:pPr>
              <a:lnSpc>
                <a:spcPts val="7700"/>
              </a:lnSpc>
            </a:pPr>
            <a:r>
              <a:rPr lang="en-US" sz="7000">
                <a:solidFill>
                  <a:srgbClr val="FFFFFF"/>
                </a:solidFill>
                <a:latin typeface="DM Sans Bold"/>
              </a:rPr>
              <a:t> STAROVEKÉ GRÉCKO</a:t>
            </a:r>
          </a:p>
        </p:txBody>
      </p:sp>
      <p:pic>
        <p:nvPicPr>
          <p:cNvPr name="Picture 6" id="6"/>
          <p:cNvPicPr>
            <a:picLocks noChangeAspect="true"/>
          </p:cNvPicPr>
          <p:nvPr>
            <a:videoFile r:link="rId3"/>
          </p:nvPr>
        </p:nvPicPr>
        <p:blipFill>
          <a:blip r:embed="rId2"/>
          <a:stretch>
            <a:fillRect/>
          </a:stretch>
        </p:blipFill>
        <p:spPr>
          <a:xfrm rot="0">
            <a:off x="5893678" y="2992076"/>
            <a:ext cx="10972800" cy="6172199"/>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8CA9AD"/>
        </a:solidFill>
      </p:bgPr>
    </p:bg>
    <p:spTree>
      <p:nvGrpSpPr>
        <p:cNvPr id="1" name=""/>
        <p:cNvGrpSpPr/>
        <p:nvPr/>
      </p:nvGrpSpPr>
      <p:grpSpPr>
        <a:xfrm>
          <a:off x="0" y="0"/>
          <a:ext cx="0" cy="0"/>
          <a:chOff x="0" y="0"/>
          <a:chExt cx="0" cy="0"/>
        </a:xfrm>
      </p:grpSpPr>
      <p:sp>
        <p:nvSpPr>
          <p:cNvPr name="Freeform 2" id="2"/>
          <p:cNvSpPr/>
          <p:nvPr/>
        </p:nvSpPr>
        <p:spPr>
          <a:xfrm flipH="false" flipV="false" rot="0">
            <a:off x="13156322" y="91642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738906" y="502967"/>
            <a:ext cx="13189623" cy="2279650"/>
          </a:xfrm>
          <a:prstGeom prst="rect">
            <a:avLst/>
          </a:prstGeom>
        </p:spPr>
        <p:txBody>
          <a:bodyPr anchor="t" rtlCol="false" tIns="0" lIns="0" bIns="0" rIns="0">
            <a:spAutoFit/>
          </a:bodyPr>
          <a:lstStyle/>
          <a:p>
            <a:pPr algn="ctr">
              <a:lnSpc>
                <a:spcPts val="17599"/>
              </a:lnSpc>
            </a:pPr>
            <a:r>
              <a:rPr lang="en-US" sz="15999">
                <a:solidFill>
                  <a:srgbClr val="FFFFFF"/>
                </a:solidFill>
                <a:latin typeface="DM Sans Bold"/>
              </a:rPr>
              <a:t>STREDOVEK</a:t>
            </a:r>
          </a:p>
        </p:txBody>
      </p:sp>
      <p:sp>
        <p:nvSpPr>
          <p:cNvPr name="TextBox 4" id="4"/>
          <p:cNvSpPr txBox="true"/>
          <p:nvPr/>
        </p:nvSpPr>
        <p:spPr>
          <a:xfrm rot="0">
            <a:off x="923150" y="3639473"/>
            <a:ext cx="17005379" cy="5056613"/>
          </a:xfrm>
          <a:prstGeom prst="rect">
            <a:avLst/>
          </a:prstGeom>
        </p:spPr>
        <p:txBody>
          <a:bodyPr anchor="t" rtlCol="false" tIns="0" lIns="0" bIns="0" rIns="0">
            <a:spAutoFit/>
          </a:bodyPr>
          <a:lstStyle/>
          <a:p>
            <a:pPr marL="789865" indent="-394933" lvl="1">
              <a:lnSpc>
                <a:spcPts val="4024"/>
              </a:lnSpc>
              <a:buFont typeface="Arial"/>
              <a:buChar char="•"/>
            </a:pPr>
            <a:r>
              <a:rPr lang="en-US" sz="3658">
                <a:solidFill>
                  <a:srgbClr val="FFFFFF"/>
                </a:solidFill>
                <a:latin typeface="DM Sans"/>
              </a:rPr>
              <a:t>Za středověk se považuje období od pádu římské říše až po objevení Ameriky v roce </a:t>
            </a:r>
            <a:r>
              <a:rPr lang="en-US" sz="3658" u="sng">
                <a:solidFill>
                  <a:srgbClr val="FFFFFF"/>
                </a:solidFill>
                <a:latin typeface="DM Sans"/>
                <a:hlinkClick r:id="rId4" tooltip="https://cs.wikipedia.org/wiki/1492"/>
              </a:rPr>
              <a:t>1492</a:t>
            </a:r>
            <a:r>
              <a:rPr lang="en-US" sz="3658">
                <a:solidFill>
                  <a:srgbClr val="FFFFFF"/>
                </a:solidFill>
                <a:latin typeface="DM Sans"/>
              </a:rPr>
              <a:t>. Od roku 500 do zhruba 800 došlo ve srovnání s římskou civilizací k určitému poklesu</a:t>
            </a:r>
          </a:p>
          <a:p>
            <a:pPr marL="789865" indent="-394933" lvl="1">
              <a:lnSpc>
                <a:spcPts val="4024"/>
              </a:lnSpc>
              <a:buFont typeface="Arial"/>
              <a:buChar char="•"/>
            </a:pPr>
            <a:r>
              <a:rPr lang="en-US" sz="3658">
                <a:solidFill>
                  <a:srgbClr val="FFFFFF"/>
                </a:solidFill>
                <a:latin typeface="DM Sans"/>
              </a:rPr>
              <a:t>Velmi důležitou součástí středověku byl systém zvaný </a:t>
            </a:r>
            <a:r>
              <a:rPr lang="en-US" sz="3658" u="sng">
                <a:solidFill>
                  <a:srgbClr val="FFFFFF"/>
                </a:solidFill>
                <a:latin typeface="DM Sans"/>
                <a:hlinkClick r:id="rId5" tooltip="https://cs.wikipedia.org/wiki/Feudalismus"/>
              </a:rPr>
              <a:t>feudalismus</a:t>
            </a:r>
            <a:r>
              <a:rPr lang="en-US" sz="3658">
                <a:solidFill>
                  <a:srgbClr val="FFFFFF"/>
                </a:solidFill>
                <a:latin typeface="DM Sans"/>
              </a:rPr>
              <a:t>. Na vrcholu společenské pyramidy v něm byl král</a:t>
            </a:r>
          </a:p>
          <a:p>
            <a:pPr marL="789865" indent="-394933" lvl="1">
              <a:lnSpc>
                <a:spcPts val="4024"/>
              </a:lnSpc>
              <a:buFont typeface="Arial"/>
              <a:buChar char="•"/>
            </a:pPr>
            <a:r>
              <a:rPr lang="en-US" sz="3658" u="sng">
                <a:solidFill>
                  <a:srgbClr val="FFFFFF"/>
                </a:solidFill>
                <a:latin typeface="DM Sans"/>
                <a:hlinkClick r:id="rId6" tooltip="https://cs.wikipedia.org/wiki/Renesance"/>
              </a:rPr>
              <a:t>Renesance</a:t>
            </a:r>
            <a:r>
              <a:rPr lang="en-US" sz="3658">
                <a:solidFill>
                  <a:srgbClr val="FFFFFF"/>
                </a:solidFill>
                <a:latin typeface="DM Sans"/>
              </a:rPr>
              <a:t> „znovuzrození“ - lidé učili od řecké a římské kultury, na které se na nějakou dobu zapomnělo. Z doby renesance je známo mnoho slavných umělců, např. </a:t>
            </a:r>
            <a:r>
              <a:rPr lang="en-US" sz="3658" u="sng">
                <a:solidFill>
                  <a:srgbClr val="FFFFFF"/>
                </a:solidFill>
                <a:latin typeface="DM Sans"/>
                <a:hlinkClick r:id="rId7" tooltip="https://cs.wikipedia.org/wiki/Leonardo_da_Vinci"/>
              </a:rPr>
              <a:t>Leonardo da Vinci</a:t>
            </a:r>
            <a:r>
              <a:rPr lang="en-US" sz="3658">
                <a:solidFill>
                  <a:srgbClr val="FFFFFF"/>
                </a:solidFill>
                <a:latin typeface="DM Sans"/>
              </a:rPr>
              <a:t>, </a:t>
            </a:r>
            <a:r>
              <a:rPr lang="en-US" sz="3658" u="sng">
                <a:solidFill>
                  <a:srgbClr val="FFFFFF"/>
                </a:solidFill>
                <a:latin typeface="DM Sans"/>
                <a:hlinkClick r:id="rId8" tooltip="https://cs.wikipedia.org/wiki/Michelangelo_Buonarroti"/>
              </a:rPr>
              <a:t>Michelangelo Buonarroti</a:t>
            </a:r>
            <a:r>
              <a:rPr lang="en-US" sz="3658">
                <a:solidFill>
                  <a:srgbClr val="FFFFFF"/>
                </a:solidFill>
                <a:latin typeface="DM Sans"/>
              </a:rPr>
              <a:t> nebo </a:t>
            </a:r>
            <a:r>
              <a:rPr lang="en-US" sz="3658" u="sng">
                <a:solidFill>
                  <a:srgbClr val="FFFFFF"/>
                </a:solidFill>
                <a:latin typeface="DM Sans"/>
                <a:hlinkClick r:id="rId9" tooltip="https://cs.wikipedia.org/wiki/Raffael_Santi"/>
              </a:rPr>
              <a:t>Raffael Santi</a:t>
            </a:r>
            <a:r>
              <a:rPr lang="en-US" sz="3658">
                <a:solidFill>
                  <a:srgbClr val="FFFFFF"/>
                </a:solidFill>
                <a:latin typeface="DM Sans"/>
              </a:rPr>
              <a:t>. V tomto období také </a:t>
            </a:r>
            <a:r>
              <a:rPr lang="en-US" sz="3658" u="sng">
                <a:solidFill>
                  <a:srgbClr val="FFFFFF"/>
                </a:solidFill>
                <a:latin typeface="DM Sans"/>
                <a:hlinkClick r:id="rId10" tooltip="https://cs.wikipedia.org/wiki/Johannes_Gutenberg"/>
              </a:rPr>
              <a:t>Johannesem Gutenbergem</a:t>
            </a:r>
            <a:r>
              <a:rPr lang="en-US" sz="3658">
                <a:solidFill>
                  <a:srgbClr val="FFFFFF"/>
                </a:solidFill>
                <a:latin typeface="DM Sans"/>
              </a:rPr>
              <a:t> vynalezl </a:t>
            </a:r>
            <a:r>
              <a:rPr lang="en-US" sz="3658" u="sng">
                <a:solidFill>
                  <a:srgbClr val="FFFFFF"/>
                </a:solidFill>
                <a:latin typeface="DM Sans"/>
                <a:hlinkClick r:id="rId11" tooltip="https://cs.wikipedia.org/wiki/Knihtisk"/>
              </a:rPr>
              <a:t>knihtisk</a:t>
            </a:r>
            <a:r>
              <a:rPr lang="en-US" sz="3658">
                <a:solidFill>
                  <a:srgbClr val="FFFFFF"/>
                </a:solidFill>
                <a:latin typeface="DM Sans"/>
              </a:rPr>
              <a:t>.</a:t>
            </a:r>
          </a:p>
          <a:p>
            <a:pPr marL="789865" indent="-394933" lvl="1">
              <a:lnSpc>
                <a:spcPts val="4024"/>
              </a:lnSpc>
              <a:buFont typeface="Arial"/>
              <a:buChar char="•"/>
            </a:pPr>
            <a:r>
              <a:rPr lang="en-US" sz="3658">
                <a:solidFill>
                  <a:srgbClr val="FFFFFF"/>
                </a:solidFill>
                <a:latin typeface="DM Sans"/>
              </a:rPr>
              <a:t>Renesance přinesla také velké úspěchy v oblasti </a:t>
            </a:r>
            <a:r>
              <a:rPr lang="en-US" sz="3658" u="sng">
                <a:solidFill>
                  <a:srgbClr val="FFFFFF"/>
                </a:solidFill>
                <a:latin typeface="DM Sans"/>
                <a:hlinkClick r:id="rId12" tooltip="https://cs.wikipedia.org/wiki/V%C4%9Bda"/>
              </a:rPr>
              <a:t>vědy</a:t>
            </a:r>
            <a:r>
              <a:rPr lang="en-US" sz="3658">
                <a:solidFill>
                  <a:srgbClr val="FFFFFF"/>
                </a:solidFill>
                <a:latin typeface="DM Sans"/>
              </a:rPr>
              <a:t> filosofie a literatúry</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8CA9AD"/>
        </a:solidFill>
      </p:bgPr>
    </p:bg>
    <p:spTree>
      <p:nvGrpSpPr>
        <p:cNvPr id="1" name=""/>
        <p:cNvGrpSpPr/>
        <p:nvPr/>
      </p:nvGrpSpPr>
      <p:grpSpPr>
        <a:xfrm>
          <a:off x="0" y="0"/>
          <a:ext cx="0" cy="0"/>
          <a:chOff x="0" y="0"/>
          <a:chExt cx="0" cy="0"/>
        </a:xfrm>
      </p:grpSpPr>
      <p:sp>
        <p:nvSpPr>
          <p:cNvPr name="Freeform 2" id="2"/>
          <p:cNvSpPr/>
          <p:nvPr/>
        </p:nvSpPr>
        <p:spPr>
          <a:xfrm flipH="false" flipV="false" rot="0">
            <a:off x="13156322" y="91642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738906" y="436292"/>
            <a:ext cx="13189623" cy="2822594"/>
          </a:xfrm>
          <a:prstGeom prst="rect">
            <a:avLst/>
          </a:prstGeom>
        </p:spPr>
        <p:txBody>
          <a:bodyPr anchor="t" rtlCol="false" tIns="0" lIns="0" bIns="0" rIns="0">
            <a:spAutoFit/>
          </a:bodyPr>
          <a:lstStyle/>
          <a:p>
            <a:pPr algn="ctr">
              <a:lnSpc>
                <a:spcPts val="11001"/>
              </a:lnSpc>
            </a:pPr>
            <a:r>
              <a:rPr lang="en-US" sz="10001">
                <a:solidFill>
                  <a:srgbClr val="FFFFFF"/>
                </a:solidFill>
                <a:latin typeface="DM Sans Bold"/>
              </a:rPr>
              <a:t>HUDBA V STREDOVEKU</a:t>
            </a:r>
          </a:p>
        </p:txBody>
      </p:sp>
      <p:sp>
        <p:nvSpPr>
          <p:cNvPr name="TextBox 4" id="4"/>
          <p:cNvSpPr txBox="true"/>
          <p:nvPr/>
        </p:nvSpPr>
        <p:spPr>
          <a:xfrm rot="0">
            <a:off x="641310" y="3702324"/>
            <a:ext cx="17005379" cy="3037313"/>
          </a:xfrm>
          <a:prstGeom prst="rect">
            <a:avLst/>
          </a:prstGeom>
        </p:spPr>
        <p:txBody>
          <a:bodyPr anchor="t" rtlCol="false" tIns="0" lIns="0" bIns="0" rIns="0">
            <a:spAutoFit/>
          </a:bodyPr>
          <a:lstStyle/>
          <a:p>
            <a:pPr marL="789865" indent="-394933" lvl="1">
              <a:lnSpc>
                <a:spcPts val="4024"/>
              </a:lnSpc>
              <a:buFont typeface="Arial"/>
              <a:buChar char="•"/>
            </a:pPr>
            <a:r>
              <a:rPr lang="en-US" sz="3658">
                <a:solidFill>
                  <a:srgbClr val="FFFFFF"/>
                </a:solidFill>
                <a:latin typeface="DM Sans"/>
              </a:rPr>
              <a:t>Umenie slúžilo predovšetkým náboženskému kultu. Rozhodujúcim činiteľom hudobného umenia bol morálny moment.</a:t>
            </a:r>
          </a:p>
          <a:p>
            <a:pPr marL="789865" indent="-394933" lvl="1">
              <a:lnSpc>
                <a:spcPts val="4024"/>
              </a:lnSpc>
              <a:buFont typeface="Arial"/>
              <a:buChar char="•"/>
            </a:pPr>
            <a:r>
              <a:rPr lang="en-US" sz="3658">
                <a:solidFill>
                  <a:srgbClr val="FFFFFF"/>
                </a:solidFill>
                <a:latin typeface="DM Sans"/>
              </a:rPr>
              <a:t>Hudba zdôrazňovala text a nie zmyslový moment, v ktorom duchovenstvo tušilo nebezpečenstvo pozemskej radosti -&gt; ústredným prejavom bol SPEV</a:t>
            </a:r>
          </a:p>
          <a:p>
            <a:pPr marL="789865" indent="-394933" lvl="1">
              <a:lnSpc>
                <a:spcPts val="4024"/>
              </a:lnSpc>
              <a:buFont typeface="Arial"/>
              <a:buChar char="•"/>
            </a:pPr>
            <a:r>
              <a:rPr lang="en-US" sz="3658">
                <a:solidFill>
                  <a:srgbClr val="FFFFFF"/>
                </a:solidFill>
                <a:latin typeface="DM Sans"/>
              </a:rPr>
              <a:t>pokrok v zápise hudby - notácia </a:t>
            </a:r>
          </a:p>
          <a:p>
            <a:pPr marL="789865" indent="-394933" lvl="1">
              <a:lnSpc>
                <a:spcPts val="4024"/>
              </a:lnSpc>
              <a:buFont typeface="Arial"/>
              <a:buChar char="•"/>
            </a:pPr>
            <a:r>
              <a:rPr lang="en-US" sz="3658">
                <a:solidFill>
                  <a:srgbClr val="FFFFFF"/>
                </a:solidFill>
                <a:latin typeface="DM Sans"/>
              </a:rPr>
              <a:t>rozvoj harmónie (od jednohlasu k viachlasu)</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8CA9AD"/>
        </a:solidFill>
      </p:bgPr>
    </p:bg>
    <p:spTree>
      <p:nvGrpSpPr>
        <p:cNvPr id="1" name=""/>
        <p:cNvGrpSpPr/>
        <p:nvPr/>
      </p:nvGrpSpPr>
      <p:grpSpPr>
        <a:xfrm>
          <a:off x="0" y="0"/>
          <a:ext cx="0" cy="0"/>
          <a:chOff x="0" y="0"/>
          <a:chExt cx="0" cy="0"/>
        </a:xfrm>
      </p:grpSpPr>
      <p:sp>
        <p:nvSpPr>
          <p:cNvPr name="Freeform 2" id="2"/>
          <p:cNvSpPr/>
          <p:nvPr/>
        </p:nvSpPr>
        <p:spPr>
          <a:xfrm flipH="false" flipV="false" rot="0">
            <a:off x="13156322" y="91642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738906" y="436292"/>
            <a:ext cx="13189623" cy="2822594"/>
          </a:xfrm>
          <a:prstGeom prst="rect">
            <a:avLst/>
          </a:prstGeom>
        </p:spPr>
        <p:txBody>
          <a:bodyPr anchor="t" rtlCol="false" tIns="0" lIns="0" bIns="0" rIns="0">
            <a:spAutoFit/>
          </a:bodyPr>
          <a:lstStyle/>
          <a:p>
            <a:pPr algn="ctr">
              <a:lnSpc>
                <a:spcPts val="11001"/>
              </a:lnSpc>
            </a:pPr>
            <a:r>
              <a:rPr lang="en-US" sz="10001">
                <a:solidFill>
                  <a:srgbClr val="FFFFFF"/>
                </a:solidFill>
                <a:latin typeface="DM Sans Bold"/>
              </a:rPr>
              <a:t>GREGORIÁNSKY CHORÁL </a:t>
            </a:r>
          </a:p>
        </p:txBody>
      </p:sp>
      <p:pic>
        <p:nvPicPr>
          <p:cNvPr name="Picture 4" id="4"/>
          <p:cNvPicPr>
            <a:picLocks noChangeAspect="true"/>
          </p:cNvPicPr>
          <p:nvPr>
            <a:videoFile r:link="rId5"/>
          </p:nvPr>
        </p:nvPicPr>
        <p:blipFill>
          <a:blip r:embed="rId4"/>
          <a:stretch>
            <a:fillRect/>
          </a:stretch>
        </p:blipFill>
        <p:spPr>
          <a:xfrm rot="0">
            <a:off x="1393416" y="3446661"/>
            <a:ext cx="10972800" cy="6172199"/>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8CA9AD"/>
        </a:solidFill>
      </p:bgPr>
    </p:bg>
    <p:spTree>
      <p:nvGrpSpPr>
        <p:cNvPr id="1" name=""/>
        <p:cNvGrpSpPr/>
        <p:nvPr/>
      </p:nvGrpSpPr>
      <p:grpSpPr>
        <a:xfrm>
          <a:off x="0" y="0"/>
          <a:ext cx="0" cy="0"/>
          <a:chOff x="0" y="0"/>
          <a:chExt cx="0" cy="0"/>
        </a:xfrm>
      </p:grpSpPr>
      <p:sp>
        <p:nvSpPr>
          <p:cNvPr name="Freeform 2" id="2"/>
          <p:cNvSpPr/>
          <p:nvPr/>
        </p:nvSpPr>
        <p:spPr>
          <a:xfrm flipH="false" flipV="false" rot="0">
            <a:off x="13156322" y="91642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738906" y="436292"/>
            <a:ext cx="13189623" cy="2822594"/>
          </a:xfrm>
          <a:prstGeom prst="rect">
            <a:avLst/>
          </a:prstGeom>
        </p:spPr>
        <p:txBody>
          <a:bodyPr anchor="t" rtlCol="false" tIns="0" lIns="0" bIns="0" rIns="0">
            <a:spAutoFit/>
          </a:bodyPr>
          <a:lstStyle/>
          <a:p>
            <a:pPr algn="ctr">
              <a:lnSpc>
                <a:spcPts val="11001"/>
              </a:lnSpc>
            </a:pPr>
            <a:r>
              <a:rPr lang="en-US" sz="10001">
                <a:solidFill>
                  <a:srgbClr val="FFFFFF"/>
                </a:solidFill>
                <a:latin typeface="DM Sans Bold"/>
              </a:rPr>
              <a:t>HUDBA V STREDOVEKU</a:t>
            </a:r>
          </a:p>
        </p:txBody>
      </p:sp>
      <p:sp>
        <p:nvSpPr>
          <p:cNvPr name="TextBox 4" id="4"/>
          <p:cNvSpPr txBox="true"/>
          <p:nvPr/>
        </p:nvSpPr>
        <p:spPr>
          <a:xfrm rot="0">
            <a:off x="641310" y="3702324"/>
            <a:ext cx="17005379" cy="3542138"/>
          </a:xfrm>
          <a:prstGeom prst="rect">
            <a:avLst/>
          </a:prstGeom>
        </p:spPr>
        <p:txBody>
          <a:bodyPr anchor="t" rtlCol="false" tIns="0" lIns="0" bIns="0" rIns="0">
            <a:spAutoFit/>
          </a:bodyPr>
          <a:lstStyle/>
          <a:p>
            <a:pPr marL="789865" indent="-394933" lvl="1">
              <a:lnSpc>
                <a:spcPts val="4024"/>
              </a:lnSpc>
              <a:buFont typeface="Arial"/>
              <a:buChar char="•"/>
            </a:pPr>
            <a:r>
              <a:rPr lang="en-US" sz="3658">
                <a:solidFill>
                  <a:srgbClr val="FFFFFF"/>
                </a:solidFill>
                <a:latin typeface="DM Sans"/>
              </a:rPr>
              <a:t>utilitárna zvuková produkcia - funkčná hudba </a:t>
            </a:r>
          </a:p>
          <a:p>
            <a:pPr marL="789865" indent="-394933" lvl="1">
              <a:lnSpc>
                <a:spcPts val="4024"/>
              </a:lnSpc>
              <a:buFont typeface="Arial"/>
              <a:buChar char="•"/>
            </a:pPr>
            <a:r>
              <a:rPr lang="en-US" sz="3658">
                <a:solidFill>
                  <a:srgbClr val="FFFFFF"/>
                </a:solidFill>
                <a:latin typeface="DM Sans"/>
              </a:rPr>
              <a:t>PIŠTBA  </a:t>
            </a:r>
          </a:p>
          <a:p>
            <a:pPr>
              <a:lnSpc>
                <a:spcPts val="4024"/>
              </a:lnSpc>
            </a:pPr>
            <a:r>
              <a:rPr lang="en-US" sz="3658">
                <a:solidFill>
                  <a:srgbClr val="FFFFFF"/>
                </a:solidFill>
                <a:latin typeface="DM Sans Bold"/>
              </a:rPr>
              <a:t>hudba vojska </a:t>
            </a:r>
            <a:r>
              <a:rPr lang="en-US" sz="3658">
                <a:solidFill>
                  <a:srgbClr val="FFFFFF"/>
                </a:solidFill>
                <a:latin typeface="DM Sans"/>
              </a:rPr>
              <a:t>- slúžili na ogranizáciu vojska, alebo aj ako psychologický účinok na napadnutého nepriatela</a:t>
            </a:r>
          </a:p>
          <a:p>
            <a:pPr>
              <a:lnSpc>
                <a:spcPts val="4024"/>
              </a:lnSpc>
            </a:pPr>
            <a:r>
              <a:rPr lang="en-US" sz="3658">
                <a:solidFill>
                  <a:srgbClr val="FFFFFF"/>
                </a:solidFill>
                <a:latin typeface="DM Sans Bold"/>
              </a:rPr>
              <a:t>trubači </a:t>
            </a:r>
            <a:r>
              <a:rPr lang="en-US" sz="3658">
                <a:solidFill>
                  <a:srgbClr val="FFFFFF"/>
                </a:solidFill>
                <a:latin typeface="DM Sans"/>
              </a:rPr>
              <a:t>(muzikanti fungujúci na hradoch, ktorých si vydržiavali páni aby ohlasovali ich príchod a reprezentovali ich spoločenské postavenie) </a:t>
            </a:r>
          </a:p>
          <a:p>
            <a:pPr>
              <a:lnSpc>
                <a:spcPts val="4024"/>
              </a:lnSpc>
            </a:pPr>
            <a:r>
              <a:rPr lang="en-US" sz="3658">
                <a:solidFill>
                  <a:srgbClr val="FFFFFF"/>
                </a:solidFill>
                <a:latin typeface="DM Sans Bold"/>
              </a:rPr>
              <a:t>trubadúri</a:t>
            </a:r>
            <a:r>
              <a:rPr lang="en-US" sz="3658">
                <a:solidFill>
                  <a:srgbClr val="FFFFFF"/>
                </a:solidFill>
                <a:latin typeface="DM Sans"/>
              </a:rPr>
              <a:t> (pútovní nezávislí muzikanti)</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8CA9AD"/>
        </a:solidFill>
      </p:bgPr>
    </p:bg>
    <p:spTree>
      <p:nvGrpSpPr>
        <p:cNvPr id="1" name=""/>
        <p:cNvGrpSpPr/>
        <p:nvPr/>
      </p:nvGrpSpPr>
      <p:grpSpPr>
        <a:xfrm>
          <a:off x="0" y="0"/>
          <a:ext cx="0" cy="0"/>
          <a:chOff x="0" y="0"/>
          <a:chExt cx="0" cy="0"/>
        </a:xfrm>
      </p:grpSpPr>
      <p:sp>
        <p:nvSpPr>
          <p:cNvPr name="Freeform 2" id="2"/>
          <p:cNvSpPr/>
          <p:nvPr/>
        </p:nvSpPr>
        <p:spPr>
          <a:xfrm flipH="false" flipV="false" rot="0">
            <a:off x="13156322" y="91642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738906" y="436292"/>
            <a:ext cx="13189623" cy="1327806"/>
          </a:xfrm>
          <a:prstGeom prst="rect">
            <a:avLst/>
          </a:prstGeom>
        </p:spPr>
        <p:txBody>
          <a:bodyPr anchor="t" rtlCol="false" tIns="0" lIns="0" bIns="0" rIns="0">
            <a:spAutoFit/>
          </a:bodyPr>
          <a:lstStyle/>
          <a:p>
            <a:pPr algn="ctr">
              <a:lnSpc>
                <a:spcPts val="10231"/>
              </a:lnSpc>
            </a:pPr>
            <a:r>
              <a:rPr lang="en-US" sz="9301">
                <a:solidFill>
                  <a:srgbClr val="FFFFFF"/>
                </a:solidFill>
                <a:latin typeface="DM Sans Bold"/>
              </a:rPr>
              <a:t>OBDOBIE RENESANCIE</a:t>
            </a:r>
          </a:p>
        </p:txBody>
      </p:sp>
      <p:sp>
        <p:nvSpPr>
          <p:cNvPr name="TextBox 4" id="4"/>
          <p:cNvSpPr txBox="true"/>
          <p:nvPr/>
        </p:nvSpPr>
        <p:spPr>
          <a:xfrm rot="0">
            <a:off x="641310" y="3702324"/>
            <a:ext cx="17005379" cy="4046963"/>
          </a:xfrm>
          <a:prstGeom prst="rect">
            <a:avLst/>
          </a:prstGeom>
        </p:spPr>
        <p:txBody>
          <a:bodyPr anchor="t" rtlCol="false" tIns="0" lIns="0" bIns="0" rIns="0">
            <a:spAutoFit/>
          </a:bodyPr>
          <a:lstStyle/>
          <a:p>
            <a:pPr marL="789865" indent="-394933" lvl="1">
              <a:lnSpc>
                <a:spcPts val="4024"/>
              </a:lnSpc>
              <a:buFont typeface="Arial"/>
              <a:buChar char="•"/>
            </a:pPr>
            <a:r>
              <a:rPr lang="en-US" sz="3658">
                <a:solidFill>
                  <a:srgbClr val="FFFFFF"/>
                </a:solidFill>
                <a:latin typeface="DM Sans"/>
              </a:rPr>
              <a:t>1400 - 1600 </a:t>
            </a:r>
          </a:p>
          <a:p>
            <a:pPr marL="789865" indent="-394933" lvl="1">
              <a:lnSpc>
                <a:spcPts val="4024"/>
              </a:lnSpc>
              <a:buFont typeface="Arial"/>
              <a:buChar char="•"/>
            </a:pPr>
            <a:r>
              <a:rPr lang="en-US" sz="3658">
                <a:solidFill>
                  <a:srgbClr val="FFFFFF"/>
                </a:solidFill>
                <a:latin typeface="DM Sans"/>
              </a:rPr>
              <a:t>premena sídiel - vznik miest, vrstvy meštianstva, rozvoj obchodu</a:t>
            </a:r>
          </a:p>
          <a:p>
            <a:pPr marL="789865" indent="-394933" lvl="1">
              <a:lnSpc>
                <a:spcPts val="4024"/>
              </a:lnSpc>
              <a:buFont typeface="Arial"/>
              <a:buChar char="•"/>
            </a:pPr>
            <a:r>
              <a:rPr lang="en-US" sz="3658">
                <a:solidFill>
                  <a:srgbClr val="FFFFFF"/>
                </a:solidFill>
                <a:latin typeface="DM Sans"/>
              </a:rPr>
              <a:t>záujem o človeka - humanizmus </a:t>
            </a:r>
          </a:p>
          <a:p>
            <a:pPr marL="789865" indent="-394933" lvl="1">
              <a:lnSpc>
                <a:spcPts val="4024"/>
              </a:lnSpc>
              <a:buFont typeface="Arial"/>
              <a:buChar char="•"/>
            </a:pPr>
            <a:r>
              <a:rPr lang="en-US" sz="3658">
                <a:solidFill>
                  <a:srgbClr val="FFFFFF"/>
                </a:solidFill>
                <a:latin typeface="DM Sans"/>
              </a:rPr>
              <a:t>hudba ako módna záležitosť - vydržiavanie kapiel, návštevy koncertov, výuka detí</a:t>
            </a:r>
          </a:p>
          <a:p>
            <a:pPr marL="789865" indent="-394933" lvl="1">
              <a:lnSpc>
                <a:spcPts val="4024"/>
              </a:lnSpc>
              <a:buFont typeface="Arial"/>
              <a:buChar char="•"/>
            </a:pPr>
            <a:r>
              <a:rPr lang="en-US" sz="3658">
                <a:solidFill>
                  <a:srgbClr val="FFFFFF"/>
                </a:solidFill>
                <a:latin typeface="DM Sans"/>
              </a:rPr>
              <a:t>rozvoj hudobných foriem </a:t>
            </a:r>
          </a:p>
          <a:p>
            <a:pPr marL="789865" indent="-394933" lvl="1">
              <a:lnSpc>
                <a:spcPts val="4024"/>
              </a:lnSpc>
              <a:buFont typeface="Arial"/>
              <a:buChar char="•"/>
            </a:pPr>
            <a:r>
              <a:rPr lang="en-US" sz="3658">
                <a:solidFill>
                  <a:srgbClr val="FFFFFF"/>
                </a:solidFill>
                <a:latin typeface="DM Sans"/>
              </a:rPr>
              <a:t>rozvoj hudobných nástrojov </a:t>
            </a:r>
          </a:p>
          <a:p>
            <a:pPr marL="789865" indent="-394933" lvl="1">
              <a:lnSpc>
                <a:spcPts val="4024"/>
              </a:lnSpc>
              <a:buFont typeface="Arial"/>
              <a:buChar char="•"/>
            </a:pPr>
            <a:r>
              <a:rPr lang="en-US" sz="3658">
                <a:solidFill>
                  <a:srgbClr val="FFFFFF"/>
                </a:solidFill>
                <a:latin typeface="DM Sans"/>
              </a:rPr>
              <a:t>vznik kníhtlače - rozšírenie hudby v tlačenej podobe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8CA9AD"/>
        </a:solidFill>
      </p:bgPr>
    </p:bg>
    <p:spTree>
      <p:nvGrpSpPr>
        <p:cNvPr id="1" name=""/>
        <p:cNvGrpSpPr/>
        <p:nvPr/>
      </p:nvGrpSpPr>
      <p:grpSpPr>
        <a:xfrm>
          <a:off x="0" y="0"/>
          <a:ext cx="0" cy="0"/>
          <a:chOff x="0" y="0"/>
          <a:chExt cx="0" cy="0"/>
        </a:xfrm>
      </p:grpSpPr>
      <p:sp>
        <p:nvSpPr>
          <p:cNvPr name="Freeform 2" id="2"/>
          <p:cNvSpPr/>
          <p:nvPr/>
        </p:nvSpPr>
        <p:spPr>
          <a:xfrm flipH="false" flipV="false" rot="0">
            <a:off x="13156322" y="91642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738906" y="502967"/>
            <a:ext cx="13189623" cy="2279650"/>
          </a:xfrm>
          <a:prstGeom prst="rect">
            <a:avLst/>
          </a:prstGeom>
        </p:spPr>
        <p:txBody>
          <a:bodyPr anchor="t" rtlCol="false" tIns="0" lIns="0" bIns="0" rIns="0">
            <a:spAutoFit/>
          </a:bodyPr>
          <a:lstStyle/>
          <a:p>
            <a:pPr algn="ctr">
              <a:lnSpc>
                <a:spcPts val="17599"/>
              </a:lnSpc>
            </a:pPr>
            <a:r>
              <a:rPr lang="en-US" sz="15999">
                <a:solidFill>
                  <a:srgbClr val="FFFFFF"/>
                </a:solidFill>
                <a:latin typeface="DM Sans Bold"/>
              </a:rPr>
              <a:t>NOVOVEK</a:t>
            </a:r>
          </a:p>
        </p:txBody>
      </p:sp>
      <p:sp>
        <p:nvSpPr>
          <p:cNvPr name="TextBox 4" id="4"/>
          <p:cNvSpPr txBox="true"/>
          <p:nvPr/>
        </p:nvSpPr>
        <p:spPr>
          <a:xfrm rot="0">
            <a:off x="923150" y="3639473"/>
            <a:ext cx="17005379" cy="4551788"/>
          </a:xfrm>
          <a:prstGeom prst="rect">
            <a:avLst/>
          </a:prstGeom>
        </p:spPr>
        <p:txBody>
          <a:bodyPr anchor="t" rtlCol="false" tIns="0" lIns="0" bIns="0" rIns="0">
            <a:spAutoFit/>
          </a:bodyPr>
          <a:lstStyle/>
          <a:p>
            <a:pPr marL="789865" indent="-394933" lvl="1">
              <a:lnSpc>
                <a:spcPts val="4024"/>
              </a:lnSpc>
              <a:buFont typeface="Arial"/>
              <a:buChar char="•"/>
            </a:pPr>
            <a:r>
              <a:rPr lang="en-US" sz="3658">
                <a:solidFill>
                  <a:srgbClr val="FFFFFF"/>
                </a:solidFill>
                <a:latin typeface="DM Sans"/>
              </a:rPr>
              <a:t>Za symbolický počátek novověku se nejčastěji považuje rok </a:t>
            </a:r>
            <a:r>
              <a:rPr lang="en-US" sz="3658" u="sng">
                <a:solidFill>
                  <a:srgbClr val="FFFFFF"/>
                </a:solidFill>
                <a:latin typeface="DM Sans"/>
                <a:hlinkClick r:id="rId4" tooltip="https://cs.wikipedia.org/wiki/1492"/>
              </a:rPr>
              <a:t>1492</a:t>
            </a:r>
            <a:r>
              <a:rPr lang="en-US" sz="3658">
                <a:solidFill>
                  <a:srgbClr val="FFFFFF"/>
                </a:solidFill>
                <a:latin typeface="DM Sans"/>
              </a:rPr>
              <a:t>, kdy </a:t>
            </a:r>
            <a:r>
              <a:rPr lang="en-US" sz="3658" u="sng">
                <a:solidFill>
                  <a:srgbClr val="FFFFFF"/>
                </a:solidFill>
                <a:latin typeface="DM Sans"/>
                <a:hlinkClick r:id="rId5" tooltip="https://cs.wikipedia.org/wiki/Kry%C5%A1tof_Kolumbus"/>
              </a:rPr>
              <a:t>Kryštof Kolumbus</a:t>
            </a:r>
            <a:r>
              <a:rPr lang="en-US" sz="3658">
                <a:solidFill>
                  <a:srgbClr val="FFFFFF"/>
                </a:solidFill>
                <a:latin typeface="DM Sans"/>
              </a:rPr>
              <a:t> objevil Ameriku. Uvádí se též rok </a:t>
            </a:r>
            <a:r>
              <a:rPr lang="en-US" sz="3658" u="sng">
                <a:solidFill>
                  <a:srgbClr val="FFFFFF"/>
                </a:solidFill>
                <a:latin typeface="DM Sans"/>
                <a:hlinkClick r:id="rId6" tooltip="https://cs.wikipedia.org/wiki/1485"/>
              </a:rPr>
              <a:t>1485</a:t>
            </a:r>
            <a:r>
              <a:rPr lang="en-US" sz="3658">
                <a:solidFill>
                  <a:srgbClr val="FFFFFF"/>
                </a:solidFill>
                <a:latin typeface="DM Sans"/>
              </a:rPr>
              <a:t>, kdy skončila v </a:t>
            </a:r>
            <a:r>
              <a:rPr lang="en-US" sz="3658" u="sng">
                <a:solidFill>
                  <a:srgbClr val="FFFFFF"/>
                </a:solidFill>
                <a:latin typeface="DM Sans"/>
                <a:hlinkClick r:id="rId7" tooltip="https://cs.wikipedia.org/wiki/Anglie"/>
              </a:rPr>
              <a:t>Anglii</a:t>
            </a:r>
            <a:r>
              <a:rPr lang="en-US" sz="3658">
                <a:solidFill>
                  <a:srgbClr val="FFFFFF"/>
                </a:solidFill>
                <a:latin typeface="DM Sans"/>
              </a:rPr>
              <a:t> </a:t>
            </a:r>
            <a:r>
              <a:rPr lang="en-US" sz="3658" u="sng">
                <a:solidFill>
                  <a:srgbClr val="FFFFFF"/>
                </a:solidFill>
                <a:latin typeface="DM Sans"/>
                <a:hlinkClick r:id="rId8" tooltip="https://cs.wikipedia.org/wiki/V%C3%A1lky_r%C5%AF%C5%BE%C3%AD"/>
              </a:rPr>
              <a:t>válka Růží</a:t>
            </a:r>
            <a:r>
              <a:rPr lang="en-US" sz="3658">
                <a:solidFill>
                  <a:srgbClr val="FFFFFF"/>
                </a:solidFill>
                <a:latin typeface="DM Sans"/>
              </a:rPr>
              <a:t>, dále </a:t>
            </a:r>
            <a:r>
              <a:rPr lang="en-US" sz="3658" u="sng">
                <a:solidFill>
                  <a:srgbClr val="FFFFFF"/>
                </a:solidFill>
                <a:latin typeface="DM Sans"/>
                <a:hlinkClick r:id="rId9" tooltip="https://cs.wikipedia.org/wiki/1453"/>
              </a:rPr>
              <a:t>1453</a:t>
            </a:r>
            <a:r>
              <a:rPr lang="en-US" sz="3658">
                <a:solidFill>
                  <a:srgbClr val="FFFFFF"/>
                </a:solidFill>
                <a:latin typeface="DM Sans"/>
              </a:rPr>
              <a:t> (dobytí </a:t>
            </a:r>
            <a:r>
              <a:rPr lang="en-US" sz="3658" u="sng">
                <a:solidFill>
                  <a:srgbClr val="FFFFFF"/>
                </a:solidFill>
                <a:latin typeface="DM Sans"/>
                <a:hlinkClick r:id="rId10" tooltip="https://cs.wikipedia.org/wiki/Konstantinopol"/>
              </a:rPr>
              <a:t>Konstantinopole</a:t>
            </a:r>
            <a:r>
              <a:rPr lang="en-US" sz="3658">
                <a:solidFill>
                  <a:srgbClr val="FFFFFF"/>
                </a:solidFill>
                <a:latin typeface="DM Sans"/>
              </a:rPr>
              <a:t> Turky), vynález Guttenbergova knihtisku (před rokem </a:t>
            </a:r>
            <a:r>
              <a:rPr lang="en-US" sz="3658" u="sng">
                <a:solidFill>
                  <a:srgbClr val="FFFFFF"/>
                </a:solidFill>
                <a:latin typeface="DM Sans"/>
                <a:hlinkClick r:id="rId11" tooltip="https://cs.wikipedia.org/wiki/1450"/>
              </a:rPr>
              <a:t>1450</a:t>
            </a:r>
            <a:r>
              <a:rPr lang="en-US" sz="3658">
                <a:solidFill>
                  <a:srgbClr val="FFFFFF"/>
                </a:solidFill>
                <a:latin typeface="DM Sans"/>
              </a:rPr>
              <a:t>), </a:t>
            </a:r>
            <a:r>
              <a:rPr lang="en-US" sz="3658" u="sng">
                <a:solidFill>
                  <a:srgbClr val="FFFFFF"/>
                </a:solidFill>
                <a:latin typeface="DM Sans"/>
                <a:hlinkClick r:id="rId12" tooltip="https://cs.wikipedia.org/wiki/1517"/>
              </a:rPr>
              <a:t>1517</a:t>
            </a:r>
            <a:r>
              <a:rPr lang="en-US" sz="3658">
                <a:solidFill>
                  <a:srgbClr val="FFFFFF"/>
                </a:solidFill>
                <a:latin typeface="DM Sans"/>
              </a:rPr>
              <a:t> (zveřejnění </a:t>
            </a:r>
            <a:r>
              <a:rPr lang="en-US" sz="3658" u="sng">
                <a:solidFill>
                  <a:srgbClr val="FFFFFF"/>
                </a:solidFill>
                <a:latin typeface="DM Sans"/>
                <a:hlinkClick r:id="rId13" tooltip="https://cs.wikipedia.org/wiki/95_tez%C3%AD"/>
              </a:rPr>
              <a:t>95 tezí</a:t>
            </a:r>
            <a:r>
              <a:rPr lang="en-US" sz="3658">
                <a:solidFill>
                  <a:srgbClr val="FFFFFF"/>
                </a:solidFill>
                <a:latin typeface="DM Sans"/>
              </a:rPr>
              <a:t> </a:t>
            </a:r>
            <a:r>
              <a:rPr lang="en-US" sz="3658" u="sng">
                <a:solidFill>
                  <a:srgbClr val="FFFFFF"/>
                </a:solidFill>
                <a:latin typeface="DM Sans"/>
                <a:hlinkClick r:id="rId14" tooltip="https://cs.wikipedia.org/wiki/Martin_Luther"/>
              </a:rPr>
              <a:t>Martinem Lutherem</a:t>
            </a:r>
            <a:r>
              <a:rPr lang="en-US" sz="3658">
                <a:solidFill>
                  <a:srgbClr val="FFFFFF"/>
                </a:solidFill>
                <a:latin typeface="DM Sans"/>
              </a:rPr>
              <a:t>) nebo </a:t>
            </a:r>
            <a:r>
              <a:rPr lang="en-US" sz="3658" u="sng">
                <a:solidFill>
                  <a:srgbClr val="FFFFFF"/>
                </a:solidFill>
                <a:latin typeface="DM Sans"/>
                <a:hlinkClick r:id="rId15" tooltip="https://cs.wikipedia.org/wiki/1526"/>
              </a:rPr>
              <a:t>1526</a:t>
            </a:r>
            <a:r>
              <a:rPr lang="en-US" sz="3658">
                <a:solidFill>
                  <a:srgbClr val="FFFFFF"/>
                </a:solidFill>
                <a:latin typeface="DM Sans"/>
              </a:rPr>
              <a:t> (</a:t>
            </a:r>
            <a:r>
              <a:rPr lang="en-US" sz="3658" u="sng">
                <a:solidFill>
                  <a:srgbClr val="FFFFFF"/>
                </a:solidFill>
                <a:latin typeface="DM Sans"/>
                <a:hlinkClick r:id="rId16" tooltip="https://cs.wikipedia.org/wiki/Bitva_u_Moh%C3%A1%C4%8De"/>
              </a:rPr>
              <a:t>bitva u Moháče</a:t>
            </a:r>
            <a:r>
              <a:rPr lang="en-US" sz="3658">
                <a:solidFill>
                  <a:srgbClr val="FFFFFF"/>
                </a:solidFill>
                <a:latin typeface="DM Sans"/>
              </a:rPr>
              <a:t>). Někdy se za počátek novověku považuje rok </a:t>
            </a:r>
            <a:r>
              <a:rPr lang="en-US" sz="3658" u="sng">
                <a:solidFill>
                  <a:srgbClr val="FFFFFF"/>
                </a:solidFill>
                <a:latin typeface="DM Sans"/>
                <a:hlinkClick r:id="rId17" tooltip="https://cs.wikipedia.org/wiki/1640"/>
              </a:rPr>
              <a:t>1640</a:t>
            </a:r>
            <a:r>
              <a:rPr lang="en-US" sz="3658">
                <a:solidFill>
                  <a:srgbClr val="FFFFFF"/>
                </a:solidFill>
                <a:latin typeface="DM Sans"/>
              </a:rPr>
              <a:t> (začátek </a:t>
            </a:r>
            <a:r>
              <a:rPr lang="en-US" sz="3658" u="sng">
                <a:solidFill>
                  <a:srgbClr val="FFFFFF"/>
                </a:solidFill>
                <a:latin typeface="DM Sans"/>
                <a:hlinkClick r:id="rId18" tooltip="https://cs.wikipedia.org/wiki/D%C4%9Bjiny_Anglie#Ob%C4%8Dansk%C3%A1_v%C3%A1lka_a_republika"/>
              </a:rPr>
              <a:t>občanské války v Anglii</a:t>
            </a:r>
            <a:r>
              <a:rPr lang="en-US" sz="3658">
                <a:solidFill>
                  <a:srgbClr val="FFFFFF"/>
                </a:solidFill>
                <a:latin typeface="DM Sans"/>
              </a:rPr>
              <a:t>).</a:t>
            </a:r>
          </a:p>
          <a:p>
            <a:pPr marL="789865" indent="-394933" lvl="1">
              <a:lnSpc>
                <a:spcPts val="4024"/>
              </a:lnSpc>
              <a:buFont typeface="Arial"/>
              <a:buChar char="•"/>
            </a:pPr>
            <a:r>
              <a:rPr lang="en-US" sz="3658">
                <a:solidFill>
                  <a:srgbClr val="FFFFFF"/>
                </a:solidFill>
                <a:latin typeface="DM Sans"/>
              </a:rPr>
              <a:t>Konec novověku (a počátek </a:t>
            </a:r>
            <a:r>
              <a:rPr lang="en-US" sz="3658" u="sng">
                <a:solidFill>
                  <a:srgbClr val="FFFFFF"/>
                </a:solidFill>
                <a:latin typeface="DM Sans"/>
                <a:hlinkClick r:id="rId19" tooltip="https://cs.wikipedia.org/wiki/Modern%C3%AD_d%C4%9Bjiny"/>
              </a:rPr>
              <a:t>moderních dějin</a:t>
            </a:r>
            <a:r>
              <a:rPr lang="en-US" sz="3658">
                <a:solidFill>
                  <a:srgbClr val="FFFFFF"/>
                </a:solidFill>
                <a:latin typeface="DM Sans"/>
              </a:rPr>
              <a:t>) je možné umístit na závěr </a:t>
            </a:r>
            <a:r>
              <a:rPr lang="en-US" sz="3658" u="sng">
                <a:solidFill>
                  <a:srgbClr val="FFFFFF"/>
                </a:solidFill>
                <a:latin typeface="DM Sans"/>
                <a:hlinkClick r:id="rId20" tooltip="https://cs.wikipedia.org/wiki/18._stolet%C3%AD"/>
              </a:rPr>
              <a:t>18. století</a:t>
            </a:r>
            <a:r>
              <a:rPr lang="en-US" sz="3658">
                <a:solidFill>
                  <a:srgbClr val="FFFFFF"/>
                </a:solidFill>
                <a:latin typeface="DM Sans"/>
              </a:rPr>
              <a:t> (např. události </a:t>
            </a:r>
            <a:r>
              <a:rPr lang="en-US" sz="3658" u="sng">
                <a:solidFill>
                  <a:srgbClr val="FFFFFF"/>
                </a:solidFill>
                <a:latin typeface="DM Sans"/>
                <a:hlinkClick r:id="rId21" tooltip="https://cs.wikipedia.org/wiki/Velk%C3%A1_francouzsk%C3%A1_revoluce"/>
              </a:rPr>
              <a:t>Velké francouzské revoluce</a:t>
            </a:r>
            <a:r>
              <a:rPr lang="en-US" sz="3658">
                <a:solidFill>
                  <a:srgbClr val="FFFFFF"/>
                </a:solidFill>
                <a:latin typeface="DM Sans"/>
              </a:rPr>
              <a:t> roku </a:t>
            </a:r>
            <a:r>
              <a:rPr lang="en-US" sz="3658" u="sng">
                <a:solidFill>
                  <a:srgbClr val="FFFFFF"/>
                </a:solidFill>
                <a:latin typeface="DM Sans"/>
                <a:hlinkClick r:id="rId22" tooltip="https://cs.wikipedia.org/wiki/1789"/>
              </a:rPr>
              <a:t>1789</a:t>
            </a:r>
            <a:r>
              <a:rPr lang="en-US" sz="3658">
                <a:solidFill>
                  <a:srgbClr val="FFFFFF"/>
                </a:solidFill>
                <a:latin typeface="DM Sans"/>
              </a:rPr>
              <a:t>), nebo ke konci </a:t>
            </a:r>
            <a:r>
              <a:rPr lang="en-US" sz="3658" u="sng">
                <a:solidFill>
                  <a:srgbClr val="FFFFFF"/>
                </a:solidFill>
                <a:latin typeface="DM Sans"/>
                <a:hlinkClick r:id="rId23" tooltip="https://cs.wikipedia.org/wiki/19._stolet%C3%AD"/>
              </a:rPr>
              <a:t>19. století</a:t>
            </a:r>
            <a:r>
              <a:rPr lang="en-US" sz="3658">
                <a:solidFill>
                  <a:srgbClr val="FFFFFF"/>
                </a:solidFill>
                <a:latin typeface="DM Sans"/>
              </a:rPr>
              <a:t> či na začátek </a:t>
            </a:r>
            <a:r>
              <a:rPr lang="en-US" sz="3658" u="sng">
                <a:solidFill>
                  <a:srgbClr val="FFFFFF"/>
                </a:solidFill>
                <a:latin typeface="DM Sans"/>
                <a:hlinkClick r:id="rId24" tooltip="https://cs.wikipedia.org/wiki/20._stolet%C3%AD"/>
              </a:rPr>
              <a:t>20. století</a:t>
            </a:r>
            <a:r>
              <a:rPr lang="en-US" sz="3658">
                <a:solidFill>
                  <a:srgbClr val="FFFFFF"/>
                </a:solidFill>
                <a:latin typeface="DM Sans"/>
              </a:rPr>
              <a:t> (konec </a:t>
            </a:r>
            <a:r>
              <a:rPr lang="en-US" sz="3658" u="sng">
                <a:solidFill>
                  <a:srgbClr val="FFFFFF"/>
                </a:solidFill>
                <a:latin typeface="DM Sans"/>
                <a:hlinkClick r:id="rId25" tooltip="https://cs.wikipedia.org/wiki/Prvn%C3%AD_sv%C4%9Btov%C3%A1_v%C3%A1lka"/>
              </a:rPr>
              <a:t>první světové války</a:t>
            </a:r>
            <a:r>
              <a:rPr lang="en-US" sz="3658">
                <a:solidFill>
                  <a:srgbClr val="FFFFFF"/>
                </a:solidFill>
                <a:latin typeface="DM Sans"/>
              </a:rPr>
              <a:t> roku </a:t>
            </a:r>
            <a:r>
              <a:rPr lang="en-US" sz="3658" u="sng">
                <a:solidFill>
                  <a:srgbClr val="FFFFFF"/>
                </a:solidFill>
                <a:latin typeface="DM Sans"/>
                <a:hlinkClick r:id="rId26" tooltip="https://cs.wikipedia.org/wiki/1918"/>
              </a:rPr>
              <a:t>1918</a:t>
            </a:r>
            <a:r>
              <a:rPr lang="en-US" sz="3658">
                <a:solidFill>
                  <a:srgbClr val="FFFFFF"/>
                </a:solidFill>
                <a:latin typeface="DM Sans"/>
              </a:rPr>
              <a:t>).</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8CA9AD"/>
        </a:solidFill>
      </p:bgPr>
    </p:bg>
    <p:spTree>
      <p:nvGrpSpPr>
        <p:cNvPr id="1" name=""/>
        <p:cNvGrpSpPr/>
        <p:nvPr/>
      </p:nvGrpSpPr>
      <p:grpSpPr>
        <a:xfrm>
          <a:off x="0" y="0"/>
          <a:ext cx="0" cy="0"/>
          <a:chOff x="0" y="0"/>
          <a:chExt cx="0" cy="0"/>
        </a:xfrm>
      </p:grpSpPr>
      <p:sp>
        <p:nvSpPr>
          <p:cNvPr name="Freeform 2" id="2"/>
          <p:cNvSpPr/>
          <p:nvPr/>
        </p:nvSpPr>
        <p:spPr>
          <a:xfrm flipH="false" flipV="false" rot="0">
            <a:off x="13156322" y="91642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738906" y="502967"/>
            <a:ext cx="13189623" cy="2279650"/>
          </a:xfrm>
          <a:prstGeom prst="rect">
            <a:avLst/>
          </a:prstGeom>
        </p:spPr>
        <p:txBody>
          <a:bodyPr anchor="t" rtlCol="false" tIns="0" lIns="0" bIns="0" rIns="0">
            <a:spAutoFit/>
          </a:bodyPr>
          <a:lstStyle/>
          <a:p>
            <a:pPr algn="ctr">
              <a:lnSpc>
                <a:spcPts val="17599"/>
              </a:lnSpc>
            </a:pPr>
            <a:r>
              <a:rPr lang="en-US" sz="15999">
                <a:solidFill>
                  <a:srgbClr val="FFFFFF"/>
                </a:solidFill>
                <a:latin typeface="DM Sans Bold"/>
              </a:rPr>
              <a:t>NOVOVEK</a:t>
            </a:r>
          </a:p>
        </p:txBody>
      </p:sp>
      <p:sp>
        <p:nvSpPr>
          <p:cNvPr name="TextBox 4" id="4"/>
          <p:cNvSpPr txBox="true"/>
          <p:nvPr/>
        </p:nvSpPr>
        <p:spPr>
          <a:xfrm rot="0">
            <a:off x="923150" y="3639473"/>
            <a:ext cx="17005379" cy="2532488"/>
          </a:xfrm>
          <a:prstGeom prst="rect">
            <a:avLst/>
          </a:prstGeom>
        </p:spPr>
        <p:txBody>
          <a:bodyPr anchor="t" rtlCol="false" tIns="0" lIns="0" bIns="0" rIns="0">
            <a:spAutoFit/>
          </a:bodyPr>
          <a:lstStyle/>
          <a:p>
            <a:pPr>
              <a:lnSpc>
                <a:spcPts val="4024"/>
              </a:lnSpc>
            </a:pPr>
            <a:r>
              <a:rPr lang="en-US" sz="3658">
                <a:solidFill>
                  <a:srgbClr val="FFFFFF"/>
                </a:solidFill>
                <a:latin typeface="DM Sans"/>
              </a:rPr>
              <a:t>artificiálna hudba - vážna, klasická. s vysokou umeleckou hodnotou</a:t>
            </a:r>
          </a:p>
          <a:p>
            <a:pPr marL="789865" indent="-394933" lvl="1">
              <a:lnSpc>
                <a:spcPts val="4024"/>
              </a:lnSpc>
              <a:buFont typeface="Arial"/>
              <a:buChar char="•"/>
            </a:pPr>
            <a:r>
              <a:rPr lang="en-US" sz="3658">
                <a:solidFill>
                  <a:srgbClr val="FFFFFF"/>
                </a:solidFill>
                <a:latin typeface="DM Sans"/>
              </a:rPr>
              <a:t>BAROKO - </a:t>
            </a:r>
          </a:p>
          <a:p>
            <a:pPr marL="789865" indent="-394933" lvl="1">
              <a:lnSpc>
                <a:spcPts val="4024"/>
              </a:lnSpc>
              <a:buFont typeface="Arial"/>
              <a:buChar char="•"/>
            </a:pPr>
            <a:r>
              <a:rPr lang="en-US" sz="3658">
                <a:solidFill>
                  <a:srgbClr val="FFFFFF"/>
                </a:solidFill>
                <a:latin typeface="DM Sans"/>
              </a:rPr>
              <a:t>KLASICIZMUS</a:t>
            </a:r>
          </a:p>
          <a:p>
            <a:pPr marL="789865" indent="-394933" lvl="1">
              <a:lnSpc>
                <a:spcPts val="4024"/>
              </a:lnSpc>
              <a:buFont typeface="Arial"/>
              <a:buChar char="•"/>
            </a:pPr>
            <a:r>
              <a:rPr lang="en-US" sz="3658">
                <a:solidFill>
                  <a:srgbClr val="FFFFFF"/>
                </a:solidFill>
                <a:latin typeface="DM Sans"/>
              </a:rPr>
              <a:t>ROMANTIZMUS </a:t>
            </a:r>
          </a:p>
          <a:p>
            <a:pPr marL="789865" indent="-394933" lvl="1">
              <a:lnSpc>
                <a:spcPts val="4024"/>
              </a:lnSpc>
              <a:buFont typeface="Arial"/>
              <a:buChar char="•"/>
            </a:pPr>
            <a:r>
              <a:rPr lang="en-US" sz="3658">
                <a:solidFill>
                  <a:srgbClr val="FFFFFF"/>
                </a:solidFill>
                <a:latin typeface="DM Sans"/>
              </a:rPr>
              <a:t>MODERNIZMUS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81312" y="240099"/>
            <a:ext cx="10752103" cy="1066800"/>
          </a:xfrm>
          <a:prstGeom prst="rect">
            <a:avLst/>
          </a:prstGeom>
        </p:spPr>
        <p:txBody>
          <a:bodyPr anchor="t" rtlCol="false" tIns="0" lIns="0" bIns="0" rIns="0">
            <a:spAutoFit/>
          </a:bodyPr>
          <a:lstStyle/>
          <a:p>
            <a:pPr>
              <a:lnSpc>
                <a:spcPts val="8250"/>
              </a:lnSpc>
            </a:pPr>
            <a:r>
              <a:rPr lang="en-US" sz="7500">
                <a:solidFill>
                  <a:srgbClr val="8CA9AD"/>
                </a:solidFill>
                <a:latin typeface="DM Sans Bold"/>
              </a:rPr>
              <a:t>BAROKO </a:t>
            </a:r>
          </a:p>
        </p:txBody>
      </p:sp>
      <p:pic>
        <p:nvPicPr>
          <p:cNvPr name="Picture 3" id="3"/>
          <p:cNvPicPr>
            <a:picLocks noChangeAspect="true"/>
          </p:cNvPicPr>
          <p:nvPr>
            <a:videoFile r:link="rId3"/>
          </p:nvPr>
        </p:nvPicPr>
        <p:blipFill>
          <a:blip r:embed="rId2"/>
          <a:stretch>
            <a:fillRect/>
          </a:stretch>
        </p:blipFill>
        <p:spPr>
          <a:xfrm rot="0">
            <a:off x="1181312" y="1602426"/>
            <a:ext cx="10972800" cy="6172199"/>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104900"/>
            <a:ext cx="10752103" cy="1066800"/>
          </a:xfrm>
          <a:prstGeom prst="rect">
            <a:avLst/>
          </a:prstGeom>
        </p:spPr>
        <p:txBody>
          <a:bodyPr anchor="t" rtlCol="false" tIns="0" lIns="0" bIns="0" rIns="0">
            <a:spAutoFit/>
          </a:bodyPr>
          <a:lstStyle/>
          <a:p>
            <a:pPr>
              <a:lnSpc>
                <a:spcPts val="8250"/>
              </a:lnSpc>
            </a:pPr>
            <a:r>
              <a:rPr lang="en-US" sz="7500">
                <a:solidFill>
                  <a:srgbClr val="8CA9AD"/>
                </a:solidFill>
                <a:latin typeface="DM Sans Bold"/>
              </a:rPr>
              <a:t>HUDBA BAROKA </a:t>
            </a:r>
          </a:p>
        </p:txBody>
      </p:sp>
      <p:sp>
        <p:nvSpPr>
          <p:cNvPr name="TextBox 3" id="3"/>
          <p:cNvSpPr txBox="true"/>
          <p:nvPr/>
        </p:nvSpPr>
        <p:spPr>
          <a:xfrm rot="0">
            <a:off x="1028700" y="2886656"/>
            <a:ext cx="17005379" cy="4551788"/>
          </a:xfrm>
          <a:prstGeom prst="rect">
            <a:avLst/>
          </a:prstGeom>
        </p:spPr>
        <p:txBody>
          <a:bodyPr anchor="t" rtlCol="false" tIns="0" lIns="0" bIns="0" rIns="0">
            <a:spAutoFit/>
          </a:bodyPr>
          <a:lstStyle/>
          <a:p>
            <a:pPr marL="789865" indent="-394933" lvl="1">
              <a:lnSpc>
                <a:spcPts val="4024"/>
              </a:lnSpc>
              <a:buFont typeface="Arial"/>
              <a:buChar char="•"/>
            </a:pPr>
            <a:r>
              <a:rPr lang="en-US" sz="3658">
                <a:solidFill>
                  <a:srgbClr val="8CA9AD"/>
                </a:solidFill>
                <a:latin typeface="DM Sans"/>
              </a:rPr>
              <a:t>zložitejšia </a:t>
            </a:r>
          </a:p>
          <a:p>
            <a:pPr marL="789865" indent="-394933" lvl="1">
              <a:lnSpc>
                <a:spcPts val="4024"/>
              </a:lnSpc>
              <a:buFont typeface="Arial"/>
              <a:buChar char="•"/>
            </a:pPr>
            <a:r>
              <a:rPr lang="en-US" sz="3658">
                <a:solidFill>
                  <a:srgbClr val="8CA9AD"/>
                </a:solidFill>
                <a:latin typeface="DM Sans"/>
              </a:rPr>
              <a:t>vznik stálych kapiel </a:t>
            </a:r>
          </a:p>
          <a:p>
            <a:pPr marL="789865" indent="-394933" lvl="1">
              <a:lnSpc>
                <a:spcPts val="4024"/>
              </a:lnSpc>
              <a:buFont typeface="Arial"/>
              <a:buChar char="•"/>
            </a:pPr>
            <a:r>
              <a:rPr lang="en-US" sz="3658">
                <a:solidFill>
                  <a:srgbClr val="8CA9AD"/>
                </a:solidFill>
                <a:latin typeface="DM Sans"/>
              </a:rPr>
              <a:t>opera </a:t>
            </a:r>
          </a:p>
          <a:p>
            <a:pPr marL="789865" indent="-394933" lvl="1">
              <a:lnSpc>
                <a:spcPts val="4024"/>
              </a:lnSpc>
              <a:buFont typeface="Arial"/>
              <a:buChar char="•"/>
            </a:pPr>
            <a:r>
              <a:rPr lang="en-US" sz="3658">
                <a:solidFill>
                  <a:srgbClr val="8CA9AD"/>
                </a:solidFill>
                <a:latin typeface="DM Sans"/>
              </a:rPr>
              <a:t>Za vrchol barokního období jsou považována díla </a:t>
            </a:r>
            <a:r>
              <a:rPr lang="en-US" sz="3658" u="sng">
                <a:solidFill>
                  <a:srgbClr val="8CA9AD"/>
                </a:solidFill>
                <a:latin typeface="DM Sans"/>
                <a:hlinkClick r:id="rId2" tooltip="https://cs.wikipedia.org/wiki/Georg_Friedrich_H%C3%A4ndel"/>
              </a:rPr>
              <a:t>Georga Friedricha Händela</a:t>
            </a:r>
            <a:r>
              <a:rPr lang="en-US" sz="3658">
                <a:solidFill>
                  <a:srgbClr val="8CA9AD"/>
                </a:solidFill>
                <a:latin typeface="DM Sans"/>
              </a:rPr>
              <a:t> a </a:t>
            </a:r>
            <a:r>
              <a:rPr lang="en-US" sz="3658" u="sng">
                <a:solidFill>
                  <a:srgbClr val="8CA9AD"/>
                </a:solidFill>
                <a:latin typeface="DM Sans"/>
                <a:hlinkClick r:id="rId3" tooltip="https://cs.wikipedia.org/wiki/Johann_Sebastian_Bach"/>
              </a:rPr>
              <a:t>Johanna Sebastiana Bacha</a:t>
            </a:r>
            <a:r>
              <a:rPr lang="en-US" sz="3658">
                <a:solidFill>
                  <a:srgbClr val="8CA9AD"/>
                </a:solidFill>
                <a:latin typeface="DM Sans"/>
              </a:rPr>
              <a:t>. Mezi klíčové skladatele období baroka patří </a:t>
            </a:r>
            <a:r>
              <a:rPr lang="en-US" sz="3658" u="sng">
                <a:solidFill>
                  <a:srgbClr val="8CA9AD"/>
                </a:solidFill>
                <a:latin typeface="DM Sans"/>
                <a:hlinkClick r:id="rId4" tooltip="https://cs.wikipedia.org/wiki/Claudio_Monteverdi"/>
              </a:rPr>
              <a:t>Claudio Monteverdi</a:t>
            </a:r>
            <a:r>
              <a:rPr lang="en-US" sz="3658">
                <a:solidFill>
                  <a:srgbClr val="8CA9AD"/>
                </a:solidFill>
                <a:latin typeface="DM Sans"/>
              </a:rPr>
              <a:t>, </a:t>
            </a:r>
            <a:r>
              <a:rPr lang="en-US" sz="3658" u="sng">
                <a:solidFill>
                  <a:srgbClr val="8CA9AD"/>
                </a:solidFill>
                <a:latin typeface="DM Sans"/>
                <a:hlinkClick r:id="rId5" tooltip="https://cs.wikipedia.org/wiki/Domenico_Scarlatti"/>
              </a:rPr>
              <a:t>Domenico Scarlatti</a:t>
            </a:r>
            <a:r>
              <a:rPr lang="en-US" sz="3658">
                <a:solidFill>
                  <a:srgbClr val="8CA9AD"/>
                </a:solidFill>
                <a:latin typeface="DM Sans"/>
              </a:rPr>
              <a:t>, </a:t>
            </a:r>
            <a:r>
              <a:rPr lang="en-US" sz="3658" u="sng">
                <a:solidFill>
                  <a:srgbClr val="8CA9AD"/>
                </a:solidFill>
                <a:latin typeface="DM Sans"/>
                <a:hlinkClick r:id="rId6" tooltip="https://cs.wikipedia.org/wiki/Alessandro_Scarlatti"/>
              </a:rPr>
              <a:t>Alessandro Scarlatti</a:t>
            </a:r>
            <a:r>
              <a:rPr lang="en-US" sz="3658">
                <a:solidFill>
                  <a:srgbClr val="8CA9AD"/>
                </a:solidFill>
                <a:latin typeface="DM Sans"/>
              </a:rPr>
              <a:t>, </a:t>
            </a:r>
            <a:r>
              <a:rPr lang="en-US" sz="3658" u="sng">
                <a:solidFill>
                  <a:srgbClr val="8CA9AD"/>
                </a:solidFill>
                <a:latin typeface="DM Sans"/>
                <a:hlinkClick r:id="rId7" tooltip="https://cs.wikipedia.org/wiki/Antonio_Vivaldi"/>
              </a:rPr>
              <a:t>Antonio Vivaldi</a:t>
            </a:r>
            <a:r>
              <a:rPr lang="en-US" sz="3658">
                <a:solidFill>
                  <a:srgbClr val="8CA9AD"/>
                </a:solidFill>
                <a:latin typeface="DM Sans"/>
              </a:rPr>
              <a:t>, </a:t>
            </a:r>
            <a:r>
              <a:rPr lang="en-US" sz="3658" u="sng">
                <a:solidFill>
                  <a:srgbClr val="8CA9AD"/>
                </a:solidFill>
                <a:latin typeface="DM Sans"/>
                <a:hlinkClick r:id="rId8" tooltip="https://cs.wikipedia.org/wiki/Henry_Purcell"/>
              </a:rPr>
              <a:t>Henry Purcell</a:t>
            </a:r>
            <a:r>
              <a:rPr lang="en-US" sz="3658">
                <a:solidFill>
                  <a:srgbClr val="8CA9AD"/>
                </a:solidFill>
                <a:latin typeface="DM Sans"/>
              </a:rPr>
              <a:t>, </a:t>
            </a:r>
            <a:r>
              <a:rPr lang="en-US" sz="3658" u="sng">
                <a:solidFill>
                  <a:srgbClr val="8CA9AD"/>
                </a:solidFill>
                <a:latin typeface="DM Sans"/>
                <a:hlinkClick r:id="rId9" tooltip="https://cs.wikipedia.org/wiki/Georg_Philipp_Telemann"/>
              </a:rPr>
              <a:t>Georg Philipp Telemann</a:t>
            </a:r>
            <a:r>
              <a:rPr lang="en-US" sz="3658">
                <a:solidFill>
                  <a:srgbClr val="8CA9AD"/>
                </a:solidFill>
                <a:latin typeface="DM Sans"/>
              </a:rPr>
              <a:t>, </a:t>
            </a:r>
            <a:r>
              <a:rPr lang="en-US" sz="3658" u="sng">
                <a:solidFill>
                  <a:srgbClr val="8CA9AD"/>
                </a:solidFill>
                <a:latin typeface="DM Sans"/>
                <a:hlinkClick r:id="rId10" tooltip="https://cs.wikipedia.org/wiki/Jean-Baptiste_Lully"/>
              </a:rPr>
              <a:t>Jean-Baptiste Lully</a:t>
            </a:r>
            <a:r>
              <a:rPr lang="en-US" sz="3658">
                <a:solidFill>
                  <a:srgbClr val="8CA9AD"/>
                </a:solidFill>
                <a:latin typeface="DM Sans"/>
              </a:rPr>
              <a:t>, </a:t>
            </a:r>
            <a:r>
              <a:rPr lang="en-US" sz="3658" u="sng">
                <a:solidFill>
                  <a:srgbClr val="8CA9AD"/>
                </a:solidFill>
                <a:latin typeface="DM Sans"/>
                <a:hlinkClick r:id="rId11" tooltip="https://cs.wikipedia.org/wiki/Jean-Philippe_Rameau"/>
              </a:rPr>
              <a:t>Jean-Philippe Rameau</a:t>
            </a:r>
            <a:r>
              <a:rPr lang="en-US" sz="3658">
                <a:solidFill>
                  <a:srgbClr val="8CA9AD"/>
                </a:solidFill>
                <a:latin typeface="DM Sans"/>
              </a:rPr>
              <a:t>, </a:t>
            </a:r>
            <a:r>
              <a:rPr lang="en-US" sz="3658" u="sng">
                <a:solidFill>
                  <a:srgbClr val="8CA9AD"/>
                </a:solidFill>
                <a:latin typeface="DM Sans"/>
                <a:hlinkClick r:id="rId12" tooltip="https://cs.wikipedia.org/wiki/Marc-Antoine_Charpentier"/>
              </a:rPr>
              <a:t>Marc-Antoine Charpentier</a:t>
            </a:r>
            <a:r>
              <a:rPr lang="en-US" sz="3658">
                <a:solidFill>
                  <a:srgbClr val="8CA9AD"/>
                </a:solidFill>
                <a:latin typeface="DM Sans"/>
              </a:rPr>
              <a:t>, </a:t>
            </a:r>
            <a:r>
              <a:rPr lang="en-US" sz="3658" u="sng">
                <a:solidFill>
                  <a:srgbClr val="8CA9AD"/>
                </a:solidFill>
                <a:latin typeface="DM Sans"/>
                <a:hlinkClick r:id="rId13" tooltip="https://cs.wikipedia.org/wiki/Arcangelo_Corelli"/>
              </a:rPr>
              <a:t>Arcangelo Corelli</a:t>
            </a:r>
            <a:r>
              <a:rPr lang="en-US" sz="3658">
                <a:solidFill>
                  <a:srgbClr val="8CA9AD"/>
                </a:solidFill>
                <a:latin typeface="DM Sans"/>
              </a:rPr>
              <a:t>, </a:t>
            </a:r>
            <a:r>
              <a:rPr lang="en-US" sz="3658" u="sng">
                <a:solidFill>
                  <a:srgbClr val="8CA9AD"/>
                </a:solidFill>
                <a:latin typeface="DM Sans"/>
                <a:hlinkClick r:id="rId14" tooltip="https://cs.wikipedia.org/wiki/Fran%C3%A7ois_Couperin"/>
              </a:rPr>
              <a:t>François Couperin</a:t>
            </a:r>
            <a:r>
              <a:rPr lang="en-US" sz="3658">
                <a:solidFill>
                  <a:srgbClr val="8CA9AD"/>
                </a:solidFill>
                <a:latin typeface="DM Sans"/>
              </a:rPr>
              <a:t>, </a:t>
            </a:r>
            <a:r>
              <a:rPr lang="en-US" sz="3658" u="sng">
                <a:solidFill>
                  <a:srgbClr val="8CA9AD"/>
                </a:solidFill>
                <a:latin typeface="DM Sans"/>
                <a:hlinkClick r:id="rId15" tooltip="https://cs.wikipedia.org/wiki/Heinrich_Sch%C3%BCtz"/>
              </a:rPr>
              <a:t>Heinrich Schütz</a:t>
            </a:r>
            <a:r>
              <a:rPr lang="en-US" sz="3658">
                <a:solidFill>
                  <a:srgbClr val="8CA9AD"/>
                </a:solidFill>
                <a:latin typeface="DM Sans"/>
              </a:rPr>
              <a:t>, </a:t>
            </a:r>
            <a:r>
              <a:rPr lang="en-US" sz="3658" u="sng">
                <a:solidFill>
                  <a:srgbClr val="8CA9AD"/>
                </a:solidFill>
                <a:latin typeface="DM Sans"/>
                <a:hlinkClick r:id="rId16" tooltip="https://cs.wikipedia.org/wiki/Jan_Dismas_Zelenka"/>
              </a:rPr>
              <a:t>Jan Dismas Zelenka</a:t>
            </a:r>
            <a:r>
              <a:rPr lang="en-US" sz="3658">
                <a:solidFill>
                  <a:srgbClr val="8CA9AD"/>
                </a:solidFill>
                <a:latin typeface="DM Sans"/>
              </a:rPr>
              <a:t> a další.</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0"/>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104900"/>
            <a:ext cx="10752103" cy="1066800"/>
          </a:xfrm>
          <a:prstGeom prst="rect">
            <a:avLst/>
          </a:prstGeom>
        </p:spPr>
        <p:txBody>
          <a:bodyPr anchor="t" rtlCol="false" tIns="0" lIns="0" bIns="0" rIns="0">
            <a:spAutoFit/>
          </a:bodyPr>
          <a:lstStyle/>
          <a:p>
            <a:pPr>
              <a:lnSpc>
                <a:spcPts val="8250"/>
              </a:lnSpc>
            </a:pPr>
            <a:r>
              <a:rPr lang="en-US" sz="7500">
                <a:solidFill>
                  <a:srgbClr val="8CA9AD"/>
                </a:solidFill>
                <a:latin typeface="DM Sans Bold"/>
              </a:rPr>
              <a:t>AKO VZNIKLA HUDBA?</a:t>
            </a:r>
          </a:p>
        </p:txBody>
      </p:sp>
      <p:pic>
        <p:nvPicPr>
          <p:cNvPr name="Picture 4" id="4"/>
          <p:cNvPicPr>
            <a:picLocks noChangeAspect="true"/>
          </p:cNvPicPr>
          <p:nvPr>
            <a:videoFile r:link="rId5"/>
          </p:nvPr>
        </p:nvPicPr>
        <p:blipFill>
          <a:blip r:embed="rId4"/>
          <a:stretch>
            <a:fillRect/>
          </a:stretch>
        </p:blipFill>
        <p:spPr>
          <a:xfrm rot="0">
            <a:off x="6294403" y="3086101"/>
            <a:ext cx="10972800" cy="6172199"/>
          </a:xfrm>
          <a:prstGeom prst="rect">
            <a:avLst/>
          </a:prstGeom>
        </p:spPr>
      </p:pic>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81312" y="240099"/>
            <a:ext cx="10752103" cy="1066800"/>
          </a:xfrm>
          <a:prstGeom prst="rect">
            <a:avLst/>
          </a:prstGeom>
        </p:spPr>
        <p:txBody>
          <a:bodyPr anchor="t" rtlCol="false" tIns="0" lIns="0" bIns="0" rIns="0">
            <a:spAutoFit/>
          </a:bodyPr>
          <a:lstStyle/>
          <a:p>
            <a:pPr>
              <a:lnSpc>
                <a:spcPts val="8250"/>
              </a:lnSpc>
            </a:pPr>
            <a:r>
              <a:rPr lang="en-US" sz="7500">
                <a:solidFill>
                  <a:srgbClr val="8CA9AD"/>
                </a:solidFill>
                <a:latin typeface="DM Sans Bold"/>
              </a:rPr>
              <a:t>KLASICIZMUS  </a:t>
            </a:r>
          </a:p>
        </p:txBody>
      </p:sp>
      <p:pic>
        <p:nvPicPr>
          <p:cNvPr name="Picture 3" id="3"/>
          <p:cNvPicPr>
            <a:picLocks noChangeAspect="true"/>
          </p:cNvPicPr>
          <p:nvPr>
            <a:videoFile r:link="rId3"/>
          </p:nvPr>
        </p:nvPicPr>
        <p:blipFill>
          <a:blip r:embed="rId2"/>
          <a:stretch>
            <a:fillRect/>
          </a:stretch>
        </p:blipFill>
        <p:spPr>
          <a:xfrm rot="0">
            <a:off x="1335354" y="1424378"/>
            <a:ext cx="10972800" cy="6172199"/>
          </a:xfrm>
          <a:prstGeom prst="rect">
            <a:avLst/>
          </a:prstGeom>
        </p:spPr>
      </p:pic>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0"/>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181312" y="240099"/>
            <a:ext cx="10752103" cy="1066800"/>
          </a:xfrm>
          <a:prstGeom prst="rect">
            <a:avLst/>
          </a:prstGeom>
        </p:spPr>
        <p:txBody>
          <a:bodyPr anchor="t" rtlCol="false" tIns="0" lIns="0" bIns="0" rIns="0">
            <a:spAutoFit/>
          </a:bodyPr>
          <a:lstStyle/>
          <a:p>
            <a:pPr>
              <a:lnSpc>
                <a:spcPts val="8250"/>
              </a:lnSpc>
            </a:pPr>
            <a:r>
              <a:rPr lang="en-US" sz="7500">
                <a:solidFill>
                  <a:srgbClr val="8CA9AD"/>
                </a:solidFill>
                <a:latin typeface="DM Sans Bold"/>
              </a:rPr>
              <a:t>KLASICIZMUS  </a:t>
            </a:r>
          </a:p>
        </p:txBody>
      </p:sp>
      <p:sp>
        <p:nvSpPr>
          <p:cNvPr name="TextBox 4" id="4"/>
          <p:cNvSpPr txBox="true"/>
          <p:nvPr/>
        </p:nvSpPr>
        <p:spPr>
          <a:xfrm rot="0">
            <a:off x="1028700" y="2512466"/>
            <a:ext cx="17005379" cy="3037313"/>
          </a:xfrm>
          <a:prstGeom prst="rect">
            <a:avLst/>
          </a:prstGeom>
        </p:spPr>
        <p:txBody>
          <a:bodyPr anchor="t" rtlCol="false" tIns="0" lIns="0" bIns="0" rIns="0">
            <a:spAutoFit/>
          </a:bodyPr>
          <a:lstStyle/>
          <a:p>
            <a:pPr marL="789865" indent="-394933" lvl="1">
              <a:lnSpc>
                <a:spcPts val="4024"/>
              </a:lnSpc>
              <a:buFont typeface="Arial"/>
              <a:buChar char="•"/>
            </a:pPr>
            <a:r>
              <a:rPr lang="en-US" sz="3658">
                <a:solidFill>
                  <a:srgbClr val="8CA9AD"/>
                </a:solidFill>
                <a:latin typeface="DM Sans"/>
              </a:rPr>
              <a:t>zhruba mezi lety </a:t>
            </a:r>
            <a:r>
              <a:rPr lang="en-US" sz="3658" u="sng">
                <a:solidFill>
                  <a:srgbClr val="8CA9AD"/>
                </a:solidFill>
                <a:latin typeface="DM Sans"/>
                <a:hlinkClick r:id="rId4" tooltip="https://cs.wikipedia.org/wiki/1750"/>
              </a:rPr>
              <a:t>1750</a:t>
            </a:r>
            <a:r>
              <a:rPr lang="en-US" sz="3658">
                <a:solidFill>
                  <a:srgbClr val="8CA9AD"/>
                </a:solidFill>
                <a:latin typeface="DM Sans"/>
              </a:rPr>
              <a:t>–</a:t>
            </a:r>
            <a:r>
              <a:rPr lang="en-US" sz="3658" u="sng">
                <a:solidFill>
                  <a:srgbClr val="8CA9AD"/>
                </a:solidFill>
                <a:latin typeface="DM Sans"/>
                <a:hlinkClick r:id="rId5" tooltip="https://cs.wikipedia.org/wiki/1820"/>
              </a:rPr>
              <a:t>1820</a:t>
            </a:r>
          </a:p>
          <a:p>
            <a:pPr marL="789865" indent="-394933" lvl="1">
              <a:lnSpc>
                <a:spcPts val="4024"/>
              </a:lnSpc>
              <a:buFont typeface="Arial"/>
              <a:buChar char="•"/>
            </a:pPr>
            <a:r>
              <a:rPr lang="en-US" sz="3658">
                <a:solidFill>
                  <a:srgbClr val="8CA9AD"/>
                </a:solidFill>
                <a:latin typeface="DM Sans"/>
              </a:rPr>
              <a:t>klidněnější, racionálnější a hravější </a:t>
            </a:r>
          </a:p>
          <a:p>
            <a:pPr marL="789865" indent="-394933" lvl="1">
              <a:lnSpc>
                <a:spcPts val="4024"/>
              </a:lnSpc>
              <a:buFont typeface="Arial"/>
              <a:buChar char="•"/>
            </a:pPr>
            <a:r>
              <a:rPr lang="en-US" sz="3658">
                <a:solidFill>
                  <a:srgbClr val="8CA9AD"/>
                </a:solidFill>
                <a:latin typeface="DM Sans"/>
              </a:rPr>
              <a:t>v éře klasicismu bylo zavedeno mnoho </a:t>
            </a:r>
            <a:r>
              <a:rPr lang="en-US" sz="3658" u="sng">
                <a:solidFill>
                  <a:srgbClr val="8CA9AD"/>
                </a:solidFill>
                <a:latin typeface="DM Sans"/>
                <a:hlinkClick r:id="rId6" tooltip="https://cs.wikipedia.org/wiki/Norma"/>
              </a:rPr>
              <a:t>norem</a:t>
            </a:r>
            <a:r>
              <a:rPr lang="en-US" sz="3658">
                <a:solidFill>
                  <a:srgbClr val="8CA9AD"/>
                </a:solidFill>
                <a:latin typeface="DM Sans"/>
              </a:rPr>
              <a:t> kompozice, přednesu a stylu. Byla to také doba, kdy se dominantním klávesovým nástrojem stal </a:t>
            </a:r>
            <a:r>
              <a:rPr lang="en-US" sz="3658" u="sng">
                <a:solidFill>
                  <a:srgbClr val="8CA9AD"/>
                </a:solidFill>
                <a:latin typeface="DM Sans"/>
                <a:hlinkClick r:id="rId7" tooltip="https://cs.wikipedia.org/wiki/Klav%C3%ADr"/>
              </a:rPr>
              <a:t>klavír</a:t>
            </a:r>
            <a:r>
              <a:rPr lang="en-US" sz="3658">
                <a:solidFill>
                  <a:srgbClr val="8CA9AD"/>
                </a:solidFill>
                <a:latin typeface="DM Sans"/>
              </a:rPr>
              <a:t>. Došlo ke </a:t>
            </a:r>
            <a:r>
              <a:rPr lang="en-US" sz="3658" u="sng">
                <a:solidFill>
                  <a:srgbClr val="8CA9AD"/>
                </a:solidFill>
                <a:latin typeface="DM Sans"/>
                <a:hlinkClick r:id="rId8" tooltip="https://cs.wikipedia.org/wiki/Standard"/>
              </a:rPr>
              <a:t>standardizaci</a:t>
            </a:r>
            <a:r>
              <a:rPr lang="en-US" sz="3658">
                <a:solidFill>
                  <a:srgbClr val="8CA9AD"/>
                </a:solidFill>
                <a:latin typeface="DM Sans"/>
              </a:rPr>
              <a:t> základních nástrojů potřebných v orchestrech.</a:t>
            </a:r>
          </a:p>
          <a:p>
            <a:pPr marL="789865" indent="-394933" lvl="1">
              <a:lnSpc>
                <a:spcPts val="4024"/>
              </a:lnSpc>
              <a:buFont typeface="Arial"/>
              <a:buChar char="•"/>
            </a:pPr>
            <a:r>
              <a:rPr lang="en-US" sz="3658">
                <a:solidFill>
                  <a:srgbClr val="8CA9AD"/>
                </a:solidFill>
                <a:latin typeface="DM Sans"/>
              </a:rPr>
              <a:t>Wolfgang Amadeus Mozart, Ludwig van Beethoven, Joseph Haydn</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0"/>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181312" y="240099"/>
            <a:ext cx="10752103" cy="1066800"/>
          </a:xfrm>
          <a:prstGeom prst="rect">
            <a:avLst/>
          </a:prstGeom>
        </p:spPr>
        <p:txBody>
          <a:bodyPr anchor="t" rtlCol="false" tIns="0" lIns="0" bIns="0" rIns="0">
            <a:spAutoFit/>
          </a:bodyPr>
          <a:lstStyle/>
          <a:p>
            <a:pPr>
              <a:lnSpc>
                <a:spcPts val="8250"/>
              </a:lnSpc>
            </a:pPr>
            <a:r>
              <a:rPr lang="en-US" sz="7500">
                <a:solidFill>
                  <a:srgbClr val="8CA9AD"/>
                </a:solidFill>
                <a:latin typeface="DM Sans Bold"/>
              </a:rPr>
              <a:t>ROMANTIZMUS  </a:t>
            </a:r>
          </a:p>
        </p:txBody>
      </p:sp>
      <p:pic>
        <p:nvPicPr>
          <p:cNvPr name="Picture 4" id="4"/>
          <p:cNvPicPr>
            <a:picLocks noChangeAspect="true"/>
          </p:cNvPicPr>
          <p:nvPr>
            <a:videoFile r:link="rId5"/>
          </p:nvPr>
        </p:nvPicPr>
        <p:blipFill>
          <a:blip r:embed="rId4"/>
          <a:stretch>
            <a:fillRect/>
          </a:stretch>
        </p:blipFill>
        <p:spPr>
          <a:xfrm rot="0">
            <a:off x="1081001" y="1500684"/>
            <a:ext cx="10972800" cy="6172199"/>
          </a:xfrm>
          <a:prstGeom prst="rect">
            <a:avLst/>
          </a:prstGeom>
        </p:spPr>
      </p:pic>
    </p:spTree>
  </p:cSld>
  <p:clrMapOvr>
    <a:masterClrMapping/>
  </p:clrMapOvr>
</p:sld>
</file>

<file path=ppt/slides/slide23.xml><?xml version="1.0" encoding="utf-8"?>
<p:sld xmlns:p="http://schemas.openxmlformats.org/presentationml/2006/main" xmlns:a="http://schemas.openxmlformats.org/drawingml/2006/main">
  <p:cSld>
    <p:bg>
      <p:bgPr>
        <a:solidFill>
          <a:srgbClr val="8CA9AD"/>
        </a:solidFill>
      </p:bgPr>
    </p:bg>
    <p:spTree>
      <p:nvGrpSpPr>
        <p:cNvPr id="1" name=""/>
        <p:cNvGrpSpPr/>
        <p:nvPr/>
      </p:nvGrpSpPr>
      <p:grpSpPr>
        <a:xfrm>
          <a:off x="0" y="0"/>
          <a:ext cx="0" cy="0"/>
          <a:chOff x="0" y="0"/>
          <a:chExt cx="0" cy="0"/>
        </a:xfrm>
      </p:grpSpPr>
      <p:sp>
        <p:nvSpPr>
          <p:cNvPr name="TextBox 2" id="2"/>
          <p:cNvSpPr txBox="true"/>
          <p:nvPr/>
        </p:nvSpPr>
        <p:spPr>
          <a:xfrm rot="0">
            <a:off x="1500153" y="2717858"/>
            <a:ext cx="14687532" cy="5770768"/>
          </a:xfrm>
          <a:prstGeom prst="rect">
            <a:avLst/>
          </a:prstGeom>
        </p:spPr>
        <p:txBody>
          <a:bodyPr anchor="t" rtlCol="false" tIns="0" lIns="0" bIns="0" rIns="0">
            <a:spAutoFit/>
          </a:bodyPr>
          <a:lstStyle/>
          <a:p>
            <a:pPr algn="ctr" marL="894113" indent="-447056" lvl="1">
              <a:lnSpc>
                <a:spcPts val="4555"/>
              </a:lnSpc>
              <a:buFont typeface="Arial"/>
              <a:buChar char="•"/>
            </a:pPr>
            <a:r>
              <a:rPr lang="en-US" sz="4141">
                <a:solidFill>
                  <a:srgbClr val="FFFFFF"/>
                </a:solidFill>
                <a:latin typeface="DM Sans Italics"/>
              </a:rPr>
              <a:t>“Za hospodárskeho rozmachu mest, jenž s sebou prinášel i rozmach kulturní, města sama počala organizovat hudební život v dosahu své právomoci a tak již na sklonku stredoveku se vežní trubači a ostatní hudebníci sdružovali do techto pištectev. Vývoj těchto organizací všek nevedl k hudbe dechové v dnešním slova smuslu, nýbrž k hudbe komorní a v 16. století k hudbe instrumentální, v níž se od počátku 18. stol. objevují prvky symfonické.”</a:t>
            </a:r>
            <a:r>
              <a:rPr lang="en-US" sz="4141">
                <a:solidFill>
                  <a:srgbClr val="FFFFFF"/>
                </a:solidFill>
                <a:latin typeface="DM Sans"/>
              </a:rPr>
              <a:t> (Janda, 6) </a:t>
            </a:r>
          </a:p>
          <a:p>
            <a:pPr algn="ctr">
              <a:lnSpc>
                <a:spcPts val="4555"/>
              </a:lnSpc>
            </a:pP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8CA9AD"/>
        </a:solidFill>
      </p:bgPr>
    </p:bg>
    <p:spTree>
      <p:nvGrpSpPr>
        <p:cNvPr id="1" name=""/>
        <p:cNvGrpSpPr/>
        <p:nvPr/>
      </p:nvGrpSpPr>
      <p:grpSpPr>
        <a:xfrm>
          <a:off x="0" y="0"/>
          <a:ext cx="0" cy="0"/>
          <a:chOff x="0" y="0"/>
          <a:chExt cx="0" cy="0"/>
        </a:xfrm>
      </p:grpSpPr>
      <p:sp>
        <p:nvSpPr>
          <p:cNvPr name="TextBox 2" id="2"/>
          <p:cNvSpPr txBox="true"/>
          <p:nvPr/>
        </p:nvSpPr>
        <p:spPr>
          <a:xfrm rot="0">
            <a:off x="5983017" y="1148805"/>
            <a:ext cx="11276283" cy="909955"/>
          </a:xfrm>
          <a:prstGeom prst="rect">
            <a:avLst/>
          </a:prstGeom>
        </p:spPr>
        <p:txBody>
          <a:bodyPr anchor="t" rtlCol="false" tIns="0" lIns="0" bIns="0" rIns="0">
            <a:spAutoFit/>
          </a:bodyPr>
          <a:lstStyle/>
          <a:p>
            <a:pPr algn="ctr">
              <a:lnSpc>
                <a:spcPts val="7039"/>
              </a:lnSpc>
            </a:pPr>
            <a:r>
              <a:rPr lang="en-US" sz="6399">
                <a:solidFill>
                  <a:srgbClr val="FFFFFF"/>
                </a:solidFill>
                <a:latin typeface="DM Sans Bold"/>
              </a:rPr>
              <a:t>KONCERTNÝ ŽIVOT</a:t>
            </a:r>
          </a:p>
        </p:txBody>
      </p:sp>
      <p:sp>
        <p:nvSpPr>
          <p:cNvPr name="TextBox 3" id="3"/>
          <p:cNvSpPr txBox="true"/>
          <p:nvPr/>
        </p:nvSpPr>
        <p:spPr>
          <a:xfrm rot="0">
            <a:off x="903980" y="3591554"/>
            <a:ext cx="16480041" cy="6181096"/>
          </a:xfrm>
          <a:prstGeom prst="rect">
            <a:avLst/>
          </a:prstGeom>
        </p:spPr>
        <p:txBody>
          <a:bodyPr anchor="t" rtlCol="false" tIns="0" lIns="0" bIns="0" rIns="0">
            <a:spAutoFit/>
          </a:bodyPr>
          <a:lstStyle/>
          <a:p>
            <a:pPr algn="ctr">
              <a:lnSpc>
                <a:spcPts val="4070"/>
              </a:lnSpc>
            </a:pPr>
            <a:r>
              <a:rPr lang="en-US" sz="3700">
                <a:solidFill>
                  <a:srgbClr val="FFFFFF"/>
                </a:solidFill>
                <a:latin typeface="DM Sans"/>
              </a:rPr>
              <a:t> trubačské nástrojové zoskupenia fungovali aj na šlachtických dvoroch. Najvýznamnejšou trubačskou skupinou bola viedenská kapela Rudolfa II (1567 – 1612), ktorú tvorilo 20 trubačov pod vedením Cesareho Bendinelli[2]. Pre takéto kapely bolo typické, že ich tvorili prevažne cudzinci (Nemci, Taliani, Španieli či Holanďania). (ŠÁLEK, 27) </a:t>
            </a:r>
          </a:p>
          <a:p>
            <a:pPr algn="ctr">
              <a:lnSpc>
                <a:spcPts val="4070"/>
              </a:lnSpc>
            </a:pPr>
            <a:r>
              <a:rPr lang="en-US" sz="3700">
                <a:solidFill>
                  <a:srgbClr val="FFFFFF"/>
                </a:solidFill>
                <a:latin typeface="DM Sans Bold"/>
              </a:rPr>
              <a:t>Koncerty týchto dvorných trubačských kapiel predstavovali vtedajší hudobný život.</a:t>
            </a:r>
            <a:r>
              <a:rPr lang="en-US" sz="3700">
                <a:solidFill>
                  <a:srgbClr val="FFFFFF"/>
                </a:solidFill>
                <a:latin typeface="DM Sans"/>
              </a:rPr>
              <a:t> </a:t>
            </a:r>
          </a:p>
          <a:p>
            <a:pPr algn="ctr">
              <a:lnSpc>
                <a:spcPts val="4070"/>
              </a:lnSpc>
            </a:pPr>
            <a:r>
              <a:rPr lang="en-US" sz="3700">
                <a:solidFill>
                  <a:srgbClr val="FFFFFF"/>
                </a:solidFill>
                <a:latin typeface="DM Sans"/>
              </a:rPr>
              <a:t>V období 16. a 17. storočia vďaka zvýšenej popularite dychových nástrojov a rozmachu ich používania pri roznych typoch hudobnej produkcie, začali prebiehať pokusy o zdokonalovanie jednotlivých nástrojov a vytváranie ich podob vo viacerých hlasových podobách. (šálek, 28)</a:t>
            </a:r>
          </a:p>
          <a:p>
            <a:pPr algn="ctr">
              <a:lnSpc>
                <a:spcPts val="4070"/>
              </a:lnSpc>
            </a:pPr>
          </a:p>
        </p:txBody>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name="TextBox 4" id="4"/>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305630" y="1901824"/>
            <a:ext cx="10620170" cy="3241676"/>
          </a:xfrm>
          <a:prstGeom prst="rect">
            <a:avLst/>
          </a:prstGeom>
        </p:spPr>
        <p:txBody>
          <a:bodyPr anchor="t" rtlCol="false" tIns="0" lIns="0" bIns="0" rIns="0">
            <a:spAutoFit/>
          </a:bodyPr>
          <a:lstStyle/>
          <a:p>
            <a:pPr algn="r">
              <a:lnSpc>
                <a:spcPts val="12500"/>
              </a:lnSpc>
            </a:pPr>
            <a:r>
              <a:rPr lang="en-US" sz="12500">
                <a:solidFill>
                  <a:srgbClr val="FFFFFF"/>
                </a:solidFill>
                <a:latin typeface="DM Sans Bold"/>
              </a:rPr>
              <a:t>VOJENSKÁ HUDBA</a:t>
            </a:r>
          </a:p>
        </p:txBody>
      </p:sp>
      <p:sp>
        <p:nvSpPr>
          <p:cNvPr name="TextBox 6" id="6"/>
          <p:cNvSpPr txBox="true"/>
          <p:nvPr/>
        </p:nvSpPr>
        <p:spPr>
          <a:xfrm rot="0">
            <a:off x="4032689" y="5229854"/>
            <a:ext cx="11893111" cy="3094996"/>
          </a:xfrm>
          <a:prstGeom prst="rect">
            <a:avLst/>
          </a:prstGeom>
        </p:spPr>
        <p:txBody>
          <a:bodyPr anchor="t" rtlCol="false" tIns="0" lIns="0" bIns="0" rIns="0">
            <a:spAutoFit/>
          </a:bodyPr>
          <a:lstStyle/>
          <a:p>
            <a:pPr algn="r">
              <a:lnSpc>
                <a:spcPts val="4070"/>
              </a:lnSpc>
            </a:pPr>
            <a:r>
              <a:rPr lang="en-US" sz="3700">
                <a:solidFill>
                  <a:srgbClr val="FFFFFF"/>
                </a:solidFill>
                <a:latin typeface="DM Sans Italics"/>
              </a:rPr>
              <a:t>Ivestícia do premeny vojenskej hudby - Nástrojové zoskupenia využívané českými vojskami sú spolahlivo doložené v období husitského revolučného hnutia (1419 – 1437). Ich existenciu potvrdzuje najstarší dochovaný český vojenský poriadok Jána Žižky z roku 1423</a:t>
            </a:r>
          </a:p>
        </p:txBody>
      </p:sp>
    </p:spTree>
  </p:cSld>
  <p:clrMapOvr>
    <a:masterClrMapping/>
  </p:clrMapOvr>
</p:sld>
</file>

<file path=ppt/slides/slide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name="TextBox 4" id="4"/>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305630" y="1901824"/>
            <a:ext cx="10620170" cy="3241676"/>
          </a:xfrm>
          <a:prstGeom prst="rect">
            <a:avLst/>
          </a:prstGeom>
        </p:spPr>
        <p:txBody>
          <a:bodyPr anchor="t" rtlCol="false" tIns="0" lIns="0" bIns="0" rIns="0">
            <a:spAutoFit/>
          </a:bodyPr>
          <a:lstStyle/>
          <a:p>
            <a:pPr algn="r">
              <a:lnSpc>
                <a:spcPts val="12500"/>
              </a:lnSpc>
            </a:pPr>
            <a:r>
              <a:rPr lang="en-US" sz="12500">
                <a:solidFill>
                  <a:srgbClr val="FFFFFF"/>
                </a:solidFill>
                <a:latin typeface="DM Sans Bold"/>
              </a:rPr>
              <a:t>VOJENSKÁ HUDBA</a:t>
            </a:r>
          </a:p>
        </p:txBody>
      </p:sp>
      <p:sp>
        <p:nvSpPr>
          <p:cNvPr name="TextBox 6" id="6"/>
          <p:cNvSpPr txBox="true"/>
          <p:nvPr/>
        </p:nvSpPr>
        <p:spPr>
          <a:xfrm rot="0">
            <a:off x="4032689" y="5229854"/>
            <a:ext cx="11893111" cy="3094996"/>
          </a:xfrm>
          <a:prstGeom prst="rect">
            <a:avLst/>
          </a:prstGeom>
        </p:spPr>
        <p:txBody>
          <a:bodyPr anchor="t" rtlCol="false" tIns="0" lIns="0" bIns="0" rIns="0">
            <a:spAutoFit/>
          </a:bodyPr>
          <a:lstStyle/>
          <a:p>
            <a:pPr algn="r">
              <a:lnSpc>
                <a:spcPts val="4070"/>
              </a:lnSpc>
            </a:pPr>
            <a:r>
              <a:rPr lang="en-US" sz="3700">
                <a:solidFill>
                  <a:srgbClr val="FFFFFF"/>
                </a:solidFill>
                <a:latin typeface="DM Sans Italics"/>
              </a:rPr>
              <a:t>Na začiatku 17. storočia nastala kvoli mocenským bojom a rozporom vo vládnucej Habsburskej dynastii v strednej Európe spoločensko-hospodárska kríza, ktorá vyvrcholila Bitkou na Bielej hore (1620). Táto udalosť bola súčasťou širšieho vojnového konflitku dnes nazývaného ako Tridsaťročná vojna (1618-1648)</a:t>
            </a:r>
          </a:p>
        </p:txBody>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63785" y="1076954"/>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name="TextBox 4" id="4"/>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305630" y="1768474"/>
            <a:ext cx="10620170" cy="742315"/>
          </a:xfrm>
          <a:prstGeom prst="rect">
            <a:avLst/>
          </a:prstGeom>
        </p:spPr>
        <p:txBody>
          <a:bodyPr anchor="t" rtlCol="false" tIns="0" lIns="0" bIns="0" rIns="0">
            <a:spAutoFit/>
          </a:bodyPr>
          <a:lstStyle/>
          <a:p>
            <a:pPr algn="r">
              <a:lnSpc>
                <a:spcPts val="5600"/>
              </a:lnSpc>
            </a:pPr>
            <a:r>
              <a:rPr lang="en-US" sz="5600">
                <a:solidFill>
                  <a:srgbClr val="FFFFFF"/>
                </a:solidFill>
                <a:latin typeface="DM Sans Bold"/>
              </a:rPr>
              <a:t>VOJENSKÁ HUDBA</a:t>
            </a:r>
          </a:p>
        </p:txBody>
      </p:sp>
      <p:sp>
        <p:nvSpPr>
          <p:cNvPr name="TextBox 6" id="6"/>
          <p:cNvSpPr txBox="true"/>
          <p:nvPr/>
        </p:nvSpPr>
        <p:spPr>
          <a:xfrm rot="0">
            <a:off x="1734721" y="3335855"/>
            <a:ext cx="14818557" cy="5109375"/>
          </a:xfrm>
          <a:prstGeom prst="rect">
            <a:avLst/>
          </a:prstGeom>
        </p:spPr>
        <p:txBody>
          <a:bodyPr anchor="t" rtlCol="false" tIns="0" lIns="0" bIns="0" rIns="0">
            <a:spAutoFit/>
          </a:bodyPr>
          <a:lstStyle/>
          <a:p>
            <a:pPr algn="r">
              <a:lnSpc>
                <a:spcPts val="4480"/>
              </a:lnSpc>
            </a:pPr>
            <a:r>
              <a:rPr lang="en-US" sz="4073">
                <a:solidFill>
                  <a:srgbClr val="FFFFFF"/>
                </a:solidFill>
                <a:latin typeface="DM Sans Bold Italics"/>
              </a:rPr>
              <a:t>Spoločenské napatie sprevádzal neustále pretrvávajúci vojenský konflikt, situácia si preto vyžadovala efektívnejšie riešenia. Jedným z nich bola aj systematizácia vojsk</a:t>
            </a:r>
            <a:r>
              <a:rPr lang="en-US" sz="4073">
                <a:solidFill>
                  <a:srgbClr val="FFFFFF"/>
                </a:solidFill>
                <a:latin typeface="DM Sans Italics"/>
              </a:rPr>
              <a:t>, v rámci ktorej vzniklo niekoľko typov oddielov.</a:t>
            </a:r>
          </a:p>
          <a:p>
            <a:pPr algn="r">
              <a:lnSpc>
                <a:spcPts val="4480"/>
              </a:lnSpc>
            </a:pPr>
            <a:r>
              <a:rPr lang="en-US" sz="4073">
                <a:solidFill>
                  <a:srgbClr val="FFFFFF"/>
                </a:solidFill>
                <a:latin typeface="DM Sans Italics"/>
              </a:rPr>
              <a:t>Tieto nástrojové zoskuepnia sa stali tvárou armády a ich funkcia začala naberať na reprezentatívnosti. V roku 1630 bola českým a uhorským kráľom Ferdinandom II. Habsburským založena kapela viedenskej vojenskej stráže.</a:t>
            </a:r>
          </a:p>
        </p:txBody>
      </p:sp>
    </p:spTree>
  </p:cSld>
  <p:clrMapOvr>
    <a:masterClrMapping/>
  </p:clrMapOvr>
</p:sld>
</file>

<file path=ppt/slides/slide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name="TextBox 4" id="4"/>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305630" y="1901824"/>
            <a:ext cx="10620170" cy="3241676"/>
          </a:xfrm>
          <a:prstGeom prst="rect">
            <a:avLst/>
          </a:prstGeom>
        </p:spPr>
        <p:txBody>
          <a:bodyPr anchor="t" rtlCol="false" tIns="0" lIns="0" bIns="0" rIns="0">
            <a:spAutoFit/>
          </a:bodyPr>
          <a:lstStyle/>
          <a:p>
            <a:pPr algn="r">
              <a:lnSpc>
                <a:spcPts val="12500"/>
              </a:lnSpc>
            </a:pPr>
            <a:r>
              <a:rPr lang="en-US" sz="12500">
                <a:solidFill>
                  <a:srgbClr val="FFFFFF"/>
                </a:solidFill>
                <a:latin typeface="DM Sans Bold"/>
              </a:rPr>
              <a:t>VOJENSKÁ HUDBA</a:t>
            </a:r>
          </a:p>
        </p:txBody>
      </p:sp>
      <p:sp>
        <p:nvSpPr>
          <p:cNvPr name="TextBox 6" id="6"/>
          <p:cNvSpPr txBox="true"/>
          <p:nvPr/>
        </p:nvSpPr>
        <p:spPr>
          <a:xfrm rot="0">
            <a:off x="2172274" y="5448726"/>
            <a:ext cx="13169866" cy="2066296"/>
          </a:xfrm>
          <a:prstGeom prst="rect">
            <a:avLst/>
          </a:prstGeom>
        </p:spPr>
        <p:txBody>
          <a:bodyPr anchor="t" rtlCol="false" tIns="0" lIns="0" bIns="0" rIns="0">
            <a:spAutoFit/>
          </a:bodyPr>
          <a:lstStyle/>
          <a:p>
            <a:pPr>
              <a:lnSpc>
                <a:spcPts val="4070"/>
              </a:lnSpc>
            </a:pPr>
            <a:r>
              <a:rPr lang="en-US" sz="3700">
                <a:solidFill>
                  <a:srgbClr val="FFFFFF"/>
                </a:solidFill>
                <a:latin typeface="DM Sans Italics"/>
              </a:rPr>
              <a:t>POĽNÉ KAPELY -VOĽNOČASOVÉ KAPELY PRE POBAVENIE </a:t>
            </a:r>
          </a:p>
          <a:p>
            <a:pPr>
              <a:lnSpc>
                <a:spcPts val="4070"/>
              </a:lnSpc>
            </a:pPr>
          </a:p>
          <a:p>
            <a:pPr>
              <a:lnSpc>
                <a:spcPts val="4070"/>
              </a:lnSpc>
            </a:pPr>
            <a:r>
              <a:rPr lang="en-US" sz="3700">
                <a:solidFill>
                  <a:srgbClr val="FFFFFF"/>
                </a:solidFill>
                <a:latin typeface="DM Sans Italics"/>
              </a:rPr>
              <a:t>Je pravděpodobné, že v našich zemích můžeme hovořit o polní hudbě od dvacátých let 18. století. </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name="TextBox 4" id="4"/>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365928" y="1901824"/>
            <a:ext cx="14559872" cy="1660526"/>
          </a:xfrm>
          <a:prstGeom prst="rect">
            <a:avLst/>
          </a:prstGeom>
        </p:spPr>
        <p:txBody>
          <a:bodyPr anchor="t" rtlCol="false" tIns="0" lIns="0" bIns="0" rIns="0">
            <a:spAutoFit/>
          </a:bodyPr>
          <a:lstStyle/>
          <a:p>
            <a:pPr algn="r">
              <a:lnSpc>
                <a:spcPts val="12500"/>
              </a:lnSpc>
            </a:pPr>
            <a:r>
              <a:rPr lang="en-US" sz="12500">
                <a:solidFill>
                  <a:srgbClr val="FFFFFF"/>
                </a:solidFill>
                <a:latin typeface="DM Sans Bold"/>
              </a:rPr>
              <a:t>TURECKÁ HUDBA</a:t>
            </a:r>
          </a:p>
        </p:txBody>
      </p:sp>
      <p:sp>
        <p:nvSpPr>
          <p:cNvPr name="TextBox 6" id="6"/>
          <p:cNvSpPr txBox="true"/>
          <p:nvPr/>
        </p:nvSpPr>
        <p:spPr>
          <a:xfrm rot="0">
            <a:off x="1586707" y="3848148"/>
            <a:ext cx="13169866" cy="3094996"/>
          </a:xfrm>
          <a:prstGeom prst="rect">
            <a:avLst/>
          </a:prstGeom>
        </p:spPr>
        <p:txBody>
          <a:bodyPr anchor="t" rtlCol="false" tIns="0" lIns="0" bIns="0" rIns="0">
            <a:spAutoFit/>
          </a:bodyPr>
          <a:lstStyle/>
          <a:p>
            <a:pPr>
              <a:lnSpc>
                <a:spcPts val="4070"/>
              </a:lnSpc>
            </a:pPr>
            <a:r>
              <a:rPr lang="en-US" sz="3700">
                <a:solidFill>
                  <a:srgbClr val="FFFFFF"/>
                </a:solidFill>
                <a:latin typeface="DM Sans Italics"/>
              </a:rPr>
              <a:t>turecké vojsko sa vo svojej rozpínavosti v druhej polovici 17. storočia dostalo na dlhú dobu do strednej Evropy, zmocnilo sa celého Uhorska i územia dnešného Slovenska</a:t>
            </a:r>
          </a:p>
          <a:p>
            <a:pPr>
              <a:lnSpc>
                <a:spcPts val="4070"/>
              </a:lnSpc>
            </a:pPr>
          </a:p>
          <a:p>
            <a:pPr>
              <a:lnSpc>
                <a:spcPts val="4070"/>
              </a:lnSpc>
            </a:pPr>
          </a:p>
          <a:p>
            <a:pPr>
              <a:lnSpc>
                <a:spcPts val="4070"/>
              </a:lnSpc>
            </a:pPr>
            <a:r>
              <a:rPr lang="en-US" sz="3700">
                <a:solidFill>
                  <a:srgbClr val="FFFFFF"/>
                </a:solidFill>
                <a:latin typeface="DM Sans Italics"/>
              </a:rPr>
              <a:t>janičiari – elitná vojenská jednotka osmanskej armády.</a:t>
            </a:r>
          </a:p>
        </p:txBody>
      </p:sp>
      <p:pic>
        <p:nvPicPr>
          <p:cNvPr name="Picture 7" id="7"/>
          <p:cNvPicPr>
            <a:picLocks noChangeAspect="true"/>
          </p:cNvPicPr>
          <p:nvPr>
            <a:videoFile r:link="rId3"/>
          </p:nvPr>
        </p:nvPicPr>
        <p:blipFill>
          <a:blip r:embed="rId2"/>
          <a:stretch>
            <a:fillRect/>
          </a:stretch>
        </p:blipFill>
        <p:spPr>
          <a:xfrm rot="0">
            <a:off x="13463582" y="7190842"/>
            <a:ext cx="2585984" cy="1454616"/>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name="TextBox 4" id="4"/>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981200" y="-94024"/>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5831292" y="1932726"/>
            <a:ext cx="10620170" cy="1660526"/>
          </a:xfrm>
          <a:prstGeom prst="rect">
            <a:avLst/>
          </a:prstGeom>
        </p:spPr>
        <p:txBody>
          <a:bodyPr anchor="t" rtlCol="false" tIns="0" lIns="0" bIns="0" rIns="0">
            <a:spAutoFit/>
          </a:bodyPr>
          <a:lstStyle/>
          <a:p>
            <a:pPr algn="r">
              <a:lnSpc>
                <a:spcPts val="12500"/>
              </a:lnSpc>
            </a:pPr>
            <a:r>
              <a:rPr lang="en-US" sz="12500">
                <a:solidFill>
                  <a:srgbClr val="FFFFFF"/>
                </a:solidFill>
                <a:latin typeface="DM Sans Bold"/>
              </a:rPr>
              <a:t>HUDBA </a:t>
            </a:r>
          </a:p>
        </p:txBody>
      </p:sp>
      <p:sp>
        <p:nvSpPr>
          <p:cNvPr name="TextBox 7" id="7"/>
          <p:cNvSpPr txBox="true"/>
          <p:nvPr/>
        </p:nvSpPr>
        <p:spPr>
          <a:xfrm rot="0">
            <a:off x="797875" y="4718245"/>
            <a:ext cx="15653588" cy="3255571"/>
          </a:xfrm>
          <a:prstGeom prst="rect">
            <a:avLst/>
          </a:prstGeom>
        </p:spPr>
        <p:txBody>
          <a:bodyPr anchor="t" rtlCol="false" tIns="0" lIns="0" bIns="0" rIns="0">
            <a:spAutoFit/>
          </a:bodyPr>
          <a:lstStyle/>
          <a:p>
            <a:pPr marL="1261750" indent="-630875" lvl="1">
              <a:lnSpc>
                <a:spcPts val="6428"/>
              </a:lnSpc>
              <a:buFont typeface="Arial"/>
              <a:buChar char="•"/>
            </a:pPr>
            <a:r>
              <a:rPr lang="en-US" sz="5844">
                <a:solidFill>
                  <a:srgbClr val="FFFFFF"/>
                </a:solidFill>
                <a:latin typeface="DM Sans"/>
              </a:rPr>
              <a:t>systém zvukov produkovaný človekom</a:t>
            </a:r>
          </a:p>
          <a:p>
            <a:pPr marL="1261750" indent="-630875" lvl="1">
              <a:lnSpc>
                <a:spcPts val="6428"/>
              </a:lnSpc>
              <a:buFont typeface="Arial"/>
              <a:buChar char="•"/>
            </a:pPr>
            <a:r>
              <a:rPr lang="en-US" sz="5844">
                <a:solidFill>
                  <a:srgbClr val="FFFFFF"/>
                </a:solidFill>
                <a:latin typeface="DM Sans"/>
              </a:rPr>
              <a:t>v prvopočiatkoch výsledok ľudskej činnost inšprovaný prídodou a vychádzajúci z nej </a:t>
            </a:r>
          </a:p>
        </p:txBody>
      </p:sp>
      <p:sp>
        <p:nvSpPr>
          <p:cNvPr name="Freeform 8" id="8"/>
          <p:cNvSpPr/>
          <p:nvPr/>
        </p:nvSpPr>
        <p:spPr>
          <a:xfrm flipH="false" flipV="false" rot="-10800000">
            <a:off x="13028506" y="7673106"/>
            <a:ext cx="3422956" cy="2613894"/>
          </a:xfrm>
          <a:custGeom>
            <a:avLst/>
            <a:gdLst/>
            <a:ahLst/>
            <a:cxnLst/>
            <a:rect r="r" b="b" t="t" l="l"/>
            <a:pathLst>
              <a:path h="2613894" w="3422956">
                <a:moveTo>
                  <a:pt x="0" y="0"/>
                </a:moveTo>
                <a:lnTo>
                  <a:pt x="3422956" y="0"/>
                </a:lnTo>
                <a:lnTo>
                  <a:pt x="3422956" y="2613894"/>
                </a:lnTo>
                <a:lnTo>
                  <a:pt x="0" y="26138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name="TextBox 4" id="4"/>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453960" y="1901824"/>
            <a:ext cx="15471840" cy="1660526"/>
          </a:xfrm>
          <a:prstGeom prst="rect">
            <a:avLst/>
          </a:prstGeom>
        </p:spPr>
        <p:txBody>
          <a:bodyPr anchor="t" rtlCol="false" tIns="0" lIns="0" bIns="0" rIns="0">
            <a:spAutoFit/>
          </a:bodyPr>
          <a:lstStyle/>
          <a:p>
            <a:pPr algn="r">
              <a:lnSpc>
                <a:spcPts val="12500"/>
              </a:lnSpc>
            </a:pPr>
            <a:r>
              <a:rPr lang="en-US" sz="12500">
                <a:solidFill>
                  <a:srgbClr val="FFFFFF"/>
                </a:solidFill>
                <a:latin typeface="DM Sans Bold"/>
              </a:rPr>
              <a:t>VOJENSKÁ HUDBA</a:t>
            </a:r>
          </a:p>
        </p:txBody>
      </p:sp>
      <p:sp>
        <p:nvSpPr>
          <p:cNvPr name="TextBox 6" id="6"/>
          <p:cNvSpPr txBox="true"/>
          <p:nvPr/>
        </p:nvSpPr>
        <p:spPr>
          <a:xfrm rot="0">
            <a:off x="2115649" y="3953099"/>
            <a:ext cx="13169866" cy="4638046"/>
          </a:xfrm>
          <a:prstGeom prst="rect">
            <a:avLst/>
          </a:prstGeom>
        </p:spPr>
        <p:txBody>
          <a:bodyPr anchor="t" rtlCol="false" tIns="0" lIns="0" bIns="0" rIns="0">
            <a:spAutoFit/>
          </a:bodyPr>
          <a:lstStyle/>
          <a:p>
            <a:pPr>
              <a:lnSpc>
                <a:spcPts val="4070"/>
              </a:lnSpc>
            </a:pPr>
            <a:r>
              <a:rPr lang="en-US" sz="3700">
                <a:solidFill>
                  <a:srgbClr val="FFFFFF"/>
                </a:solidFill>
                <a:latin typeface="DM Sans Italics"/>
              </a:rPr>
              <a:t>Rakúsko-uhorská armáda sa inšpirovala u hudby tureckých janičiarov </a:t>
            </a:r>
          </a:p>
          <a:p>
            <a:pPr>
              <a:lnSpc>
                <a:spcPts val="4070"/>
              </a:lnSpc>
            </a:pPr>
          </a:p>
          <a:p>
            <a:pPr>
              <a:lnSpc>
                <a:spcPts val="4070"/>
              </a:lnSpc>
            </a:pPr>
            <a:r>
              <a:rPr lang="en-US" sz="3700">
                <a:solidFill>
                  <a:srgbClr val="FFFFFF"/>
                </a:solidFill>
                <a:latin typeface="DM Sans Italics"/>
              </a:rPr>
              <a:t>Prví takéto orchestre mali Prusi (1670). V Rakúsku začali prvé snahy o preberanie tureckého sposobu v roku 1741, kedy barón Friedrich Trenck u svojho 53. pandúrskeho pluku zriadil kapelu, ktorá sa na tú toreckú výrazne podobala, pretože jej súčasťou boli veľké skupiny bicích nástrojov.</a:t>
            </a:r>
          </a:p>
        </p:txBody>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337386" y="3001040"/>
            <a:ext cx="14234041" cy="4387856"/>
          </a:xfrm>
          <a:prstGeom prst="rect">
            <a:avLst/>
          </a:prstGeom>
        </p:spPr>
        <p:txBody>
          <a:bodyPr anchor="t" rtlCol="false" tIns="0" lIns="0" bIns="0" rIns="0">
            <a:spAutoFit/>
          </a:bodyPr>
          <a:lstStyle/>
          <a:p>
            <a:pPr>
              <a:lnSpc>
                <a:spcPts val="3850"/>
              </a:lnSpc>
            </a:pPr>
            <a:r>
              <a:rPr lang="en-US" sz="3500">
                <a:solidFill>
                  <a:srgbClr val="737373"/>
                </a:solidFill>
                <a:latin typeface="DM Sans"/>
              </a:rPr>
              <a:t>Intenzívne využívanie dychových nástrojov vo vojenskom prostredí, začalo objavovať svoj spoločenský potenciál. Premena nástrojového obsadenia podla tureckého vzoru po prvých rozpačitých reakciach verejnosti, predsa len znamenala nárast popularity vojenskej dychovej hudby. </a:t>
            </a:r>
            <a:r>
              <a:rPr lang="en-US" sz="3500">
                <a:solidFill>
                  <a:srgbClr val="737373"/>
                </a:solidFill>
                <a:latin typeface="DM Sans Bold"/>
              </a:rPr>
              <a:t>Úkázalo sa, že takáto hudobné produkcia dokáže byť nie len vojensky užitočná, ale uplatní sa aj pri pestovaní spoločenskej kultúry. Tomuto prostrediu sa ale musela prisposobit, čomu pomohla revolúcia v konštrukcii dychových nástrojov, ktorá vyvrcholila v 19. storočí. </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05824" y="1257477"/>
            <a:ext cx="8038176" cy="1905006"/>
          </a:xfrm>
          <a:prstGeom prst="rect">
            <a:avLst/>
          </a:prstGeom>
        </p:spPr>
        <p:txBody>
          <a:bodyPr anchor="t" rtlCol="false" tIns="0" lIns="0" bIns="0" rIns="0">
            <a:spAutoFit/>
          </a:bodyPr>
          <a:lstStyle/>
          <a:p>
            <a:pPr>
              <a:lnSpc>
                <a:spcPts val="4950"/>
              </a:lnSpc>
            </a:pPr>
            <a:r>
              <a:rPr lang="en-US" sz="4500">
                <a:solidFill>
                  <a:srgbClr val="8CA9AD"/>
                </a:solidFill>
                <a:latin typeface="DM Sans Bold"/>
              </a:rPr>
              <a:t>Priemyselná revolúcia</a:t>
            </a:r>
          </a:p>
          <a:p>
            <a:pPr marL="971647" indent="-485824" lvl="1">
              <a:lnSpc>
                <a:spcPts val="4950"/>
              </a:lnSpc>
              <a:buFont typeface="Arial"/>
              <a:buChar char="•"/>
            </a:pPr>
            <a:r>
              <a:rPr lang="en-US" sz="4500">
                <a:solidFill>
                  <a:srgbClr val="8CA9AD"/>
                </a:solidFill>
                <a:latin typeface="DM Sans Bold"/>
              </a:rPr>
              <a:t>prelom 18. a 19. storočia</a:t>
            </a:r>
          </a:p>
          <a:p>
            <a:pPr>
              <a:lnSpc>
                <a:spcPts val="4950"/>
              </a:lnSpc>
            </a:pPr>
          </a:p>
        </p:txBody>
      </p:sp>
      <p:sp>
        <p:nvSpPr>
          <p:cNvPr name="TextBox 3" id="3"/>
          <p:cNvSpPr txBox="true"/>
          <p:nvPr/>
        </p:nvSpPr>
        <p:spPr>
          <a:xfrm rot="0">
            <a:off x="1105824" y="3191058"/>
            <a:ext cx="8981105" cy="4873631"/>
          </a:xfrm>
          <a:prstGeom prst="rect">
            <a:avLst/>
          </a:prstGeom>
        </p:spPr>
        <p:txBody>
          <a:bodyPr anchor="t" rtlCol="false" tIns="0" lIns="0" bIns="0" rIns="0">
            <a:spAutoFit/>
          </a:bodyPr>
          <a:lstStyle/>
          <a:p>
            <a:pPr>
              <a:lnSpc>
                <a:spcPts val="3850"/>
              </a:lnSpc>
            </a:pPr>
            <a:r>
              <a:rPr lang="en-US" sz="3500">
                <a:solidFill>
                  <a:srgbClr val="737373"/>
                </a:solidFill>
                <a:latin typeface="DM Sans"/>
              </a:rPr>
              <a:t>je proces základnej zmeny v oblasti </a:t>
            </a:r>
            <a:r>
              <a:rPr lang="en-US" sz="3500" u="sng">
                <a:solidFill>
                  <a:srgbClr val="737373"/>
                </a:solidFill>
                <a:latin typeface="DM Sans"/>
                <a:hlinkClick r:id="rId2" tooltip="https://sk.wikipedia.org/wiki/V%C3%BDroba"/>
              </a:rPr>
              <a:t>výroby</a:t>
            </a:r>
            <a:r>
              <a:rPr lang="en-US" sz="3500">
                <a:solidFill>
                  <a:srgbClr val="737373"/>
                </a:solidFill>
                <a:latin typeface="DM Sans"/>
              </a:rPr>
              <a:t> </a:t>
            </a:r>
            <a:r>
              <a:rPr lang="en-US" sz="3500" u="sng">
                <a:solidFill>
                  <a:srgbClr val="737373"/>
                </a:solidFill>
                <a:latin typeface="DM Sans"/>
                <a:hlinkClick r:id="rId3" tooltip="https://sk.wikipedia.org/wiki/N%C3%A1stroj"/>
              </a:rPr>
              <a:t>nástrojov</a:t>
            </a:r>
            <a:r>
              <a:rPr lang="en-US" sz="3500">
                <a:solidFill>
                  <a:srgbClr val="737373"/>
                </a:solidFill>
                <a:latin typeface="DM Sans"/>
              </a:rPr>
              <a:t>, ktorý umožnil prechod od </a:t>
            </a:r>
            <a:r>
              <a:rPr lang="en-US" sz="3500" u="sng">
                <a:solidFill>
                  <a:srgbClr val="737373"/>
                </a:solidFill>
                <a:latin typeface="DM Sans"/>
                <a:hlinkClick r:id="rId4" tooltip="https://sk.wikipedia.org/wiki/Manufakt%C3%BAra"/>
              </a:rPr>
              <a:t>manufaktúry</a:t>
            </a:r>
            <a:r>
              <a:rPr lang="en-US" sz="3500">
                <a:solidFill>
                  <a:srgbClr val="737373"/>
                </a:solidFill>
                <a:latin typeface="DM Sans"/>
              </a:rPr>
              <a:t>, založenej na ručnej práci, ku </a:t>
            </a:r>
            <a:r>
              <a:rPr lang="en-US" sz="3500" u="sng">
                <a:solidFill>
                  <a:srgbClr val="737373"/>
                </a:solidFill>
                <a:latin typeface="DM Sans"/>
                <a:hlinkClick r:id="rId5" tooltip="https://sk.wikipedia.org/wiki/Kapitalizmus"/>
              </a:rPr>
              <a:t>kapitalistickej</a:t>
            </a:r>
            <a:r>
              <a:rPr lang="en-US" sz="3500">
                <a:solidFill>
                  <a:srgbClr val="737373"/>
                </a:solidFill>
                <a:latin typeface="DM Sans"/>
              </a:rPr>
              <a:t> </a:t>
            </a:r>
            <a:r>
              <a:rPr lang="en-US" sz="3500" u="sng">
                <a:solidFill>
                  <a:srgbClr val="737373"/>
                </a:solidFill>
                <a:latin typeface="DM Sans"/>
                <a:hlinkClick r:id="rId6" tooltip="https://sk.wikipedia.org/wiki/Tov%C3%A1re%C5%88"/>
              </a:rPr>
              <a:t>továrni</a:t>
            </a:r>
            <a:r>
              <a:rPr lang="en-US" sz="3500">
                <a:solidFill>
                  <a:srgbClr val="737373"/>
                </a:solidFill>
                <a:latin typeface="DM Sans"/>
              </a:rPr>
              <a:t>.</a:t>
            </a:r>
          </a:p>
          <a:p>
            <a:pPr>
              <a:lnSpc>
                <a:spcPts val="3850"/>
              </a:lnSpc>
            </a:pPr>
          </a:p>
          <a:p>
            <a:pPr>
              <a:lnSpc>
                <a:spcPts val="3850"/>
              </a:lnSpc>
            </a:pPr>
            <a:r>
              <a:rPr lang="en-US" sz="3500">
                <a:solidFill>
                  <a:srgbClr val="737373"/>
                </a:solidFill>
                <a:latin typeface="DM Sans"/>
              </a:rPr>
              <a:t>V roku </a:t>
            </a:r>
            <a:r>
              <a:rPr lang="en-US" sz="3500" u="sng">
                <a:solidFill>
                  <a:srgbClr val="737373"/>
                </a:solidFill>
                <a:latin typeface="DM Sans"/>
                <a:hlinkClick r:id="rId7" tooltip="https://sk.wikipedia.org/wiki/1750"/>
              </a:rPr>
              <a:t>1750</a:t>
            </a:r>
            <a:r>
              <a:rPr lang="en-US" sz="3500">
                <a:solidFill>
                  <a:srgbClr val="737373"/>
                </a:solidFill>
                <a:latin typeface="DM Sans"/>
              </a:rPr>
              <a:t> pracovala väčšina ľudí v </a:t>
            </a:r>
            <a:r>
              <a:rPr lang="en-US" sz="3500" u="sng">
                <a:solidFill>
                  <a:srgbClr val="737373"/>
                </a:solidFill>
                <a:latin typeface="DM Sans"/>
                <a:hlinkClick r:id="rId8" tooltip="https://sk.wikipedia.org/wiki/Po%C4%BEnohospod%C3%A1rstvo"/>
              </a:rPr>
              <a:t>poľnohospodárstve</a:t>
            </a:r>
            <a:r>
              <a:rPr lang="en-US" sz="3500">
                <a:solidFill>
                  <a:srgbClr val="737373"/>
                </a:solidFill>
                <a:latin typeface="DM Sans"/>
              </a:rPr>
              <a:t>. Žili v malých dedinských komunitách, kde dorábali </a:t>
            </a:r>
            <a:r>
              <a:rPr lang="en-US" sz="3500" u="sng">
                <a:solidFill>
                  <a:srgbClr val="737373"/>
                </a:solidFill>
                <a:latin typeface="DM Sans"/>
                <a:hlinkClick r:id="rId9" tooltip="https://sk.wikipedia.org/wiki/Obilie"/>
              </a:rPr>
              <a:t>obilie</a:t>
            </a:r>
            <a:r>
              <a:rPr lang="en-US" sz="3500">
                <a:solidFill>
                  <a:srgbClr val="737373"/>
                </a:solidFill>
                <a:latin typeface="DM Sans"/>
              </a:rPr>
              <a:t> a chovali domáce zvieratá. V roku </a:t>
            </a:r>
            <a:r>
              <a:rPr lang="en-US" sz="3500" u="sng">
                <a:solidFill>
                  <a:srgbClr val="737373"/>
                </a:solidFill>
                <a:latin typeface="DM Sans"/>
                <a:hlinkClick r:id="rId10" tooltip="https://sk.wikipedia.org/wiki/1900"/>
              </a:rPr>
              <a:t>1900</a:t>
            </a:r>
            <a:r>
              <a:rPr lang="en-US" sz="3500">
                <a:solidFill>
                  <a:srgbClr val="737373"/>
                </a:solidFill>
                <a:latin typeface="DM Sans"/>
              </a:rPr>
              <a:t> väčšina ľudí pracovala už v mestách.</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84463" y="1028700"/>
            <a:ext cx="5283308" cy="8623660"/>
          </a:xfrm>
          <a:custGeom>
            <a:avLst/>
            <a:gdLst/>
            <a:ahLst/>
            <a:cxnLst/>
            <a:rect r="r" b="b" t="t" l="l"/>
            <a:pathLst>
              <a:path h="8623660" w="5283308">
                <a:moveTo>
                  <a:pt x="0" y="0"/>
                </a:moveTo>
                <a:lnTo>
                  <a:pt x="5283308" y="0"/>
                </a:lnTo>
                <a:lnTo>
                  <a:pt x="5283308" y="8623660"/>
                </a:lnTo>
                <a:lnTo>
                  <a:pt x="0" y="8623660"/>
                </a:lnTo>
                <a:lnTo>
                  <a:pt x="0" y="0"/>
                </a:lnTo>
                <a:close/>
              </a:path>
            </a:pathLst>
          </a:custGeom>
          <a:blipFill>
            <a:blip r:embed="rId2"/>
            <a:stretch>
              <a:fillRect l="0" t="0" r="0" b="0"/>
            </a:stretch>
          </a:blipFill>
        </p:spPr>
      </p:sp>
      <p:sp>
        <p:nvSpPr>
          <p:cNvPr name="TextBox 3" id="3"/>
          <p:cNvSpPr txBox="true"/>
          <p:nvPr/>
        </p:nvSpPr>
        <p:spPr>
          <a:xfrm rot="0">
            <a:off x="1177280" y="1362252"/>
            <a:ext cx="7966720" cy="1276356"/>
          </a:xfrm>
          <a:prstGeom prst="rect">
            <a:avLst/>
          </a:prstGeom>
        </p:spPr>
        <p:txBody>
          <a:bodyPr anchor="t" rtlCol="false" tIns="0" lIns="0" bIns="0" rIns="0">
            <a:spAutoFit/>
          </a:bodyPr>
          <a:lstStyle/>
          <a:p>
            <a:pPr>
              <a:lnSpc>
                <a:spcPts val="4950"/>
              </a:lnSpc>
            </a:pPr>
            <a:r>
              <a:rPr lang="en-US" sz="4500">
                <a:solidFill>
                  <a:srgbClr val="8CA9AD"/>
                </a:solidFill>
                <a:latin typeface="DM Sans Bold"/>
              </a:rPr>
              <a:t>KONŠTRUKČNÝ VÝVOJ HUDOBNÝCH NÁSTROJOV </a:t>
            </a:r>
          </a:p>
        </p:txBody>
      </p:sp>
      <p:sp>
        <p:nvSpPr>
          <p:cNvPr name="TextBox 4" id="4"/>
          <p:cNvSpPr txBox="true"/>
          <p:nvPr/>
        </p:nvSpPr>
        <p:spPr>
          <a:xfrm rot="0">
            <a:off x="1177280" y="3413119"/>
            <a:ext cx="9528286" cy="4873631"/>
          </a:xfrm>
          <a:prstGeom prst="rect">
            <a:avLst/>
          </a:prstGeom>
        </p:spPr>
        <p:txBody>
          <a:bodyPr anchor="t" rtlCol="false" tIns="0" lIns="0" bIns="0" rIns="0">
            <a:spAutoFit/>
          </a:bodyPr>
          <a:lstStyle/>
          <a:p>
            <a:pPr>
              <a:lnSpc>
                <a:spcPts val="3850"/>
              </a:lnSpc>
            </a:pPr>
            <a:r>
              <a:rPr lang="en-US" sz="3500">
                <a:solidFill>
                  <a:srgbClr val="737373"/>
                </a:solidFill>
                <a:latin typeface="DM Sans"/>
              </a:rPr>
              <a:t>Václav František Červený</a:t>
            </a:r>
          </a:p>
          <a:p>
            <a:pPr>
              <a:lnSpc>
                <a:spcPts val="3850"/>
              </a:lnSpc>
            </a:pPr>
          </a:p>
          <a:p>
            <a:pPr>
              <a:lnSpc>
                <a:spcPts val="3850"/>
              </a:lnSpc>
            </a:pPr>
            <a:r>
              <a:rPr lang="en-US" sz="3500">
                <a:solidFill>
                  <a:srgbClr val="737373"/>
                </a:solidFill>
                <a:latin typeface="DM Sans"/>
              </a:rPr>
              <a:t> (</a:t>
            </a:r>
            <a:r>
              <a:rPr lang="en-US" sz="3500" u="sng">
                <a:solidFill>
                  <a:srgbClr val="737373"/>
                </a:solidFill>
                <a:latin typeface="DM Sans"/>
                <a:hlinkClick r:id="rId3" tooltip="https://cs.wikipedia.org/wiki/27._z%C3%A1%C5%99%C3%AD"/>
              </a:rPr>
              <a:t>27. září</a:t>
            </a:r>
            <a:r>
              <a:rPr lang="en-US" sz="3500">
                <a:solidFill>
                  <a:srgbClr val="737373"/>
                </a:solidFill>
                <a:latin typeface="DM Sans"/>
              </a:rPr>
              <a:t> </a:t>
            </a:r>
            <a:r>
              <a:rPr lang="en-US" sz="3500" u="sng">
                <a:solidFill>
                  <a:srgbClr val="737373"/>
                </a:solidFill>
                <a:latin typeface="DM Sans"/>
                <a:hlinkClick r:id="rId4" tooltip="https://cs.wikipedia.org/wiki/1819"/>
              </a:rPr>
              <a:t>1819</a:t>
            </a:r>
            <a:r>
              <a:rPr lang="en-US" sz="3500">
                <a:solidFill>
                  <a:srgbClr val="737373"/>
                </a:solidFill>
                <a:latin typeface="DM Sans"/>
              </a:rPr>
              <a:t> </a:t>
            </a:r>
            <a:r>
              <a:rPr lang="en-US" sz="3500" u="sng">
                <a:solidFill>
                  <a:srgbClr val="737373"/>
                </a:solidFill>
                <a:latin typeface="DM Sans"/>
                <a:hlinkClick r:id="rId5" tooltip="https://cs.wikipedia.org/wiki/Dube%C4%8D"/>
              </a:rPr>
              <a:t>Dubeč</a:t>
            </a:r>
            <a:r>
              <a:rPr lang="en-US" sz="3500" u="sng">
                <a:solidFill>
                  <a:srgbClr val="737373"/>
                </a:solidFill>
                <a:latin typeface="DM Sans"/>
                <a:hlinkClick r:id="rId6" tooltip="https://cs.wikipedia.org/wiki/V%C3%A1clav_Franti%C5%A1ek_%C4%8Cerven%C3%BD#cite_note-matrika-1"/>
              </a:rPr>
              <a:t>[1]</a:t>
            </a:r>
            <a:r>
              <a:rPr lang="en-US" sz="3500">
                <a:solidFill>
                  <a:srgbClr val="737373"/>
                </a:solidFill>
                <a:latin typeface="DM Sans"/>
              </a:rPr>
              <a:t> – </a:t>
            </a:r>
            <a:r>
              <a:rPr lang="en-US" sz="3500" u="sng">
                <a:solidFill>
                  <a:srgbClr val="737373"/>
                </a:solidFill>
                <a:latin typeface="DM Sans"/>
                <a:hlinkClick r:id="rId7" tooltip="https://cs.wikipedia.org/wiki/19._leden"/>
              </a:rPr>
              <a:t>19. ledna</a:t>
            </a:r>
            <a:r>
              <a:rPr lang="en-US" sz="3500">
                <a:solidFill>
                  <a:srgbClr val="737373"/>
                </a:solidFill>
                <a:latin typeface="DM Sans"/>
              </a:rPr>
              <a:t> </a:t>
            </a:r>
            <a:r>
              <a:rPr lang="en-US" sz="3500" u="sng">
                <a:solidFill>
                  <a:srgbClr val="737373"/>
                </a:solidFill>
                <a:latin typeface="DM Sans"/>
                <a:hlinkClick r:id="rId8" tooltip="https://cs.wikipedia.org/wiki/1896"/>
              </a:rPr>
              <a:t>1896</a:t>
            </a:r>
            <a:r>
              <a:rPr lang="en-US" sz="3500">
                <a:solidFill>
                  <a:srgbClr val="737373"/>
                </a:solidFill>
                <a:latin typeface="DM Sans"/>
              </a:rPr>
              <a:t> </a:t>
            </a:r>
            <a:r>
              <a:rPr lang="en-US" sz="3500" u="sng">
                <a:solidFill>
                  <a:srgbClr val="737373"/>
                </a:solidFill>
                <a:latin typeface="DM Sans"/>
                <a:hlinkClick r:id="rId9" tooltip="https://cs.wikipedia.org/wiki/Hradec_Kr%C3%A1lov%C3%A9"/>
              </a:rPr>
              <a:t>Hradec Králové</a:t>
            </a:r>
            <a:r>
              <a:rPr lang="en-US" sz="3500">
                <a:solidFill>
                  <a:srgbClr val="737373"/>
                </a:solidFill>
                <a:latin typeface="DM Sans"/>
              </a:rPr>
              <a:t>) byl jeden z nejvýznamnějších českých a evropských výrobců </a:t>
            </a:r>
            <a:r>
              <a:rPr lang="en-US" sz="3500" u="sng">
                <a:solidFill>
                  <a:srgbClr val="737373"/>
                </a:solidFill>
                <a:latin typeface="DM Sans"/>
                <a:hlinkClick r:id="rId10" tooltip="https://cs.wikipedia.org/wiki/Hudebn%C3%AD_n%C3%A1stroj"/>
              </a:rPr>
              <a:t>hudebních nástrojů</a:t>
            </a:r>
            <a:r>
              <a:rPr lang="en-US" sz="3500">
                <a:solidFill>
                  <a:srgbClr val="737373"/>
                </a:solidFill>
                <a:latin typeface="DM Sans"/>
              </a:rPr>
              <a:t>. Specializoval se na dechové instrumenty, zejména </a:t>
            </a:r>
            <a:r>
              <a:rPr lang="en-US" sz="3500" u="sng">
                <a:solidFill>
                  <a:srgbClr val="737373"/>
                </a:solidFill>
                <a:latin typeface="DM Sans"/>
                <a:hlinkClick r:id="rId11" tooltip="https://cs.wikipedia.org/wiki/%C5%BDes%C5%A5ov%C3%BD_n%C3%A1stroj"/>
              </a:rPr>
              <a:t>žestě</a:t>
            </a:r>
            <a:r>
              <a:rPr lang="en-US" sz="3500">
                <a:solidFill>
                  <a:srgbClr val="737373"/>
                </a:solidFill>
                <a:latin typeface="DM Sans"/>
              </a:rPr>
              <a:t>. Proslulé jsou nástroje jeho firmy V. F. Červený a firmy jeho synů V. F. Červený &amp; synové. </a:t>
            </a:r>
          </a:p>
          <a:p>
            <a:pPr>
              <a:lnSpc>
                <a:spcPts val="3850"/>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name="TextBox 4" id="4"/>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981200" y="-94024"/>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5831292" y="1932726"/>
            <a:ext cx="10620170" cy="1660526"/>
          </a:xfrm>
          <a:prstGeom prst="rect">
            <a:avLst/>
          </a:prstGeom>
        </p:spPr>
        <p:txBody>
          <a:bodyPr anchor="t" rtlCol="false" tIns="0" lIns="0" bIns="0" rIns="0">
            <a:spAutoFit/>
          </a:bodyPr>
          <a:lstStyle/>
          <a:p>
            <a:pPr algn="r">
              <a:lnSpc>
                <a:spcPts val="12500"/>
              </a:lnSpc>
            </a:pPr>
            <a:r>
              <a:rPr lang="en-US" sz="12500">
                <a:solidFill>
                  <a:srgbClr val="FFFFFF"/>
                </a:solidFill>
                <a:latin typeface="DM Sans Bold"/>
              </a:rPr>
              <a:t>HUDBA </a:t>
            </a:r>
          </a:p>
        </p:txBody>
      </p:sp>
      <p:sp>
        <p:nvSpPr>
          <p:cNvPr name="TextBox 7" id="7"/>
          <p:cNvSpPr txBox="true"/>
          <p:nvPr/>
        </p:nvSpPr>
        <p:spPr>
          <a:xfrm rot="0">
            <a:off x="1317206" y="3907957"/>
            <a:ext cx="15653588" cy="4065196"/>
          </a:xfrm>
          <a:prstGeom prst="rect">
            <a:avLst/>
          </a:prstGeom>
        </p:spPr>
        <p:txBody>
          <a:bodyPr anchor="t" rtlCol="false" tIns="0" lIns="0" bIns="0" rIns="0">
            <a:spAutoFit/>
          </a:bodyPr>
          <a:lstStyle/>
          <a:p>
            <a:pPr marL="1261750" indent="-630875" lvl="1">
              <a:lnSpc>
                <a:spcPts val="6428"/>
              </a:lnSpc>
              <a:buFont typeface="Arial"/>
              <a:buChar char="•"/>
            </a:pPr>
            <a:r>
              <a:rPr lang="en-US" sz="5844">
                <a:solidFill>
                  <a:srgbClr val="FFFFFF"/>
                </a:solidFill>
                <a:latin typeface="DM Sans"/>
              </a:rPr>
              <a:t>od signálu k umeniu </a:t>
            </a:r>
          </a:p>
          <a:p>
            <a:pPr>
              <a:lnSpc>
                <a:spcPts val="6428"/>
              </a:lnSpc>
            </a:pPr>
          </a:p>
          <a:p>
            <a:pPr>
              <a:lnSpc>
                <a:spcPts val="6428"/>
              </a:lnSpc>
            </a:pPr>
            <a:r>
              <a:rPr lang="en-US" sz="5844">
                <a:solidFill>
                  <a:srgbClr val="FFFFFF"/>
                </a:solidFill>
                <a:latin typeface="DM Sans"/>
              </a:rPr>
              <a:t>premena funkcie človekom produkovaných zvukov prichádzala s vývojom spoločnosti a premenou životného štýlu </a:t>
            </a:r>
          </a:p>
        </p:txBody>
      </p:sp>
      <p:sp>
        <p:nvSpPr>
          <p:cNvPr name="Freeform 8" id="8"/>
          <p:cNvSpPr/>
          <p:nvPr/>
        </p:nvSpPr>
        <p:spPr>
          <a:xfrm flipH="false" flipV="false" rot="-10800000">
            <a:off x="13547837" y="7673106"/>
            <a:ext cx="3422956" cy="2613894"/>
          </a:xfrm>
          <a:custGeom>
            <a:avLst/>
            <a:gdLst/>
            <a:ahLst/>
            <a:cxnLst/>
            <a:rect r="r" b="b" t="t" l="l"/>
            <a:pathLst>
              <a:path h="2613894" w="3422956">
                <a:moveTo>
                  <a:pt x="0" y="0"/>
                </a:moveTo>
                <a:lnTo>
                  <a:pt x="3422957" y="0"/>
                </a:lnTo>
                <a:lnTo>
                  <a:pt x="3422957" y="2613894"/>
                </a:lnTo>
                <a:lnTo>
                  <a:pt x="0" y="26138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0"/>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104900"/>
            <a:ext cx="10752103" cy="1066800"/>
          </a:xfrm>
          <a:prstGeom prst="rect">
            <a:avLst/>
          </a:prstGeom>
        </p:spPr>
        <p:txBody>
          <a:bodyPr anchor="t" rtlCol="false" tIns="0" lIns="0" bIns="0" rIns="0">
            <a:spAutoFit/>
          </a:bodyPr>
          <a:lstStyle/>
          <a:p>
            <a:pPr>
              <a:lnSpc>
                <a:spcPts val="8250"/>
              </a:lnSpc>
            </a:pPr>
            <a:r>
              <a:rPr lang="en-US" sz="7500">
                <a:solidFill>
                  <a:srgbClr val="8CA9AD"/>
                </a:solidFill>
                <a:latin typeface="DM Sans Bold"/>
              </a:rPr>
              <a:t>PREMENY HUDBY </a:t>
            </a:r>
          </a:p>
        </p:txBody>
      </p:sp>
      <p:pic>
        <p:nvPicPr>
          <p:cNvPr name="Picture 4" id="4"/>
          <p:cNvPicPr>
            <a:picLocks noChangeAspect="true"/>
          </p:cNvPicPr>
          <p:nvPr>
            <a:videoFile r:link="rId5"/>
          </p:nvPr>
        </p:nvPicPr>
        <p:blipFill>
          <a:blip r:embed="rId4"/>
          <a:stretch>
            <a:fillRect/>
          </a:stretch>
        </p:blipFill>
        <p:spPr>
          <a:xfrm rot="0">
            <a:off x="3859510" y="2742062"/>
            <a:ext cx="10972800" cy="6172199"/>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name="TextBox 4" id="4"/>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1981200" y="-94024"/>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6084178" y="1440224"/>
            <a:ext cx="10620170" cy="1660526"/>
          </a:xfrm>
          <a:prstGeom prst="rect">
            <a:avLst/>
          </a:prstGeom>
        </p:spPr>
        <p:txBody>
          <a:bodyPr anchor="t" rtlCol="false" tIns="0" lIns="0" bIns="0" rIns="0">
            <a:spAutoFit/>
          </a:bodyPr>
          <a:lstStyle/>
          <a:p>
            <a:pPr algn="r">
              <a:lnSpc>
                <a:spcPts val="12500"/>
              </a:lnSpc>
            </a:pPr>
            <a:r>
              <a:rPr lang="en-US" sz="12500">
                <a:solidFill>
                  <a:srgbClr val="FFFFFF"/>
                </a:solidFill>
                <a:latin typeface="DM Sans Bold"/>
              </a:rPr>
              <a:t>HUDBA </a:t>
            </a:r>
          </a:p>
        </p:txBody>
      </p:sp>
      <p:sp>
        <p:nvSpPr>
          <p:cNvPr name="TextBox 7" id="7"/>
          <p:cNvSpPr txBox="true"/>
          <p:nvPr/>
        </p:nvSpPr>
        <p:spPr>
          <a:xfrm rot="0">
            <a:off x="1467849" y="3138849"/>
            <a:ext cx="15236499" cy="5732806"/>
          </a:xfrm>
          <a:prstGeom prst="rect">
            <a:avLst/>
          </a:prstGeom>
        </p:spPr>
        <p:txBody>
          <a:bodyPr anchor="t" rtlCol="false" tIns="0" lIns="0" bIns="0" rIns="0">
            <a:spAutoFit/>
          </a:bodyPr>
          <a:lstStyle/>
          <a:p>
            <a:pPr marL="810842" indent="-405421" lvl="1">
              <a:lnSpc>
                <a:spcPts val="4131"/>
              </a:lnSpc>
              <a:buFont typeface="Arial"/>
              <a:buChar char="•"/>
            </a:pPr>
            <a:r>
              <a:rPr lang="en-US" sz="3755">
                <a:solidFill>
                  <a:srgbClr val="FFFFFF"/>
                </a:solidFill>
                <a:latin typeface="DM Sans"/>
              </a:rPr>
              <a:t>západné civilizácie vnímajú históriu hudby ako diela a skladateľov = hudba ako objekt </a:t>
            </a:r>
          </a:p>
          <a:p>
            <a:pPr marL="810842" indent="-405421" lvl="1">
              <a:lnSpc>
                <a:spcPts val="4131"/>
              </a:lnSpc>
              <a:buFont typeface="Arial"/>
              <a:buChar char="•"/>
            </a:pPr>
            <a:r>
              <a:rPr lang="en-US" sz="3755">
                <a:solidFill>
                  <a:srgbClr val="FFFFFF"/>
                </a:solidFill>
                <a:latin typeface="DM Sans"/>
              </a:rPr>
              <a:t>najstarší hudobný nástroj je ľudský hlas</a:t>
            </a:r>
          </a:p>
          <a:p>
            <a:pPr marL="810842" indent="-405421" lvl="1">
              <a:lnSpc>
                <a:spcPts val="4131"/>
              </a:lnSpc>
              <a:buFont typeface="Arial"/>
              <a:buChar char="•"/>
            </a:pPr>
            <a:r>
              <a:rPr lang="en-US" sz="3755">
                <a:solidFill>
                  <a:srgbClr val="FFFFFF"/>
                </a:solidFill>
                <a:latin typeface="DM Sans"/>
              </a:rPr>
              <a:t>hudba bola prenosná (lovecko-zberačské spoločenstvá)  </a:t>
            </a:r>
          </a:p>
          <a:p>
            <a:pPr marL="810842" indent="-405421" lvl="1">
              <a:lnSpc>
                <a:spcPts val="4131"/>
              </a:lnSpc>
              <a:buFont typeface="Arial"/>
              <a:buChar char="•"/>
            </a:pPr>
            <a:r>
              <a:rPr lang="en-US" sz="3755">
                <a:solidFill>
                  <a:srgbClr val="FFFFFF"/>
                </a:solidFill>
                <a:latin typeface="DM Sans"/>
              </a:rPr>
              <a:t>Hudba ako súčasť kruhu - cyklu roka, cyklu života, cyklu rituálu (uvažovanie nad jej znením a významom) </a:t>
            </a:r>
          </a:p>
          <a:p>
            <a:pPr marL="810842" indent="-405421" lvl="1">
              <a:lnSpc>
                <a:spcPts val="4131"/>
              </a:lnSpc>
              <a:buFont typeface="Arial"/>
              <a:buChar char="•"/>
            </a:pPr>
            <a:r>
              <a:rPr lang="en-US" sz="3755">
                <a:solidFill>
                  <a:srgbClr val="FFFFFF"/>
                </a:solidFill>
                <a:latin typeface="DM Sans"/>
              </a:rPr>
              <a:t>so vznikom pevných sídiel a miest sa stali hudobné nástroje vačšie, neprenosnejšie, pretože sa zmenilo miesto posobenia hudby</a:t>
            </a:r>
          </a:p>
          <a:p>
            <a:pPr marL="810842" indent="-405421" lvl="1">
              <a:lnSpc>
                <a:spcPts val="4131"/>
              </a:lnSpc>
              <a:buFont typeface="Arial"/>
              <a:buChar char="•"/>
            </a:pPr>
            <a:r>
              <a:rPr lang="en-US" sz="3755">
                <a:solidFill>
                  <a:srgbClr val="FFFFFF"/>
                </a:solidFill>
                <a:latin typeface="DM Sans"/>
              </a:rPr>
              <a:t>profesionáalizácia hudby - hudba ako zamestnanie</a:t>
            </a:r>
          </a:p>
          <a:p>
            <a:pPr marL="810842" indent="-405421" lvl="1">
              <a:lnSpc>
                <a:spcPts val="4131"/>
              </a:lnSpc>
              <a:buFont typeface="Arial"/>
              <a:buChar char="•"/>
            </a:pPr>
            <a:r>
              <a:rPr lang="en-US" sz="3755">
                <a:solidFill>
                  <a:srgbClr val="FFFFFF"/>
                </a:solidFill>
                <a:latin typeface="DM Sans"/>
              </a:rPr>
              <a:t>hudba nie je objekt ale aktivita</a:t>
            </a:r>
          </a:p>
        </p:txBody>
      </p:sp>
      <p:sp>
        <p:nvSpPr>
          <p:cNvPr name="Freeform 8" id="8"/>
          <p:cNvSpPr/>
          <p:nvPr/>
        </p:nvSpPr>
        <p:spPr>
          <a:xfrm flipH="false" flipV="false" rot="-10800000">
            <a:off x="13547837" y="7673106"/>
            <a:ext cx="3422956" cy="2613894"/>
          </a:xfrm>
          <a:custGeom>
            <a:avLst/>
            <a:gdLst/>
            <a:ahLst/>
            <a:cxnLst/>
            <a:rect r="r" b="b" t="t" l="l"/>
            <a:pathLst>
              <a:path h="2613894" w="3422956">
                <a:moveTo>
                  <a:pt x="0" y="0"/>
                </a:moveTo>
                <a:lnTo>
                  <a:pt x="3422957" y="0"/>
                </a:lnTo>
                <a:lnTo>
                  <a:pt x="3422957" y="2613894"/>
                </a:lnTo>
                <a:lnTo>
                  <a:pt x="0" y="26138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56322" y="0"/>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104900"/>
            <a:ext cx="10752103" cy="1066800"/>
          </a:xfrm>
          <a:prstGeom prst="rect">
            <a:avLst/>
          </a:prstGeom>
        </p:spPr>
        <p:txBody>
          <a:bodyPr anchor="t" rtlCol="false" tIns="0" lIns="0" bIns="0" rIns="0">
            <a:spAutoFit/>
          </a:bodyPr>
          <a:lstStyle/>
          <a:p>
            <a:pPr>
              <a:lnSpc>
                <a:spcPts val="8250"/>
              </a:lnSpc>
            </a:pPr>
            <a:r>
              <a:rPr lang="en-US" sz="7500">
                <a:solidFill>
                  <a:srgbClr val="8CA9AD"/>
                </a:solidFill>
                <a:latin typeface="DM Sans Bold"/>
              </a:rPr>
              <a:t>VÝVIN ZVUKU </a:t>
            </a:r>
          </a:p>
        </p:txBody>
      </p:sp>
      <p:pic>
        <p:nvPicPr>
          <p:cNvPr name="Picture 4" id="4"/>
          <p:cNvPicPr>
            <a:picLocks noChangeAspect="true"/>
          </p:cNvPicPr>
          <p:nvPr>
            <a:videoFile r:link="rId5"/>
          </p:nvPr>
        </p:nvPicPr>
        <p:blipFill>
          <a:blip r:embed="rId4"/>
          <a:stretch>
            <a:fillRect/>
          </a:stretch>
        </p:blipFill>
        <p:spPr>
          <a:xfrm rot="0">
            <a:off x="1028700" y="3086101"/>
            <a:ext cx="10972800" cy="6172199"/>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8CA9AD"/>
        </a:solidFill>
      </p:bgPr>
    </p:bg>
    <p:spTree>
      <p:nvGrpSpPr>
        <p:cNvPr id="1" name=""/>
        <p:cNvGrpSpPr/>
        <p:nvPr/>
      </p:nvGrpSpPr>
      <p:grpSpPr>
        <a:xfrm>
          <a:off x="0" y="0"/>
          <a:ext cx="0" cy="0"/>
          <a:chOff x="0" y="0"/>
          <a:chExt cx="0" cy="0"/>
        </a:xfrm>
      </p:grpSpPr>
      <p:sp>
        <p:nvSpPr>
          <p:cNvPr name="Freeform 2" id="2"/>
          <p:cNvSpPr/>
          <p:nvPr/>
        </p:nvSpPr>
        <p:spPr>
          <a:xfrm flipH="false" flipV="false" rot="0">
            <a:off x="13156322" y="91642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0"/>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505858" y="502967"/>
            <a:ext cx="11276283" cy="2279650"/>
          </a:xfrm>
          <a:prstGeom prst="rect">
            <a:avLst/>
          </a:prstGeom>
        </p:spPr>
        <p:txBody>
          <a:bodyPr anchor="t" rtlCol="false" tIns="0" lIns="0" bIns="0" rIns="0">
            <a:spAutoFit/>
          </a:bodyPr>
          <a:lstStyle/>
          <a:p>
            <a:pPr algn="ctr">
              <a:lnSpc>
                <a:spcPts val="17599"/>
              </a:lnSpc>
            </a:pPr>
            <a:r>
              <a:rPr lang="en-US" sz="15999">
                <a:solidFill>
                  <a:srgbClr val="FFFFFF"/>
                </a:solidFill>
                <a:latin typeface="DM Sans Bold"/>
              </a:rPr>
              <a:t>ANTIKA</a:t>
            </a:r>
          </a:p>
        </p:txBody>
      </p:sp>
      <p:sp>
        <p:nvSpPr>
          <p:cNvPr name="TextBox 5" id="5"/>
          <p:cNvSpPr txBox="true"/>
          <p:nvPr/>
        </p:nvSpPr>
        <p:spPr>
          <a:xfrm rot="0">
            <a:off x="1592518" y="3511838"/>
            <a:ext cx="15102963" cy="5321407"/>
          </a:xfrm>
          <a:prstGeom prst="rect">
            <a:avLst/>
          </a:prstGeom>
        </p:spPr>
        <p:txBody>
          <a:bodyPr anchor="t" rtlCol="false" tIns="0" lIns="0" bIns="0" rIns="0">
            <a:spAutoFit/>
          </a:bodyPr>
          <a:lstStyle/>
          <a:p>
            <a:pPr marL="919402" indent="-459701" lvl="1">
              <a:lnSpc>
                <a:spcPts val="4684"/>
              </a:lnSpc>
              <a:buFont typeface="Arial"/>
              <a:buChar char="•"/>
            </a:pPr>
            <a:r>
              <a:rPr lang="en-US" sz="4258">
                <a:solidFill>
                  <a:srgbClr val="FFFFFF"/>
                </a:solidFill>
                <a:latin typeface="DM Sans"/>
              </a:rPr>
              <a:t> období </a:t>
            </a:r>
            <a:r>
              <a:rPr lang="en-US" sz="4258" u="sng">
                <a:solidFill>
                  <a:srgbClr val="FFFFFF"/>
                </a:solidFill>
                <a:latin typeface="DM Sans"/>
                <a:hlinkClick r:id="rId6" tooltip="https://cs.wikipedia.org/wiki/Starov%C4%9Bk"/>
              </a:rPr>
              <a:t>starověku</a:t>
            </a:r>
            <a:r>
              <a:rPr lang="en-US" sz="4258">
                <a:solidFill>
                  <a:srgbClr val="FFFFFF"/>
                </a:solidFill>
                <a:latin typeface="DM Sans"/>
              </a:rPr>
              <a:t> na území </a:t>
            </a:r>
            <a:r>
              <a:rPr lang="en-US" sz="4258" u="sng">
                <a:solidFill>
                  <a:srgbClr val="FFFFFF"/>
                </a:solidFill>
                <a:latin typeface="DM Sans"/>
                <a:hlinkClick r:id="rId7" tooltip="https://cs.wikipedia.org/wiki/Starov%C4%9Bk%C3%A9_%C5%98ecko"/>
              </a:rPr>
              <a:t>Řecka</a:t>
            </a:r>
            <a:r>
              <a:rPr lang="en-US" sz="4258">
                <a:solidFill>
                  <a:srgbClr val="FFFFFF"/>
                </a:solidFill>
                <a:latin typeface="DM Sans"/>
              </a:rPr>
              <a:t> a </a:t>
            </a:r>
            <a:r>
              <a:rPr lang="en-US" sz="4258" u="sng">
                <a:solidFill>
                  <a:srgbClr val="FFFFFF"/>
                </a:solidFill>
                <a:latin typeface="DM Sans"/>
                <a:hlinkClick r:id="rId8" tooltip="https://cs.wikipedia.org/wiki/Starov%C4%9Bk%C3%BD_%C5%98%C3%ADm"/>
              </a:rPr>
              <a:t>Říma</a:t>
            </a:r>
            <a:r>
              <a:rPr lang="en-US" sz="4258">
                <a:solidFill>
                  <a:srgbClr val="FFFFFF"/>
                </a:solidFill>
                <a:latin typeface="DM Sans"/>
              </a:rPr>
              <a:t> a jejich kulturu, na kterou navazoval a čerpal z ní </a:t>
            </a:r>
            <a:r>
              <a:rPr lang="en-US" sz="4258" u="sng">
                <a:solidFill>
                  <a:srgbClr val="FFFFFF"/>
                </a:solidFill>
                <a:latin typeface="DM Sans"/>
                <a:hlinkClick r:id="rId9" tooltip="https://cs.wikipedia.org/wiki/Z%C3%A1padn%C3%AD_sv%C4%9Bt"/>
              </a:rPr>
              <a:t>Západní svět</a:t>
            </a:r>
            <a:r>
              <a:rPr lang="en-US" sz="4258">
                <a:solidFill>
                  <a:srgbClr val="FFFFFF"/>
                </a:solidFill>
                <a:latin typeface="DM Sans"/>
              </a:rPr>
              <a:t>. </a:t>
            </a:r>
          </a:p>
          <a:p>
            <a:pPr marL="919402" indent="-459701" lvl="1">
              <a:lnSpc>
                <a:spcPts val="4684"/>
              </a:lnSpc>
              <a:buFont typeface="Arial"/>
              <a:buChar char="•"/>
            </a:pPr>
            <a:r>
              <a:rPr lang="en-US" sz="4258">
                <a:solidFill>
                  <a:srgbClr val="FFFFFF"/>
                </a:solidFill>
                <a:latin typeface="DM Sans"/>
              </a:rPr>
              <a:t>Antická civilizace během </a:t>
            </a:r>
            <a:r>
              <a:rPr lang="en-US" sz="4258" u="sng">
                <a:solidFill>
                  <a:srgbClr val="FFFFFF"/>
                </a:solidFill>
                <a:latin typeface="DM Sans"/>
                <a:hlinkClick r:id="rId10" tooltip="https://cs.wikipedia.org/wiki/Hel%C3%A9nismus"/>
              </a:rPr>
              <a:t>helénismu</a:t>
            </a:r>
            <a:r>
              <a:rPr lang="en-US" sz="4258">
                <a:solidFill>
                  <a:srgbClr val="FFFFFF"/>
                </a:solidFill>
                <a:latin typeface="DM Sans"/>
              </a:rPr>
              <a:t> a římské expanze silně ovlivnila také přilehlá území </a:t>
            </a:r>
            <a:r>
              <a:rPr lang="en-US" sz="4258" u="sng">
                <a:solidFill>
                  <a:srgbClr val="FFFFFF"/>
                </a:solidFill>
                <a:latin typeface="DM Sans"/>
                <a:hlinkClick r:id="rId11" tooltip="https://cs.wikipedia.org/wiki/Evropa"/>
              </a:rPr>
              <a:t>Evropy</a:t>
            </a:r>
            <a:r>
              <a:rPr lang="en-US" sz="4258">
                <a:solidFill>
                  <a:srgbClr val="FFFFFF"/>
                </a:solidFill>
                <a:latin typeface="DM Sans"/>
              </a:rPr>
              <a:t>, </a:t>
            </a:r>
            <a:r>
              <a:rPr lang="en-US" sz="4258" u="sng">
                <a:solidFill>
                  <a:srgbClr val="FFFFFF"/>
                </a:solidFill>
                <a:latin typeface="DM Sans"/>
                <a:hlinkClick r:id="rId12" tooltip="https://cs.wikipedia.org/wiki/Severn%C3%AD_Afrika"/>
              </a:rPr>
              <a:t>severní Afriky</a:t>
            </a:r>
            <a:r>
              <a:rPr lang="en-US" sz="4258">
                <a:solidFill>
                  <a:srgbClr val="FFFFFF"/>
                </a:solidFill>
                <a:latin typeface="DM Sans"/>
              </a:rPr>
              <a:t> a </a:t>
            </a:r>
            <a:r>
              <a:rPr lang="en-US" sz="4258" u="sng">
                <a:solidFill>
                  <a:srgbClr val="FFFFFF"/>
                </a:solidFill>
                <a:latin typeface="DM Sans"/>
                <a:hlinkClick r:id="rId13" tooltip="https://cs.wikipedia.org/wiki/Bl%C3%ADzk%C3%BD_v%C3%BDchod"/>
              </a:rPr>
              <a:t>Blízkého východu</a:t>
            </a:r>
            <a:r>
              <a:rPr lang="en-US" sz="4258">
                <a:solidFill>
                  <a:srgbClr val="FFFFFF"/>
                </a:solidFill>
                <a:latin typeface="DM Sans"/>
              </a:rPr>
              <a:t>. </a:t>
            </a:r>
          </a:p>
          <a:p>
            <a:pPr marL="919402" indent="-459701" lvl="1">
              <a:lnSpc>
                <a:spcPts val="4684"/>
              </a:lnSpc>
              <a:buFont typeface="Arial"/>
              <a:buChar char="•"/>
            </a:pPr>
            <a:r>
              <a:rPr lang="en-US" sz="4258">
                <a:solidFill>
                  <a:srgbClr val="FFFFFF"/>
                </a:solidFill>
                <a:latin typeface="DM Sans"/>
              </a:rPr>
              <a:t>Za její počátek lze považovat </a:t>
            </a:r>
            <a:r>
              <a:rPr lang="en-US" sz="4258" u="sng">
                <a:solidFill>
                  <a:srgbClr val="FFFFFF"/>
                </a:solidFill>
                <a:latin typeface="DM Sans"/>
                <a:hlinkClick r:id="rId14" tooltip="https://cs.wikipedia.org/wiki/Archaick%C3%A9_%C5%98ecko"/>
              </a:rPr>
              <a:t>archaické období starověkého Řecka</a:t>
            </a:r>
            <a:r>
              <a:rPr lang="en-US" sz="4258">
                <a:solidFill>
                  <a:srgbClr val="FFFFFF"/>
                </a:solidFill>
                <a:latin typeface="DM Sans"/>
              </a:rPr>
              <a:t> od 8. do 5. století př. n. l. a za její konec zánik </a:t>
            </a:r>
            <a:r>
              <a:rPr lang="en-US" sz="4258" u="sng">
                <a:solidFill>
                  <a:srgbClr val="FFFFFF"/>
                </a:solidFill>
                <a:latin typeface="DM Sans"/>
                <a:hlinkClick r:id="rId15" tooltip="https://cs.wikipedia.org/wiki/Z%C3%A1pado%C5%99%C3%ADmsk%C3%A1_%C5%99%C3%AD%C5%A1e"/>
              </a:rPr>
              <a:t>Západořímské říše</a:t>
            </a:r>
            <a:r>
              <a:rPr lang="en-US" sz="4258">
                <a:solidFill>
                  <a:srgbClr val="FFFFFF"/>
                </a:solidFill>
                <a:latin typeface="DM Sans"/>
              </a:rPr>
              <a:t> roku </a:t>
            </a:r>
            <a:r>
              <a:rPr lang="en-US" sz="4258" u="sng">
                <a:solidFill>
                  <a:srgbClr val="FFFFFF"/>
                </a:solidFill>
                <a:latin typeface="DM Sans"/>
                <a:hlinkClick r:id="rId16" tooltip="https://cs.wikipedia.org/wiki/476"/>
              </a:rPr>
              <a:t>476</a:t>
            </a:r>
            <a:r>
              <a:rPr lang="en-US" sz="4258">
                <a:solidFill>
                  <a:srgbClr val="FFFFFF"/>
                </a:solidFill>
                <a:latin typeface="DM Sans"/>
              </a:rPr>
              <a:t> n. l. během </a:t>
            </a:r>
            <a:r>
              <a:rPr lang="en-US" sz="4258" u="sng">
                <a:solidFill>
                  <a:srgbClr val="FFFFFF"/>
                </a:solidFill>
                <a:latin typeface="DM Sans"/>
                <a:hlinkClick r:id="rId17" tooltip="https://cs.wikipedia.org/wiki/Pozdn%C3%AD_antika"/>
              </a:rPr>
              <a:t>pozdní antiky</a:t>
            </a:r>
            <a:r>
              <a:rPr lang="en-US" sz="4258">
                <a:solidFill>
                  <a:srgbClr val="FFFFFF"/>
                </a:solidFill>
                <a:latin typeface="DM Sans"/>
              </a:rPr>
              <a: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name="TextBox 4" id="4"/>
            <p:cNvSpPr txBox="true"/>
            <p:nvPr/>
          </p:nvSpPr>
          <p:spPr>
            <a:xfrm>
              <a:off x="0" y="-57150"/>
              <a:ext cx="4274726" cy="222461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5893678" y="8135576"/>
            <a:ext cx="4102978" cy="2245448"/>
          </a:xfrm>
          <a:custGeom>
            <a:avLst/>
            <a:gdLst/>
            <a:ahLst/>
            <a:cxnLst/>
            <a:rect r="r" b="b" t="t" l="l"/>
            <a:pathLst>
              <a:path h="2245448" w="410297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28700" y="8135576"/>
            <a:ext cx="4102978" cy="3133183"/>
          </a:xfrm>
          <a:custGeom>
            <a:avLst/>
            <a:gdLst/>
            <a:ahLst/>
            <a:cxnLst/>
            <a:rect r="r" b="b" t="t" l="l"/>
            <a:pathLst>
              <a:path h="3133183" w="4102978">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525445" y="1601241"/>
            <a:ext cx="9371926" cy="1003308"/>
          </a:xfrm>
          <a:prstGeom prst="rect">
            <a:avLst/>
          </a:prstGeom>
        </p:spPr>
        <p:txBody>
          <a:bodyPr anchor="t" rtlCol="false" tIns="0" lIns="0" bIns="0" rIns="0">
            <a:spAutoFit/>
          </a:bodyPr>
          <a:lstStyle/>
          <a:p>
            <a:pPr>
              <a:lnSpc>
                <a:spcPts val="7700"/>
              </a:lnSpc>
            </a:pPr>
            <a:r>
              <a:rPr lang="en-US" sz="7000">
                <a:solidFill>
                  <a:srgbClr val="FFFFFF"/>
                </a:solidFill>
                <a:latin typeface="DM Sans Bold"/>
              </a:rPr>
              <a:t> STAROVEKÝ RÍM</a:t>
            </a:r>
          </a:p>
        </p:txBody>
      </p:sp>
      <p:pic>
        <p:nvPicPr>
          <p:cNvPr name="Picture 8" id="8"/>
          <p:cNvPicPr>
            <a:picLocks noChangeAspect="true"/>
          </p:cNvPicPr>
          <p:nvPr>
            <a:videoFile r:link="rId7"/>
          </p:nvPr>
        </p:nvPicPr>
        <p:blipFill>
          <a:blip r:embed="rId6"/>
          <a:stretch>
            <a:fillRect/>
          </a:stretch>
        </p:blipFill>
        <p:spPr>
          <a:xfrm rot="0">
            <a:off x="5131678" y="2604548"/>
            <a:ext cx="11531386" cy="64864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DAFwe_8lirQ</dc:identifier>
  <dcterms:modified xsi:type="dcterms:W3CDTF">2011-08-01T06:04:30Z</dcterms:modified>
  <cp:revision>1</cp:revision>
  <dc:title>Hudobné prejavy každodennosti</dc:title>
</cp:coreProperties>
</file>