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75" r:id="rId2"/>
    <p:sldId id="302" r:id="rId3"/>
    <p:sldId id="264" r:id="rId4"/>
    <p:sldId id="257" r:id="rId5"/>
    <p:sldId id="265" r:id="rId6"/>
    <p:sldId id="266" r:id="rId7"/>
    <p:sldId id="268" r:id="rId8"/>
    <p:sldId id="258" r:id="rId9"/>
    <p:sldId id="259" r:id="rId10"/>
    <p:sldId id="277" r:id="rId11"/>
    <p:sldId id="267" r:id="rId12"/>
    <p:sldId id="274" r:id="rId13"/>
    <p:sldId id="273" r:id="rId14"/>
    <p:sldId id="280" r:id="rId15"/>
    <p:sldId id="269" r:id="rId16"/>
    <p:sldId id="270" r:id="rId17"/>
    <p:sldId id="271" r:id="rId18"/>
    <p:sldId id="272" r:id="rId19"/>
    <p:sldId id="278" r:id="rId20"/>
    <p:sldId id="279" r:id="rId21"/>
    <p:sldId id="276" r:id="rId22"/>
    <p:sldId id="281" r:id="rId23"/>
    <p:sldId id="282" r:id="rId24"/>
    <p:sldId id="283" r:id="rId25"/>
    <p:sldId id="284" r:id="rId26"/>
    <p:sldId id="285" r:id="rId27"/>
    <p:sldId id="287" r:id="rId28"/>
    <p:sldId id="288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9" r:id="rId37"/>
    <p:sldId id="300" r:id="rId38"/>
    <p:sldId id="298" r:id="rId39"/>
    <p:sldId id="297" r:id="rId40"/>
    <p:sldId id="301" r:id="rId41"/>
    <p:sldId id="289" r:id="rId42"/>
    <p:sldId id="30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053DB-6932-4468-9A06-57741B574963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E7C2A-FA52-40DA-9081-19232D652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108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Film plots! At least of other two.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6F29-9DC8-48D0-AA66-5BECF289E17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8030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But come back to race – and this multi-dimensional article - later.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6F29-9DC8-48D0-AA66-5BECF289E17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122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Remember to say somewhere about him being made black</a:t>
            </a:r>
            <a:r>
              <a:rPr lang="en-GB" baseline="0" dirty="0"/>
              <a:t> – just wanted to us </a:t>
            </a:r>
            <a:r>
              <a:rPr lang="en-GB" baseline="0" dirty="0" err="1"/>
              <a:t>Sy</a:t>
            </a:r>
            <a:r>
              <a:rPr lang="en-GB" baseline="0" dirty="0"/>
              <a:t>. OK but shows they know stakes of visual appearances.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6F29-9DC8-48D0-AA66-5BECF289E17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875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6F29-9DC8-48D0-AA66-5BECF289E17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913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53D8-805F-477C-9C4E-84E99F0E85BD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9DCD-EA3B-48AC-B846-340AF5C57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418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53D8-805F-477C-9C4E-84E99F0E85BD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9DCD-EA3B-48AC-B846-340AF5C57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336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53D8-805F-477C-9C4E-84E99F0E85BD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9DCD-EA3B-48AC-B846-340AF5C57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934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53D8-805F-477C-9C4E-84E99F0E85BD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9DCD-EA3B-48AC-B846-340AF5C57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27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53D8-805F-477C-9C4E-84E99F0E85BD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9DCD-EA3B-48AC-B846-340AF5C57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77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53D8-805F-477C-9C4E-84E99F0E85BD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9DCD-EA3B-48AC-B846-340AF5C57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92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53D8-805F-477C-9C4E-84E99F0E85BD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9DCD-EA3B-48AC-B846-340AF5C57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971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53D8-805F-477C-9C4E-84E99F0E85BD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9DCD-EA3B-48AC-B846-340AF5C57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95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53D8-805F-477C-9C4E-84E99F0E85BD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9DCD-EA3B-48AC-B846-340AF5C57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15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53D8-805F-477C-9C4E-84E99F0E85BD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9DCD-EA3B-48AC-B846-340AF5C57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46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53D8-805F-477C-9C4E-84E99F0E85BD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9DCD-EA3B-48AC-B846-340AF5C57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28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D53D8-805F-477C-9C4E-84E99F0E85BD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19DCD-EA3B-48AC-B846-340AF5C57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80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ng.com/videos/search?q=bienvenue+chez+les+ch%27tis+trailer&amp;view=detail&amp;mid=957FBE1F95E2E23FDE49957FBE1F95E2E23FDE49&amp;FORM=VIRE0&amp;ru=%2fsearch%3fq%3dbienvenue%2bchez%2bles%2bch%2527tis%2btrailer%26qs%3dn%26form%3dQBRE%26msbsrank%3d1_1__0%26sp%3d-1%26pq%3dbienvenue%2bchez%2bles%2bch%2527tis%2btrail%26sc%3d1-31%26sk%3d%26cvid%3dD66F61370C02448D8EB97257D3E00C11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sinrocks.com/series/les-revenants-ainsi-soient-ils-operateurs-series-francaises-la-resurrection-9192-25-11-2012/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9215" y="822960"/>
            <a:ext cx="1076498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3600" dirty="0"/>
          </a:p>
          <a:p>
            <a:pPr algn="ctr"/>
            <a:endParaRPr lang="en-GB" sz="3600" i="1" dirty="0"/>
          </a:p>
          <a:p>
            <a:pPr algn="ctr"/>
            <a:endParaRPr lang="en-GB" sz="2800" i="1" dirty="0"/>
          </a:p>
          <a:p>
            <a:pPr algn="ctr"/>
            <a:r>
              <a:rPr lang="en-GB" sz="2800" i="1" dirty="0" err="1"/>
              <a:t>Intouchables</a:t>
            </a:r>
            <a:r>
              <a:rPr lang="en-GB" sz="2800" i="1" dirty="0"/>
              <a:t>/Untouchable </a:t>
            </a:r>
            <a:r>
              <a:rPr lang="en-GB" sz="2800" dirty="0"/>
              <a:t>(Olivier Nakache and Eric </a:t>
            </a:r>
            <a:r>
              <a:rPr lang="en-GB" sz="2800" dirty="0" err="1"/>
              <a:t>Toledano</a:t>
            </a:r>
            <a:r>
              <a:rPr lang="en-GB" sz="2800" dirty="0"/>
              <a:t>, 2011) and</a:t>
            </a:r>
            <a:r>
              <a:rPr lang="en-GB" sz="2800" i="1" dirty="0"/>
              <a:t> </a:t>
            </a:r>
            <a:r>
              <a:rPr lang="en-GB" sz="2800" i="1" dirty="0" err="1"/>
              <a:t>Lupin</a:t>
            </a:r>
            <a:r>
              <a:rPr lang="en-GB" sz="2800" dirty="0"/>
              <a:t> (Series 1, Episode 1)</a:t>
            </a:r>
          </a:p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23207" y="357447"/>
            <a:ext cx="10764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A (Post)National Mainstream Industry</a:t>
            </a:r>
            <a:endParaRPr lang="en-GB" sz="3200" b="1" dirty="0"/>
          </a:p>
          <a:p>
            <a:pPr algn="ctr"/>
            <a:r>
              <a:rPr lang="en-GB" sz="3200" b="1"/>
              <a:t>Lecture 2: Franco-US </a:t>
            </a:r>
            <a:r>
              <a:rPr lang="en-GB" sz="3200" b="1" dirty="0"/>
              <a:t>Dialogue and ‘Inclusive’ Casting</a:t>
            </a:r>
          </a:p>
        </p:txBody>
      </p:sp>
      <p:pic>
        <p:nvPicPr>
          <p:cNvPr id="4" name="Picture 3" descr="A picture containing text, person, indoor, posing&#10;&#10;Description automatically generated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949" y="1745673"/>
            <a:ext cx="2743199" cy="32253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239" y="1745673"/>
            <a:ext cx="3196643" cy="322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18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436" y="837473"/>
            <a:ext cx="3753374" cy="54490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9004" y="166255"/>
            <a:ext cx="7032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Barriers to Diversity in Film Industries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9436" y="6350924"/>
            <a:ext cx="367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Aïssa</a:t>
            </a:r>
            <a:r>
              <a:rPr lang="en-GB" dirty="0"/>
              <a:t> </a:t>
            </a:r>
            <a:r>
              <a:rPr lang="en-GB" dirty="0" err="1"/>
              <a:t>Maïga</a:t>
            </a:r>
            <a:r>
              <a:rPr lang="en-GB" dirty="0"/>
              <a:t>, Editions du </a:t>
            </a:r>
            <a:r>
              <a:rPr lang="en-GB" dirty="0" err="1"/>
              <a:t>Seuil</a:t>
            </a:r>
            <a:r>
              <a:rPr lang="en-GB" dirty="0"/>
              <a:t>, 2018.</a:t>
            </a:r>
          </a:p>
        </p:txBody>
      </p:sp>
    </p:spTree>
    <p:extLst>
      <p:ext uri="{BB962C8B-B14F-4D97-AF65-F5344CB8AC3E}">
        <p14:creationId xmlns:p14="http://schemas.microsoft.com/office/powerpoint/2010/main" val="342729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04" y="681178"/>
            <a:ext cx="4895035" cy="3108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962" y="676176"/>
            <a:ext cx="4623703" cy="2508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2472" y="224852"/>
            <a:ext cx="539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Comedian Comedy and/as Ethnic Minority Celebrity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885" y="4105214"/>
            <a:ext cx="1712535" cy="2511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952" y="3341015"/>
            <a:ext cx="2595394" cy="34564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2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699"/>
    </mc:Choice>
    <mc:Fallback xmlns="">
      <p:transition spd="slow" advTm="265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5CD8BC-BBB4-4282-9FF6-A44E18431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863" y="897709"/>
            <a:ext cx="3745386" cy="5655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2794" y="182880"/>
            <a:ext cx="910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The Impossibility of Colour-Blind Casting?</a:t>
            </a:r>
          </a:p>
        </p:txBody>
      </p:sp>
    </p:spTree>
    <p:extLst>
      <p:ext uri="{BB962C8B-B14F-4D97-AF65-F5344CB8AC3E}">
        <p14:creationId xmlns:p14="http://schemas.microsoft.com/office/powerpoint/2010/main" val="249049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82"/>
    </mc:Choice>
    <mc:Fallback xmlns="">
      <p:transition spd="slow" advTm="7158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11" y="613937"/>
            <a:ext cx="3471854" cy="1890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23" y="2504448"/>
            <a:ext cx="4752528" cy="2272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640" y="492877"/>
            <a:ext cx="3687878" cy="2011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019" y="2504447"/>
            <a:ext cx="4217121" cy="2192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9521B7-83E0-4FFD-AC4B-97DF81AAE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1866" y="3761656"/>
            <a:ext cx="2733887" cy="3096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9244" y="83127"/>
            <a:ext cx="3150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u="sng" dirty="0" err="1"/>
              <a:t>Intouchables</a:t>
            </a:r>
            <a:endParaRPr lang="en-GB" b="1" u="sng" dirty="0"/>
          </a:p>
          <a:p>
            <a:pPr algn="ctr"/>
            <a:r>
              <a:rPr lang="en-GB" b="1" u="sng" dirty="0"/>
              <a:t>Visual and Performative         Stereotyping?</a:t>
            </a:r>
          </a:p>
        </p:txBody>
      </p:sp>
    </p:spTree>
    <p:extLst>
      <p:ext uri="{BB962C8B-B14F-4D97-AF65-F5344CB8AC3E}">
        <p14:creationId xmlns:p14="http://schemas.microsoft.com/office/powerpoint/2010/main" val="12163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82"/>
    </mc:Choice>
    <mc:Fallback xmlns="">
      <p:transition spd="slow" advTm="1508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A0B0FE-36B1-44B2-B227-BF02671F2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628800"/>
            <a:ext cx="2278360" cy="3313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46132F-C02A-45AA-86B8-E6755679F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928" y="1916832"/>
            <a:ext cx="4661952" cy="24894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4101" y="407324"/>
            <a:ext cx="456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/>
              <a:t>Blackface (and) Minstrelsy</a:t>
            </a:r>
          </a:p>
        </p:txBody>
      </p:sp>
    </p:spTree>
    <p:extLst>
      <p:ext uri="{BB962C8B-B14F-4D97-AF65-F5344CB8AC3E}">
        <p14:creationId xmlns:p14="http://schemas.microsoft.com/office/powerpoint/2010/main" val="2524611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8937" y="332657"/>
            <a:ext cx="8217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b="1" u="sng" dirty="0"/>
          </a:p>
          <a:p>
            <a:pPr algn="ctr"/>
            <a:r>
              <a:rPr lang="en-GB" b="1" u="sng" dirty="0"/>
              <a:t>Stereotype and Exaggeration: Spatial Oppositions in the Film</a:t>
            </a:r>
          </a:p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063552" y="1196753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  <a:p>
            <a:r>
              <a:rPr lang="en-GB" dirty="0"/>
              <a:t>a)</a:t>
            </a:r>
            <a:r>
              <a:rPr lang="en-GB" i="1" dirty="0"/>
              <a:t>la </a:t>
            </a:r>
            <a:r>
              <a:rPr lang="en-GB" i="1" dirty="0" err="1"/>
              <a:t>banlieue</a:t>
            </a:r>
            <a:endParaRPr lang="en-GB" i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199934" y="1843973"/>
            <a:ext cx="3312368" cy="188252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2063552" y="4212331"/>
            <a:ext cx="3519686" cy="188252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6023992" y="4210769"/>
            <a:ext cx="3722848" cy="187220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6023993" y="1804731"/>
            <a:ext cx="3832101" cy="192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3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6"/>
    </mc:Choice>
    <mc:Fallback xmlns="">
      <p:transition spd="slow" advTm="1922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919537" y="607368"/>
            <a:ext cx="4032448" cy="2093962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215680" y="3212976"/>
            <a:ext cx="6120680" cy="3174082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6384033" y="607369"/>
            <a:ext cx="3744665" cy="2093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9538" y="188640"/>
            <a:ext cx="244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 versus Paris</a:t>
            </a:r>
          </a:p>
        </p:txBody>
      </p:sp>
    </p:spTree>
    <p:extLst>
      <p:ext uri="{BB962C8B-B14F-4D97-AF65-F5344CB8AC3E}">
        <p14:creationId xmlns:p14="http://schemas.microsoft.com/office/powerpoint/2010/main" val="60518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7"/>
    </mc:Choice>
    <mc:Fallback xmlns="">
      <p:transition spd="slow" advTm="581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917196" y="836712"/>
            <a:ext cx="4176464" cy="2304256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919537" y="3861049"/>
            <a:ext cx="4292724" cy="2205037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6379414" y="866982"/>
            <a:ext cx="4042792" cy="230425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/>
          <a:stretch>
            <a:fillRect/>
          </a:stretch>
        </p:blipFill>
        <p:spPr>
          <a:xfrm>
            <a:off x="6384032" y="3864278"/>
            <a:ext cx="4042792" cy="22285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1544" y="33265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b) </a:t>
            </a:r>
            <a:r>
              <a:rPr lang="en-GB" dirty="0" err="1"/>
              <a:t>Driss</a:t>
            </a:r>
            <a:r>
              <a:rPr lang="en-GB" dirty="0"/>
              <a:t>’ house </a:t>
            </a:r>
          </a:p>
        </p:txBody>
      </p:sp>
    </p:spTree>
    <p:extLst>
      <p:ext uri="{BB962C8B-B14F-4D97-AF65-F5344CB8AC3E}">
        <p14:creationId xmlns:p14="http://schemas.microsoft.com/office/powerpoint/2010/main" val="362298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4"/>
    </mc:Choice>
    <mc:Fallback xmlns="">
      <p:transition spd="slow" advTm="270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75521" y="692696"/>
            <a:ext cx="5106913" cy="2358008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655840" y="3573016"/>
            <a:ext cx="5635922" cy="25978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5520" y="18864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…versus Philippe’s house</a:t>
            </a:r>
          </a:p>
        </p:txBody>
      </p:sp>
    </p:spTree>
    <p:extLst>
      <p:ext uri="{BB962C8B-B14F-4D97-AF65-F5344CB8AC3E}">
        <p14:creationId xmlns:p14="http://schemas.microsoft.com/office/powerpoint/2010/main" val="268812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6"/>
    </mc:Choice>
    <mc:Fallback xmlns="">
      <p:transition spd="slow" advTm="901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3985" y="2790107"/>
            <a:ext cx="9052560" cy="3375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Do you agree with Jacques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Mandelbaum’s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comments in </a:t>
            </a:r>
            <a:r>
              <a:rPr lang="en-US" i="1" dirty="0">
                <a:ea typeface="Calibri" panose="020F0502020204030204" pitchFamily="34" charset="0"/>
                <a:cs typeface="Times New Roman" panose="02020603050405020304" pitchFamily="18" charset="0"/>
              </a:rPr>
              <a:t>Le Monde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that </a:t>
            </a:r>
            <a:r>
              <a:rPr lang="en-US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Intouchables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figures the possible benefits of contact between old and newer, more multicultural French generations? (in Michael 2013, p. 131, extra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rdg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.).</a:t>
            </a: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509" y="1896409"/>
            <a:ext cx="4133850" cy="2581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262" y="208831"/>
            <a:ext cx="6675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200" b="1" dirty="0"/>
          </a:p>
          <a:p>
            <a:pPr algn="ctr"/>
            <a:r>
              <a:rPr lang="en-GB" sz="2800" b="1" u="sng" dirty="0"/>
              <a:t>Inter-generational Dialogue</a:t>
            </a:r>
          </a:p>
        </p:txBody>
      </p:sp>
    </p:spTree>
    <p:extLst>
      <p:ext uri="{BB962C8B-B14F-4D97-AF65-F5344CB8AC3E}">
        <p14:creationId xmlns:p14="http://schemas.microsoft.com/office/powerpoint/2010/main" val="175175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6990" y="290945"/>
            <a:ext cx="8462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/>
              <a:t>Structure of the Lecture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8270" y="1005841"/>
            <a:ext cx="1074835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i="1" dirty="0" err="1"/>
              <a:t>Intouchables</a:t>
            </a:r>
            <a:r>
              <a:rPr lang="en-GB" sz="2800" i="1" dirty="0"/>
              <a:t> </a:t>
            </a:r>
            <a:r>
              <a:rPr lang="en-GB" sz="2800" dirty="0"/>
              <a:t>as/and culture clash and buddy comedy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/>
              <a:t>Gender, class and ethnicity in recent French film comedy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/>
              <a:t>Close analysis of </a:t>
            </a:r>
            <a:r>
              <a:rPr lang="en-GB" sz="2800" i="1" dirty="0" err="1"/>
              <a:t>Intouchables</a:t>
            </a:r>
            <a:endParaRPr lang="en-GB" sz="2800" dirty="0"/>
          </a:p>
          <a:p>
            <a:pPr marL="285750" indent="-285750">
              <a:buFontTx/>
              <a:buChar char="-"/>
            </a:pPr>
            <a:r>
              <a:rPr lang="en-GB" dirty="0"/>
              <a:t>key visual and thematic motifs</a:t>
            </a:r>
          </a:p>
          <a:p>
            <a:pPr marL="285750" indent="-285750">
              <a:buFontTx/>
              <a:buChar char="-"/>
            </a:pPr>
            <a:r>
              <a:rPr lang="en-GB" dirty="0"/>
              <a:t>key areas for discussion</a:t>
            </a:r>
          </a:p>
          <a:p>
            <a:pPr marL="285750" indent="-285750">
              <a:buFontTx/>
              <a:buChar char="-"/>
            </a:pPr>
            <a:endParaRPr lang="en-GB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/>
              <a:t>The Netflix era in France</a:t>
            </a:r>
          </a:p>
          <a:p>
            <a:r>
              <a:rPr lang="en-GB" sz="2800" dirty="0"/>
              <a:t>- </a:t>
            </a:r>
            <a:r>
              <a:rPr lang="en-GB" sz="2000" dirty="0"/>
              <a:t>French TV history</a:t>
            </a:r>
          </a:p>
          <a:p>
            <a:r>
              <a:rPr lang="en-GB" sz="2000" dirty="0"/>
              <a:t>- recent developments</a:t>
            </a:r>
          </a:p>
          <a:p>
            <a:pPr marL="342900" indent="-342900">
              <a:buFontTx/>
              <a:buChar char="-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800" i="1" dirty="0" err="1"/>
              <a:t>Lupin</a:t>
            </a:r>
            <a:endParaRPr lang="en-GB" sz="2800" i="1" dirty="0"/>
          </a:p>
          <a:p>
            <a:pPr marL="342900" indent="-342900">
              <a:buFontTx/>
              <a:buChar char="-"/>
            </a:pPr>
            <a:r>
              <a:rPr lang="en-GB" sz="2000" dirty="0"/>
              <a:t>localisation and ‘inclusive’ casting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historical revisionism</a:t>
            </a:r>
          </a:p>
        </p:txBody>
      </p:sp>
    </p:spTree>
    <p:extLst>
      <p:ext uri="{BB962C8B-B14F-4D97-AF65-F5344CB8AC3E}">
        <p14:creationId xmlns:p14="http://schemas.microsoft.com/office/powerpoint/2010/main" val="2003009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77" y="1762124"/>
            <a:ext cx="6784571" cy="4156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4314" y="91441"/>
            <a:ext cx="7498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b="1" dirty="0"/>
          </a:p>
          <a:p>
            <a:pPr algn="ctr"/>
            <a:r>
              <a:rPr lang="en-GB" sz="2400" b="1" u="sng" dirty="0"/>
              <a:t>Ambivalence and Liminality</a:t>
            </a:r>
          </a:p>
        </p:txBody>
      </p:sp>
    </p:spTree>
    <p:extLst>
      <p:ext uri="{BB962C8B-B14F-4D97-AF65-F5344CB8AC3E}">
        <p14:creationId xmlns:p14="http://schemas.microsoft.com/office/powerpoint/2010/main" val="4198365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687" y="290945"/>
            <a:ext cx="71905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Additional Bibliography (Part 1 – pre-break)</a:t>
            </a:r>
          </a:p>
          <a:p>
            <a:pPr algn="ctr"/>
            <a:endParaRPr lang="en-GB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55469" y="831274"/>
            <a:ext cx="964276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John </a:t>
            </a:r>
            <a:r>
              <a:rPr lang="en-US" dirty="0" err="1"/>
              <a:t>Alberti</a:t>
            </a:r>
            <a:r>
              <a:rPr lang="en-US" dirty="0"/>
              <a:t>, </a:t>
            </a:r>
            <a:r>
              <a:rPr lang="en-US" i="1" dirty="0"/>
              <a:t>Masculinity in the Contemporary Romantic Comedy: Gender as Genre</a:t>
            </a:r>
            <a:r>
              <a:rPr lang="en-US" dirty="0"/>
              <a:t> London and New York: Routledge, 2013.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Stuart Hall, </a:t>
            </a:r>
            <a:r>
              <a:rPr lang="en-US" i="1" dirty="0"/>
              <a:t>Questions of Cultural Identity</a:t>
            </a:r>
            <a:r>
              <a:rPr lang="en-US" dirty="0"/>
              <a:t>, London: Sage, 1996.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Mary Harrod and Phil </a:t>
            </a:r>
            <a:r>
              <a:rPr lang="en-US" dirty="0" err="1"/>
              <a:t>Powrie</a:t>
            </a:r>
            <a:r>
              <a:rPr lang="en-US" dirty="0"/>
              <a:t>, ‘</a:t>
            </a:r>
            <a:r>
              <a:rPr lang="en-GB" dirty="0"/>
              <a:t>New directions in contemporary French comedies: from nation, sex and class to ethnicity, community and the vagaries of the postmodern,’ Special Issue of </a:t>
            </a:r>
            <a:r>
              <a:rPr lang="en-GB" i="1" dirty="0"/>
              <a:t>Studies in French Cinema</a:t>
            </a:r>
            <a:r>
              <a:rPr lang="en-GB" dirty="0"/>
              <a:t> on contemporary French comedy, vol. 18, issue 1 (2018).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Andrew Higson, ‘The Limiting Imagination of National Cinema,’ in M. </a:t>
            </a:r>
            <a:r>
              <a:rPr lang="en-GB" dirty="0" err="1"/>
              <a:t>Hjort</a:t>
            </a:r>
            <a:r>
              <a:rPr lang="en-GB" dirty="0"/>
              <a:t> and S. Mackenzie (</a:t>
            </a:r>
            <a:r>
              <a:rPr lang="en-GB" dirty="0" err="1"/>
              <a:t>eds</a:t>
            </a:r>
            <a:r>
              <a:rPr lang="en-GB" dirty="0"/>
              <a:t>), </a:t>
            </a:r>
            <a:r>
              <a:rPr lang="en-GB" i="1" dirty="0"/>
              <a:t>Cinema and </a:t>
            </a:r>
            <a:r>
              <a:rPr lang="en-GB" dirty="0"/>
              <a:t> </a:t>
            </a:r>
            <a:r>
              <a:rPr lang="en-GB" i="1" dirty="0"/>
              <a:t>Nation</a:t>
            </a:r>
            <a:r>
              <a:rPr lang="en-GB" dirty="0"/>
              <a:t>, edited by London and New York: Routledge, 2011, pp. 63-74.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Raphaëlle</a:t>
            </a:r>
            <a:r>
              <a:rPr lang="en-GB" dirty="0"/>
              <a:t> </a:t>
            </a:r>
            <a:r>
              <a:rPr lang="en-GB" dirty="0" err="1"/>
              <a:t>Moine</a:t>
            </a:r>
            <a:r>
              <a:rPr lang="en-GB" dirty="0"/>
              <a:t>, </a:t>
            </a:r>
            <a:r>
              <a:rPr lang="en-GB" i="1" dirty="0"/>
              <a:t>Remakes: les films </a:t>
            </a:r>
            <a:r>
              <a:rPr lang="en-GB" i="1" dirty="0" err="1"/>
              <a:t>français</a:t>
            </a:r>
            <a:r>
              <a:rPr lang="en-GB" i="1" dirty="0"/>
              <a:t> à Hollywood, </a:t>
            </a:r>
            <a:r>
              <a:rPr lang="en-GB" dirty="0"/>
              <a:t>Paris: CNRS Editions, 2007.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---------------------, ‘</a:t>
            </a:r>
            <a:r>
              <a:rPr lang="en-GB" i="1" dirty="0" err="1"/>
              <a:t>Bienvenue</a:t>
            </a:r>
            <a:r>
              <a:rPr lang="en-GB" i="1" dirty="0"/>
              <a:t> chez les </a:t>
            </a:r>
            <a:r>
              <a:rPr lang="en-GB" i="1" dirty="0" err="1"/>
              <a:t>Cht’is</a:t>
            </a:r>
            <a:r>
              <a:rPr lang="en-GB" dirty="0"/>
              <a:t>: la </a:t>
            </a:r>
            <a:r>
              <a:rPr lang="en-GB" dirty="0" err="1"/>
              <a:t>région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la </a:t>
            </a:r>
            <a:r>
              <a:rPr lang="en-GB" dirty="0" err="1"/>
              <a:t>classe</a:t>
            </a:r>
            <a:r>
              <a:rPr lang="en-GB" dirty="0"/>
              <a:t>?’ </a:t>
            </a:r>
            <a:r>
              <a:rPr lang="en-GB" i="1" dirty="0" err="1"/>
              <a:t>Poli-Politique</a:t>
            </a:r>
            <a:r>
              <a:rPr lang="en-GB" i="1" dirty="0"/>
              <a:t> de </a:t>
            </a:r>
            <a:r>
              <a:rPr lang="en-GB" i="1" dirty="0" err="1"/>
              <a:t>l'image</a:t>
            </a:r>
            <a:r>
              <a:rPr lang="en-GB" dirty="0"/>
              <a:t>, 2 (2010).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Steve Seidman, </a:t>
            </a:r>
            <a:r>
              <a:rPr lang="en-GB" i="1" dirty="0"/>
              <a:t>Comedian Comedy: a Tradition in Hollywood Film</a:t>
            </a:r>
            <a:r>
              <a:rPr lang="en-GB" dirty="0"/>
              <a:t>, Ann </a:t>
            </a:r>
            <a:r>
              <a:rPr lang="en-GB" dirty="0" err="1"/>
              <a:t>Arbor</a:t>
            </a:r>
            <a:r>
              <a:rPr lang="en-GB" dirty="0"/>
              <a:t>: UMI Research Press, 1981.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0302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40480" y="108065"/>
            <a:ext cx="41646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800" b="1" dirty="0"/>
          </a:p>
          <a:p>
            <a:pPr algn="ctr"/>
            <a:r>
              <a:rPr lang="en-GB" sz="2800" b="1" u="sng" dirty="0"/>
              <a:t>Introduction to Streamed ‘Television’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04" y="2233912"/>
            <a:ext cx="11100544" cy="313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75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222" y="1287282"/>
            <a:ext cx="3089260" cy="4734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7570" y="6021288"/>
            <a:ext cx="338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Mittel</a:t>
            </a:r>
            <a:r>
              <a:rPr lang="en-GB" dirty="0"/>
              <a:t> (2017)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1379166"/>
            <a:ext cx="3409146" cy="4642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4152" y="602128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HBO, 2002-2008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3712" y="260648"/>
            <a:ext cx="56886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/>
              <a:t>‘Not-Television</a:t>
            </a:r>
            <a:r>
              <a:rPr lang="en-GB" sz="2800" b="1" dirty="0"/>
              <a:t>’ </a:t>
            </a:r>
          </a:p>
          <a:p>
            <a:pPr algn="ctr"/>
            <a:r>
              <a:rPr lang="en-GB" sz="2400" dirty="0"/>
              <a:t>(</a:t>
            </a:r>
            <a:r>
              <a:rPr lang="en-GB" sz="2400" dirty="0" err="1"/>
              <a:t>Brunsdon</a:t>
            </a:r>
            <a:r>
              <a:rPr lang="en-GB" sz="2400" dirty="0"/>
              <a:t> 2018)</a:t>
            </a:r>
          </a:p>
        </p:txBody>
      </p:sp>
    </p:spTree>
    <p:extLst>
      <p:ext uri="{BB962C8B-B14F-4D97-AF65-F5344CB8AC3E}">
        <p14:creationId xmlns:p14="http://schemas.microsoft.com/office/powerpoint/2010/main" val="3181337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0634" y="332657"/>
            <a:ext cx="800580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/>
              <a:t>Television in France </a:t>
            </a:r>
          </a:p>
          <a:p>
            <a:pPr algn="ctr"/>
            <a:endParaRPr lang="en-GB" b="1" u="sng" dirty="0"/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medium holds a different, lower status than in Anglo-American nations thanks to the links between French national identity and high intellectual culture.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After a slow start in the early 1950s, 1958-64: ownership went from 10% to over 40%; it was a truly mass medium by the end of the 1960s.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02" y="4798133"/>
            <a:ext cx="3636404" cy="146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64" y="4470702"/>
            <a:ext cx="4824536" cy="212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702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1584" y="620689"/>
            <a:ext cx="756084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Television in France </a:t>
            </a:r>
          </a:p>
          <a:p>
            <a:pPr algn="just"/>
            <a:endParaRPr lang="en-GB" dirty="0"/>
          </a:p>
          <a:p>
            <a:pPr algn="just"/>
            <a:endParaRPr lang="en-GB" dirty="0"/>
          </a:p>
          <a:p>
            <a:pPr algn="just"/>
            <a:r>
              <a:rPr lang="en-GB" sz="2400" dirty="0"/>
              <a:t>‘Television in France is at once more adult </a:t>
            </a:r>
            <a:r>
              <a:rPr lang="en-GB" sz="2400" b="1" dirty="0"/>
              <a:t>and more amateurish than in Britain </a:t>
            </a:r>
            <a:r>
              <a:rPr lang="en-GB" sz="2400" dirty="0"/>
              <a:t>or some other countries. A relatively high intellectual level in programmes goes hand in hand with </a:t>
            </a:r>
            <a:r>
              <a:rPr lang="en-GB" sz="2400" b="1" dirty="0"/>
              <a:t>clumsy technical blunders </a:t>
            </a:r>
            <a:r>
              <a:rPr lang="en-GB" sz="2400" dirty="0"/>
              <a:t>of presentation due to lack of discipline or preparation.’ </a:t>
            </a:r>
          </a:p>
          <a:p>
            <a:pPr algn="just"/>
            <a:endParaRPr lang="en-GB" dirty="0"/>
          </a:p>
          <a:p>
            <a:pPr algn="just"/>
            <a:r>
              <a:rPr lang="en-GB" sz="1600" dirty="0"/>
              <a:t>Charles </a:t>
            </a:r>
            <a:r>
              <a:rPr lang="en-GB" sz="1600" dirty="0" err="1"/>
              <a:t>Hildesley</a:t>
            </a:r>
            <a:r>
              <a:rPr lang="en-GB" sz="1600" dirty="0"/>
              <a:t>, </a:t>
            </a:r>
            <a:r>
              <a:rPr lang="en-GB" sz="1600" i="1" dirty="0"/>
              <a:t>Sight and Sound</a:t>
            </a:r>
            <a:r>
              <a:rPr lang="en-GB" sz="1600" dirty="0"/>
              <a:t>, 1958.</a:t>
            </a:r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July 1982: Broadcasting Bill – end of State monopoly control of television.</a:t>
            </a:r>
          </a:p>
          <a:p>
            <a:pPr algn="just"/>
            <a:endParaRPr lang="en-GB" sz="1600" dirty="0"/>
          </a:p>
          <a:p>
            <a:pPr algn="just"/>
            <a:endParaRPr lang="en-GB" sz="1600" dirty="0"/>
          </a:p>
          <a:p>
            <a:pPr algn="just"/>
            <a:r>
              <a:rPr lang="en-GB" sz="1600" dirty="0"/>
              <a:t>See </a:t>
            </a:r>
            <a:r>
              <a:rPr lang="en-GB" sz="1600" dirty="0" err="1"/>
              <a:t>Mazdon</a:t>
            </a:r>
            <a:r>
              <a:rPr lang="en-GB" sz="1600" dirty="0"/>
              <a:t>, ‘Contemporary French Television, the Nation, and the Family: Continuity and Change.’ </a:t>
            </a:r>
            <a:r>
              <a:rPr lang="en-GB" sz="1600" i="1" dirty="0"/>
              <a:t>Television and New Media </a:t>
            </a:r>
            <a:r>
              <a:rPr lang="en-GB" sz="1600" dirty="0"/>
              <a:t>2, pp.335-339 (2001).</a:t>
            </a:r>
          </a:p>
        </p:txBody>
      </p:sp>
    </p:spTree>
    <p:extLst>
      <p:ext uri="{BB962C8B-B14F-4D97-AF65-F5344CB8AC3E}">
        <p14:creationId xmlns:p14="http://schemas.microsoft.com/office/powerpoint/2010/main" val="202926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5520" y="188640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u="sng" dirty="0"/>
              <a:t>1990s</a:t>
            </a:r>
          </a:p>
          <a:p>
            <a:pPr algn="ctr"/>
            <a:endParaRPr lang="en-GB" sz="3200" dirty="0"/>
          </a:p>
          <a:p>
            <a:r>
              <a:rPr lang="en-GB" sz="2800" dirty="0"/>
              <a:t>1.‘The </a:t>
            </a:r>
            <a:r>
              <a:rPr lang="en-GB" sz="2800" b="1" dirty="0"/>
              <a:t>demise of the state monopoly</a:t>
            </a:r>
            <a:r>
              <a:rPr lang="en-GB" sz="2800" dirty="0"/>
              <a:t>, the </a:t>
            </a:r>
            <a:r>
              <a:rPr lang="en-GB" sz="2800" b="1" dirty="0"/>
              <a:t>advent of cable and satellite television</a:t>
            </a:r>
            <a:r>
              <a:rPr lang="en-GB" sz="2800" dirty="0"/>
              <a:t>, coupled with the </a:t>
            </a:r>
            <a:r>
              <a:rPr lang="en-GB" sz="2800" b="1" dirty="0"/>
              <a:t>development of new terrestrial channels and the privatization of TF1 </a:t>
            </a:r>
            <a:r>
              <a:rPr lang="en-GB" sz="2800" dirty="0"/>
              <a:t>have caused a fragmentation of the French televisual landscape and undermined the apparent certainties of the national broadcast to a national audience carried out by a state-controlled public television.’ </a:t>
            </a:r>
          </a:p>
          <a:p>
            <a:r>
              <a:rPr lang="en-GB" dirty="0"/>
              <a:t>						            </a:t>
            </a:r>
            <a:r>
              <a:rPr lang="en-GB" dirty="0" err="1"/>
              <a:t>Mazdon</a:t>
            </a:r>
            <a:r>
              <a:rPr lang="en-GB" dirty="0"/>
              <a:t> 2001, p.338.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7528" y="5229201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/>
              <a:t>Competition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/>
              <a:t>‘Dumbing down’ for mass appeal and due to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/>
              <a:t>The globalisation of culture…</a:t>
            </a:r>
          </a:p>
        </p:txBody>
      </p:sp>
    </p:spTree>
    <p:extLst>
      <p:ext uri="{BB962C8B-B14F-4D97-AF65-F5344CB8AC3E}">
        <p14:creationId xmlns:p14="http://schemas.microsoft.com/office/powerpoint/2010/main" val="3415017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5520" y="692696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And more global circulation.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12224" y="653835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1998-2004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9897" y="6538355"/>
            <a:ext cx="211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1997-2003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8370" y="655710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2001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09F34-F087-4727-BADE-4AB7A435CB2E}"/>
              </a:ext>
            </a:extLst>
          </p:cNvPr>
          <p:cNvSpPr txBox="1"/>
          <p:nvPr/>
        </p:nvSpPr>
        <p:spPr>
          <a:xfrm>
            <a:off x="1703512" y="33265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AAE7F5-3805-4132-A57B-1EAE0448AD65}"/>
              </a:ext>
            </a:extLst>
          </p:cNvPr>
          <p:cNvSpPr txBox="1"/>
          <p:nvPr/>
        </p:nvSpPr>
        <p:spPr>
          <a:xfrm>
            <a:off x="5762044" y="2375703"/>
            <a:ext cx="5270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French </a:t>
            </a:r>
            <a:r>
              <a:rPr lang="en-US" sz="2000" dirty="0" err="1"/>
              <a:t>programmes</a:t>
            </a:r>
            <a:r>
              <a:rPr lang="en-US" sz="2000" dirty="0"/>
              <a:t> popular internationally, 2010s – and many more, including later </a:t>
            </a:r>
            <a:r>
              <a:rPr lang="en-US" sz="2000" i="1" dirty="0"/>
              <a:t>Lupin</a:t>
            </a:r>
            <a:r>
              <a:rPr lang="en-US" sz="2000" dirty="0"/>
              <a:t> preeminently above all of them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7AE161-B7E2-487E-973B-9FEBDB79F4B5}"/>
              </a:ext>
            </a:extLst>
          </p:cNvPr>
          <p:cNvSpPr txBox="1"/>
          <p:nvPr/>
        </p:nvSpPr>
        <p:spPr>
          <a:xfrm>
            <a:off x="1919536" y="5733257"/>
            <a:ext cx="8784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33247B-8D1D-4DCF-9E16-5DD8C1B24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324" y="1117851"/>
            <a:ext cx="1425187" cy="2094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338DCF-A1E2-4A9D-AA07-57B30B0C8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577" y="1093817"/>
            <a:ext cx="1631467" cy="2165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513E9-893E-4D8D-920D-C20B359D8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910" y="1147628"/>
            <a:ext cx="1517433" cy="20645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B7C86E-CBA4-4400-89AF-010312CABEDD}"/>
              </a:ext>
            </a:extLst>
          </p:cNvPr>
          <p:cNvSpPr txBox="1"/>
          <p:nvPr/>
        </p:nvSpPr>
        <p:spPr>
          <a:xfrm>
            <a:off x="765313" y="487017"/>
            <a:ext cx="3544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2010s: the </a:t>
            </a:r>
            <a:r>
              <a:rPr lang="en-US" sz="2400" dirty="0" err="1"/>
              <a:t>transnationalisation</a:t>
            </a:r>
            <a:r>
              <a:rPr lang="en-US" sz="2400" dirty="0"/>
              <a:t> of television, notably through streaming platforms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7688" y="188641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Changing Landscapes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95964B-91B3-4490-DDD8-994560DC954E}"/>
              </a:ext>
            </a:extLst>
          </p:cNvPr>
          <p:cNvSpPr txBox="1"/>
          <p:nvPr/>
        </p:nvSpPr>
        <p:spPr>
          <a:xfrm>
            <a:off x="467139" y="4357261"/>
            <a:ext cx="102373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Auteurism in TV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Dense storytelling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Less reliance on 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‘French touch’ European TV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 generation of ‘</a:t>
            </a:r>
            <a:r>
              <a:rPr lang="en-GB" sz="2400" dirty="0" err="1"/>
              <a:t>telephiles</a:t>
            </a:r>
            <a:r>
              <a:rPr lang="en-GB" sz="2400" dirty="0"/>
              <a:t>’</a:t>
            </a:r>
          </a:p>
          <a:p>
            <a:r>
              <a:rPr lang="en-GB" sz="2400" dirty="0"/>
              <a:t>			</a:t>
            </a:r>
            <a:r>
              <a:rPr lang="en-GB" dirty="0"/>
              <a:t>See </a:t>
            </a:r>
            <a:r>
              <a:rPr lang="en-GB" dirty="0" err="1"/>
              <a:t>Benjo</a:t>
            </a:r>
            <a:r>
              <a:rPr lang="en-GB" dirty="0"/>
              <a:t> in Durand (2012)</a:t>
            </a:r>
          </a:p>
        </p:txBody>
      </p:sp>
    </p:spTree>
    <p:extLst>
      <p:ext uri="{BB962C8B-B14F-4D97-AF65-F5344CB8AC3E}">
        <p14:creationId xmlns:p14="http://schemas.microsoft.com/office/powerpoint/2010/main" val="1099430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258" y="1020261"/>
            <a:ext cx="3610479" cy="5515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2007" y="216131"/>
            <a:ext cx="7523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u="sng" dirty="0" err="1"/>
              <a:t>Lupin</a:t>
            </a:r>
            <a:r>
              <a:rPr lang="en-GB" sz="2800" b="1" u="sng" dirty="0"/>
              <a:t> and French Cultural Localisation</a:t>
            </a:r>
          </a:p>
        </p:txBody>
      </p:sp>
    </p:spTree>
    <p:extLst>
      <p:ext uri="{BB962C8B-B14F-4D97-AF65-F5344CB8AC3E}">
        <p14:creationId xmlns:p14="http://schemas.microsoft.com/office/powerpoint/2010/main" val="2130111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767" y="798022"/>
            <a:ext cx="1087304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2000" dirty="0"/>
          </a:p>
          <a:p>
            <a:pPr algn="just"/>
            <a:endParaRPr lang="en-GB" sz="2000" dirty="0"/>
          </a:p>
          <a:p>
            <a:pPr algn="just"/>
            <a:r>
              <a:rPr lang="en-GB" sz="2400" dirty="0"/>
              <a:t>‘Broadcasting was a national industry that progressively internationalised[, while streaming is essentially a global industry that is progressively localising].’ </a:t>
            </a:r>
            <a:r>
              <a:rPr lang="en-GB" dirty="0" err="1"/>
              <a:t>Chalaby</a:t>
            </a:r>
            <a:r>
              <a:rPr lang="en-GB" dirty="0"/>
              <a:t> (2023, 1) 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382385"/>
            <a:ext cx="7581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/>
              <a:t>Netflix and Localisation as Internationalisation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207" y="2676698"/>
            <a:ext cx="105654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Netflix Originals planned by locally embedded producers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But in consultation with internationally-oriented market research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Exportability has a bearing on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lvl="8"/>
            <a:r>
              <a:rPr lang="en-GB" sz="2400" dirty="0"/>
              <a:t>			</a:t>
            </a:r>
            <a:r>
              <a:rPr lang="en-GB" sz="2000" dirty="0"/>
              <a:t>(</a:t>
            </a:r>
            <a:r>
              <a:rPr lang="en-GB" sz="2000" dirty="0" err="1"/>
              <a:t>Taillibert</a:t>
            </a:r>
            <a:r>
              <a:rPr lang="en-GB" sz="2000" dirty="0"/>
              <a:t> and </a:t>
            </a:r>
            <a:r>
              <a:rPr lang="en-GB" sz="2000" dirty="0" err="1"/>
              <a:t>Cailler</a:t>
            </a:r>
            <a:r>
              <a:rPr lang="en-GB" sz="2000" dirty="0"/>
              <a:t> 2022)</a:t>
            </a:r>
          </a:p>
        </p:txBody>
      </p:sp>
    </p:spTree>
    <p:extLst>
      <p:ext uri="{BB962C8B-B14F-4D97-AF65-F5344CB8AC3E}">
        <p14:creationId xmlns:p14="http://schemas.microsoft.com/office/powerpoint/2010/main" val="281339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9BC4EF-5517-41EC-8848-B24E4B3E3AC9}"/>
              </a:ext>
            </a:extLst>
          </p:cNvPr>
          <p:cNvSpPr txBox="1"/>
          <p:nvPr/>
        </p:nvSpPr>
        <p:spPr>
          <a:xfrm>
            <a:off x="1919536" y="0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b="1" u="sng" dirty="0"/>
          </a:p>
          <a:p>
            <a:pPr algn="ctr"/>
            <a:r>
              <a:rPr lang="en-GB" b="1" u="sng" dirty="0"/>
              <a:t>The Best-selling Films on the French Market since 2000</a:t>
            </a:r>
            <a:endParaRPr lang="en-US" b="1" u="sng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2F7F53-CA83-4F78-B800-1E855A95EB6B}"/>
              </a:ext>
            </a:extLst>
          </p:cNvPr>
          <p:cNvSpPr txBox="1"/>
          <p:nvPr/>
        </p:nvSpPr>
        <p:spPr>
          <a:xfrm>
            <a:off x="1919536" y="404665"/>
            <a:ext cx="8640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Extracted from a list of the 100 best-sellers, Internet Movie Database, www.imdb.com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88D13D-852B-46E7-AE89-3DD4CAA7C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050995"/>
            <a:ext cx="9592437" cy="1728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2A881A-29F7-4FE0-951C-7D0B033F5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245" y="2836720"/>
            <a:ext cx="1947490" cy="2522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3B6571-225F-4BF2-AFD9-DDBCB5648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793" y="2906853"/>
            <a:ext cx="1947489" cy="27042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BC4C85-FF76-4666-9276-604623CED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458" y="3755281"/>
            <a:ext cx="2352557" cy="1824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69C532-1C3D-445D-BBC2-FE9F1FE5D8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1507" y="3140968"/>
            <a:ext cx="1938960" cy="28529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5993904"/>
            <a:ext cx="9132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See also M. Harrod and P. </a:t>
            </a:r>
            <a:r>
              <a:rPr lang="en-US" dirty="0" err="1"/>
              <a:t>Powrie</a:t>
            </a:r>
            <a:r>
              <a:rPr lang="en-US" dirty="0"/>
              <a:t> (2018) on ‘</a:t>
            </a:r>
            <a:r>
              <a:rPr lang="en-GB" dirty="0"/>
              <a:t>New directions in contemporary French comedies’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2385" y="5611138"/>
            <a:ext cx="3981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8"/>
              </a:rPr>
              <a:t>Trailer: </a:t>
            </a:r>
            <a:r>
              <a:rPr lang="en-GB" sz="1200" dirty="0" err="1">
                <a:hlinkClick r:id="rId8"/>
              </a:rPr>
              <a:t>Bienvenue</a:t>
            </a:r>
            <a:r>
              <a:rPr lang="en-GB" sz="1200" dirty="0">
                <a:hlinkClick r:id="rId8"/>
              </a:rPr>
              <a:t> Chez Les </a:t>
            </a:r>
            <a:r>
              <a:rPr lang="en-GB" sz="1200" dirty="0" err="1">
                <a:hlinkClick r:id="rId8"/>
              </a:rPr>
              <a:t>Ch'tis</a:t>
            </a:r>
            <a:r>
              <a:rPr lang="en-GB" sz="1200" dirty="0">
                <a:hlinkClick r:id="rId8"/>
              </a:rPr>
              <a:t> Trailer - In UK Cinemas 1st April - Bing video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2694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284"/>
    </mc:Choice>
    <mc:Fallback xmlns="">
      <p:transition spd="slow" advTm="24328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5" y="768792"/>
            <a:ext cx="10759638" cy="5022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791200"/>
            <a:ext cx="1126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dirty="0"/>
              <a:t>See also </a:t>
            </a:r>
            <a:r>
              <a:rPr lang="en-GB" dirty="0" err="1"/>
              <a:t>Scarlata</a:t>
            </a:r>
            <a:r>
              <a:rPr lang="en-GB" dirty="0"/>
              <a:t>, </a:t>
            </a:r>
            <a:r>
              <a:rPr lang="en-GB" dirty="0" err="1"/>
              <a:t>Lobato</a:t>
            </a:r>
            <a:r>
              <a:rPr lang="en-GB" dirty="0"/>
              <a:t> and Cunningham (2021, 145) on ‘circulation-based casting’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01433" y="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/>
              <a:t>‘Inclusive’ Netflix</a:t>
            </a:r>
          </a:p>
        </p:txBody>
      </p:sp>
    </p:spTree>
    <p:extLst>
      <p:ext uri="{BB962C8B-B14F-4D97-AF65-F5344CB8AC3E}">
        <p14:creationId xmlns:p14="http://schemas.microsoft.com/office/powerpoint/2010/main" val="3704134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28" y="547471"/>
            <a:ext cx="1951363" cy="2975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87" y="3634009"/>
            <a:ext cx="2046447" cy="3090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799" y="2794176"/>
            <a:ext cx="2263899" cy="2892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017" y="1062926"/>
            <a:ext cx="2617208" cy="3925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5363" y="884552"/>
            <a:ext cx="2836637" cy="3567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4768" y="3523427"/>
            <a:ext cx="2342159" cy="31301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93076" y="241069"/>
            <a:ext cx="6691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/>
              <a:t>Images of (Relative) Ethnic Diversity</a:t>
            </a:r>
          </a:p>
        </p:txBody>
      </p:sp>
    </p:spTree>
    <p:extLst>
      <p:ext uri="{BB962C8B-B14F-4D97-AF65-F5344CB8AC3E}">
        <p14:creationId xmlns:p14="http://schemas.microsoft.com/office/powerpoint/2010/main" val="878224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60" y="939800"/>
            <a:ext cx="11117109" cy="51048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4533" y="6146800"/>
            <a:ext cx="7128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Behlil</a:t>
            </a:r>
            <a:r>
              <a:rPr lang="en-GB" dirty="0"/>
              <a:t>, Sánchez Prado and </a:t>
            </a:r>
            <a:r>
              <a:rPr lang="en-GB" dirty="0" err="1"/>
              <a:t>Verheul</a:t>
            </a:r>
            <a:r>
              <a:rPr lang="en-GB" dirty="0"/>
              <a:t> (2020, 96–97)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0600" y="237067"/>
            <a:ext cx="5418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/>
              <a:t>‘Postcard Aesthetics’</a:t>
            </a:r>
          </a:p>
        </p:txBody>
      </p:sp>
    </p:spTree>
    <p:extLst>
      <p:ext uri="{BB962C8B-B14F-4D97-AF65-F5344CB8AC3E}">
        <p14:creationId xmlns:p14="http://schemas.microsoft.com/office/powerpoint/2010/main" val="1231329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46" y="1151467"/>
            <a:ext cx="10503644" cy="5021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5259" y="224444"/>
            <a:ext cx="678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/>
              <a:t>Other Clichés</a:t>
            </a:r>
          </a:p>
        </p:txBody>
      </p:sp>
    </p:spTree>
    <p:extLst>
      <p:ext uri="{BB962C8B-B14F-4D97-AF65-F5344CB8AC3E}">
        <p14:creationId xmlns:p14="http://schemas.microsoft.com/office/powerpoint/2010/main" val="11951827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911" y="4969846"/>
            <a:ext cx="2581483" cy="188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97" y="4025959"/>
            <a:ext cx="1927589" cy="282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29" y="1416094"/>
            <a:ext cx="2213268" cy="260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67608" y="18864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3200" b="1" u="sng" dirty="0"/>
              <a:t>European Heritage Films since the 1980s</a:t>
            </a:r>
            <a:endParaRPr lang="en-GB" b="1" dirty="0"/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911" y="1234783"/>
            <a:ext cx="20955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1564" y="834288"/>
            <a:ext cx="4827995" cy="27564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56517" y="3682538"/>
            <a:ext cx="3283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… and </a:t>
            </a:r>
            <a:r>
              <a:rPr lang="en-GB" i="1" dirty="0" err="1"/>
              <a:t>Lupin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414135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84" y="864524"/>
            <a:ext cx="11561511" cy="53917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4844" y="108065"/>
            <a:ext cx="6068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Modelling Fandom</a:t>
            </a:r>
          </a:p>
        </p:txBody>
      </p:sp>
    </p:spTree>
    <p:extLst>
      <p:ext uri="{BB962C8B-B14F-4D97-AF65-F5344CB8AC3E}">
        <p14:creationId xmlns:p14="http://schemas.microsoft.com/office/powerpoint/2010/main" val="22306528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88" y="1170863"/>
            <a:ext cx="9645563" cy="4988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8182" y="249382"/>
            <a:ext cx="7888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Rewriting Identities and (French and Postcolonial) Histories</a:t>
            </a:r>
          </a:p>
        </p:txBody>
      </p:sp>
    </p:spTree>
    <p:extLst>
      <p:ext uri="{BB962C8B-B14F-4D97-AF65-F5344CB8AC3E}">
        <p14:creationId xmlns:p14="http://schemas.microsoft.com/office/powerpoint/2010/main" val="201680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530" y="1608881"/>
            <a:ext cx="8846119" cy="4398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3527" y="91440"/>
            <a:ext cx="6068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2400" b="1" u="sng" dirty="0"/>
              <a:t>Upper-class Decadence and Corruption</a:t>
            </a:r>
          </a:p>
        </p:txBody>
      </p:sp>
    </p:spTree>
    <p:extLst>
      <p:ext uri="{BB962C8B-B14F-4D97-AF65-F5344CB8AC3E}">
        <p14:creationId xmlns:p14="http://schemas.microsoft.com/office/powerpoint/2010/main" val="902417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35" y="865140"/>
            <a:ext cx="11122650" cy="55190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2459" y="157943"/>
            <a:ext cx="6159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The </a:t>
            </a:r>
            <a:r>
              <a:rPr lang="en-GB" sz="2400" b="1" u="sng" dirty="0" err="1"/>
              <a:t>Fetishisation</a:t>
            </a:r>
            <a:r>
              <a:rPr lang="en-GB" sz="2400" b="1" u="sng" dirty="0"/>
              <a:t> of Le Blanc’s books</a:t>
            </a:r>
          </a:p>
        </p:txBody>
      </p:sp>
    </p:spTree>
    <p:extLst>
      <p:ext uri="{BB962C8B-B14F-4D97-AF65-F5344CB8AC3E}">
        <p14:creationId xmlns:p14="http://schemas.microsoft.com/office/powerpoint/2010/main" val="567778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29" y="1267536"/>
            <a:ext cx="9736245" cy="4858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084" y="157942"/>
            <a:ext cx="635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The Legitimation of Leblanc’s Books</a:t>
            </a:r>
          </a:p>
        </p:txBody>
      </p:sp>
    </p:spTree>
    <p:extLst>
      <p:ext uri="{BB962C8B-B14F-4D97-AF65-F5344CB8AC3E}">
        <p14:creationId xmlns:p14="http://schemas.microsoft.com/office/powerpoint/2010/main" val="4167193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74" y="144549"/>
            <a:ext cx="1944216" cy="310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0"/>
            <a:ext cx="2123728" cy="33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39" y="1681846"/>
            <a:ext cx="4050764" cy="257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91744" y="169875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u="sng" dirty="0"/>
              <a:t>INTOUCHABLES</a:t>
            </a:r>
            <a:r>
              <a:rPr lang="en-GB" b="1" u="sng" dirty="0"/>
              <a:t> AS COMEDY</a:t>
            </a:r>
          </a:p>
          <a:p>
            <a:pPr algn="ctr"/>
            <a:r>
              <a:rPr lang="en-GB" b="1" u="sng" dirty="0"/>
              <a:t>Comic Buddy Duos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19736" y="112474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transnational, </a:t>
            </a:r>
            <a:r>
              <a:rPr lang="en-GB" dirty="0" err="1"/>
              <a:t>transhistorical</a:t>
            </a:r>
            <a:r>
              <a:rPr lang="en-GB" dirty="0"/>
              <a:t> phenomenon.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23792" y="4365105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La Commedia </a:t>
            </a:r>
            <a:r>
              <a:rPr lang="en-GB" sz="1400" i="1" dirty="0" err="1"/>
              <a:t>dell’Arte</a:t>
            </a:r>
            <a:endParaRPr lang="en-GB" sz="1400" i="1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61049"/>
            <a:ext cx="2123728" cy="285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19736" y="4782911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7252" y="3645024"/>
            <a:ext cx="2191601" cy="3068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588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22"/>
    </mc:Choice>
    <mc:Fallback xmlns="">
      <p:transition spd="slow" advTm="135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105" y="1054726"/>
            <a:ext cx="3448531" cy="54966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8465" y="174567"/>
            <a:ext cx="5353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/>
              <a:t>Having the Last (Elite?) Laugh</a:t>
            </a:r>
          </a:p>
        </p:txBody>
      </p:sp>
    </p:spTree>
    <p:extLst>
      <p:ext uri="{BB962C8B-B14F-4D97-AF65-F5344CB8AC3E}">
        <p14:creationId xmlns:p14="http://schemas.microsoft.com/office/powerpoint/2010/main" val="1347911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3367" y="-199505"/>
            <a:ext cx="8154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Additional Bibliography (Part 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7527" y="482138"/>
            <a:ext cx="10016837" cy="672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Melis</a:t>
            </a:r>
            <a:r>
              <a:rPr lang="en-US" sz="1600" dirty="0"/>
              <a:t> </a:t>
            </a:r>
            <a:r>
              <a:rPr lang="en-US" sz="1600" dirty="0" err="1"/>
              <a:t>Behli</a:t>
            </a:r>
            <a:r>
              <a:rPr lang="cs-CZ" sz="1600"/>
              <a:t>l</a:t>
            </a:r>
            <a:r>
              <a:rPr lang="en-US" sz="1600"/>
              <a:t>, </a:t>
            </a:r>
            <a:r>
              <a:rPr lang="en-US" sz="1600" dirty="0"/>
              <a:t>Ignacio M. Sánchez Prado and </a:t>
            </a:r>
            <a:r>
              <a:rPr lang="en-US" sz="1600" dirty="0" err="1"/>
              <a:t>Jaap</a:t>
            </a:r>
            <a:r>
              <a:rPr lang="en-US" sz="1600" dirty="0"/>
              <a:t> </a:t>
            </a:r>
            <a:r>
              <a:rPr lang="en-US" sz="1600" dirty="0" err="1"/>
              <a:t>Verheul</a:t>
            </a:r>
            <a:r>
              <a:rPr lang="en-US" sz="1600" dirty="0"/>
              <a:t>, ‘The Dead are Alive: The Exotic Non-place of the </a:t>
            </a:r>
            <a:r>
              <a:rPr lang="en-US" sz="1600" dirty="0" err="1"/>
              <a:t>Bondian</a:t>
            </a:r>
            <a:r>
              <a:rPr lang="en-US" sz="1600" dirty="0"/>
              <a:t> Runaway Production,’ in </a:t>
            </a:r>
            <a:r>
              <a:rPr lang="en-US" sz="1600" i="1" dirty="0"/>
              <a:t>The Cultural Life of James Bond: Specters of 007</a:t>
            </a:r>
            <a:r>
              <a:rPr lang="en-US" sz="1600" dirty="0"/>
              <a:t>, edited by </a:t>
            </a:r>
            <a:r>
              <a:rPr lang="en-US" sz="1600" dirty="0" err="1"/>
              <a:t>Jaap</a:t>
            </a:r>
            <a:r>
              <a:rPr lang="en-US" sz="1600" dirty="0"/>
              <a:t> </a:t>
            </a:r>
            <a:r>
              <a:rPr lang="en-US" sz="1600" dirty="0" err="1"/>
              <a:t>Verheul</a:t>
            </a:r>
            <a:r>
              <a:rPr lang="en-US" sz="1600" dirty="0"/>
              <a:t>, Amsterdam: Amsterdam University Press, 2020, pp. 81-102.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Charlotte </a:t>
            </a:r>
            <a:r>
              <a:rPr lang="en-GB" sz="1600" dirty="0" err="1"/>
              <a:t>Brunsdon</a:t>
            </a:r>
            <a:r>
              <a:rPr lang="en-GB" sz="1600" dirty="0"/>
              <a:t>, </a:t>
            </a:r>
            <a:r>
              <a:rPr lang="en-GB" sz="1600" i="1" dirty="0"/>
              <a:t>Television Cities: Paris, London, Baltimore</a:t>
            </a:r>
            <a:r>
              <a:rPr lang="en-GB" sz="1600" dirty="0"/>
              <a:t>, Durham, NC: Duke University Press, 2018.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Jean K. </a:t>
            </a:r>
            <a:r>
              <a:rPr lang="en-GB" sz="1600" dirty="0" err="1"/>
              <a:t>Chalaby</a:t>
            </a:r>
            <a:r>
              <a:rPr lang="en-GB" sz="1600" dirty="0"/>
              <a:t>, </a:t>
            </a:r>
            <a:r>
              <a:rPr lang="en-GB" sz="1600" i="1" dirty="0"/>
              <a:t>Television in the Streaming Era: The Global Shift, </a:t>
            </a:r>
            <a:r>
              <a:rPr lang="en-GB" sz="1600" dirty="0"/>
              <a:t>Cambridge: Cambridge University Press, 2023.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Bruce </a:t>
            </a:r>
            <a:r>
              <a:rPr lang="en-GB" sz="1600" dirty="0" err="1"/>
              <a:t>Crumley</a:t>
            </a:r>
            <a:r>
              <a:rPr lang="en-GB" sz="1600" dirty="0"/>
              <a:t>, ‘French TV’s reputation spirals upwards,’ </a:t>
            </a:r>
            <a:r>
              <a:rPr lang="en-GB" sz="1600" i="1" dirty="0"/>
              <a:t>The Guardian</a:t>
            </a:r>
            <a:r>
              <a:rPr lang="en-GB" sz="1600" dirty="0"/>
              <a:t>, 19 February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Jean-Marie Durand, ‘</a:t>
            </a:r>
            <a:r>
              <a:rPr lang="en-GB" sz="1600" i="1" dirty="0"/>
              <a:t>Les Revenants, </a:t>
            </a:r>
            <a:r>
              <a:rPr lang="en-GB" sz="1600" i="1" dirty="0" err="1"/>
              <a:t>Ainsi</a:t>
            </a:r>
            <a:r>
              <a:rPr lang="en-GB" sz="1600" i="1" dirty="0"/>
              <a:t> </a:t>
            </a:r>
            <a:r>
              <a:rPr lang="en-GB" sz="1600" i="1" dirty="0" err="1"/>
              <a:t>soient-ils</a:t>
            </a:r>
            <a:r>
              <a:rPr lang="en-GB" sz="1600" dirty="0"/>
              <a:t>, </a:t>
            </a:r>
            <a:r>
              <a:rPr lang="en-GB" sz="1600" i="1" dirty="0" err="1"/>
              <a:t>Opérateurs</a:t>
            </a:r>
            <a:r>
              <a:rPr lang="en-GB" sz="1600" dirty="0"/>
              <a:t>…</a:t>
            </a:r>
            <a:r>
              <a:rPr lang="en-GB" sz="1600" dirty="0" err="1"/>
              <a:t>séries</a:t>
            </a:r>
            <a:r>
              <a:rPr lang="en-GB" sz="1600" dirty="0"/>
              <a:t> </a:t>
            </a:r>
            <a:r>
              <a:rPr lang="en-GB" sz="1600" dirty="0" err="1"/>
              <a:t>françaises</a:t>
            </a:r>
            <a:r>
              <a:rPr lang="en-GB" sz="1600" dirty="0"/>
              <a:t>: la resurrection,’ </a:t>
            </a:r>
            <a:r>
              <a:rPr lang="en-GB" sz="1600" i="1" dirty="0"/>
              <a:t>Les </a:t>
            </a:r>
            <a:r>
              <a:rPr lang="en-GB" sz="1600" i="1" dirty="0" err="1"/>
              <a:t>Inrockuptibles</a:t>
            </a:r>
            <a:r>
              <a:rPr lang="en-GB" sz="1600" dirty="0"/>
              <a:t>, 25 November 2012. </a:t>
            </a:r>
            <a:r>
              <a:rPr lang="fr-FR" sz="1600" dirty="0">
                <a:hlinkClick r:id="rId2"/>
              </a:rPr>
              <a:t>Les Revenants, Ainsi soient-ils, Opérateurs... séries françaises : la résurrection | Les </a:t>
            </a:r>
            <a:r>
              <a:rPr lang="fr-FR" sz="1600" dirty="0" err="1">
                <a:hlinkClick r:id="rId2"/>
              </a:rPr>
              <a:t>Inrocks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Lee </a:t>
            </a:r>
            <a:r>
              <a:rPr lang="en-US" sz="1600" dirty="0" err="1"/>
              <a:t>Hyo</a:t>
            </a:r>
            <a:r>
              <a:rPr lang="en-US" sz="1600" dirty="0"/>
              <a:t>-won, ‘Ted </a:t>
            </a:r>
            <a:r>
              <a:rPr lang="en-US" sz="1600" dirty="0" err="1"/>
              <a:t>Sarandos</a:t>
            </a:r>
            <a:r>
              <a:rPr lang="en-US" sz="1600" dirty="0"/>
              <a:t>: Netflix’s Global Platform Will Bring Diversity to Hollywood,’ </a:t>
            </a:r>
            <a:r>
              <a:rPr lang="en-US" sz="1600" i="1" dirty="0"/>
              <a:t>Hollywood Reporter</a:t>
            </a:r>
            <a:r>
              <a:rPr lang="en-US" sz="1600" dirty="0"/>
              <a:t>, 30 June 2016. https://www.hollywoodreporter.com/news/ted-%20sarandos-netflixs-global-platform-907558.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Lucy </a:t>
            </a:r>
            <a:r>
              <a:rPr lang="en-GB" sz="1600" dirty="0" err="1"/>
              <a:t>Mazdon</a:t>
            </a:r>
            <a:r>
              <a:rPr lang="en-GB" sz="1600" dirty="0"/>
              <a:t>, 'French Television: Negotiating the National Popular,' in D. Holmes and D. Loosely (</a:t>
            </a:r>
            <a:r>
              <a:rPr lang="en-GB" sz="1600" dirty="0" err="1"/>
              <a:t>eds</a:t>
            </a:r>
            <a:r>
              <a:rPr lang="en-GB" sz="1600" dirty="0"/>
              <a:t>), </a:t>
            </a:r>
            <a:r>
              <a:rPr lang="en-GB" sz="1600" i="1" dirty="0"/>
              <a:t>Imagining the Popular in Contemporary French Culture</a:t>
            </a:r>
            <a:r>
              <a:rPr lang="en-GB" sz="1600" dirty="0"/>
              <a:t>, pp. 162-94. Manchester: Manchester University Press, 2013.</a:t>
            </a:r>
            <a:r>
              <a:rPr lang="en-GB" sz="16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Alexa </a:t>
            </a:r>
            <a:r>
              <a:rPr lang="en-US" sz="1600" dirty="0" err="1"/>
              <a:t>Scarlata</a:t>
            </a:r>
            <a:r>
              <a:rPr lang="en-US" sz="1600" dirty="0"/>
              <a:t>, Ramon </a:t>
            </a:r>
            <a:r>
              <a:rPr lang="en-US" sz="1600" dirty="0" err="1"/>
              <a:t>Lobato</a:t>
            </a:r>
            <a:r>
              <a:rPr lang="en-US" sz="1600" dirty="0"/>
              <a:t> and Stuart </a:t>
            </a:r>
            <a:r>
              <a:rPr lang="en-US" sz="1600" dirty="0" err="1"/>
              <a:t>Cunningham,‘Producing</a:t>
            </a:r>
            <a:r>
              <a:rPr lang="en-US" sz="1600" dirty="0"/>
              <a:t> Local Content in International Waters: The Case of Netflix’s </a:t>
            </a:r>
            <a:r>
              <a:rPr lang="en-US" sz="1600" i="1" dirty="0"/>
              <a:t>Tidelands</a:t>
            </a:r>
            <a:r>
              <a:rPr lang="en-US" sz="1600" dirty="0"/>
              <a:t>,’ </a:t>
            </a:r>
            <a:r>
              <a:rPr lang="en-US" sz="1600" i="1" dirty="0"/>
              <a:t>Continuum</a:t>
            </a:r>
            <a:r>
              <a:rPr lang="en-US" sz="1600" dirty="0"/>
              <a:t> 35 (1): 137–150 (2021). https://doi.org/10.1080/10304312.2021.1884654.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644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7FE163-76DB-4A64-8EF8-D293B9A4436F}"/>
              </a:ext>
            </a:extLst>
          </p:cNvPr>
          <p:cNvSpPr txBox="1"/>
          <p:nvPr/>
        </p:nvSpPr>
        <p:spPr>
          <a:xfrm>
            <a:off x="3143672" y="-243408"/>
            <a:ext cx="62646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/>
          </a:p>
          <a:p>
            <a:pPr algn="ctr"/>
            <a:r>
              <a:rPr lang="en-US" sz="3200" b="1" dirty="0"/>
              <a:t>Television Studies in France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11F96E-3D4E-47F7-9EFE-22889EE2B209}"/>
              </a:ext>
            </a:extLst>
          </p:cNvPr>
          <p:cNvSpPr txBox="1"/>
          <p:nvPr/>
        </p:nvSpPr>
        <p:spPr>
          <a:xfrm>
            <a:off x="1524000" y="764705"/>
            <a:ext cx="612017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/>
              <a:t>Denigration of the medium from </a:t>
            </a:r>
            <a:r>
              <a:rPr lang="en-US" sz="2400" b="1" dirty="0" err="1"/>
              <a:t>cinephilic</a:t>
            </a:r>
            <a:r>
              <a:rPr lang="en-US" sz="2400" b="1" dirty="0"/>
              <a:t> critics </a:t>
            </a:r>
            <a:r>
              <a:rPr lang="en-US" sz="2000" dirty="0"/>
              <a:t>e.g. see </a:t>
            </a:r>
            <a:r>
              <a:rPr lang="en-GB" sz="2000" dirty="0"/>
              <a:t>critic René </a:t>
            </a: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Prédal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, who often writes for </a:t>
            </a:r>
            <a:r>
              <a:rPr lang="en-GB" sz="2000" i="1" dirty="0">
                <a:ea typeface="Calibri" panose="020F0502020204030204" pitchFamily="34" charset="0"/>
                <a:cs typeface="Calibri" panose="020F0502020204030204" pitchFamily="34" charset="0"/>
              </a:rPr>
              <a:t>Cahiers du </a:t>
            </a:r>
            <a:r>
              <a:rPr lang="en-GB" sz="2000" i="1" dirty="0" err="1">
                <a:ea typeface="Calibri" panose="020F0502020204030204" pitchFamily="34" charset="0"/>
                <a:cs typeface="Calibri" panose="020F0502020204030204" pitchFamily="34" charset="0"/>
              </a:rPr>
              <a:t>cinéma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, on the small screen’s ‘</a:t>
            </a: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vampirisation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’ of</a:t>
            </a:r>
            <a:r>
              <a:rPr lang="en-GB" sz="2000" dirty="0"/>
              <a:t> cinema.</a:t>
            </a:r>
          </a:p>
          <a:p>
            <a:pPr algn="just"/>
            <a:r>
              <a:rPr lang="en-GB" sz="2000" dirty="0"/>
              <a:t>	   </a:t>
            </a:r>
            <a:r>
              <a:rPr lang="en-GB" dirty="0"/>
              <a:t>(</a:t>
            </a:r>
            <a:r>
              <a:rPr lang="en-GB" dirty="0" err="1">
                <a:ea typeface="Calibri" panose="020F0502020204030204" pitchFamily="34" charset="0"/>
                <a:cs typeface="Calibri" panose="020F0502020204030204" pitchFamily="34" charset="0"/>
              </a:rPr>
              <a:t>Prédal</a:t>
            </a:r>
            <a:r>
              <a:rPr lang="en-GB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>
                <a:ea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en-GB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Cinéma</a:t>
            </a:r>
            <a:r>
              <a:rPr lang="en-GB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français</a:t>
            </a:r>
            <a:r>
              <a:rPr lang="en-GB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depuis</a:t>
            </a:r>
            <a:r>
              <a:rPr lang="en-GB" sz="1800" i="1" dirty="0">
                <a:ea typeface="Calibri" panose="020F0502020204030204" pitchFamily="34" charset="0"/>
                <a:cs typeface="Calibri" panose="020F0502020204030204" pitchFamily="34" charset="0"/>
              </a:rPr>
              <a:t> 2000</a:t>
            </a:r>
            <a:r>
              <a:rPr lang="en-GB" sz="1800" dirty="0"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ea typeface="Calibri" panose="020F0502020204030204" pitchFamily="34" charset="0"/>
                <a:cs typeface="Calibri" panose="020F0502020204030204" pitchFamily="34" charset="0"/>
              </a:rPr>
              <a:t>2008, p. 36)</a:t>
            </a:r>
          </a:p>
          <a:p>
            <a:pPr algn="just"/>
            <a:endParaRPr lang="en-GB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b="1" dirty="0">
                <a:ea typeface="Calibri" panose="020F0502020204030204" pitchFamily="34" charset="0"/>
                <a:cs typeface="Calibri" panose="020F0502020204030204" pitchFamily="34" charset="0"/>
              </a:rPr>
              <a:t>Slow progress 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e.g. works by Geneviève </a:t>
            </a: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Sellier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; forthcoming Special Issue of the journal </a:t>
            </a:r>
            <a:r>
              <a:rPr lang="en-GB" sz="2000" i="1" dirty="0">
                <a:ea typeface="Calibri" panose="020F0502020204030204" pitchFamily="34" charset="0"/>
                <a:cs typeface="Calibri" panose="020F0502020204030204" pitchFamily="34" charset="0"/>
              </a:rPr>
              <a:t>French Screen Studies 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(vol. 24, issue 1)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b="1" dirty="0">
                <a:ea typeface="Calibri" panose="020F0502020204030204" pitchFamily="34" charset="0"/>
                <a:cs typeface="Calibri" panose="020F0502020204030204" pitchFamily="34" charset="0"/>
              </a:rPr>
              <a:t>See instead Anglo-American works</a:t>
            </a:r>
            <a:r>
              <a:rPr lang="en-GB" sz="20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e.g. John Fiske’s </a:t>
            </a:r>
            <a:r>
              <a:rPr lang="en-GB" sz="2000" i="1" dirty="0">
                <a:ea typeface="Calibri" panose="020F0502020204030204" pitchFamily="34" charset="0"/>
                <a:cs typeface="Calibri" panose="020F0502020204030204" pitchFamily="34" charset="0"/>
              </a:rPr>
              <a:t>Television Culture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, 1987, a useful introduction. </a:t>
            </a:r>
          </a:p>
          <a:p>
            <a:pPr algn="just"/>
            <a:r>
              <a:rPr lang="en-GB" sz="2000" b="1" dirty="0">
                <a:ea typeface="Calibri" panose="020F0502020204030204" pitchFamily="34" charset="0"/>
                <a:cs typeface="Calibri" panose="020F0502020204030204" pitchFamily="34" charset="0"/>
              </a:rPr>
              <a:t>      N.B. The feminine gendering of early anglophone TV   Studies 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(e.g. </a:t>
            </a: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Modleski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, pictured; Annette Kuhn; </a:t>
            </a: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Ien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a typeface="Calibri" panose="020F0502020204030204" pitchFamily="34" charset="0"/>
                <a:cs typeface="Calibri" panose="020F0502020204030204" pitchFamily="34" charset="0"/>
              </a:rPr>
              <a:t>Ang</a:t>
            </a:r>
            <a:r>
              <a:rPr lang="en-GB" sz="2000" dirty="0"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2000" dirty="0"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523" y="912800"/>
            <a:ext cx="2088232" cy="3132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640" y="4045149"/>
            <a:ext cx="1819529" cy="27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79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472297-7140-4E3E-81B9-712E205C2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7" y="1230662"/>
            <a:ext cx="2538064" cy="3441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D5A2A0-26C1-4A24-9EF1-6B7D5652B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564" y="1048432"/>
            <a:ext cx="2215160" cy="39647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AEF2E9-2150-4920-9FD3-1053553B1D0C}"/>
              </a:ext>
            </a:extLst>
          </p:cNvPr>
          <p:cNvSpPr txBox="1"/>
          <p:nvPr/>
        </p:nvSpPr>
        <p:spPr>
          <a:xfrm>
            <a:off x="1919536" y="5013176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dirty="0"/>
              <a:t>See also </a:t>
            </a:r>
            <a:r>
              <a:rPr lang="en-GB" dirty="0" err="1"/>
              <a:t>Raphaëlle</a:t>
            </a:r>
            <a:r>
              <a:rPr lang="en-GB" dirty="0"/>
              <a:t> </a:t>
            </a:r>
            <a:r>
              <a:rPr lang="en-GB" dirty="0" err="1"/>
              <a:t>Moine</a:t>
            </a:r>
            <a:r>
              <a:rPr lang="en-GB" dirty="0"/>
              <a:t> (2007, 165-7).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810000" y="2745736"/>
            <a:ext cx="4572000" cy="410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0" y="349135"/>
            <a:ext cx="4045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err="1"/>
              <a:t>Sy</a:t>
            </a:r>
            <a:r>
              <a:rPr lang="en-GB" sz="2400" b="1" u="sng" dirty="0"/>
              <a:t> and Murphy</a:t>
            </a:r>
          </a:p>
        </p:txBody>
      </p:sp>
    </p:spTree>
    <p:extLst>
      <p:ext uri="{BB962C8B-B14F-4D97-AF65-F5344CB8AC3E}">
        <p14:creationId xmlns:p14="http://schemas.microsoft.com/office/powerpoint/2010/main" val="201851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04"/>
    </mc:Choice>
    <mc:Fallback xmlns="">
      <p:transition spd="slow" advTm="136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32" y="2443290"/>
            <a:ext cx="4050764" cy="257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91744" y="169875"/>
            <a:ext cx="446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/>
              <a:t>Gender Politics and Comic Buddy Duos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19736" y="1124744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A transnational, </a:t>
            </a:r>
            <a:r>
              <a:rPr lang="en-GB" dirty="0" err="1"/>
              <a:t>transhistorical</a:t>
            </a:r>
            <a:r>
              <a:rPr lang="en-GB" dirty="0"/>
              <a:t> phenomenon.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022600" y="3132669"/>
            <a:ext cx="1078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400" i="1" dirty="0"/>
          </a:p>
          <a:p>
            <a:pPr algn="ctr"/>
            <a:endParaRPr lang="en-GB" sz="1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127" y="2210348"/>
            <a:ext cx="3266834" cy="2592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279" y="5016521"/>
            <a:ext cx="2502059" cy="16365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010" y="4577248"/>
            <a:ext cx="1578669" cy="2163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9680" y="4577248"/>
            <a:ext cx="1860978" cy="17994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0484" y="905486"/>
            <a:ext cx="2498389" cy="37212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533" y="5705900"/>
            <a:ext cx="5830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See also </a:t>
            </a:r>
            <a:r>
              <a:rPr lang="en-US" dirty="0" err="1"/>
              <a:t>Alberti</a:t>
            </a:r>
            <a:r>
              <a:rPr lang="en-US" dirty="0"/>
              <a:t> (2013), </a:t>
            </a:r>
            <a:r>
              <a:rPr lang="en-US" i="1" dirty="0"/>
              <a:t>Masculinity in the Contemporary Romantic Comedy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37893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49"/>
    </mc:Choice>
    <mc:Fallback xmlns="">
      <p:transition spd="slow" advTm="2424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3651" y="324196"/>
            <a:ext cx="6375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Class and Other Stereotypes in Comedy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993913"/>
            <a:ext cx="95020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u="sng" dirty="0"/>
          </a:p>
          <a:p>
            <a:r>
              <a:rPr lang="en-GB" sz="2000" dirty="0"/>
              <a:t>What about intersectionality?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u="sng" dirty="0"/>
          </a:p>
          <a:p>
            <a:endParaRPr lang="en-GB" sz="2000" dirty="0"/>
          </a:p>
          <a:p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297" y="2086520"/>
            <a:ext cx="5098775" cy="3357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2EF3C6-6A9F-1AB9-5934-5C38464E35E9}"/>
              </a:ext>
            </a:extLst>
          </p:cNvPr>
          <p:cNvSpPr txBox="1"/>
          <p:nvPr/>
        </p:nvSpPr>
        <p:spPr>
          <a:xfrm>
            <a:off x="1699591" y="5864087"/>
            <a:ext cx="8845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See Moine (2010), ‘</a:t>
            </a:r>
            <a:r>
              <a:rPr lang="en-GB" sz="1800" i="1" dirty="0" err="1"/>
              <a:t>Bienvenue</a:t>
            </a:r>
            <a:r>
              <a:rPr lang="en-GB" sz="1800" i="1" dirty="0"/>
              <a:t> chez les </a:t>
            </a:r>
            <a:r>
              <a:rPr lang="en-GB" sz="1800" i="1" dirty="0" err="1"/>
              <a:t>Cht’is</a:t>
            </a:r>
            <a:r>
              <a:rPr lang="en-GB" sz="1800" dirty="0"/>
              <a:t>: la </a:t>
            </a:r>
            <a:r>
              <a:rPr lang="en-GB" sz="1800" dirty="0" err="1"/>
              <a:t>région</a:t>
            </a:r>
            <a:r>
              <a:rPr lang="en-GB" sz="1800" dirty="0"/>
              <a:t> </a:t>
            </a:r>
            <a:r>
              <a:rPr lang="en-GB" sz="1800" dirty="0" err="1"/>
              <a:t>ou</a:t>
            </a:r>
            <a:r>
              <a:rPr lang="en-GB" sz="1800" dirty="0"/>
              <a:t> la </a:t>
            </a:r>
            <a:r>
              <a:rPr lang="en-GB" sz="1800" dirty="0" err="1"/>
              <a:t>classe</a:t>
            </a:r>
            <a:r>
              <a:rPr lang="en-GB" sz="1800" dirty="0"/>
              <a:t>?’/ ‘Region or Class in </a:t>
            </a:r>
            <a:r>
              <a:rPr lang="en-GB" sz="1800" i="1" dirty="0" err="1"/>
              <a:t>Bienvenue</a:t>
            </a:r>
            <a:r>
              <a:rPr lang="en-GB" sz="1800" dirty="0"/>
              <a:t>…’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97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21"/>
    </mc:Choice>
    <mc:Fallback xmlns="">
      <p:transition spd="slow" advTm="13252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51784" y="235711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u="sng" dirty="0"/>
              <a:t>INTOUCHABLES</a:t>
            </a:r>
            <a:r>
              <a:rPr lang="en-GB" b="1" u="sng" dirty="0"/>
              <a:t> AS COMEDY</a:t>
            </a:r>
          </a:p>
          <a:p>
            <a:pPr algn="ctr"/>
            <a:r>
              <a:rPr lang="en-GB" b="1" u="sng" dirty="0"/>
              <a:t>The Comedy of Ethnic Integration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544" y="1484784"/>
            <a:ext cx="82089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See </a:t>
            </a:r>
            <a:r>
              <a:rPr lang="en-GB" dirty="0" err="1"/>
              <a:t>Ginette</a:t>
            </a:r>
            <a:r>
              <a:rPr lang="en-GB" dirty="0"/>
              <a:t> </a:t>
            </a:r>
            <a:r>
              <a:rPr lang="en-GB" dirty="0" err="1"/>
              <a:t>Vincendeau</a:t>
            </a:r>
            <a:r>
              <a:rPr lang="en-GB" dirty="0"/>
              <a:t> on a recent French trend for comedies in which ‘identity is affirmed and exaggerated stereotypically, provoking conflicts that are then resolved in a tale of social harmony’ </a:t>
            </a:r>
          </a:p>
          <a:p>
            <a:r>
              <a:rPr lang="en-GB" dirty="0"/>
              <a:t>			</a:t>
            </a:r>
            <a:r>
              <a:rPr lang="en-GB" sz="1600" dirty="0"/>
              <a:t>in ‘Minority Report,’ </a:t>
            </a:r>
            <a:r>
              <a:rPr lang="en-GB" sz="1600" i="1" dirty="0"/>
              <a:t>Sight and Sound</a:t>
            </a:r>
            <a:r>
              <a:rPr lang="en-GB" sz="1600" dirty="0"/>
              <a:t>, June 2015, 24-25. </a:t>
            </a:r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CLIP: </a:t>
            </a:r>
            <a:r>
              <a:rPr lang="en-GB" sz="1600" i="1" dirty="0" err="1"/>
              <a:t>Qu’est-ce</a:t>
            </a:r>
            <a:r>
              <a:rPr lang="en-GB" sz="1600" i="1" dirty="0"/>
              <a:t> </a:t>
            </a:r>
            <a:r>
              <a:rPr lang="en-GB" sz="1600" i="1" dirty="0" err="1"/>
              <a:t>qu’on</a:t>
            </a:r>
            <a:r>
              <a:rPr lang="en-GB" sz="1600" i="1" dirty="0"/>
              <a:t> a fait au Bon </a:t>
            </a:r>
            <a:r>
              <a:rPr lang="en-GB" sz="1600" i="1" dirty="0" err="1"/>
              <a:t>Dieu</a:t>
            </a:r>
            <a:r>
              <a:rPr lang="en-GB" sz="1600" i="1" dirty="0"/>
              <a:t>?</a:t>
            </a:r>
          </a:p>
          <a:p>
            <a:endParaRPr lang="en-GB" sz="1600" i="1" dirty="0"/>
          </a:p>
          <a:p>
            <a:endParaRPr lang="en-GB" sz="1600" i="1" dirty="0"/>
          </a:p>
          <a:p>
            <a:endParaRPr lang="en-GB" sz="1600" i="1" dirty="0"/>
          </a:p>
          <a:p>
            <a:endParaRPr lang="en-GB" sz="1600" i="1" dirty="0"/>
          </a:p>
          <a:p>
            <a:endParaRPr lang="en-GB" sz="1600" i="1" dirty="0"/>
          </a:p>
          <a:p>
            <a:endParaRPr lang="en-GB" sz="1600" i="1" dirty="0"/>
          </a:p>
          <a:p>
            <a:endParaRPr lang="en-GB" sz="1600" i="1" dirty="0"/>
          </a:p>
          <a:p>
            <a:endParaRPr lang="en-GB" sz="1600" i="1" dirty="0"/>
          </a:p>
          <a:p>
            <a:endParaRPr lang="en-GB" sz="1600" dirty="0"/>
          </a:p>
          <a:p>
            <a:endParaRPr lang="en-GB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171" y="3159655"/>
            <a:ext cx="3168394" cy="2127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019" y="3556498"/>
            <a:ext cx="3117003" cy="2093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1543" y="5744096"/>
            <a:ext cx="8216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Cf. Stuart Hall (1996) has noted that there is ‘always a price of incorporation to be paid when the cutting edge of difference […] is blunted into </a:t>
            </a:r>
            <a:r>
              <a:rPr lang="en-GB" dirty="0" err="1"/>
              <a:t>spectacularisation</a:t>
            </a:r>
            <a:r>
              <a:rPr lang="en-GB" dirty="0"/>
              <a:t>’</a:t>
            </a:r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147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826"/>
    </mc:Choice>
    <mc:Fallback xmlns="">
      <p:transition spd="slow" advTm="137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672" y="260649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u="sng" dirty="0"/>
              <a:t>INTOUCHABLES </a:t>
            </a:r>
            <a:r>
              <a:rPr lang="en-GB" b="1" u="sng" dirty="0"/>
              <a:t>AND REPRESENTATION </a:t>
            </a:r>
          </a:p>
          <a:p>
            <a:pPr algn="ctr"/>
            <a:r>
              <a:rPr lang="en-GB" b="1" u="sng" dirty="0"/>
              <a:t>Minority Visibility and Stardom: the Omar </a:t>
            </a:r>
            <a:r>
              <a:rPr lang="en-GB" b="1" u="sng" dirty="0" err="1"/>
              <a:t>Sy</a:t>
            </a:r>
            <a:r>
              <a:rPr lang="en-GB" b="1" u="sng" dirty="0"/>
              <a:t> Phenomenon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313558"/>
            <a:ext cx="3365056" cy="1728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243" y="1241948"/>
            <a:ext cx="2837232" cy="1844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329" y="3448328"/>
            <a:ext cx="2243424" cy="3267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4524" y="1504604"/>
            <a:ext cx="128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Service après </a:t>
            </a:r>
            <a:r>
              <a:rPr lang="en-GB" dirty="0" err="1"/>
              <a:t>vente</a:t>
            </a:r>
            <a:r>
              <a:rPr lang="en-GB" dirty="0"/>
              <a:t> des </a:t>
            </a:r>
            <a:r>
              <a:rPr lang="en-GB" dirty="0" err="1"/>
              <a:t>émissions</a:t>
            </a:r>
            <a:r>
              <a:rPr lang="en-GB" dirty="0"/>
              <a:t> </a:t>
            </a:r>
          </a:p>
          <a:p>
            <a:r>
              <a:rPr lang="en-GB" dirty="0"/>
              <a:t>2005-2012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6639" y="4139738"/>
            <a:ext cx="285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428" y="3727162"/>
            <a:ext cx="2305372" cy="28483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" y="4139738"/>
            <a:ext cx="3682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385291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78"/>
    </mc:Choice>
    <mc:Fallback xmlns="">
      <p:transition spd="slow" advTm="205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23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1641</Words>
  <Application>Microsoft Office PowerPoint</Application>
  <PresentationFormat>Širokoúhlá obrazovka</PresentationFormat>
  <Paragraphs>249</Paragraphs>
  <Slides>42</Slides>
  <Notes>4</Notes>
  <HiddenSlides>1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Wingdings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Harrod, Mary</dc:creator>
  <cp:lastModifiedBy>Šárka Jelínek Gmiterková</cp:lastModifiedBy>
  <cp:revision>84</cp:revision>
  <dcterms:created xsi:type="dcterms:W3CDTF">2020-12-16T17:22:27Z</dcterms:created>
  <dcterms:modified xsi:type="dcterms:W3CDTF">2023-12-12T16:44:56Z</dcterms:modified>
</cp:coreProperties>
</file>