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23" r:id="rId2"/>
    <p:sldId id="324" r:id="rId3"/>
    <p:sldId id="262" r:id="rId4"/>
    <p:sldId id="327" r:id="rId5"/>
    <p:sldId id="261" r:id="rId6"/>
    <p:sldId id="314" r:id="rId7"/>
    <p:sldId id="275" r:id="rId8"/>
    <p:sldId id="259" r:id="rId9"/>
    <p:sldId id="267" r:id="rId10"/>
    <p:sldId id="257" r:id="rId11"/>
    <p:sldId id="260" r:id="rId12"/>
    <p:sldId id="264" r:id="rId13"/>
    <p:sldId id="317" r:id="rId14"/>
    <p:sldId id="265" r:id="rId15"/>
    <p:sldId id="31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492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1"/>
    <p:restoredTop sz="82789"/>
  </p:normalViewPr>
  <p:slideViewPr>
    <p:cSldViewPr snapToGrid="0">
      <p:cViewPr varScale="1">
        <p:scale>
          <a:sx n="93" d="100"/>
          <a:sy n="93" d="100"/>
        </p:scale>
        <p:origin x="224" y="456"/>
      </p:cViewPr>
      <p:guideLst/>
    </p:cSldViewPr>
  </p:slideViewPr>
  <p:notesTextViewPr>
    <p:cViewPr>
      <p:scale>
        <a:sx n="1" d="1"/>
        <a:sy n="1" d="1"/>
      </p:scale>
      <p:origin x="0" y="0"/>
    </p:cViewPr>
  </p:notesTextViewPr>
  <p:notesViewPr>
    <p:cSldViewPr snapToGrid="0">
      <p:cViewPr varScale="1">
        <p:scale>
          <a:sx n="99" d="100"/>
          <a:sy n="99" d="100"/>
        </p:scale>
        <p:origin x="264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2AB63-D367-8643-935E-B77EAE95FC16}" type="datetimeFigureOut">
              <a:rPr lang="en-US" smtClean="0"/>
              <a:t>11/29/23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482B68-825F-9742-B6D1-CD64378C8EC8}" type="slidenum">
              <a:rPr lang="en-US" smtClean="0"/>
              <a:t>‹#›</a:t>
            </a:fld>
            <a:endParaRPr lang="en-US"/>
          </a:p>
        </p:txBody>
      </p:sp>
    </p:spTree>
    <p:extLst>
      <p:ext uri="{BB962C8B-B14F-4D97-AF65-F5344CB8AC3E}">
        <p14:creationId xmlns:p14="http://schemas.microsoft.com/office/powerpoint/2010/main" val="2684596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Addtive</a:t>
            </a:r>
            <a:r>
              <a:rPr lang="en-US" dirty="0"/>
              <a:t> manufacturing</a:t>
            </a:r>
          </a:p>
          <a:p>
            <a:r>
              <a:rPr lang="en-US" dirty="0"/>
              <a:t>Digital design / models</a:t>
            </a:r>
          </a:p>
          <a:p>
            <a:r>
              <a:rPr lang="en-US" dirty="0"/>
              <a:t>VFX rotoscoping / tracking</a:t>
            </a:r>
          </a:p>
          <a:p>
            <a:r>
              <a:rPr lang="en-US" dirty="0"/>
              <a:t>Audio processing</a:t>
            </a:r>
          </a:p>
          <a:p>
            <a:r>
              <a:rPr lang="en-US" dirty="0"/>
              <a:t>Subtitles / transcription </a:t>
            </a:r>
          </a:p>
        </p:txBody>
      </p:sp>
      <p:sp>
        <p:nvSpPr>
          <p:cNvPr id="4" name="Slide Number Placeholder 3"/>
          <p:cNvSpPr>
            <a:spLocks noGrp="1"/>
          </p:cNvSpPr>
          <p:nvPr>
            <p:ph type="sldNum" sz="quarter" idx="5"/>
          </p:nvPr>
        </p:nvSpPr>
        <p:spPr/>
        <p:txBody>
          <a:bodyPr/>
          <a:lstStyle/>
          <a:p>
            <a:fld id="{F1482B68-825F-9742-B6D1-CD64378C8EC8}" type="slidenum">
              <a:rPr lang="en-US" smtClean="0"/>
              <a:t>3</a:t>
            </a:fld>
            <a:endParaRPr lang="en-US"/>
          </a:p>
        </p:txBody>
      </p:sp>
    </p:spTree>
    <p:extLst>
      <p:ext uri="{BB962C8B-B14F-4D97-AF65-F5344CB8AC3E}">
        <p14:creationId xmlns:p14="http://schemas.microsoft.com/office/powerpoint/2010/main" val="416881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compiled a summary of the series Friday and asked them to come up with a summary of the final episode in an hour as a part of a writer’s group using input from the AI. Also to create a character and their traits for season 2. We then asked them to present their work, what worked and what didn’t, how much help the AI was and how they used it.</a:t>
            </a:r>
          </a:p>
          <a:p>
            <a:endParaRPr lang="en-US" dirty="0"/>
          </a:p>
        </p:txBody>
      </p:sp>
      <p:sp>
        <p:nvSpPr>
          <p:cNvPr id="4" name="Slide Number Placeholder 3"/>
          <p:cNvSpPr>
            <a:spLocks noGrp="1"/>
          </p:cNvSpPr>
          <p:nvPr>
            <p:ph type="sldNum" sz="quarter" idx="5"/>
          </p:nvPr>
        </p:nvSpPr>
        <p:spPr/>
        <p:txBody>
          <a:bodyPr/>
          <a:lstStyle/>
          <a:p>
            <a:fld id="{56402C64-AE20-9147-AFF7-115928B6A088}" type="slidenum">
              <a:rPr lang="en-US" smtClean="0"/>
              <a:t>6</a:t>
            </a:fld>
            <a:endParaRPr lang="en-US"/>
          </a:p>
        </p:txBody>
      </p:sp>
    </p:spTree>
    <p:extLst>
      <p:ext uri="{BB962C8B-B14F-4D97-AF65-F5344CB8AC3E}">
        <p14:creationId xmlns:p14="http://schemas.microsoft.com/office/powerpoint/2010/main" val="30902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1482B68-825F-9742-B6D1-CD64378C8EC8}" type="slidenum">
              <a:rPr lang="en-US" smtClean="0"/>
              <a:t>8</a:t>
            </a:fld>
            <a:endParaRPr lang="en-US"/>
          </a:p>
        </p:txBody>
      </p:sp>
    </p:spTree>
    <p:extLst>
      <p:ext uri="{BB962C8B-B14F-4D97-AF65-F5344CB8AC3E}">
        <p14:creationId xmlns:p14="http://schemas.microsoft.com/office/powerpoint/2010/main" val="115426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studioneural.ai</a:t>
            </a:r>
            <a:r>
              <a:rPr lang="en-US" dirty="0"/>
              <a:t>/</a:t>
            </a:r>
          </a:p>
          <a:p>
            <a:endParaRPr lang="en-US" dirty="0"/>
          </a:p>
        </p:txBody>
      </p:sp>
      <p:sp>
        <p:nvSpPr>
          <p:cNvPr id="4" name="Slide Number Placeholder 3"/>
          <p:cNvSpPr>
            <a:spLocks noGrp="1"/>
          </p:cNvSpPr>
          <p:nvPr>
            <p:ph type="sldNum" sz="quarter" idx="5"/>
          </p:nvPr>
        </p:nvSpPr>
        <p:spPr/>
        <p:txBody>
          <a:bodyPr/>
          <a:lstStyle/>
          <a:p>
            <a:fld id="{F1482B68-825F-9742-B6D1-CD64378C8EC8}" type="slidenum">
              <a:rPr lang="en-US" smtClean="0"/>
              <a:t>9</a:t>
            </a:fld>
            <a:endParaRPr lang="en-US"/>
          </a:p>
        </p:txBody>
      </p:sp>
    </p:spTree>
    <p:extLst>
      <p:ext uri="{BB962C8B-B14F-4D97-AF65-F5344CB8AC3E}">
        <p14:creationId xmlns:p14="http://schemas.microsoft.com/office/powerpoint/2010/main" val="188529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frame.io</a:t>
            </a:r>
            <a:r>
              <a:rPr lang="en-US" dirty="0"/>
              <a:t>/ </a:t>
            </a:r>
          </a:p>
          <a:p>
            <a:r>
              <a:rPr lang="en-US" dirty="0"/>
              <a:t>https://</a:t>
            </a:r>
            <a:r>
              <a:rPr lang="en-US" dirty="0" err="1"/>
              <a:t>www.youtube.com</a:t>
            </a:r>
            <a:r>
              <a:rPr lang="en-US" dirty="0"/>
              <a:t>/</a:t>
            </a:r>
            <a:r>
              <a:rPr lang="en-US" dirty="0" err="1"/>
              <a:t>watch?v</a:t>
            </a:r>
            <a:r>
              <a:rPr lang="en-US" dirty="0"/>
              <a:t>=rapbhpW3jPM</a:t>
            </a:r>
          </a:p>
          <a:p>
            <a:endParaRPr lang="en-US" dirty="0"/>
          </a:p>
        </p:txBody>
      </p:sp>
      <p:sp>
        <p:nvSpPr>
          <p:cNvPr id="4" name="Slide Number Placeholder 3"/>
          <p:cNvSpPr>
            <a:spLocks noGrp="1"/>
          </p:cNvSpPr>
          <p:nvPr>
            <p:ph type="sldNum" sz="quarter" idx="5"/>
          </p:nvPr>
        </p:nvSpPr>
        <p:spPr/>
        <p:txBody>
          <a:bodyPr/>
          <a:lstStyle/>
          <a:p>
            <a:fld id="{F1482B68-825F-9742-B6D1-CD64378C8EC8}" type="slidenum">
              <a:rPr lang="en-US" smtClean="0"/>
              <a:t>11</a:t>
            </a:fld>
            <a:endParaRPr lang="en-US"/>
          </a:p>
        </p:txBody>
      </p:sp>
    </p:spTree>
    <p:extLst>
      <p:ext uri="{BB962C8B-B14F-4D97-AF65-F5344CB8AC3E}">
        <p14:creationId xmlns:p14="http://schemas.microsoft.com/office/powerpoint/2010/main" val="2067886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Sustainability?</a:t>
            </a:r>
          </a:p>
          <a:p>
            <a:r>
              <a:rPr lang="en-US" dirty="0"/>
              <a:t>Is it art if created by ai? What do we value in creativity?</a:t>
            </a:r>
          </a:p>
        </p:txBody>
      </p:sp>
      <p:sp>
        <p:nvSpPr>
          <p:cNvPr id="4" name="Slide Number Placeholder 3"/>
          <p:cNvSpPr>
            <a:spLocks noGrp="1"/>
          </p:cNvSpPr>
          <p:nvPr>
            <p:ph type="sldNum" sz="quarter" idx="5"/>
          </p:nvPr>
        </p:nvSpPr>
        <p:spPr/>
        <p:txBody>
          <a:bodyPr/>
          <a:lstStyle/>
          <a:p>
            <a:fld id="{F1482B68-825F-9742-B6D1-CD64378C8EC8}" type="slidenum">
              <a:rPr lang="en-US" smtClean="0"/>
              <a:t>12</a:t>
            </a:fld>
            <a:endParaRPr lang="en-US"/>
          </a:p>
        </p:txBody>
      </p:sp>
    </p:spTree>
    <p:extLst>
      <p:ext uri="{BB962C8B-B14F-4D97-AF65-F5344CB8AC3E}">
        <p14:creationId xmlns:p14="http://schemas.microsoft.com/office/powerpoint/2010/main" val="4214694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Bias training sets</a:t>
            </a:r>
          </a:p>
          <a:p>
            <a:r>
              <a:rPr lang="en-US" dirty="0"/>
              <a:t>Cultural appropriation</a:t>
            </a:r>
          </a:p>
          <a:p>
            <a:r>
              <a:rPr lang="en-US" dirty="0"/>
              <a:t>Is it art if created by ai?</a:t>
            </a:r>
          </a:p>
        </p:txBody>
      </p:sp>
      <p:sp>
        <p:nvSpPr>
          <p:cNvPr id="4" name="Slide Number Placeholder 3"/>
          <p:cNvSpPr>
            <a:spLocks noGrp="1"/>
          </p:cNvSpPr>
          <p:nvPr>
            <p:ph type="sldNum" sz="quarter" idx="5"/>
          </p:nvPr>
        </p:nvSpPr>
        <p:spPr/>
        <p:txBody>
          <a:bodyPr/>
          <a:lstStyle/>
          <a:p>
            <a:fld id="{F1482B68-825F-9742-B6D1-CD64378C8EC8}" type="slidenum">
              <a:rPr lang="en-US" smtClean="0"/>
              <a:t>13</a:t>
            </a:fld>
            <a:endParaRPr lang="en-US"/>
          </a:p>
        </p:txBody>
      </p:sp>
    </p:spTree>
    <p:extLst>
      <p:ext uri="{BB962C8B-B14F-4D97-AF65-F5344CB8AC3E}">
        <p14:creationId xmlns:p14="http://schemas.microsoft.com/office/powerpoint/2010/main" val="3408987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chemeClr val="bg1"/>
                </a:solidFill>
                <a:latin typeface="Segoe UI" panose="020B0502040204020203" pitchFamily="34" charset="0"/>
                <a:ea typeface="Times New Roman" panose="02020603050405020304" pitchFamily="18" charset="0"/>
              </a:rPr>
              <a:t>Upskilling / reskilling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chemeClr val="bg1"/>
                </a:solidFill>
                <a:latin typeface="Segoe UI" panose="020B0502040204020203" pitchFamily="34" charset="0"/>
                <a:ea typeface="Times New Roman" panose="02020603050405020304" pitchFamily="18" charset="0"/>
              </a:rPr>
              <a:t>Explore industry-entry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chemeClr val="bg1"/>
                </a:solidFill>
                <a:effectLst/>
                <a:latin typeface="Segoe UI" panose="020B0502040204020203" pitchFamily="34" charset="0"/>
                <a:ea typeface="Times New Roman" panose="02020603050405020304" pitchFamily="18" charset="0"/>
              </a:rPr>
              <a:t>How are audiences (expectations / content consumption) shaped / informed?</a:t>
            </a:r>
          </a:p>
          <a:p>
            <a:endParaRPr lang="en-US" dirty="0"/>
          </a:p>
          <a:p>
            <a:r>
              <a:rPr lang="en-US" dirty="0"/>
              <a:t>We are unique!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chemeClr val="bg1"/>
                </a:solidFill>
                <a:effectLst/>
                <a:latin typeface="Segoe UI" panose="020B0502040204020203" pitchFamily="34" charset="0"/>
                <a:ea typeface="Times New Roman" panose="02020603050405020304" pitchFamily="18" charset="0"/>
              </a:rPr>
              <a:t>SKILLS A</a:t>
            </a:r>
            <a:r>
              <a:rPr lang="en-GB" sz="1200" kern="0" dirty="0">
                <a:solidFill>
                  <a:schemeClr val="bg1"/>
                </a:solidFill>
                <a:latin typeface="Segoe UI" panose="020B0502040204020203" pitchFamily="34" charset="0"/>
                <a:ea typeface="Times New Roman" panose="02020603050405020304" pitchFamily="18" charset="0"/>
              </a:rPr>
              <a:t>ND “</a:t>
            </a:r>
            <a:r>
              <a:rPr lang="en-GB" sz="1200" kern="0" dirty="0">
                <a:solidFill>
                  <a:schemeClr val="bg1"/>
                </a:solidFill>
                <a:effectLst/>
                <a:latin typeface="Segoe UI" panose="020B0502040204020203" pitchFamily="34" charset="0"/>
                <a:ea typeface="Times New Roman" panose="02020603050405020304" pitchFamily="18" charset="0"/>
              </a:rPr>
              <a:t>UNIQUE SELLING POINT”</a:t>
            </a:r>
          </a:p>
          <a:p>
            <a:endParaRPr lang="en-US" dirty="0"/>
          </a:p>
        </p:txBody>
      </p:sp>
      <p:sp>
        <p:nvSpPr>
          <p:cNvPr id="4" name="Slide Number Placeholder 3"/>
          <p:cNvSpPr>
            <a:spLocks noGrp="1"/>
          </p:cNvSpPr>
          <p:nvPr>
            <p:ph type="sldNum" sz="quarter" idx="5"/>
          </p:nvPr>
        </p:nvSpPr>
        <p:spPr/>
        <p:txBody>
          <a:bodyPr/>
          <a:lstStyle/>
          <a:p>
            <a:fld id="{F1482B68-825F-9742-B6D1-CD64378C8EC8}" type="slidenum">
              <a:rPr lang="en-US" smtClean="0"/>
              <a:t>14</a:t>
            </a:fld>
            <a:endParaRPr lang="en-US"/>
          </a:p>
        </p:txBody>
      </p:sp>
    </p:spTree>
    <p:extLst>
      <p:ext uri="{BB962C8B-B14F-4D97-AF65-F5344CB8AC3E}">
        <p14:creationId xmlns:p14="http://schemas.microsoft.com/office/powerpoint/2010/main" val="2659379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unique!</a:t>
            </a:r>
          </a:p>
        </p:txBody>
      </p:sp>
      <p:sp>
        <p:nvSpPr>
          <p:cNvPr id="4" name="Slide Number Placeholder 3"/>
          <p:cNvSpPr>
            <a:spLocks noGrp="1"/>
          </p:cNvSpPr>
          <p:nvPr>
            <p:ph type="sldNum" sz="quarter" idx="5"/>
          </p:nvPr>
        </p:nvSpPr>
        <p:spPr/>
        <p:txBody>
          <a:bodyPr/>
          <a:lstStyle/>
          <a:p>
            <a:fld id="{F1482B68-825F-9742-B6D1-CD64378C8EC8}" type="slidenum">
              <a:rPr lang="en-US" smtClean="0"/>
              <a:t>15</a:t>
            </a:fld>
            <a:endParaRPr lang="en-US"/>
          </a:p>
        </p:txBody>
      </p:sp>
    </p:spTree>
    <p:extLst>
      <p:ext uri="{BB962C8B-B14F-4D97-AF65-F5344CB8AC3E}">
        <p14:creationId xmlns:p14="http://schemas.microsoft.com/office/powerpoint/2010/main" val="209829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187C4-1B66-04C5-B05A-442565CDF0E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23758F7-5316-60D8-19AF-4FF3A5AA04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02B561C-DE26-B532-CE82-3093AEEA666D}"/>
              </a:ext>
            </a:extLst>
          </p:cNvPr>
          <p:cNvSpPr>
            <a:spLocks noGrp="1"/>
          </p:cNvSpPr>
          <p:nvPr>
            <p:ph type="dt" sz="half" idx="10"/>
          </p:nvPr>
        </p:nvSpPr>
        <p:spPr/>
        <p:txBody>
          <a:bodyPr/>
          <a:lstStyle/>
          <a:p>
            <a:fld id="{11D5BD70-0464-E547-93AC-080041AF209D}" type="datetimeFigureOut">
              <a:rPr lang="en-US" smtClean="0"/>
              <a:t>11/29/23</a:t>
            </a:fld>
            <a:endParaRPr lang="en-US"/>
          </a:p>
        </p:txBody>
      </p:sp>
      <p:sp>
        <p:nvSpPr>
          <p:cNvPr id="5" name="Footer Placeholder 4">
            <a:extLst>
              <a:ext uri="{FF2B5EF4-FFF2-40B4-BE49-F238E27FC236}">
                <a16:creationId xmlns:a16="http://schemas.microsoft.com/office/drawing/2014/main" id="{068E2119-0420-48C1-D42B-1A45610B6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33123-BD2B-3D0B-795C-F9BC8CB1B90B}"/>
              </a:ext>
            </a:extLst>
          </p:cNvPr>
          <p:cNvSpPr>
            <a:spLocks noGrp="1"/>
          </p:cNvSpPr>
          <p:nvPr>
            <p:ph type="sldNum" sz="quarter" idx="12"/>
          </p:nvPr>
        </p:nvSpPr>
        <p:spPr/>
        <p:txBody>
          <a:bodyPr/>
          <a:lstStyle/>
          <a:p>
            <a:fld id="{3D3D4428-1D12-CA43-967B-3A5D4FA44D33}" type="slidenum">
              <a:rPr lang="en-US" smtClean="0"/>
              <a:t>‹#›</a:t>
            </a:fld>
            <a:endParaRPr lang="en-US"/>
          </a:p>
        </p:txBody>
      </p:sp>
    </p:spTree>
    <p:extLst>
      <p:ext uri="{BB962C8B-B14F-4D97-AF65-F5344CB8AC3E}">
        <p14:creationId xmlns:p14="http://schemas.microsoft.com/office/powerpoint/2010/main" val="1711721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7292A-483A-0582-E2AB-1C8E731C3F3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2621DC3-DF39-7FC6-C346-22D9C78B049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3BB8DC-1758-1339-ACEA-50B5E4283EA0}"/>
              </a:ext>
            </a:extLst>
          </p:cNvPr>
          <p:cNvSpPr>
            <a:spLocks noGrp="1"/>
          </p:cNvSpPr>
          <p:nvPr>
            <p:ph type="dt" sz="half" idx="10"/>
          </p:nvPr>
        </p:nvSpPr>
        <p:spPr/>
        <p:txBody>
          <a:bodyPr/>
          <a:lstStyle/>
          <a:p>
            <a:fld id="{11D5BD70-0464-E547-93AC-080041AF209D}" type="datetimeFigureOut">
              <a:rPr lang="en-US" smtClean="0"/>
              <a:t>11/29/23</a:t>
            </a:fld>
            <a:endParaRPr lang="en-US"/>
          </a:p>
        </p:txBody>
      </p:sp>
      <p:sp>
        <p:nvSpPr>
          <p:cNvPr id="5" name="Footer Placeholder 4">
            <a:extLst>
              <a:ext uri="{FF2B5EF4-FFF2-40B4-BE49-F238E27FC236}">
                <a16:creationId xmlns:a16="http://schemas.microsoft.com/office/drawing/2014/main" id="{BD98C177-400D-101E-A2B1-E5EB159D2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C3BFD-293A-7768-4394-117AC0E0C729}"/>
              </a:ext>
            </a:extLst>
          </p:cNvPr>
          <p:cNvSpPr>
            <a:spLocks noGrp="1"/>
          </p:cNvSpPr>
          <p:nvPr>
            <p:ph type="sldNum" sz="quarter" idx="12"/>
          </p:nvPr>
        </p:nvSpPr>
        <p:spPr/>
        <p:txBody>
          <a:bodyPr/>
          <a:lstStyle/>
          <a:p>
            <a:fld id="{3D3D4428-1D12-CA43-967B-3A5D4FA44D33}" type="slidenum">
              <a:rPr lang="en-US" smtClean="0"/>
              <a:t>‹#›</a:t>
            </a:fld>
            <a:endParaRPr lang="en-US"/>
          </a:p>
        </p:txBody>
      </p:sp>
    </p:spTree>
    <p:extLst>
      <p:ext uri="{BB962C8B-B14F-4D97-AF65-F5344CB8AC3E}">
        <p14:creationId xmlns:p14="http://schemas.microsoft.com/office/powerpoint/2010/main" val="1653303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143F4-FC2A-C64E-355A-481981CCDC6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F9790E-E231-CE70-0CC0-AC98106D885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A8A403-999D-CDF3-DE0D-8C2CC837EA12}"/>
              </a:ext>
            </a:extLst>
          </p:cNvPr>
          <p:cNvSpPr>
            <a:spLocks noGrp="1"/>
          </p:cNvSpPr>
          <p:nvPr>
            <p:ph type="dt" sz="half" idx="10"/>
          </p:nvPr>
        </p:nvSpPr>
        <p:spPr/>
        <p:txBody>
          <a:bodyPr/>
          <a:lstStyle/>
          <a:p>
            <a:fld id="{11D5BD70-0464-E547-93AC-080041AF209D}" type="datetimeFigureOut">
              <a:rPr lang="en-US" smtClean="0"/>
              <a:t>11/29/23</a:t>
            </a:fld>
            <a:endParaRPr lang="en-US"/>
          </a:p>
        </p:txBody>
      </p:sp>
      <p:sp>
        <p:nvSpPr>
          <p:cNvPr id="5" name="Footer Placeholder 4">
            <a:extLst>
              <a:ext uri="{FF2B5EF4-FFF2-40B4-BE49-F238E27FC236}">
                <a16:creationId xmlns:a16="http://schemas.microsoft.com/office/drawing/2014/main" id="{ABD919FD-2FD3-4629-534B-2AABBCFB5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C1069-1E4B-6892-DFC5-1B8E520E5725}"/>
              </a:ext>
            </a:extLst>
          </p:cNvPr>
          <p:cNvSpPr>
            <a:spLocks noGrp="1"/>
          </p:cNvSpPr>
          <p:nvPr>
            <p:ph type="sldNum" sz="quarter" idx="12"/>
          </p:nvPr>
        </p:nvSpPr>
        <p:spPr/>
        <p:txBody>
          <a:bodyPr/>
          <a:lstStyle/>
          <a:p>
            <a:fld id="{3D3D4428-1D12-CA43-967B-3A5D4FA44D33}" type="slidenum">
              <a:rPr lang="en-US" smtClean="0"/>
              <a:t>‹#›</a:t>
            </a:fld>
            <a:endParaRPr lang="en-US"/>
          </a:p>
        </p:txBody>
      </p:sp>
    </p:spTree>
    <p:extLst>
      <p:ext uri="{BB962C8B-B14F-4D97-AF65-F5344CB8AC3E}">
        <p14:creationId xmlns:p14="http://schemas.microsoft.com/office/powerpoint/2010/main" val="3965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0E7F-5158-7321-76F8-9FE9D6A9B82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24D3CD6-ECB9-9A19-45B6-22CADC139A0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ADDA72-F006-E7DD-3D49-45E53845EB30}"/>
              </a:ext>
            </a:extLst>
          </p:cNvPr>
          <p:cNvSpPr>
            <a:spLocks noGrp="1"/>
          </p:cNvSpPr>
          <p:nvPr>
            <p:ph type="dt" sz="half" idx="10"/>
          </p:nvPr>
        </p:nvSpPr>
        <p:spPr/>
        <p:txBody>
          <a:bodyPr/>
          <a:lstStyle/>
          <a:p>
            <a:fld id="{11D5BD70-0464-E547-93AC-080041AF209D}" type="datetimeFigureOut">
              <a:rPr lang="en-US" smtClean="0"/>
              <a:t>11/29/23</a:t>
            </a:fld>
            <a:endParaRPr lang="en-US"/>
          </a:p>
        </p:txBody>
      </p:sp>
      <p:sp>
        <p:nvSpPr>
          <p:cNvPr id="5" name="Footer Placeholder 4">
            <a:extLst>
              <a:ext uri="{FF2B5EF4-FFF2-40B4-BE49-F238E27FC236}">
                <a16:creationId xmlns:a16="http://schemas.microsoft.com/office/drawing/2014/main" id="{D4381E24-D87D-9693-F24F-ADBFC8195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3322D-E9F9-702A-0AB7-B0D1AA8D1592}"/>
              </a:ext>
            </a:extLst>
          </p:cNvPr>
          <p:cNvSpPr>
            <a:spLocks noGrp="1"/>
          </p:cNvSpPr>
          <p:nvPr>
            <p:ph type="sldNum" sz="quarter" idx="12"/>
          </p:nvPr>
        </p:nvSpPr>
        <p:spPr/>
        <p:txBody>
          <a:bodyPr/>
          <a:lstStyle/>
          <a:p>
            <a:fld id="{3D3D4428-1D12-CA43-967B-3A5D4FA44D33}" type="slidenum">
              <a:rPr lang="en-US" smtClean="0"/>
              <a:t>‹#›</a:t>
            </a:fld>
            <a:endParaRPr lang="en-US"/>
          </a:p>
        </p:txBody>
      </p:sp>
    </p:spTree>
    <p:extLst>
      <p:ext uri="{BB962C8B-B14F-4D97-AF65-F5344CB8AC3E}">
        <p14:creationId xmlns:p14="http://schemas.microsoft.com/office/powerpoint/2010/main" val="3583234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22A2-373B-9AF9-9E51-61A2A0F4E91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DF07054-C3D8-20DB-FE78-3DA8474A1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95FF759-C7B3-8D04-92FF-D7D3B6BB1120}"/>
              </a:ext>
            </a:extLst>
          </p:cNvPr>
          <p:cNvSpPr>
            <a:spLocks noGrp="1"/>
          </p:cNvSpPr>
          <p:nvPr>
            <p:ph type="dt" sz="half" idx="10"/>
          </p:nvPr>
        </p:nvSpPr>
        <p:spPr/>
        <p:txBody>
          <a:bodyPr/>
          <a:lstStyle/>
          <a:p>
            <a:fld id="{11D5BD70-0464-E547-93AC-080041AF209D}" type="datetimeFigureOut">
              <a:rPr lang="en-US" smtClean="0"/>
              <a:t>11/29/23</a:t>
            </a:fld>
            <a:endParaRPr lang="en-US"/>
          </a:p>
        </p:txBody>
      </p:sp>
      <p:sp>
        <p:nvSpPr>
          <p:cNvPr id="5" name="Footer Placeholder 4">
            <a:extLst>
              <a:ext uri="{FF2B5EF4-FFF2-40B4-BE49-F238E27FC236}">
                <a16:creationId xmlns:a16="http://schemas.microsoft.com/office/drawing/2014/main" id="{A1E89868-2B3B-35E5-3A90-EA365891F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CF4CF-CB36-09AE-B3FD-A0CCE1663DA7}"/>
              </a:ext>
            </a:extLst>
          </p:cNvPr>
          <p:cNvSpPr>
            <a:spLocks noGrp="1"/>
          </p:cNvSpPr>
          <p:nvPr>
            <p:ph type="sldNum" sz="quarter" idx="12"/>
          </p:nvPr>
        </p:nvSpPr>
        <p:spPr/>
        <p:txBody>
          <a:bodyPr/>
          <a:lstStyle/>
          <a:p>
            <a:fld id="{3D3D4428-1D12-CA43-967B-3A5D4FA44D33}" type="slidenum">
              <a:rPr lang="en-US" smtClean="0"/>
              <a:t>‹#›</a:t>
            </a:fld>
            <a:endParaRPr lang="en-US"/>
          </a:p>
        </p:txBody>
      </p:sp>
    </p:spTree>
    <p:extLst>
      <p:ext uri="{BB962C8B-B14F-4D97-AF65-F5344CB8AC3E}">
        <p14:creationId xmlns:p14="http://schemas.microsoft.com/office/powerpoint/2010/main" val="53306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A115-06E9-67BC-0FBD-1572FF7C57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2C23F63-C20B-7ABF-A4F1-F97F78E8DC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9069F00-F0AF-69F8-026A-41F8C8F73D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69FA88C-69B4-55A2-486E-38014612626D}"/>
              </a:ext>
            </a:extLst>
          </p:cNvPr>
          <p:cNvSpPr>
            <a:spLocks noGrp="1"/>
          </p:cNvSpPr>
          <p:nvPr>
            <p:ph type="dt" sz="half" idx="10"/>
          </p:nvPr>
        </p:nvSpPr>
        <p:spPr/>
        <p:txBody>
          <a:bodyPr/>
          <a:lstStyle/>
          <a:p>
            <a:fld id="{11D5BD70-0464-E547-93AC-080041AF209D}" type="datetimeFigureOut">
              <a:rPr lang="en-US" smtClean="0"/>
              <a:t>11/29/23</a:t>
            </a:fld>
            <a:endParaRPr lang="en-US"/>
          </a:p>
        </p:txBody>
      </p:sp>
      <p:sp>
        <p:nvSpPr>
          <p:cNvPr id="6" name="Footer Placeholder 5">
            <a:extLst>
              <a:ext uri="{FF2B5EF4-FFF2-40B4-BE49-F238E27FC236}">
                <a16:creationId xmlns:a16="http://schemas.microsoft.com/office/drawing/2014/main" id="{CCB760A1-7A94-E5AE-7034-D86489B5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15097-27F0-B9E0-3A2E-8C24300091DB}"/>
              </a:ext>
            </a:extLst>
          </p:cNvPr>
          <p:cNvSpPr>
            <a:spLocks noGrp="1"/>
          </p:cNvSpPr>
          <p:nvPr>
            <p:ph type="sldNum" sz="quarter" idx="12"/>
          </p:nvPr>
        </p:nvSpPr>
        <p:spPr/>
        <p:txBody>
          <a:bodyPr/>
          <a:lstStyle/>
          <a:p>
            <a:fld id="{3D3D4428-1D12-CA43-967B-3A5D4FA44D33}" type="slidenum">
              <a:rPr lang="en-US" smtClean="0"/>
              <a:t>‹#›</a:t>
            </a:fld>
            <a:endParaRPr lang="en-US"/>
          </a:p>
        </p:txBody>
      </p:sp>
    </p:spTree>
    <p:extLst>
      <p:ext uri="{BB962C8B-B14F-4D97-AF65-F5344CB8AC3E}">
        <p14:creationId xmlns:p14="http://schemas.microsoft.com/office/powerpoint/2010/main" val="839105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C4E4-9A5A-DCC4-A419-9A22A563466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FEAFE8-4449-EF79-22A7-08B20DB703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E130551-02BB-A969-DCFD-830EFDC8F1E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E55CDFA-6A11-B2B1-852D-BFC61DC58C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084318-029A-40BE-8D92-D3A56D15137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4780837-9D60-A50C-2D94-16EA0999BDE9}"/>
              </a:ext>
            </a:extLst>
          </p:cNvPr>
          <p:cNvSpPr>
            <a:spLocks noGrp="1"/>
          </p:cNvSpPr>
          <p:nvPr>
            <p:ph type="dt" sz="half" idx="10"/>
          </p:nvPr>
        </p:nvSpPr>
        <p:spPr/>
        <p:txBody>
          <a:bodyPr/>
          <a:lstStyle/>
          <a:p>
            <a:fld id="{11D5BD70-0464-E547-93AC-080041AF209D}" type="datetimeFigureOut">
              <a:rPr lang="en-US" smtClean="0"/>
              <a:t>11/29/23</a:t>
            </a:fld>
            <a:endParaRPr lang="en-US"/>
          </a:p>
        </p:txBody>
      </p:sp>
      <p:sp>
        <p:nvSpPr>
          <p:cNvPr id="8" name="Footer Placeholder 7">
            <a:extLst>
              <a:ext uri="{FF2B5EF4-FFF2-40B4-BE49-F238E27FC236}">
                <a16:creationId xmlns:a16="http://schemas.microsoft.com/office/drawing/2014/main" id="{4895B851-3DBC-598D-1DCE-7A89F91701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559379-3F8B-9A4C-12EC-D811A879B967}"/>
              </a:ext>
            </a:extLst>
          </p:cNvPr>
          <p:cNvSpPr>
            <a:spLocks noGrp="1"/>
          </p:cNvSpPr>
          <p:nvPr>
            <p:ph type="sldNum" sz="quarter" idx="12"/>
          </p:nvPr>
        </p:nvSpPr>
        <p:spPr/>
        <p:txBody>
          <a:bodyPr/>
          <a:lstStyle/>
          <a:p>
            <a:fld id="{3D3D4428-1D12-CA43-967B-3A5D4FA44D33}" type="slidenum">
              <a:rPr lang="en-US" smtClean="0"/>
              <a:t>‹#›</a:t>
            </a:fld>
            <a:endParaRPr lang="en-US"/>
          </a:p>
        </p:txBody>
      </p:sp>
    </p:spTree>
    <p:extLst>
      <p:ext uri="{BB962C8B-B14F-4D97-AF65-F5344CB8AC3E}">
        <p14:creationId xmlns:p14="http://schemas.microsoft.com/office/powerpoint/2010/main" val="329559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7E07-B634-0E61-6339-B35423246F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0602AC5-BEC2-4D85-F573-7327DFD3E131}"/>
              </a:ext>
            </a:extLst>
          </p:cNvPr>
          <p:cNvSpPr>
            <a:spLocks noGrp="1"/>
          </p:cNvSpPr>
          <p:nvPr>
            <p:ph type="dt" sz="half" idx="10"/>
          </p:nvPr>
        </p:nvSpPr>
        <p:spPr/>
        <p:txBody>
          <a:bodyPr/>
          <a:lstStyle/>
          <a:p>
            <a:fld id="{11D5BD70-0464-E547-93AC-080041AF209D}" type="datetimeFigureOut">
              <a:rPr lang="en-US" smtClean="0"/>
              <a:t>11/29/23</a:t>
            </a:fld>
            <a:endParaRPr lang="en-US"/>
          </a:p>
        </p:txBody>
      </p:sp>
      <p:sp>
        <p:nvSpPr>
          <p:cNvPr id="4" name="Footer Placeholder 3">
            <a:extLst>
              <a:ext uri="{FF2B5EF4-FFF2-40B4-BE49-F238E27FC236}">
                <a16:creationId xmlns:a16="http://schemas.microsoft.com/office/drawing/2014/main" id="{325597BD-8AD8-7475-1769-1EA4F80AFE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3DEE9D-55E5-E114-B471-0374EBCBAE19}"/>
              </a:ext>
            </a:extLst>
          </p:cNvPr>
          <p:cNvSpPr>
            <a:spLocks noGrp="1"/>
          </p:cNvSpPr>
          <p:nvPr>
            <p:ph type="sldNum" sz="quarter" idx="12"/>
          </p:nvPr>
        </p:nvSpPr>
        <p:spPr/>
        <p:txBody>
          <a:bodyPr/>
          <a:lstStyle/>
          <a:p>
            <a:fld id="{3D3D4428-1D12-CA43-967B-3A5D4FA44D33}" type="slidenum">
              <a:rPr lang="en-US" smtClean="0"/>
              <a:t>‹#›</a:t>
            </a:fld>
            <a:endParaRPr lang="en-US"/>
          </a:p>
        </p:txBody>
      </p:sp>
    </p:spTree>
    <p:extLst>
      <p:ext uri="{BB962C8B-B14F-4D97-AF65-F5344CB8AC3E}">
        <p14:creationId xmlns:p14="http://schemas.microsoft.com/office/powerpoint/2010/main" val="3290577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FFCC6A-A25F-D1B9-0813-AFB93500E66D}"/>
              </a:ext>
            </a:extLst>
          </p:cNvPr>
          <p:cNvSpPr>
            <a:spLocks noGrp="1"/>
          </p:cNvSpPr>
          <p:nvPr>
            <p:ph type="dt" sz="half" idx="10"/>
          </p:nvPr>
        </p:nvSpPr>
        <p:spPr/>
        <p:txBody>
          <a:bodyPr/>
          <a:lstStyle/>
          <a:p>
            <a:fld id="{11D5BD70-0464-E547-93AC-080041AF209D}" type="datetimeFigureOut">
              <a:rPr lang="en-US" smtClean="0"/>
              <a:t>11/29/23</a:t>
            </a:fld>
            <a:endParaRPr lang="en-US"/>
          </a:p>
        </p:txBody>
      </p:sp>
      <p:sp>
        <p:nvSpPr>
          <p:cNvPr id="3" name="Footer Placeholder 2">
            <a:extLst>
              <a:ext uri="{FF2B5EF4-FFF2-40B4-BE49-F238E27FC236}">
                <a16:creationId xmlns:a16="http://schemas.microsoft.com/office/drawing/2014/main" id="{7CFDA292-98FB-48F6-289E-D17F15C99B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D985A-C1FE-CB2C-97C0-9E472878C5FB}"/>
              </a:ext>
            </a:extLst>
          </p:cNvPr>
          <p:cNvSpPr>
            <a:spLocks noGrp="1"/>
          </p:cNvSpPr>
          <p:nvPr>
            <p:ph type="sldNum" sz="quarter" idx="12"/>
          </p:nvPr>
        </p:nvSpPr>
        <p:spPr/>
        <p:txBody>
          <a:bodyPr/>
          <a:lstStyle/>
          <a:p>
            <a:fld id="{3D3D4428-1D12-CA43-967B-3A5D4FA44D33}" type="slidenum">
              <a:rPr lang="en-US" smtClean="0"/>
              <a:t>‹#›</a:t>
            </a:fld>
            <a:endParaRPr lang="en-US"/>
          </a:p>
        </p:txBody>
      </p:sp>
    </p:spTree>
    <p:extLst>
      <p:ext uri="{BB962C8B-B14F-4D97-AF65-F5344CB8AC3E}">
        <p14:creationId xmlns:p14="http://schemas.microsoft.com/office/powerpoint/2010/main" val="2322861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7EF64-DA8A-1655-53C2-66ABF52D5B4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B7577B7-EC70-2D1D-F73B-B9AAD9CA94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718635D-9C3D-1B98-7957-44BD55BB3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D0A8F9-A4BD-370B-BD2C-61A157367443}"/>
              </a:ext>
            </a:extLst>
          </p:cNvPr>
          <p:cNvSpPr>
            <a:spLocks noGrp="1"/>
          </p:cNvSpPr>
          <p:nvPr>
            <p:ph type="dt" sz="half" idx="10"/>
          </p:nvPr>
        </p:nvSpPr>
        <p:spPr/>
        <p:txBody>
          <a:bodyPr/>
          <a:lstStyle/>
          <a:p>
            <a:fld id="{11D5BD70-0464-E547-93AC-080041AF209D}" type="datetimeFigureOut">
              <a:rPr lang="en-US" smtClean="0"/>
              <a:t>11/29/23</a:t>
            </a:fld>
            <a:endParaRPr lang="en-US"/>
          </a:p>
        </p:txBody>
      </p:sp>
      <p:sp>
        <p:nvSpPr>
          <p:cNvPr id="6" name="Footer Placeholder 5">
            <a:extLst>
              <a:ext uri="{FF2B5EF4-FFF2-40B4-BE49-F238E27FC236}">
                <a16:creationId xmlns:a16="http://schemas.microsoft.com/office/drawing/2014/main" id="{E3F32B2D-594D-A8CA-75EC-4660778946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A89FCE-8866-A249-498D-4A564DF0FC79}"/>
              </a:ext>
            </a:extLst>
          </p:cNvPr>
          <p:cNvSpPr>
            <a:spLocks noGrp="1"/>
          </p:cNvSpPr>
          <p:nvPr>
            <p:ph type="sldNum" sz="quarter" idx="12"/>
          </p:nvPr>
        </p:nvSpPr>
        <p:spPr/>
        <p:txBody>
          <a:bodyPr/>
          <a:lstStyle/>
          <a:p>
            <a:fld id="{3D3D4428-1D12-CA43-967B-3A5D4FA44D33}" type="slidenum">
              <a:rPr lang="en-US" smtClean="0"/>
              <a:t>‹#›</a:t>
            </a:fld>
            <a:endParaRPr lang="en-US"/>
          </a:p>
        </p:txBody>
      </p:sp>
    </p:spTree>
    <p:extLst>
      <p:ext uri="{BB962C8B-B14F-4D97-AF65-F5344CB8AC3E}">
        <p14:creationId xmlns:p14="http://schemas.microsoft.com/office/powerpoint/2010/main" val="31151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F12F-6A30-D209-25F6-BCBD2EB617A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118774D-8C7F-AFFB-3142-1E0F1640E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0B383D-B09F-671E-59CD-44F786FE2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1123C9-CF0B-C67F-5ECF-AA4D7E51CA21}"/>
              </a:ext>
            </a:extLst>
          </p:cNvPr>
          <p:cNvSpPr>
            <a:spLocks noGrp="1"/>
          </p:cNvSpPr>
          <p:nvPr>
            <p:ph type="dt" sz="half" idx="10"/>
          </p:nvPr>
        </p:nvSpPr>
        <p:spPr/>
        <p:txBody>
          <a:bodyPr/>
          <a:lstStyle/>
          <a:p>
            <a:fld id="{11D5BD70-0464-E547-93AC-080041AF209D}" type="datetimeFigureOut">
              <a:rPr lang="en-US" smtClean="0"/>
              <a:t>11/29/23</a:t>
            </a:fld>
            <a:endParaRPr lang="en-US"/>
          </a:p>
        </p:txBody>
      </p:sp>
      <p:sp>
        <p:nvSpPr>
          <p:cNvPr id="6" name="Footer Placeholder 5">
            <a:extLst>
              <a:ext uri="{FF2B5EF4-FFF2-40B4-BE49-F238E27FC236}">
                <a16:creationId xmlns:a16="http://schemas.microsoft.com/office/drawing/2014/main" id="{2DE6F465-6BD3-82BE-3599-4BAACF504A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03B7A4-4814-4F03-0496-CAD136F2A12E}"/>
              </a:ext>
            </a:extLst>
          </p:cNvPr>
          <p:cNvSpPr>
            <a:spLocks noGrp="1"/>
          </p:cNvSpPr>
          <p:nvPr>
            <p:ph type="sldNum" sz="quarter" idx="12"/>
          </p:nvPr>
        </p:nvSpPr>
        <p:spPr/>
        <p:txBody>
          <a:bodyPr/>
          <a:lstStyle/>
          <a:p>
            <a:fld id="{3D3D4428-1D12-CA43-967B-3A5D4FA44D33}" type="slidenum">
              <a:rPr lang="en-US" smtClean="0"/>
              <a:t>‹#›</a:t>
            </a:fld>
            <a:endParaRPr lang="en-US"/>
          </a:p>
        </p:txBody>
      </p:sp>
    </p:spTree>
    <p:extLst>
      <p:ext uri="{BB962C8B-B14F-4D97-AF65-F5344CB8AC3E}">
        <p14:creationId xmlns:p14="http://schemas.microsoft.com/office/powerpoint/2010/main" val="411414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7EB54-F1AF-85F2-909E-D3898BFD18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E7CF2B2-8DFB-65E2-CD05-C631A171BF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2C2FAF9-4037-464A-5170-D7ACD26B5E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5BD70-0464-E547-93AC-080041AF209D}" type="datetimeFigureOut">
              <a:rPr lang="en-US" smtClean="0"/>
              <a:t>11/29/23</a:t>
            </a:fld>
            <a:endParaRPr lang="en-US"/>
          </a:p>
        </p:txBody>
      </p:sp>
      <p:sp>
        <p:nvSpPr>
          <p:cNvPr id="5" name="Footer Placeholder 4">
            <a:extLst>
              <a:ext uri="{FF2B5EF4-FFF2-40B4-BE49-F238E27FC236}">
                <a16:creationId xmlns:a16="http://schemas.microsoft.com/office/drawing/2014/main" id="{43343B50-C9B5-83E3-14DA-CC50223EA1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1EB7BC-FF2B-95B7-9324-D50E81D260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D4428-1D12-CA43-967B-3A5D4FA44D33}" type="slidenum">
              <a:rPr lang="en-US" smtClean="0"/>
              <a:t>‹#›</a:t>
            </a:fld>
            <a:endParaRPr lang="en-US"/>
          </a:p>
        </p:txBody>
      </p:sp>
    </p:spTree>
    <p:extLst>
      <p:ext uri="{BB962C8B-B14F-4D97-AF65-F5344CB8AC3E}">
        <p14:creationId xmlns:p14="http://schemas.microsoft.com/office/powerpoint/2010/main" val="217626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s://www.filmcrux.com/blog/ai-tools"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rapbhpW3jPM?feature=oembed" TargetMode="Externa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boldbusiness.com/digital/artificial-intelligence-film-makin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S3F1vZYpH8c?feature=oembed" TargetMode="Externa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01DA59-D92C-62F5-9E93-CC38C166B941}"/>
              </a:ext>
            </a:extLst>
          </p:cNvPr>
          <p:cNvPicPr>
            <a:picLocks noGrp="1" noChangeAspect="1"/>
          </p:cNvPicPr>
          <p:nvPr>
            <p:ph idx="1"/>
          </p:nvPr>
        </p:nvPicPr>
        <p:blipFill>
          <a:blip r:embed="rId2"/>
          <a:stretch>
            <a:fillRect/>
          </a:stretch>
        </p:blipFill>
        <p:spPr>
          <a:xfrm>
            <a:off x="1" y="-1"/>
            <a:ext cx="12191998" cy="6858000"/>
          </a:xfrm>
          <a:effectLst>
            <a:softEdge rad="0"/>
          </a:effectLst>
        </p:spPr>
      </p:pic>
      <p:pic>
        <p:nvPicPr>
          <p:cNvPr id="8" name="Picture 7">
            <a:extLst>
              <a:ext uri="{FF2B5EF4-FFF2-40B4-BE49-F238E27FC236}">
                <a16:creationId xmlns:a16="http://schemas.microsoft.com/office/drawing/2014/main" id="{22898B2D-BB84-595E-C252-13AB576EB49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a14:imgEffect>
                  </a14:imgLayer>
                </a14:imgProps>
              </a:ext>
            </a:extLst>
          </a:blip>
          <a:srcRect l="6755" r="-7248" b="6756"/>
          <a:stretch/>
        </p:blipFill>
        <p:spPr>
          <a:xfrm>
            <a:off x="-947529" y="2"/>
            <a:ext cx="13139529" cy="6857998"/>
          </a:xfrm>
          <a:prstGeom prst="rect">
            <a:avLst/>
          </a:prstGeom>
          <a:scene3d>
            <a:camera prst="orthographicFront">
              <a:rot lat="0" lon="10800000" rev="0"/>
            </a:camera>
            <a:lightRig rig="threePt" dir="t"/>
          </a:scene3d>
        </p:spPr>
      </p:pic>
      <p:sp>
        <p:nvSpPr>
          <p:cNvPr id="6" name="Title 1">
            <a:extLst>
              <a:ext uri="{FF2B5EF4-FFF2-40B4-BE49-F238E27FC236}">
                <a16:creationId xmlns:a16="http://schemas.microsoft.com/office/drawing/2014/main" id="{E0DF6932-3B26-DABF-9CB0-6A2273639454}"/>
              </a:ext>
            </a:extLst>
          </p:cNvPr>
          <p:cNvSpPr>
            <a:spLocks noGrp="1"/>
          </p:cNvSpPr>
          <p:nvPr>
            <p:ph type="title"/>
          </p:nvPr>
        </p:nvSpPr>
        <p:spPr>
          <a:xfrm>
            <a:off x="-1" y="0"/>
            <a:ext cx="4234072" cy="6858000"/>
          </a:xfrm>
          <a:solidFill>
            <a:srgbClr val="000000">
              <a:alpha val="79327"/>
            </a:srgbClr>
          </a:solidFill>
        </p:spPr>
        <p:txBody>
          <a:bodyPr>
            <a:normAutofit/>
          </a:bodyPr>
          <a:lstStyle/>
          <a:p>
            <a:pPr algn="ctr"/>
            <a:r>
              <a:rPr lang="en-US" sz="5400" dirty="0">
                <a:solidFill>
                  <a:schemeClr val="bg1"/>
                </a:solidFill>
                <a:latin typeface="+mn-lt"/>
              </a:rPr>
              <a:t>Debate:</a:t>
            </a:r>
            <a:br>
              <a:rPr lang="en-US" sz="5400" dirty="0">
                <a:solidFill>
                  <a:schemeClr val="bg1"/>
                </a:solidFill>
                <a:latin typeface="+mn-lt"/>
              </a:rPr>
            </a:br>
            <a:r>
              <a:rPr lang="en-US" sz="4000" dirty="0">
                <a:solidFill>
                  <a:schemeClr val="bg1"/>
                </a:solidFill>
                <a:latin typeface="+mn-lt"/>
              </a:rPr>
              <a:t>Technological innovation </a:t>
            </a:r>
            <a:br>
              <a:rPr lang="en-US" sz="4000" dirty="0">
                <a:solidFill>
                  <a:schemeClr val="bg1"/>
                </a:solidFill>
                <a:latin typeface="+mn-lt"/>
              </a:rPr>
            </a:br>
            <a:r>
              <a:rPr lang="en-US" sz="4000" dirty="0">
                <a:solidFill>
                  <a:schemeClr val="bg1"/>
                </a:solidFill>
                <a:latin typeface="+mn-lt"/>
              </a:rPr>
              <a:t>and future of film</a:t>
            </a:r>
            <a:endParaRPr lang="en-US" sz="4000" i="1" dirty="0">
              <a:solidFill>
                <a:schemeClr val="bg1"/>
              </a:solidFill>
              <a:latin typeface="+mn-lt"/>
            </a:endParaRPr>
          </a:p>
        </p:txBody>
      </p:sp>
    </p:spTree>
    <p:extLst>
      <p:ext uri="{BB962C8B-B14F-4D97-AF65-F5344CB8AC3E}">
        <p14:creationId xmlns:p14="http://schemas.microsoft.com/office/powerpoint/2010/main" val="208953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D717FF-0B94-160C-54E6-C8575B81781A}"/>
              </a:ext>
            </a:extLst>
          </p:cNvPr>
          <p:cNvPicPr>
            <a:picLocks noGrp="1" noChangeAspect="1"/>
          </p:cNvPicPr>
          <p:nvPr>
            <p:ph idx="1"/>
          </p:nvPr>
        </p:nvPicPr>
        <p:blipFill>
          <a:blip r:embed="rId2"/>
          <a:stretch>
            <a:fillRect/>
          </a:stretch>
        </p:blipFill>
        <p:spPr>
          <a:xfrm>
            <a:off x="-5927" y="1430"/>
            <a:ext cx="12197927" cy="6861334"/>
          </a:xfrm>
        </p:spPr>
      </p:pic>
      <p:sp useBgFill="1">
        <p:nvSpPr>
          <p:cNvPr id="2" name="Title 1">
            <a:extLst>
              <a:ext uri="{FF2B5EF4-FFF2-40B4-BE49-F238E27FC236}">
                <a16:creationId xmlns:a16="http://schemas.microsoft.com/office/drawing/2014/main" id="{1DD0DAC4-37A7-4A7B-1A31-911828D81162}"/>
              </a:ext>
            </a:extLst>
          </p:cNvPr>
          <p:cNvSpPr>
            <a:spLocks noGrp="1"/>
          </p:cNvSpPr>
          <p:nvPr>
            <p:ph type="title"/>
          </p:nvPr>
        </p:nvSpPr>
        <p:spPr>
          <a:xfrm>
            <a:off x="0" y="314325"/>
            <a:ext cx="9492827" cy="1247775"/>
          </a:xfrm>
        </p:spPr>
        <p:txBody>
          <a:bodyPr/>
          <a:lstStyle/>
          <a:p>
            <a:r>
              <a:rPr lang="en-US" dirty="0">
                <a:solidFill>
                  <a:schemeClr val="bg1"/>
                </a:solidFill>
                <a:hlinkClick r:id="rId3"/>
              </a:rPr>
              <a:t>https://</a:t>
            </a:r>
            <a:r>
              <a:rPr lang="en-US" dirty="0" err="1">
                <a:solidFill>
                  <a:schemeClr val="bg1"/>
                </a:solidFill>
                <a:hlinkClick r:id="rId3"/>
              </a:rPr>
              <a:t>www.filmcrux.com</a:t>
            </a:r>
            <a:r>
              <a:rPr lang="en-US" dirty="0">
                <a:solidFill>
                  <a:schemeClr val="bg1"/>
                </a:solidFill>
                <a:hlinkClick r:id="rId3"/>
              </a:rPr>
              <a:t>/blog/ai-tools</a:t>
            </a:r>
            <a:endParaRPr lang="en-US" dirty="0">
              <a:solidFill>
                <a:schemeClr val="bg1"/>
              </a:solidFill>
            </a:endParaRPr>
          </a:p>
        </p:txBody>
      </p:sp>
    </p:spTree>
    <p:extLst>
      <p:ext uri="{BB962C8B-B14F-4D97-AF65-F5344CB8AC3E}">
        <p14:creationId xmlns:p14="http://schemas.microsoft.com/office/powerpoint/2010/main" val="2792055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What Is Frame.io?">
            <a:hlinkClick r:id="" action="ppaction://media"/>
            <a:extLst>
              <a:ext uri="{FF2B5EF4-FFF2-40B4-BE49-F238E27FC236}">
                <a16:creationId xmlns:a16="http://schemas.microsoft.com/office/drawing/2014/main" id="{B59288AD-F21D-5406-EFE8-82AD3A01526C}"/>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
        <p:nvSpPr>
          <p:cNvPr id="2" name="Title 1">
            <a:extLst>
              <a:ext uri="{FF2B5EF4-FFF2-40B4-BE49-F238E27FC236}">
                <a16:creationId xmlns:a16="http://schemas.microsoft.com/office/drawing/2014/main" id="{FCC9E9CC-5A0D-714F-6A75-D6E7DA25C7AF}"/>
              </a:ext>
            </a:extLst>
          </p:cNvPr>
          <p:cNvSpPr>
            <a:spLocks noGrp="1"/>
          </p:cNvSpPr>
          <p:nvPr>
            <p:ph type="title"/>
          </p:nvPr>
        </p:nvSpPr>
        <p:spPr>
          <a:xfrm>
            <a:off x="0" y="0"/>
            <a:ext cx="12192000" cy="1325563"/>
          </a:xfrm>
          <a:gradFill flip="none" rotWithShape="1">
            <a:gsLst>
              <a:gs pos="0">
                <a:schemeClr val="tx1"/>
              </a:gs>
              <a:gs pos="100000">
                <a:schemeClr val="tx1"/>
              </a:gs>
            </a:gsLst>
            <a:lin ang="10800000" scaled="1"/>
            <a:tileRect/>
          </a:gradFill>
        </p:spPr>
        <p:txBody>
          <a:bodyPr>
            <a:normAutofit/>
          </a:bodyPr>
          <a:lstStyle/>
          <a:p>
            <a:pPr algn="ctr"/>
            <a:r>
              <a:rPr lang="en-US" sz="5400" b="1" dirty="0">
                <a:solidFill>
                  <a:schemeClr val="bg1"/>
                </a:solidFill>
              </a:rPr>
              <a:t>Remote Working</a:t>
            </a:r>
          </a:p>
        </p:txBody>
      </p:sp>
      <p:sp>
        <p:nvSpPr>
          <p:cNvPr id="3" name="Content Placeholder 2">
            <a:extLst>
              <a:ext uri="{FF2B5EF4-FFF2-40B4-BE49-F238E27FC236}">
                <a16:creationId xmlns:a16="http://schemas.microsoft.com/office/drawing/2014/main" id="{4A3DF7B7-C667-80BF-56AD-5E94DF337C63}"/>
              </a:ext>
            </a:extLst>
          </p:cNvPr>
          <p:cNvSpPr>
            <a:spLocks noGrp="1"/>
          </p:cNvSpPr>
          <p:nvPr>
            <p:ph idx="1"/>
          </p:nvPr>
        </p:nvSpPr>
        <p:spPr>
          <a:xfrm>
            <a:off x="622300" y="7010399"/>
            <a:ext cx="10515600" cy="1173163"/>
          </a:xfrm>
        </p:spPr>
        <p:txBody>
          <a:bodyPr/>
          <a:lstStyle/>
          <a:p>
            <a:r>
              <a:rPr lang="en-US" dirty="0"/>
              <a:t>https://</a:t>
            </a:r>
            <a:r>
              <a:rPr lang="en-US" dirty="0" err="1"/>
              <a:t>frame.io</a:t>
            </a:r>
            <a:r>
              <a:rPr lang="en-US" dirty="0"/>
              <a:t>/ </a:t>
            </a:r>
          </a:p>
          <a:p>
            <a:r>
              <a:rPr lang="en-US" dirty="0"/>
              <a:t>https://</a:t>
            </a:r>
            <a:r>
              <a:rPr lang="en-US" dirty="0" err="1"/>
              <a:t>www.youtube.com</a:t>
            </a:r>
            <a:r>
              <a:rPr lang="en-US" dirty="0"/>
              <a:t>/</a:t>
            </a:r>
            <a:r>
              <a:rPr lang="en-US" dirty="0" err="1"/>
              <a:t>watch?v</a:t>
            </a:r>
            <a:r>
              <a:rPr lang="en-US" dirty="0"/>
              <a:t>=rapbhpW3jPM</a:t>
            </a:r>
          </a:p>
          <a:p>
            <a:endParaRPr lang="en-US" dirty="0"/>
          </a:p>
        </p:txBody>
      </p:sp>
      <p:sp>
        <p:nvSpPr>
          <p:cNvPr id="5" name="TextBox 4">
            <a:extLst>
              <a:ext uri="{FF2B5EF4-FFF2-40B4-BE49-F238E27FC236}">
                <a16:creationId xmlns:a16="http://schemas.microsoft.com/office/drawing/2014/main" id="{51B95AF5-3F2F-899D-4FC0-94C4E133C46A}"/>
              </a:ext>
            </a:extLst>
          </p:cNvPr>
          <p:cNvSpPr txBox="1"/>
          <p:nvPr/>
        </p:nvSpPr>
        <p:spPr>
          <a:xfrm>
            <a:off x="622300" y="5876696"/>
            <a:ext cx="8798791" cy="981304"/>
          </a:xfrm>
          <a:prstGeom prst="rect">
            <a:avLst/>
          </a:prstGeom>
          <a:solidFill>
            <a:schemeClr val="tx1">
              <a:lumMod val="85000"/>
              <a:lumOff val="15000"/>
            </a:schemeClr>
          </a:solidFill>
        </p:spPr>
        <p:txBody>
          <a:bodyPr wrap="square" anchor="ctr" anchorCtr="0">
            <a:noAutofit/>
          </a:bodyPr>
          <a:lstStyle/>
          <a:p>
            <a:r>
              <a:rPr lang="en-US" sz="2800" b="1" dirty="0">
                <a:solidFill>
                  <a:schemeClr val="bg1"/>
                </a:solidFill>
              </a:rPr>
              <a:t>https://</a:t>
            </a:r>
            <a:r>
              <a:rPr lang="en-US" sz="2800" b="1" dirty="0" err="1">
                <a:solidFill>
                  <a:schemeClr val="bg1"/>
                </a:solidFill>
              </a:rPr>
              <a:t>frame.io</a:t>
            </a:r>
            <a:r>
              <a:rPr lang="en-US" sz="2800" b="1" dirty="0">
                <a:solidFill>
                  <a:schemeClr val="bg1"/>
                </a:solidFill>
              </a:rPr>
              <a:t>/ </a:t>
            </a:r>
          </a:p>
        </p:txBody>
      </p:sp>
    </p:spTree>
    <p:extLst>
      <p:ext uri="{BB962C8B-B14F-4D97-AF65-F5344CB8AC3E}">
        <p14:creationId xmlns:p14="http://schemas.microsoft.com/office/powerpoint/2010/main" val="420926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C2FBD2-7D73-D767-D676-61867A1D2837}"/>
              </a:ext>
            </a:extLst>
          </p:cNvPr>
          <p:cNvPicPr>
            <a:picLocks noChangeAspect="1"/>
          </p:cNvPicPr>
          <p:nvPr/>
        </p:nvPicPr>
        <p:blipFill>
          <a:blip r:embed="rId3">
            <a:alphaModFix amt="26000"/>
            <a:extLst>
              <a:ext uri="{BEBA8EAE-BF5A-486C-A8C5-ECC9F3942E4B}">
                <a14:imgProps xmlns:a14="http://schemas.microsoft.com/office/drawing/2010/main">
                  <a14:imgLayer r:embed="rId4">
                    <a14:imgEffect>
                      <a14:brightnessContrast bright="-14000"/>
                    </a14:imgEffect>
                  </a14:imgLayer>
                </a14:imgProps>
              </a:ext>
            </a:extLst>
          </a:blip>
          <a:stretch>
            <a:fillRect/>
          </a:stretch>
        </p:blipFill>
        <p:spPr>
          <a:xfrm>
            <a:off x="-1" y="-1136"/>
            <a:ext cx="12189977" cy="6859136"/>
          </a:xfrm>
          <a:prstGeom prst="rect">
            <a:avLst/>
          </a:prstGeom>
        </p:spPr>
      </p:pic>
      <p:sp>
        <p:nvSpPr>
          <p:cNvPr id="2" name="Title 1">
            <a:extLst>
              <a:ext uri="{FF2B5EF4-FFF2-40B4-BE49-F238E27FC236}">
                <a16:creationId xmlns:a16="http://schemas.microsoft.com/office/drawing/2014/main" id="{D939AF4C-D3AA-FE5C-8C03-F9262199E113}"/>
              </a:ext>
            </a:extLst>
          </p:cNvPr>
          <p:cNvSpPr>
            <a:spLocks noGrp="1"/>
          </p:cNvSpPr>
          <p:nvPr>
            <p:ph type="title"/>
          </p:nvPr>
        </p:nvSpPr>
        <p:spPr/>
        <p:txBody>
          <a:bodyPr/>
          <a:lstStyle/>
          <a:p>
            <a:r>
              <a:rPr lang="en-US" b="1" dirty="0">
                <a:solidFill>
                  <a:schemeClr val="bg1"/>
                </a:solidFill>
                <a:latin typeface="+mn-lt"/>
              </a:rPr>
              <a:t>Discussion: Content-related Challenges </a:t>
            </a:r>
          </a:p>
        </p:txBody>
      </p:sp>
      <p:sp>
        <p:nvSpPr>
          <p:cNvPr id="3" name="Content Placeholder 2">
            <a:extLst>
              <a:ext uri="{FF2B5EF4-FFF2-40B4-BE49-F238E27FC236}">
                <a16:creationId xmlns:a16="http://schemas.microsoft.com/office/drawing/2014/main" id="{239AE0E7-AC56-5D83-E290-83B1604A4B9E}"/>
              </a:ext>
            </a:extLst>
          </p:cNvPr>
          <p:cNvSpPr>
            <a:spLocks noGrp="1"/>
          </p:cNvSpPr>
          <p:nvPr>
            <p:ph idx="1"/>
          </p:nvPr>
        </p:nvSpPr>
        <p:spPr>
          <a:xfrm>
            <a:off x="838200" y="1825625"/>
            <a:ext cx="10515600" cy="4336636"/>
          </a:xfrm>
        </p:spPr>
        <p:txBody>
          <a:bodyPr>
            <a:normAutofit/>
          </a:bodyPr>
          <a:lstStyle/>
          <a:p>
            <a:r>
              <a:rPr lang="en-GB" sz="4800" kern="0" dirty="0">
                <a:solidFill>
                  <a:schemeClr val="bg1"/>
                </a:solidFill>
                <a:effectLst/>
                <a:latin typeface="Segoe UI" panose="020B0502040204020203" pitchFamily="34" charset="0"/>
                <a:ea typeface="Times New Roman" panose="02020603050405020304" pitchFamily="18" charset="0"/>
              </a:rPr>
              <a:t>Authorship / IP </a:t>
            </a:r>
            <a:r>
              <a:rPr lang="en-GB" sz="4800" i="1" kern="0" dirty="0">
                <a:solidFill>
                  <a:schemeClr val="bg1"/>
                </a:solidFill>
                <a:effectLst/>
                <a:latin typeface="Segoe UI" panose="020B0502040204020203" pitchFamily="34" charset="0"/>
                <a:ea typeface="Times New Roman" panose="02020603050405020304" pitchFamily="18" charset="0"/>
              </a:rPr>
              <a:t>(content &amp; image)</a:t>
            </a:r>
          </a:p>
          <a:p>
            <a:r>
              <a:rPr lang="en-GB" sz="4800" kern="0" dirty="0">
                <a:solidFill>
                  <a:schemeClr val="bg1"/>
                </a:solidFill>
                <a:latin typeface="Segoe UI" panose="020B0502040204020203" pitchFamily="34" charset="0"/>
                <a:ea typeface="Times New Roman" panose="02020603050405020304" pitchFamily="18" charset="0"/>
              </a:rPr>
              <a:t>Bias</a:t>
            </a:r>
          </a:p>
          <a:p>
            <a:r>
              <a:rPr lang="en-GB" sz="4800" kern="0" dirty="0">
                <a:solidFill>
                  <a:schemeClr val="bg1"/>
                </a:solidFill>
                <a:effectLst/>
                <a:latin typeface="Segoe UI" panose="020B0502040204020203" pitchFamily="34" charset="0"/>
                <a:ea typeface="Times New Roman" panose="02020603050405020304" pitchFamily="18" charset="0"/>
              </a:rPr>
              <a:t>Artistic &amp; Cultural appropriation</a:t>
            </a:r>
          </a:p>
          <a:p>
            <a:r>
              <a:rPr lang="en-GB" sz="4800" kern="0" dirty="0">
                <a:solidFill>
                  <a:schemeClr val="bg1"/>
                </a:solidFill>
                <a:latin typeface="Segoe UI" panose="020B0502040204020203" pitchFamily="34" charset="0"/>
                <a:ea typeface="Times New Roman" panose="02020603050405020304" pitchFamily="18" charset="0"/>
              </a:rPr>
              <a:t>Uncanny valley effect</a:t>
            </a:r>
          </a:p>
          <a:p>
            <a:r>
              <a:rPr lang="en-GB" sz="4800" kern="0" dirty="0">
                <a:solidFill>
                  <a:schemeClr val="bg1"/>
                </a:solidFill>
                <a:latin typeface="Segoe UI" panose="020B0502040204020203" pitchFamily="34" charset="0"/>
                <a:ea typeface="Times New Roman" panose="02020603050405020304" pitchFamily="18" charset="0"/>
              </a:rPr>
              <a:t>Audience expectations &amp; aesthetics</a:t>
            </a:r>
            <a:endParaRPr lang="en-GB" sz="4800" kern="0" dirty="0">
              <a:solidFill>
                <a:schemeClr val="bg1"/>
              </a:solidFill>
              <a:effectLst/>
              <a:latin typeface="Segoe UI" panose="020B0502040204020203" pitchFamily="34" charset="0"/>
              <a:ea typeface="Times New Roman" panose="02020603050405020304" pitchFamily="18" charset="0"/>
            </a:endParaRPr>
          </a:p>
          <a:p>
            <a:pPr marL="0" indent="0">
              <a:buNone/>
            </a:pPr>
            <a:endParaRPr lang="en-GB" sz="1800" kern="0" dirty="0">
              <a:solidFill>
                <a:schemeClr val="bg1"/>
              </a:solidFill>
              <a:latin typeface="Segoe UI" panose="020B0502040204020203" pitchFamily="34" charset="0"/>
            </a:endParaRPr>
          </a:p>
          <a:p>
            <a:endParaRPr lang="en-US" dirty="0">
              <a:solidFill>
                <a:schemeClr val="bg1"/>
              </a:solidFill>
            </a:endParaRPr>
          </a:p>
        </p:txBody>
      </p:sp>
    </p:spTree>
    <p:extLst>
      <p:ext uri="{BB962C8B-B14F-4D97-AF65-F5344CB8AC3E}">
        <p14:creationId xmlns:p14="http://schemas.microsoft.com/office/powerpoint/2010/main" val="385636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DD28BA-8AFA-203C-7DDC-93EF0971D6F8}"/>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rightnessContrast bright="-41000"/>
                    </a14:imgEffect>
                  </a14:imgLayer>
                </a14:imgProps>
              </a:ext>
            </a:extLst>
          </a:blip>
          <a:stretch>
            <a:fillRect/>
          </a:stretch>
        </p:blipFill>
        <p:spPr>
          <a:xfrm>
            <a:off x="-1" y="22726"/>
            <a:ext cx="12232675" cy="6835274"/>
          </a:xfrm>
          <a:prstGeom prst="rect">
            <a:avLst/>
          </a:prstGeom>
        </p:spPr>
      </p:pic>
      <p:sp>
        <p:nvSpPr>
          <p:cNvPr id="2" name="Title 1">
            <a:extLst>
              <a:ext uri="{FF2B5EF4-FFF2-40B4-BE49-F238E27FC236}">
                <a16:creationId xmlns:a16="http://schemas.microsoft.com/office/drawing/2014/main" id="{D939AF4C-D3AA-FE5C-8C03-F9262199E113}"/>
              </a:ext>
            </a:extLst>
          </p:cNvPr>
          <p:cNvSpPr>
            <a:spLocks noGrp="1"/>
          </p:cNvSpPr>
          <p:nvPr>
            <p:ph type="title"/>
          </p:nvPr>
        </p:nvSpPr>
        <p:spPr/>
        <p:txBody>
          <a:bodyPr/>
          <a:lstStyle/>
          <a:p>
            <a:r>
              <a:rPr lang="en-US" b="1" dirty="0">
                <a:solidFill>
                  <a:schemeClr val="bg1"/>
                </a:solidFill>
                <a:latin typeface="+mn-lt"/>
              </a:rPr>
              <a:t>Discussion: Wider challenges</a:t>
            </a:r>
          </a:p>
        </p:txBody>
      </p:sp>
      <p:sp>
        <p:nvSpPr>
          <p:cNvPr id="3" name="Content Placeholder 2">
            <a:extLst>
              <a:ext uri="{FF2B5EF4-FFF2-40B4-BE49-F238E27FC236}">
                <a16:creationId xmlns:a16="http://schemas.microsoft.com/office/drawing/2014/main" id="{239AE0E7-AC56-5D83-E290-83B1604A4B9E}"/>
              </a:ext>
            </a:extLst>
          </p:cNvPr>
          <p:cNvSpPr>
            <a:spLocks noGrp="1"/>
          </p:cNvSpPr>
          <p:nvPr>
            <p:ph idx="1"/>
          </p:nvPr>
        </p:nvSpPr>
        <p:spPr>
          <a:xfrm>
            <a:off x="838200" y="1825625"/>
            <a:ext cx="10515600" cy="4336636"/>
          </a:xfrm>
        </p:spPr>
        <p:txBody>
          <a:bodyPr>
            <a:normAutofit/>
          </a:bodyPr>
          <a:lstStyle/>
          <a:p>
            <a:r>
              <a:rPr lang="en-GB" sz="4400" kern="0" dirty="0">
                <a:solidFill>
                  <a:schemeClr val="bg1"/>
                </a:solidFill>
                <a:effectLst/>
                <a:latin typeface="Segoe UI" panose="020B0502040204020203" pitchFamily="34" charset="0"/>
                <a:ea typeface="Times New Roman" panose="02020603050405020304" pitchFamily="18" charset="0"/>
              </a:rPr>
              <a:t>Synthetic media &amp; body image</a:t>
            </a:r>
          </a:p>
          <a:p>
            <a:r>
              <a:rPr lang="en-GB" sz="4400" kern="0" dirty="0">
                <a:solidFill>
                  <a:schemeClr val="bg1"/>
                </a:solidFill>
                <a:latin typeface="Segoe UI" panose="020B0502040204020203" pitchFamily="34" charset="0"/>
              </a:rPr>
              <a:t>Rem. working competition / challenges</a:t>
            </a:r>
          </a:p>
          <a:p>
            <a:r>
              <a:rPr lang="en-GB" sz="4400" kern="0" dirty="0">
                <a:solidFill>
                  <a:schemeClr val="bg1"/>
                </a:solidFill>
                <a:latin typeface="Segoe UI" panose="020B0502040204020203" pitchFamily="34" charset="0"/>
              </a:rPr>
              <a:t>Sustainability of tech. infrastructure</a:t>
            </a:r>
          </a:p>
          <a:p>
            <a:r>
              <a:rPr lang="en-GB" sz="4400" kern="0" dirty="0">
                <a:solidFill>
                  <a:schemeClr val="bg1"/>
                </a:solidFill>
                <a:latin typeface="Segoe UI" panose="020B0502040204020203" pitchFamily="34" charset="0"/>
              </a:rPr>
              <a:t>Data and privacy / analytics</a:t>
            </a:r>
          </a:p>
          <a:p>
            <a:r>
              <a:rPr lang="en-GB" sz="4400" kern="0" dirty="0">
                <a:solidFill>
                  <a:schemeClr val="bg1"/>
                </a:solidFill>
                <a:latin typeface="Segoe UI" panose="020B0502040204020203" pitchFamily="34" charset="0"/>
              </a:rPr>
              <a:t>Empathy / communication </a:t>
            </a:r>
          </a:p>
          <a:p>
            <a:endParaRPr lang="en-GB" sz="1800" kern="0" dirty="0">
              <a:solidFill>
                <a:schemeClr val="bg1"/>
              </a:solidFill>
              <a:latin typeface="Segoe UI" panose="020B0502040204020203" pitchFamily="34" charset="0"/>
            </a:endParaRPr>
          </a:p>
          <a:p>
            <a:endParaRPr lang="en-US" dirty="0">
              <a:solidFill>
                <a:schemeClr val="bg1"/>
              </a:solidFill>
            </a:endParaRPr>
          </a:p>
        </p:txBody>
      </p:sp>
    </p:spTree>
    <p:extLst>
      <p:ext uri="{BB962C8B-B14F-4D97-AF65-F5344CB8AC3E}">
        <p14:creationId xmlns:p14="http://schemas.microsoft.com/office/powerpoint/2010/main" val="1415373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DEE5CF-0C36-25E0-659E-5D178FE69606}"/>
              </a:ext>
            </a:extLst>
          </p:cNvPr>
          <p:cNvPicPr>
            <a:picLocks noChangeAspect="1"/>
          </p:cNvPicPr>
          <p:nvPr/>
        </p:nvPicPr>
        <p:blipFill rotWithShape="1">
          <a:blip r:embed="rId3">
            <a:alphaModFix amt="11000"/>
          </a:blip>
          <a:srcRect l="4827"/>
          <a:stretch/>
        </p:blipFill>
        <p:spPr>
          <a:xfrm>
            <a:off x="-1" y="0"/>
            <a:ext cx="12192001" cy="6858000"/>
          </a:xfrm>
          <a:prstGeom prst="rect">
            <a:avLst/>
          </a:prstGeom>
        </p:spPr>
      </p:pic>
      <p:sp>
        <p:nvSpPr>
          <p:cNvPr id="2" name="Title 1">
            <a:extLst>
              <a:ext uri="{FF2B5EF4-FFF2-40B4-BE49-F238E27FC236}">
                <a16:creationId xmlns:a16="http://schemas.microsoft.com/office/drawing/2014/main" id="{D939AF4C-D3AA-FE5C-8C03-F9262199E113}"/>
              </a:ext>
            </a:extLst>
          </p:cNvPr>
          <p:cNvSpPr>
            <a:spLocks noGrp="1"/>
          </p:cNvSpPr>
          <p:nvPr>
            <p:ph type="title"/>
          </p:nvPr>
        </p:nvSpPr>
        <p:spPr/>
        <p:txBody>
          <a:bodyPr/>
          <a:lstStyle/>
          <a:p>
            <a:r>
              <a:rPr lang="en-US" b="1" dirty="0">
                <a:solidFill>
                  <a:schemeClr val="bg1"/>
                </a:solidFill>
                <a:latin typeface="+mn-lt"/>
              </a:rPr>
              <a:t>Your place in this landscape?</a:t>
            </a:r>
          </a:p>
        </p:txBody>
      </p:sp>
      <p:sp>
        <p:nvSpPr>
          <p:cNvPr id="3" name="Content Placeholder 2">
            <a:extLst>
              <a:ext uri="{FF2B5EF4-FFF2-40B4-BE49-F238E27FC236}">
                <a16:creationId xmlns:a16="http://schemas.microsoft.com/office/drawing/2014/main" id="{239AE0E7-AC56-5D83-E290-83B1604A4B9E}"/>
              </a:ext>
            </a:extLst>
          </p:cNvPr>
          <p:cNvSpPr>
            <a:spLocks noGrp="1"/>
          </p:cNvSpPr>
          <p:nvPr>
            <p:ph idx="1"/>
          </p:nvPr>
        </p:nvSpPr>
        <p:spPr>
          <a:xfrm>
            <a:off x="838200" y="1825625"/>
            <a:ext cx="10515600" cy="4219575"/>
          </a:xfrm>
        </p:spPr>
        <p:txBody>
          <a:bodyPr>
            <a:normAutofit/>
          </a:bodyPr>
          <a:lstStyle/>
          <a:p>
            <a:pPr>
              <a:lnSpc>
                <a:spcPct val="150000"/>
              </a:lnSpc>
            </a:pPr>
            <a:r>
              <a:rPr lang="en-GB" sz="3200" kern="0" dirty="0">
                <a:solidFill>
                  <a:schemeClr val="bg1"/>
                </a:solidFill>
                <a:latin typeface="Segoe UI" panose="020B0502040204020203" pitchFamily="34" charset="0"/>
                <a:ea typeface="Times New Roman" panose="02020603050405020304" pitchFamily="18" charset="0"/>
              </a:rPr>
              <a:t>How do you remain current and relevant?</a:t>
            </a:r>
            <a:endParaRPr lang="en-GB" sz="3200" kern="0" dirty="0">
              <a:solidFill>
                <a:schemeClr val="bg1"/>
              </a:solidFill>
              <a:effectLst/>
              <a:latin typeface="Segoe UI" panose="020B0502040204020203" pitchFamily="34" charset="0"/>
              <a:ea typeface="Times New Roman" panose="02020603050405020304" pitchFamily="18" charset="0"/>
            </a:endParaRPr>
          </a:p>
          <a:p>
            <a:pPr>
              <a:lnSpc>
                <a:spcPct val="150000"/>
              </a:lnSpc>
            </a:pPr>
            <a:r>
              <a:rPr lang="en-GB" sz="3200" kern="0" dirty="0">
                <a:solidFill>
                  <a:schemeClr val="bg1"/>
                </a:solidFill>
                <a:latin typeface="Segoe UI" panose="020B0502040204020203" pitchFamily="34" charset="0"/>
                <a:ea typeface="Times New Roman" panose="02020603050405020304" pitchFamily="18" charset="0"/>
              </a:rPr>
              <a:t>How do you develop creativity and critical thinking?</a:t>
            </a:r>
          </a:p>
          <a:p>
            <a:pPr>
              <a:lnSpc>
                <a:spcPct val="150000"/>
              </a:lnSpc>
            </a:pPr>
            <a:r>
              <a:rPr lang="en-GB" sz="3200" kern="0" dirty="0">
                <a:solidFill>
                  <a:schemeClr val="bg1"/>
                </a:solidFill>
                <a:effectLst/>
                <a:latin typeface="Segoe UI" panose="020B0502040204020203" pitchFamily="34" charset="0"/>
                <a:ea typeface="Times New Roman" panose="02020603050405020304" pitchFamily="18" charset="0"/>
              </a:rPr>
              <a:t>How are audiences (expectations / content consumption) shaped / informed?</a:t>
            </a:r>
            <a:endParaRPr lang="en-GB" sz="3200" kern="0" dirty="0">
              <a:solidFill>
                <a:schemeClr val="bg1"/>
              </a:solidFill>
              <a:latin typeface="Segoe UI"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4204292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AF4C-D3AA-FE5C-8C03-F9262199E113}"/>
              </a:ext>
            </a:extLst>
          </p:cNvPr>
          <p:cNvSpPr>
            <a:spLocks noGrp="1"/>
          </p:cNvSpPr>
          <p:nvPr>
            <p:ph type="title"/>
          </p:nvPr>
        </p:nvSpPr>
        <p:spPr/>
        <p:txBody>
          <a:bodyPr/>
          <a:lstStyle/>
          <a:p>
            <a:r>
              <a:rPr lang="en-US" b="1" dirty="0">
                <a:solidFill>
                  <a:schemeClr val="bg1"/>
                </a:solidFill>
              </a:rPr>
              <a:t>ACTION PLAN</a:t>
            </a:r>
          </a:p>
        </p:txBody>
      </p:sp>
      <p:sp>
        <p:nvSpPr>
          <p:cNvPr id="3" name="Content Placeholder 2">
            <a:extLst>
              <a:ext uri="{FF2B5EF4-FFF2-40B4-BE49-F238E27FC236}">
                <a16:creationId xmlns:a16="http://schemas.microsoft.com/office/drawing/2014/main" id="{239AE0E7-AC56-5D83-E290-83B1604A4B9E}"/>
              </a:ext>
            </a:extLst>
          </p:cNvPr>
          <p:cNvSpPr>
            <a:spLocks noGrp="1"/>
          </p:cNvSpPr>
          <p:nvPr>
            <p:ph idx="1"/>
          </p:nvPr>
        </p:nvSpPr>
        <p:spPr>
          <a:xfrm>
            <a:off x="838200" y="1825625"/>
            <a:ext cx="10515600" cy="4219575"/>
          </a:xfrm>
        </p:spPr>
        <p:txBody>
          <a:bodyPr/>
          <a:lstStyle/>
          <a:p>
            <a:pPr>
              <a:lnSpc>
                <a:spcPct val="150000"/>
              </a:lnSpc>
            </a:pPr>
            <a:r>
              <a:rPr lang="en-GB" sz="3200" kern="0" dirty="0">
                <a:solidFill>
                  <a:schemeClr val="bg1"/>
                </a:solidFill>
                <a:latin typeface="Segoe UI" panose="020B0502040204020203" pitchFamily="34" charset="0"/>
                <a:ea typeface="Times New Roman" panose="02020603050405020304" pitchFamily="18" charset="0"/>
              </a:rPr>
              <a:t>How do you remain current/competitive?</a:t>
            </a:r>
            <a:endParaRPr lang="en-GB" sz="3200" kern="0" dirty="0">
              <a:solidFill>
                <a:schemeClr val="bg1"/>
              </a:solidFill>
              <a:effectLst/>
              <a:latin typeface="Segoe UI" panose="020B0502040204020203" pitchFamily="34" charset="0"/>
              <a:ea typeface="Times New Roman" panose="02020603050405020304" pitchFamily="18" charset="0"/>
            </a:endParaRPr>
          </a:p>
          <a:p>
            <a:pPr>
              <a:lnSpc>
                <a:spcPct val="150000"/>
              </a:lnSpc>
            </a:pPr>
            <a:r>
              <a:rPr lang="en-GB" sz="3200" kern="0" dirty="0">
                <a:solidFill>
                  <a:schemeClr val="bg1"/>
                </a:solidFill>
                <a:latin typeface="Segoe UI" panose="020B0502040204020203" pitchFamily="34" charset="0"/>
                <a:ea typeface="Times New Roman" panose="02020603050405020304" pitchFamily="18" charset="0"/>
              </a:rPr>
              <a:t>How do you amplify your creativity / output?</a:t>
            </a:r>
          </a:p>
          <a:p>
            <a:pPr>
              <a:lnSpc>
                <a:spcPct val="150000"/>
              </a:lnSpc>
            </a:pPr>
            <a:r>
              <a:rPr lang="en-GB" sz="3200" kern="0" dirty="0">
                <a:solidFill>
                  <a:schemeClr val="bg1"/>
                </a:solidFill>
                <a:latin typeface="Segoe UI" panose="020B0502040204020203" pitchFamily="34" charset="0"/>
                <a:ea typeface="Times New Roman" panose="02020603050405020304" pitchFamily="18" charset="0"/>
              </a:rPr>
              <a:t>Upskilling and reskilling</a:t>
            </a:r>
            <a:endParaRPr lang="en-GB" sz="3200" kern="0" dirty="0">
              <a:solidFill>
                <a:schemeClr val="bg1"/>
              </a:solidFill>
              <a:effectLst/>
              <a:latin typeface="Segoe UI" panose="020B0502040204020203" pitchFamily="34" charset="0"/>
              <a:ea typeface="Times New Roman" panose="02020603050405020304" pitchFamily="18" charset="0"/>
            </a:endParaRPr>
          </a:p>
          <a:p>
            <a:pPr>
              <a:lnSpc>
                <a:spcPct val="150000"/>
              </a:lnSpc>
            </a:pPr>
            <a:r>
              <a:rPr lang="en-GB" sz="3200" kern="0" dirty="0">
                <a:solidFill>
                  <a:schemeClr val="bg1"/>
                </a:solidFill>
                <a:latin typeface="Segoe UI" panose="020B0502040204020203" pitchFamily="34" charset="0"/>
                <a:ea typeface="Times New Roman" panose="02020603050405020304" pitchFamily="18" charset="0"/>
              </a:rPr>
              <a:t>Explore industry-entry opportunities</a:t>
            </a:r>
            <a:endParaRPr lang="en-GB" sz="3200" kern="0" dirty="0">
              <a:solidFill>
                <a:schemeClr val="bg1"/>
              </a:solidFill>
              <a:effectLst/>
              <a:latin typeface="Segoe UI" panose="020B0502040204020203" pitchFamily="34" charset="0"/>
              <a:ea typeface="Times New Roman" panose="02020603050405020304" pitchFamily="18" charset="0"/>
            </a:endParaRPr>
          </a:p>
          <a:p>
            <a:pPr marL="0" indent="0">
              <a:lnSpc>
                <a:spcPct val="150000"/>
              </a:lnSpc>
              <a:buNone/>
            </a:pPr>
            <a:endParaRPr lang="en-GB" sz="1800" kern="0" dirty="0">
              <a:solidFill>
                <a:schemeClr val="bg1"/>
              </a:solidFill>
              <a:latin typeface="Segoe UI" panose="020B0502040204020203" pitchFamily="34" charset="0"/>
            </a:endParaRPr>
          </a:p>
          <a:p>
            <a:pPr>
              <a:lnSpc>
                <a:spcPct val="150000"/>
              </a:lnSpc>
            </a:pPr>
            <a:endParaRPr lang="en-US" dirty="0">
              <a:solidFill>
                <a:schemeClr val="bg1"/>
              </a:solidFill>
            </a:endParaRPr>
          </a:p>
        </p:txBody>
      </p:sp>
      <p:pic>
        <p:nvPicPr>
          <p:cNvPr id="5" name="Picture 4">
            <a:extLst>
              <a:ext uri="{FF2B5EF4-FFF2-40B4-BE49-F238E27FC236}">
                <a16:creationId xmlns:a16="http://schemas.microsoft.com/office/drawing/2014/main" id="{17059C66-6DAD-2972-179A-93C937F2873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2743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C7DE-D412-F63E-72D7-56FD89C609AA}"/>
              </a:ext>
            </a:extLst>
          </p:cNvPr>
          <p:cNvSpPr>
            <a:spLocks noGrp="1"/>
          </p:cNvSpPr>
          <p:nvPr>
            <p:ph type="title"/>
          </p:nvPr>
        </p:nvSpPr>
        <p:spPr>
          <a:xfrm>
            <a:off x="5059680" y="3847279"/>
            <a:ext cx="6563360" cy="2293206"/>
          </a:xfrm>
        </p:spPr>
        <p:txBody>
          <a:bodyPr vert="horz" lIns="91440" tIns="45720" rIns="91440" bIns="45720" rtlCol="0" anchor="b">
            <a:normAutofit/>
          </a:bodyPr>
          <a:lstStyle/>
          <a:p>
            <a:r>
              <a:rPr lang="en-US" dirty="0">
                <a:solidFill>
                  <a:srgbClr val="FFFFFF"/>
                </a:solidFill>
              </a:rPr>
              <a:t>Previous transformative technology in film</a:t>
            </a:r>
            <a:endParaRPr lang="en-US" kern="1200" dirty="0">
              <a:solidFill>
                <a:srgbClr val="FFFFFF"/>
              </a:solidFill>
              <a:latin typeface="+mj-lt"/>
              <a:ea typeface="+mj-ea"/>
              <a:cs typeface="+mj-cs"/>
            </a:endParaRPr>
          </a:p>
        </p:txBody>
      </p:sp>
      <p:pic>
        <p:nvPicPr>
          <p:cNvPr id="11" name="Picture 10" descr="A picture containing indoor, person&#10;&#10;Description automatically generated">
            <a:extLst>
              <a:ext uri="{FF2B5EF4-FFF2-40B4-BE49-F238E27FC236}">
                <a16:creationId xmlns:a16="http://schemas.microsoft.com/office/drawing/2014/main" id="{4E618A63-850E-05AB-9B17-39841DD4CEAD}"/>
              </a:ext>
            </a:extLst>
          </p:cNvPr>
          <p:cNvPicPr>
            <a:picLocks noChangeAspect="1"/>
          </p:cNvPicPr>
          <p:nvPr/>
        </p:nvPicPr>
        <p:blipFill rotWithShape="1">
          <a:blip r:embed="rId2"/>
          <a:srcRect t="4359" r="-2" b="24"/>
          <a:stretch/>
        </p:blipFill>
        <p:spPr>
          <a:xfrm>
            <a:off x="317635" y="321733"/>
            <a:ext cx="4151681" cy="3026834"/>
          </a:xfrm>
          <a:prstGeom prst="rect">
            <a:avLst/>
          </a:prstGeom>
        </p:spPr>
      </p:pic>
      <p:pic>
        <p:nvPicPr>
          <p:cNvPr id="9" name="Picture 8" descr="A picture containing person, outdoor, military uniform, crowd&#10;&#10;Description automatically generated">
            <a:extLst>
              <a:ext uri="{FF2B5EF4-FFF2-40B4-BE49-F238E27FC236}">
                <a16:creationId xmlns:a16="http://schemas.microsoft.com/office/drawing/2014/main" id="{9A071FC7-1A96-3F08-F2E5-C6C3F20D32D9}"/>
              </a:ext>
            </a:extLst>
          </p:cNvPr>
          <p:cNvPicPr>
            <a:picLocks noChangeAspect="1"/>
          </p:cNvPicPr>
          <p:nvPr/>
        </p:nvPicPr>
        <p:blipFill rotWithShape="1">
          <a:blip r:embed="rId3"/>
          <a:srcRect l="5449" r="1" b="1"/>
          <a:stretch/>
        </p:blipFill>
        <p:spPr>
          <a:xfrm>
            <a:off x="4638955" y="321733"/>
            <a:ext cx="3539976" cy="2985818"/>
          </a:xfrm>
          <a:prstGeom prst="rect">
            <a:avLst/>
          </a:prstGeom>
        </p:spPr>
      </p:pic>
      <p:pic>
        <p:nvPicPr>
          <p:cNvPr id="7" name="Picture 6" descr="A person standing in front of a fire&#10;&#10;Description automatically generated with low confidence">
            <a:extLst>
              <a:ext uri="{FF2B5EF4-FFF2-40B4-BE49-F238E27FC236}">
                <a16:creationId xmlns:a16="http://schemas.microsoft.com/office/drawing/2014/main" id="{ADFB306C-BB4C-9D78-E1E8-F436F6C396CC}"/>
              </a:ext>
            </a:extLst>
          </p:cNvPr>
          <p:cNvPicPr>
            <a:picLocks noChangeAspect="1"/>
          </p:cNvPicPr>
          <p:nvPr/>
        </p:nvPicPr>
        <p:blipFill rotWithShape="1">
          <a:blip r:embed="rId4"/>
          <a:srcRect l="4431" r="16825" b="1"/>
          <a:stretch/>
        </p:blipFill>
        <p:spPr>
          <a:xfrm>
            <a:off x="8348570" y="321734"/>
            <a:ext cx="3535590" cy="2985818"/>
          </a:xfrm>
          <a:prstGeom prst="rect">
            <a:avLst/>
          </a:prstGeom>
        </p:spPr>
      </p:pic>
      <p:pic>
        <p:nvPicPr>
          <p:cNvPr id="5" name="Content Placeholder 4" descr="A picture containing wall, person, camera, posing&#10;&#10;Description automatically generated">
            <a:extLst>
              <a:ext uri="{FF2B5EF4-FFF2-40B4-BE49-F238E27FC236}">
                <a16:creationId xmlns:a16="http://schemas.microsoft.com/office/drawing/2014/main" id="{9F8F21F9-C85F-B870-7DD8-A5778C9EFD74}"/>
              </a:ext>
            </a:extLst>
          </p:cNvPr>
          <p:cNvPicPr>
            <a:picLocks noGrp="1" noChangeAspect="1"/>
          </p:cNvPicPr>
          <p:nvPr>
            <p:ph idx="1"/>
          </p:nvPr>
        </p:nvPicPr>
        <p:blipFill rotWithShape="1">
          <a:blip r:embed="rId5"/>
          <a:srcRect l="13841" r="14338" b="-3"/>
          <a:stretch/>
        </p:blipFill>
        <p:spPr>
          <a:xfrm>
            <a:off x="317635" y="3509433"/>
            <a:ext cx="4160452" cy="3026833"/>
          </a:xfrm>
          <a:prstGeom prst="rect">
            <a:avLst/>
          </a:prstGeom>
        </p:spPr>
      </p:pic>
    </p:spTree>
    <p:extLst>
      <p:ext uri="{BB962C8B-B14F-4D97-AF65-F5344CB8AC3E}">
        <p14:creationId xmlns:p14="http://schemas.microsoft.com/office/powerpoint/2010/main" val="2914285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C43D-1A24-E6DA-D625-C5D9E1EDF900}"/>
              </a:ext>
            </a:extLst>
          </p:cNvPr>
          <p:cNvPicPr>
            <a:picLocks noChangeAspect="1"/>
          </p:cNvPicPr>
          <p:nvPr/>
        </p:nvPicPr>
        <p:blipFill>
          <a:blip r:embed="rId3">
            <a:alphaModFix amt="39000"/>
            <a:extLst>
              <a:ext uri="{BEBA8EAE-BF5A-486C-A8C5-ECC9F3942E4B}">
                <a14:imgProps xmlns:a14="http://schemas.microsoft.com/office/drawing/2010/main">
                  <a14:imgLayer r:embed="rId4">
                    <a14:imgEffect>
                      <a14:brightnessContrast bright="-45000"/>
                    </a14:imgEffect>
                  </a14:imgLayer>
                </a14:imgProps>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39AF4C-D3AA-FE5C-8C03-F9262199E113}"/>
              </a:ext>
            </a:extLst>
          </p:cNvPr>
          <p:cNvSpPr>
            <a:spLocks noGrp="1"/>
          </p:cNvSpPr>
          <p:nvPr>
            <p:ph type="title"/>
          </p:nvPr>
        </p:nvSpPr>
        <p:spPr/>
        <p:txBody>
          <a:bodyPr/>
          <a:lstStyle/>
          <a:p>
            <a:r>
              <a:rPr lang="en-US" b="1" dirty="0">
                <a:solidFill>
                  <a:schemeClr val="bg1"/>
                </a:solidFill>
                <a:latin typeface="+mn-lt"/>
              </a:rPr>
              <a:t>Technology in Film Industry</a:t>
            </a:r>
          </a:p>
        </p:txBody>
      </p:sp>
      <p:sp>
        <p:nvSpPr>
          <p:cNvPr id="3" name="Content Placeholder 2">
            <a:extLst>
              <a:ext uri="{FF2B5EF4-FFF2-40B4-BE49-F238E27FC236}">
                <a16:creationId xmlns:a16="http://schemas.microsoft.com/office/drawing/2014/main" id="{239AE0E7-AC56-5D83-E290-83B1604A4B9E}"/>
              </a:ext>
            </a:extLst>
          </p:cNvPr>
          <p:cNvSpPr>
            <a:spLocks noGrp="1"/>
          </p:cNvSpPr>
          <p:nvPr>
            <p:ph idx="1"/>
          </p:nvPr>
        </p:nvSpPr>
        <p:spPr>
          <a:xfrm>
            <a:off x="699052" y="1510748"/>
            <a:ext cx="10515600" cy="4982127"/>
          </a:xfrm>
        </p:spPr>
        <p:txBody>
          <a:bodyPr>
            <a:noAutofit/>
          </a:bodyPr>
          <a:lstStyle/>
          <a:p>
            <a:pPr>
              <a:lnSpc>
                <a:spcPts val="4800"/>
              </a:lnSpc>
              <a:spcBef>
                <a:spcPts val="0"/>
              </a:spcBef>
            </a:pPr>
            <a:r>
              <a:rPr lang="en-GB" sz="3600" kern="0" dirty="0">
                <a:solidFill>
                  <a:schemeClr val="bg1"/>
                </a:solidFill>
                <a:effectLst/>
                <a:ea typeface="Times New Roman" panose="02020603050405020304" pitchFamily="18" charset="0"/>
              </a:rPr>
              <a:t>Casting/recruitment/budget analytics</a:t>
            </a:r>
          </a:p>
          <a:p>
            <a:pPr>
              <a:lnSpc>
                <a:spcPts val="4800"/>
              </a:lnSpc>
              <a:spcBef>
                <a:spcPts val="0"/>
              </a:spcBef>
            </a:pPr>
            <a:r>
              <a:rPr lang="en-GB" sz="3600" kern="0" dirty="0">
                <a:solidFill>
                  <a:schemeClr val="bg1"/>
                </a:solidFill>
              </a:rPr>
              <a:t>Audience/engagement data analytics</a:t>
            </a:r>
          </a:p>
          <a:p>
            <a:pPr>
              <a:lnSpc>
                <a:spcPts val="4800"/>
              </a:lnSpc>
              <a:spcBef>
                <a:spcPts val="0"/>
              </a:spcBef>
            </a:pPr>
            <a:r>
              <a:rPr lang="en-GB" sz="3600" kern="0" dirty="0">
                <a:solidFill>
                  <a:schemeClr val="bg1"/>
                </a:solidFill>
                <a:effectLst/>
                <a:ea typeface="Times New Roman" panose="02020603050405020304" pitchFamily="18" charset="0"/>
              </a:rPr>
              <a:t>Generative AI / synthetic media</a:t>
            </a:r>
            <a:endParaRPr lang="en-GB" sz="3600" kern="0" dirty="0">
              <a:solidFill>
                <a:schemeClr val="bg1"/>
              </a:solidFill>
              <a:ea typeface="Times New Roman" panose="02020603050405020304" pitchFamily="18" charset="0"/>
            </a:endParaRPr>
          </a:p>
          <a:p>
            <a:pPr>
              <a:lnSpc>
                <a:spcPts val="4800"/>
              </a:lnSpc>
              <a:spcBef>
                <a:spcPts val="0"/>
              </a:spcBef>
            </a:pPr>
            <a:r>
              <a:rPr lang="en-GB" sz="3600" kern="0" dirty="0">
                <a:solidFill>
                  <a:schemeClr val="bg1"/>
                </a:solidFill>
                <a:effectLst/>
                <a:ea typeface="Times New Roman" panose="02020603050405020304" pitchFamily="18" charset="0"/>
              </a:rPr>
              <a:t>Previsualisation </a:t>
            </a:r>
          </a:p>
          <a:p>
            <a:pPr>
              <a:lnSpc>
                <a:spcPts val="4800"/>
              </a:lnSpc>
              <a:spcBef>
                <a:spcPts val="0"/>
              </a:spcBef>
            </a:pPr>
            <a:r>
              <a:rPr lang="en-GB" sz="3600" kern="0" dirty="0">
                <a:solidFill>
                  <a:schemeClr val="bg1"/>
                </a:solidFill>
                <a:effectLst/>
                <a:ea typeface="Times New Roman" panose="02020603050405020304" pitchFamily="18" charset="0"/>
              </a:rPr>
              <a:t>Virtual Production / VR scouting</a:t>
            </a:r>
            <a:endParaRPr lang="en-GB" sz="3600" kern="0" dirty="0">
              <a:solidFill>
                <a:schemeClr val="bg1"/>
              </a:solidFill>
              <a:ea typeface="Times New Roman" panose="02020603050405020304" pitchFamily="18" charset="0"/>
            </a:endParaRPr>
          </a:p>
          <a:p>
            <a:pPr>
              <a:lnSpc>
                <a:spcPts val="4800"/>
              </a:lnSpc>
              <a:spcBef>
                <a:spcPts val="0"/>
              </a:spcBef>
            </a:pPr>
            <a:r>
              <a:rPr lang="en-GB" sz="3600" kern="0" dirty="0">
                <a:solidFill>
                  <a:schemeClr val="bg1"/>
                </a:solidFill>
              </a:rPr>
              <a:t>Camera-to-cloud / distributed workflows</a:t>
            </a:r>
          </a:p>
          <a:p>
            <a:pPr>
              <a:lnSpc>
                <a:spcPts val="4800"/>
              </a:lnSpc>
              <a:spcBef>
                <a:spcPts val="0"/>
              </a:spcBef>
            </a:pPr>
            <a:r>
              <a:rPr lang="en-GB" sz="3600" kern="0" dirty="0">
                <a:solidFill>
                  <a:schemeClr val="bg1"/>
                </a:solidFill>
                <a:ea typeface="Times New Roman" panose="02020603050405020304" pitchFamily="18" charset="0"/>
              </a:rPr>
              <a:t>P</a:t>
            </a:r>
            <a:r>
              <a:rPr lang="en-GB" sz="3600" kern="0" dirty="0">
                <a:solidFill>
                  <a:schemeClr val="bg1"/>
                </a:solidFill>
                <a:effectLst/>
                <a:ea typeface="Times New Roman" panose="02020603050405020304" pitchFamily="18" charset="0"/>
              </a:rPr>
              <a:t>ost-prod tools (ML-driven)</a:t>
            </a:r>
          </a:p>
          <a:p>
            <a:pPr>
              <a:lnSpc>
                <a:spcPts val="4800"/>
              </a:lnSpc>
              <a:spcBef>
                <a:spcPts val="0"/>
              </a:spcBef>
            </a:pPr>
            <a:r>
              <a:rPr lang="en-GB" sz="3600" kern="0" dirty="0">
                <a:solidFill>
                  <a:schemeClr val="bg1"/>
                </a:solidFill>
              </a:rPr>
              <a:t>Distribution / streaming / funding</a:t>
            </a:r>
          </a:p>
          <a:p>
            <a:pPr>
              <a:lnSpc>
                <a:spcPts val="4800"/>
              </a:lnSpc>
            </a:pPr>
            <a:endParaRPr lang="en-US" sz="3600" dirty="0">
              <a:solidFill>
                <a:schemeClr val="bg1"/>
              </a:solidFill>
            </a:endParaRPr>
          </a:p>
        </p:txBody>
      </p:sp>
    </p:spTree>
    <p:extLst>
      <p:ext uri="{BB962C8B-B14F-4D97-AF65-F5344CB8AC3E}">
        <p14:creationId xmlns:p14="http://schemas.microsoft.com/office/powerpoint/2010/main" val="216455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4" descr="mandalorian stagecraft (2)">
            <a:extLst>
              <a:ext uri="{FF2B5EF4-FFF2-40B4-BE49-F238E27FC236}">
                <a16:creationId xmlns:a16="http://schemas.microsoft.com/office/drawing/2014/main" id="{DE5E7FE3-2213-7EC2-FFDD-87169631A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1438" y="1419574"/>
            <a:ext cx="7154760" cy="4371264"/>
          </a:xfrm>
          <a:prstGeom prst="rect">
            <a:avLst/>
          </a:prstGeom>
          <a:noFill/>
          <a:effectLst>
            <a:glow rad="63500">
              <a:schemeClr val="accent3">
                <a:satMod val="175000"/>
                <a:alpha val="40000"/>
              </a:schemeClr>
            </a:glow>
            <a:reflection stA="43375" endPos="11000" dist="165554" dir="5400000" sy="-100000" algn="bl" rotWithShape="0"/>
            <a:softEdge rad="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58F0C53-4B8A-0FD1-0A45-6CBBC62486C5}"/>
              </a:ext>
            </a:extLst>
          </p:cNvPr>
          <p:cNvPicPr>
            <a:picLocks noChangeAspect="1"/>
          </p:cNvPicPr>
          <p:nvPr/>
        </p:nvPicPr>
        <p:blipFill rotWithShape="1">
          <a:blip r:embed="rId3"/>
          <a:srcRect l="-656" t="15982" b="12429"/>
          <a:stretch/>
        </p:blipFill>
        <p:spPr>
          <a:xfrm>
            <a:off x="-80010" y="795680"/>
            <a:ext cx="12272010" cy="6062320"/>
          </a:xfrm>
          <a:prstGeom prst="rect">
            <a:avLst/>
          </a:prstGeom>
        </p:spPr>
      </p:pic>
      <p:sp>
        <p:nvSpPr>
          <p:cNvPr id="2" name="Title 1">
            <a:extLst>
              <a:ext uri="{FF2B5EF4-FFF2-40B4-BE49-F238E27FC236}">
                <a16:creationId xmlns:a16="http://schemas.microsoft.com/office/drawing/2014/main" id="{88A1355A-8580-A445-B733-1CBB6F2E8D36}"/>
              </a:ext>
            </a:extLst>
          </p:cNvPr>
          <p:cNvSpPr>
            <a:spLocks noGrp="1"/>
          </p:cNvSpPr>
          <p:nvPr>
            <p:ph type="title"/>
          </p:nvPr>
        </p:nvSpPr>
        <p:spPr>
          <a:xfrm>
            <a:off x="288136" y="118931"/>
            <a:ext cx="6690997" cy="1353497"/>
          </a:xfrm>
        </p:spPr>
        <p:txBody>
          <a:bodyPr>
            <a:normAutofit fontScale="90000"/>
          </a:bodyPr>
          <a:lstStyle/>
          <a:p>
            <a:r>
              <a:rPr lang="en-US" sz="5400" dirty="0">
                <a:solidFill>
                  <a:schemeClr val="bg1"/>
                </a:solidFill>
                <a:latin typeface="+mn-lt"/>
              </a:rPr>
              <a:t>Virtual Production</a:t>
            </a:r>
            <a:br>
              <a:rPr lang="en-US" sz="5400" dirty="0">
                <a:solidFill>
                  <a:schemeClr val="bg1"/>
                </a:solidFill>
              </a:rPr>
            </a:br>
            <a:r>
              <a:rPr lang="en-US" sz="5400" dirty="0">
                <a:solidFill>
                  <a:schemeClr val="bg1"/>
                </a:solidFill>
              </a:rPr>
              <a:t> </a:t>
            </a:r>
            <a:endParaRPr lang="en-US" i="1" dirty="0">
              <a:solidFill>
                <a:schemeClr val="bg2">
                  <a:lumMod val="75000"/>
                </a:schemeClr>
              </a:solidFill>
            </a:endParaRPr>
          </a:p>
        </p:txBody>
      </p:sp>
    </p:spTree>
    <p:extLst>
      <p:ext uri="{BB962C8B-B14F-4D97-AF65-F5344CB8AC3E}">
        <p14:creationId xmlns:p14="http://schemas.microsoft.com/office/powerpoint/2010/main" val="980704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58FF-8C5A-6F8A-24D1-38098AF48BEB}"/>
              </a:ext>
            </a:extLst>
          </p:cNvPr>
          <p:cNvSpPr>
            <a:spLocks noGrp="1"/>
          </p:cNvSpPr>
          <p:nvPr>
            <p:ph type="title"/>
          </p:nvPr>
        </p:nvSpPr>
        <p:spPr/>
        <p:txBody>
          <a:bodyPr/>
          <a:lstStyle/>
          <a:p>
            <a:r>
              <a:rPr lang="en-US" b="1" dirty="0">
                <a:solidFill>
                  <a:schemeClr val="bg1"/>
                </a:solidFill>
              </a:rPr>
              <a:t>AI analysis beyond the obvious/</a:t>
            </a:r>
            <a:r>
              <a:rPr lang="en-US" b="1" dirty="0" err="1">
                <a:solidFill>
                  <a:schemeClr val="bg1"/>
                </a:solidFill>
              </a:rPr>
              <a:t>genAI</a:t>
            </a:r>
            <a:endParaRPr lang="en-US" b="1" dirty="0">
              <a:solidFill>
                <a:schemeClr val="bg1"/>
              </a:solidFill>
            </a:endParaRPr>
          </a:p>
        </p:txBody>
      </p:sp>
      <p:sp>
        <p:nvSpPr>
          <p:cNvPr id="3" name="Content Placeholder 2">
            <a:extLst>
              <a:ext uri="{FF2B5EF4-FFF2-40B4-BE49-F238E27FC236}">
                <a16:creationId xmlns:a16="http://schemas.microsoft.com/office/drawing/2014/main" id="{FAFB5AD8-3341-B309-C180-01662F04ADA9}"/>
              </a:ext>
            </a:extLst>
          </p:cNvPr>
          <p:cNvSpPr>
            <a:spLocks noGrp="1"/>
          </p:cNvSpPr>
          <p:nvPr>
            <p:ph idx="1"/>
          </p:nvPr>
        </p:nvSpPr>
        <p:spPr/>
        <p:txBody>
          <a:bodyPr/>
          <a:lstStyle/>
          <a:p>
            <a:r>
              <a:rPr lang="en-US" sz="1600" dirty="0">
                <a:hlinkClick r:id="rId2"/>
              </a:rPr>
              <a:t>https://www.boldbusiness.com/digital/artificial-intelligence-film-making/</a:t>
            </a:r>
            <a:endParaRPr lang="en-US" sz="1600" dirty="0"/>
          </a:p>
          <a:p>
            <a:endParaRPr lang="en-US" dirty="0"/>
          </a:p>
        </p:txBody>
      </p:sp>
      <p:graphicFrame>
        <p:nvGraphicFramePr>
          <p:cNvPr id="4" name="Table 3">
            <a:extLst>
              <a:ext uri="{FF2B5EF4-FFF2-40B4-BE49-F238E27FC236}">
                <a16:creationId xmlns:a16="http://schemas.microsoft.com/office/drawing/2014/main" id="{1BC58166-A6E2-FBD5-2A84-A481BFF23005}"/>
              </a:ext>
            </a:extLst>
          </p:cNvPr>
          <p:cNvGraphicFramePr>
            <a:graphicFrameLocks noGrp="1"/>
          </p:cNvGraphicFramePr>
          <p:nvPr>
            <p:extLst>
              <p:ext uri="{D42A27DB-BD31-4B8C-83A1-F6EECF244321}">
                <p14:modId xmlns:p14="http://schemas.microsoft.com/office/powerpoint/2010/main" val="2466409517"/>
              </p:ext>
            </p:extLst>
          </p:nvPr>
        </p:nvGraphicFramePr>
        <p:xfrm>
          <a:off x="1209040" y="2245360"/>
          <a:ext cx="9509761" cy="4176395"/>
        </p:xfrm>
        <a:graphic>
          <a:graphicData uri="http://schemas.openxmlformats.org/drawingml/2006/table">
            <a:tbl>
              <a:tblPr/>
              <a:tblGrid>
                <a:gridCol w="2011679">
                  <a:extLst>
                    <a:ext uri="{9D8B030D-6E8A-4147-A177-3AD203B41FA5}">
                      <a16:colId xmlns:a16="http://schemas.microsoft.com/office/drawing/2014/main" val="2867222443"/>
                    </a:ext>
                  </a:extLst>
                </a:gridCol>
                <a:gridCol w="3889429">
                  <a:extLst>
                    <a:ext uri="{9D8B030D-6E8A-4147-A177-3AD203B41FA5}">
                      <a16:colId xmlns:a16="http://schemas.microsoft.com/office/drawing/2014/main" val="4213700927"/>
                    </a:ext>
                  </a:extLst>
                </a:gridCol>
                <a:gridCol w="1902519">
                  <a:extLst>
                    <a:ext uri="{9D8B030D-6E8A-4147-A177-3AD203B41FA5}">
                      <a16:colId xmlns:a16="http://schemas.microsoft.com/office/drawing/2014/main" val="3965272008"/>
                    </a:ext>
                  </a:extLst>
                </a:gridCol>
                <a:gridCol w="1706134">
                  <a:extLst>
                    <a:ext uri="{9D8B030D-6E8A-4147-A177-3AD203B41FA5}">
                      <a16:colId xmlns:a16="http://schemas.microsoft.com/office/drawing/2014/main" val="4079189725"/>
                    </a:ext>
                  </a:extLst>
                </a:gridCol>
              </a:tblGrid>
              <a:tr h="545863">
                <a:tc>
                  <a:txBody>
                    <a:bodyPr/>
                    <a:lstStyle/>
                    <a:p>
                      <a:r>
                        <a:rPr lang="en-GB" sz="1300" b="1">
                          <a:effectLst/>
                        </a:rPr>
                        <a:t>Film-Related Firm</a:t>
                      </a:r>
                      <a:endParaRPr lang="en-GB" sz="1300">
                        <a:effectLst/>
                      </a:endParaRPr>
                    </a:p>
                  </a:txBody>
                  <a:tcPr marL="65929" marR="65929" marT="32965" marB="32965" anchor="ctr">
                    <a:lnL>
                      <a:noFill/>
                    </a:lnL>
                    <a:lnR>
                      <a:noFill/>
                    </a:lnR>
                    <a:lnT>
                      <a:noFill/>
                    </a:lnT>
                    <a:lnB>
                      <a:noFill/>
                    </a:lnB>
                    <a:solidFill>
                      <a:srgbClr val="FFFFFF"/>
                    </a:solidFill>
                  </a:tcPr>
                </a:tc>
                <a:tc>
                  <a:txBody>
                    <a:bodyPr/>
                    <a:lstStyle/>
                    <a:p>
                      <a:r>
                        <a:rPr lang="en-GB" sz="1300" b="1">
                          <a:effectLst/>
                        </a:rPr>
                        <a:t>Artificial Intelligence Services</a:t>
                      </a:r>
                      <a:endParaRPr lang="en-GB" sz="1300">
                        <a:effectLst/>
                      </a:endParaRPr>
                    </a:p>
                  </a:txBody>
                  <a:tcPr marL="65929" marR="65929" marT="32965" marB="32965" anchor="ctr">
                    <a:lnL>
                      <a:noFill/>
                    </a:lnL>
                    <a:lnR>
                      <a:noFill/>
                    </a:lnR>
                    <a:lnT>
                      <a:noFill/>
                    </a:lnT>
                    <a:lnB>
                      <a:noFill/>
                    </a:lnB>
                    <a:solidFill>
                      <a:srgbClr val="FFFFFF"/>
                    </a:solidFill>
                  </a:tcPr>
                </a:tc>
                <a:tc>
                  <a:txBody>
                    <a:bodyPr/>
                    <a:lstStyle/>
                    <a:p>
                      <a:r>
                        <a:rPr lang="en-GB" sz="1300" b="1">
                          <a:effectLst/>
                        </a:rPr>
                        <a:t>Founding Year and Location</a:t>
                      </a:r>
                      <a:endParaRPr lang="en-GB" sz="1300">
                        <a:effectLst/>
                      </a:endParaRPr>
                    </a:p>
                  </a:txBody>
                  <a:tcPr marL="65929" marR="65929" marT="32965" marB="32965" anchor="ctr">
                    <a:lnL>
                      <a:noFill/>
                    </a:lnL>
                    <a:lnR>
                      <a:noFill/>
                    </a:lnR>
                    <a:lnT>
                      <a:noFill/>
                    </a:lnT>
                    <a:lnB>
                      <a:noFill/>
                    </a:lnB>
                    <a:solidFill>
                      <a:srgbClr val="FFFFFF"/>
                    </a:solidFill>
                  </a:tcPr>
                </a:tc>
                <a:tc>
                  <a:txBody>
                    <a:bodyPr/>
                    <a:lstStyle/>
                    <a:p>
                      <a:r>
                        <a:rPr lang="en-GB" sz="1300" b="1">
                          <a:effectLst/>
                        </a:rPr>
                        <a:t>Annual Sales Revenues</a:t>
                      </a:r>
                      <a:endParaRPr lang="en-GB" sz="1300">
                        <a:effectLst/>
                      </a:endParaRPr>
                    </a:p>
                  </a:txBody>
                  <a:tcPr marL="65929" marR="65929" marT="32965" marB="32965" anchor="ctr">
                    <a:lnL>
                      <a:noFill/>
                    </a:lnL>
                    <a:lnR>
                      <a:noFill/>
                    </a:lnR>
                    <a:lnT>
                      <a:noFill/>
                    </a:lnT>
                    <a:lnB>
                      <a:noFill/>
                    </a:lnB>
                    <a:solidFill>
                      <a:srgbClr val="FFFFFF"/>
                    </a:solidFill>
                  </a:tcPr>
                </a:tc>
                <a:extLst>
                  <a:ext uri="{0D108BD9-81ED-4DB2-BD59-A6C34878D82A}">
                    <a16:rowId xmlns:a16="http://schemas.microsoft.com/office/drawing/2014/main" val="2590252210"/>
                  </a:ext>
                </a:extLst>
              </a:tr>
              <a:tr h="585551">
                <a:tc>
                  <a:txBody>
                    <a:bodyPr/>
                    <a:lstStyle/>
                    <a:p>
                      <a:r>
                        <a:rPr lang="en-GB" sz="1300" b="1">
                          <a:effectLst/>
                        </a:rPr>
                        <a:t>Legendary Entertainment</a:t>
                      </a:r>
                      <a:endParaRPr lang="en-GB" sz="1300">
                        <a:effectLst/>
                      </a:endParaRPr>
                    </a:p>
                  </a:txBody>
                  <a:tcPr marL="65929" marR="65929" marT="32965" marB="32965" anchor="ctr">
                    <a:lnL>
                      <a:noFill/>
                    </a:lnL>
                    <a:lnR>
                      <a:noFill/>
                    </a:lnR>
                    <a:lnT>
                      <a:noFill/>
                    </a:lnT>
                    <a:lnB>
                      <a:noFill/>
                    </a:lnB>
                    <a:solidFill>
                      <a:srgbClr val="FFFFFF"/>
                    </a:solidFill>
                  </a:tcPr>
                </a:tc>
                <a:tc>
                  <a:txBody>
                    <a:bodyPr/>
                    <a:lstStyle/>
                    <a:p>
                      <a:r>
                        <a:rPr lang="en-GB" sz="1300">
                          <a:effectLst/>
                        </a:rPr>
                        <a:t>AI used for visual storage, movie trailer design, and audience development</a:t>
                      </a:r>
                    </a:p>
                  </a:txBody>
                  <a:tcPr marL="65929" marR="65929" marT="32965" marB="32965" anchor="ctr">
                    <a:lnL>
                      <a:noFill/>
                    </a:lnL>
                    <a:lnR>
                      <a:noFill/>
                    </a:lnR>
                    <a:lnT>
                      <a:noFill/>
                    </a:lnT>
                    <a:lnB>
                      <a:noFill/>
                    </a:lnB>
                    <a:solidFill>
                      <a:srgbClr val="FFFFFF"/>
                    </a:solidFill>
                  </a:tcPr>
                </a:tc>
                <a:tc>
                  <a:txBody>
                    <a:bodyPr/>
                    <a:lstStyle/>
                    <a:p>
                      <a:r>
                        <a:rPr lang="en-GB" sz="1300" dirty="0">
                          <a:effectLst/>
                        </a:rPr>
                        <a:t>2005</a:t>
                      </a:r>
                    </a:p>
                    <a:p>
                      <a:r>
                        <a:rPr lang="en-GB" sz="1300" dirty="0">
                          <a:effectLst/>
                        </a:rPr>
                        <a:t>Burbank, CA</a:t>
                      </a:r>
                    </a:p>
                  </a:txBody>
                  <a:tcPr marL="65929" marR="65929" marT="32965" marB="32965" anchor="ctr">
                    <a:lnL>
                      <a:noFill/>
                    </a:lnL>
                    <a:lnR>
                      <a:noFill/>
                    </a:lnR>
                    <a:lnT>
                      <a:noFill/>
                    </a:lnT>
                    <a:lnB>
                      <a:noFill/>
                    </a:lnB>
                    <a:solidFill>
                      <a:srgbClr val="FFFFFF"/>
                    </a:solidFill>
                  </a:tcPr>
                </a:tc>
                <a:tc>
                  <a:txBody>
                    <a:bodyPr/>
                    <a:lstStyle/>
                    <a:p>
                      <a:r>
                        <a:rPr lang="en-GB" sz="1300">
                          <a:effectLst/>
                        </a:rPr>
                        <a:t>$620,000</a:t>
                      </a:r>
                    </a:p>
                  </a:txBody>
                  <a:tcPr marL="65929" marR="65929" marT="32965" marB="32965" anchor="ctr">
                    <a:lnL>
                      <a:noFill/>
                    </a:lnL>
                    <a:lnR>
                      <a:noFill/>
                    </a:lnR>
                    <a:lnT>
                      <a:noFill/>
                    </a:lnT>
                    <a:lnB>
                      <a:noFill/>
                    </a:lnB>
                    <a:solidFill>
                      <a:srgbClr val="FFFFFF"/>
                    </a:solidFill>
                  </a:tcPr>
                </a:tc>
                <a:extLst>
                  <a:ext uri="{0D108BD9-81ED-4DB2-BD59-A6C34878D82A}">
                    <a16:rowId xmlns:a16="http://schemas.microsoft.com/office/drawing/2014/main" val="3569451604"/>
                  </a:ext>
                </a:extLst>
              </a:tr>
              <a:tr h="585551">
                <a:tc>
                  <a:txBody>
                    <a:bodyPr/>
                    <a:lstStyle/>
                    <a:p>
                      <a:r>
                        <a:rPr lang="en-GB" sz="1300" b="1">
                          <a:effectLst/>
                        </a:rPr>
                        <a:t>Vault ML</a:t>
                      </a:r>
                      <a:endParaRPr lang="en-GB" sz="1300">
                        <a:effectLst/>
                      </a:endParaRPr>
                    </a:p>
                  </a:txBody>
                  <a:tcPr marL="65929" marR="65929" marT="32965" marB="32965" anchor="ctr">
                    <a:lnL>
                      <a:noFill/>
                    </a:lnL>
                    <a:lnR>
                      <a:noFill/>
                    </a:lnR>
                    <a:lnT>
                      <a:noFill/>
                    </a:lnT>
                    <a:lnB>
                      <a:noFill/>
                    </a:lnB>
                    <a:solidFill>
                      <a:srgbClr val="FFFFFF"/>
                    </a:solidFill>
                  </a:tcPr>
                </a:tc>
                <a:tc>
                  <a:txBody>
                    <a:bodyPr/>
                    <a:lstStyle/>
                    <a:p>
                      <a:r>
                        <a:rPr lang="en-GB" sz="1300">
                          <a:effectLst/>
                        </a:rPr>
                        <a:t>AI used to predict opening weekend revenues at the box office</a:t>
                      </a:r>
                    </a:p>
                  </a:txBody>
                  <a:tcPr marL="65929" marR="65929" marT="32965" marB="32965" anchor="ctr">
                    <a:lnL>
                      <a:noFill/>
                    </a:lnL>
                    <a:lnR>
                      <a:noFill/>
                    </a:lnR>
                    <a:lnT>
                      <a:noFill/>
                    </a:lnT>
                    <a:lnB>
                      <a:noFill/>
                    </a:lnB>
                    <a:solidFill>
                      <a:srgbClr val="FFFFFF"/>
                    </a:solidFill>
                  </a:tcPr>
                </a:tc>
                <a:tc>
                  <a:txBody>
                    <a:bodyPr/>
                    <a:lstStyle/>
                    <a:p>
                      <a:r>
                        <a:rPr lang="en-GB" sz="1300">
                          <a:effectLst/>
                        </a:rPr>
                        <a:t>2015</a:t>
                      </a:r>
                    </a:p>
                    <a:p>
                      <a:r>
                        <a:rPr lang="en-GB" sz="1300">
                          <a:effectLst/>
                        </a:rPr>
                        <a:t>Israel</a:t>
                      </a:r>
                    </a:p>
                  </a:txBody>
                  <a:tcPr marL="65929" marR="65929" marT="32965" marB="32965" anchor="ctr">
                    <a:lnL>
                      <a:noFill/>
                    </a:lnL>
                    <a:lnR>
                      <a:noFill/>
                    </a:lnR>
                    <a:lnT>
                      <a:noFill/>
                    </a:lnT>
                    <a:lnB>
                      <a:noFill/>
                    </a:lnB>
                    <a:solidFill>
                      <a:srgbClr val="FFFFFF"/>
                    </a:solidFill>
                  </a:tcPr>
                </a:tc>
                <a:tc>
                  <a:txBody>
                    <a:bodyPr/>
                    <a:lstStyle/>
                    <a:p>
                      <a:r>
                        <a:rPr lang="en-GB" sz="1300">
                          <a:effectLst/>
                        </a:rPr>
                        <a:t>Not Available</a:t>
                      </a:r>
                    </a:p>
                  </a:txBody>
                  <a:tcPr marL="65929" marR="65929" marT="32965" marB="32965" anchor="ctr">
                    <a:lnL>
                      <a:noFill/>
                    </a:lnL>
                    <a:lnR>
                      <a:noFill/>
                    </a:lnR>
                    <a:lnT>
                      <a:noFill/>
                    </a:lnT>
                    <a:lnB>
                      <a:noFill/>
                    </a:lnB>
                    <a:solidFill>
                      <a:srgbClr val="FFFFFF"/>
                    </a:solidFill>
                  </a:tcPr>
                </a:tc>
                <a:extLst>
                  <a:ext uri="{0D108BD9-81ED-4DB2-BD59-A6C34878D82A}">
                    <a16:rowId xmlns:a16="http://schemas.microsoft.com/office/drawing/2014/main" val="3732190769"/>
                  </a:ext>
                </a:extLst>
              </a:tr>
              <a:tr h="761245">
                <a:tc>
                  <a:txBody>
                    <a:bodyPr/>
                    <a:lstStyle/>
                    <a:p>
                      <a:r>
                        <a:rPr lang="en-GB" sz="1300" b="1">
                          <a:effectLst/>
                        </a:rPr>
                        <a:t>ScriptBook</a:t>
                      </a:r>
                      <a:endParaRPr lang="en-GB" sz="1300">
                        <a:effectLst/>
                      </a:endParaRPr>
                    </a:p>
                  </a:txBody>
                  <a:tcPr marL="65929" marR="65929" marT="32965" marB="32965" anchor="ctr">
                    <a:lnL>
                      <a:noFill/>
                    </a:lnL>
                    <a:lnR>
                      <a:noFill/>
                    </a:lnR>
                    <a:lnT>
                      <a:noFill/>
                    </a:lnT>
                    <a:lnB>
                      <a:noFill/>
                    </a:lnB>
                    <a:solidFill>
                      <a:srgbClr val="FFFFFF"/>
                    </a:solidFill>
                  </a:tcPr>
                </a:tc>
                <a:tc>
                  <a:txBody>
                    <a:bodyPr/>
                    <a:lstStyle/>
                    <a:p>
                      <a:r>
                        <a:rPr lang="en-GB" sz="1300">
                          <a:effectLst/>
                        </a:rPr>
                        <a:t>AI cloud-based platform allows rapid move script analysis to predict box office success or failure</a:t>
                      </a:r>
                    </a:p>
                  </a:txBody>
                  <a:tcPr marL="65929" marR="65929" marT="32965" marB="32965" anchor="ctr">
                    <a:lnL>
                      <a:noFill/>
                    </a:lnL>
                    <a:lnR>
                      <a:noFill/>
                    </a:lnR>
                    <a:lnT>
                      <a:noFill/>
                    </a:lnT>
                    <a:lnB>
                      <a:noFill/>
                    </a:lnB>
                    <a:solidFill>
                      <a:srgbClr val="FFFFFF"/>
                    </a:solidFill>
                  </a:tcPr>
                </a:tc>
                <a:tc>
                  <a:txBody>
                    <a:bodyPr/>
                    <a:lstStyle/>
                    <a:p>
                      <a:r>
                        <a:rPr lang="en-GB" sz="1300">
                          <a:effectLst/>
                        </a:rPr>
                        <a:t>2015</a:t>
                      </a:r>
                    </a:p>
                    <a:p>
                      <a:r>
                        <a:rPr lang="en-GB" sz="1300">
                          <a:effectLst/>
                        </a:rPr>
                        <a:t>Belgium</a:t>
                      </a:r>
                    </a:p>
                  </a:txBody>
                  <a:tcPr marL="65929" marR="65929" marT="32965" marB="32965" anchor="ctr">
                    <a:lnL>
                      <a:noFill/>
                    </a:lnL>
                    <a:lnR>
                      <a:noFill/>
                    </a:lnR>
                    <a:lnT>
                      <a:noFill/>
                    </a:lnT>
                    <a:lnB>
                      <a:noFill/>
                    </a:lnB>
                    <a:solidFill>
                      <a:srgbClr val="FFFFFF"/>
                    </a:solidFill>
                  </a:tcPr>
                </a:tc>
                <a:tc>
                  <a:txBody>
                    <a:bodyPr/>
                    <a:lstStyle/>
                    <a:p>
                      <a:r>
                        <a:rPr lang="en-GB" sz="1300">
                          <a:effectLst/>
                        </a:rPr>
                        <a:t>Not available</a:t>
                      </a:r>
                    </a:p>
                  </a:txBody>
                  <a:tcPr marL="65929" marR="65929" marT="32965" marB="32965" anchor="ctr">
                    <a:lnL>
                      <a:noFill/>
                    </a:lnL>
                    <a:lnR>
                      <a:noFill/>
                    </a:lnR>
                    <a:lnT>
                      <a:noFill/>
                    </a:lnT>
                    <a:lnB>
                      <a:noFill/>
                    </a:lnB>
                    <a:solidFill>
                      <a:srgbClr val="FFFFFF"/>
                    </a:solidFill>
                  </a:tcPr>
                </a:tc>
                <a:extLst>
                  <a:ext uri="{0D108BD9-81ED-4DB2-BD59-A6C34878D82A}">
                    <a16:rowId xmlns:a16="http://schemas.microsoft.com/office/drawing/2014/main" val="1364156288"/>
                  </a:ext>
                </a:extLst>
              </a:tr>
              <a:tr h="761245">
                <a:tc>
                  <a:txBody>
                    <a:bodyPr/>
                    <a:lstStyle/>
                    <a:p>
                      <a:r>
                        <a:rPr lang="en-GB" sz="1300" b="1">
                          <a:effectLst/>
                        </a:rPr>
                        <a:t>Pilot Movies</a:t>
                      </a:r>
                      <a:endParaRPr lang="en-GB" sz="1300">
                        <a:effectLst/>
                      </a:endParaRPr>
                    </a:p>
                  </a:txBody>
                  <a:tcPr marL="65929" marR="65929" marT="32965" marB="32965" anchor="ctr">
                    <a:lnL>
                      <a:noFill/>
                    </a:lnL>
                    <a:lnR>
                      <a:noFill/>
                    </a:lnR>
                    <a:lnT>
                      <a:noFill/>
                    </a:lnT>
                    <a:lnB>
                      <a:noFill/>
                    </a:lnB>
                    <a:solidFill>
                      <a:srgbClr val="FFFFFF"/>
                    </a:solidFill>
                  </a:tcPr>
                </a:tc>
                <a:tc>
                  <a:txBody>
                    <a:bodyPr/>
                    <a:lstStyle/>
                    <a:p>
                      <a:r>
                        <a:rPr lang="en-GB" sz="1300">
                          <a:effectLst/>
                        </a:rPr>
                        <a:t>AI used in a SaaS platform to allow film-makers to predict gross sales revenues long-term</a:t>
                      </a:r>
                    </a:p>
                  </a:txBody>
                  <a:tcPr marL="65929" marR="65929" marT="32965" marB="32965" anchor="ctr">
                    <a:lnL>
                      <a:noFill/>
                    </a:lnL>
                    <a:lnR>
                      <a:noFill/>
                    </a:lnR>
                    <a:lnT>
                      <a:noFill/>
                    </a:lnT>
                    <a:lnB>
                      <a:noFill/>
                    </a:lnB>
                    <a:solidFill>
                      <a:srgbClr val="FFFFFF"/>
                    </a:solidFill>
                  </a:tcPr>
                </a:tc>
                <a:tc>
                  <a:txBody>
                    <a:bodyPr/>
                    <a:lstStyle/>
                    <a:p>
                      <a:r>
                        <a:rPr lang="en-GB" sz="1300">
                          <a:effectLst/>
                        </a:rPr>
                        <a:t>2016</a:t>
                      </a:r>
                    </a:p>
                    <a:p>
                      <a:r>
                        <a:rPr lang="en-GB" sz="1300">
                          <a:effectLst/>
                        </a:rPr>
                        <a:t>Boston, MA</a:t>
                      </a:r>
                    </a:p>
                  </a:txBody>
                  <a:tcPr marL="65929" marR="65929" marT="32965" marB="32965" anchor="ctr">
                    <a:lnL>
                      <a:noFill/>
                    </a:lnL>
                    <a:lnR>
                      <a:noFill/>
                    </a:lnR>
                    <a:lnT>
                      <a:noFill/>
                    </a:lnT>
                    <a:lnB>
                      <a:noFill/>
                    </a:lnB>
                    <a:solidFill>
                      <a:srgbClr val="FFFFFF"/>
                    </a:solidFill>
                  </a:tcPr>
                </a:tc>
                <a:tc>
                  <a:txBody>
                    <a:bodyPr/>
                    <a:lstStyle/>
                    <a:p>
                      <a:r>
                        <a:rPr lang="en-GB" sz="1300">
                          <a:effectLst/>
                        </a:rPr>
                        <a:t>Not Available</a:t>
                      </a:r>
                    </a:p>
                  </a:txBody>
                  <a:tcPr marL="65929" marR="65929" marT="32965" marB="32965" anchor="ctr">
                    <a:lnL>
                      <a:noFill/>
                    </a:lnL>
                    <a:lnR>
                      <a:noFill/>
                    </a:lnR>
                    <a:lnT>
                      <a:noFill/>
                    </a:lnT>
                    <a:lnB>
                      <a:noFill/>
                    </a:lnB>
                    <a:solidFill>
                      <a:srgbClr val="FFFFFF"/>
                    </a:solidFill>
                  </a:tcPr>
                </a:tc>
                <a:extLst>
                  <a:ext uri="{0D108BD9-81ED-4DB2-BD59-A6C34878D82A}">
                    <a16:rowId xmlns:a16="http://schemas.microsoft.com/office/drawing/2014/main" val="1437407660"/>
                  </a:ext>
                </a:extLst>
              </a:tr>
              <a:tr h="936940">
                <a:tc>
                  <a:txBody>
                    <a:bodyPr/>
                    <a:lstStyle/>
                    <a:p>
                      <a:r>
                        <a:rPr lang="en-GB" sz="1300" b="1">
                          <a:effectLst/>
                        </a:rPr>
                        <a:t>Qloo</a:t>
                      </a:r>
                      <a:endParaRPr lang="en-GB" sz="1300">
                        <a:effectLst/>
                      </a:endParaRPr>
                    </a:p>
                  </a:txBody>
                  <a:tcPr marL="65929" marR="65929" marT="32965" marB="32965" anchor="ctr">
                    <a:lnL>
                      <a:noFill/>
                    </a:lnL>
                    <a:lnR>
                      <a:noFill/>
                    </a:lnR>
                    <a:lnT>
                      <a:noFill/>
                    </a:lnT>
                    <a:lnB>
                      <a:noFill/>
                    </a:lnB>
                    <a:solidFill>
                      <a:srgbClr val="FFFFFF"/>
                    </a:solidFill>
                  </a:tcPr>
                </a:tc>
                <a:tc>
                  <a:txBody>
                    <a:bodyPr/>
                    <a:lstStyle/>
                    <a:p>
                      <a:r>
                        <a:rPr lang="en-GB" sz="1300">
                          <a:effectLst/>
                        </a:rPr>
                        <a:t>AI database used to create millions of movie viewer profiles to aid in targeting marketing and creation efforts</a:t>
                      </a:r>
                    </a:p>
                  </a:txBody>
                  <a:tcPr marL="65929" marR="65929" marT="32965" marB="32965" anchor="ctr">
                    <a:lnL>
                      <a:noFill/>
                    </a:lnL>
                    <a:lnR>
                      <a:noFill/>
                    </a:lnR>
                    <a:lnT>
                      <a:noFill/>
                    </a:lnT>
                    <a:lnB>
                      <a:noFill/>
                    </a:lnB>
                    <a:solidFill>
                      <a:srgbClr val="FFFFFF"/>
                    </a:solidFill>
                  </a:tcPr>
                </a:tc>
                <a:tc>
                  <a:txBody>
                    <a:bodyPr/>
                    <a:lstStyle/>
                    <a:p>
                      <a:r>
                        <a:rPr lang="en-GB" sz="1300">
                          <a:effectLst/>
                        </a:rPr>
                        <a:t>2011</a:t>
                      </a:r>
                    </a:p>
                    <a:p>
                      <a:r>
                        <a:rPr lang="en-GB" sz="1300">
                          <a:effectLst/>
                        </a:rPr>
                        <a:t>New York, NY</a:t>
                      </a:r>
                    </a:p>
                  </a:txBody>
                  <a:tcPr marL="65929" marR="65929" marT="32965" marB="32965" anchor="ctr">
                    <a:lnL>
                      <a:noFill/>
                    </a:lnL>
                    <a:lnR>
                      <a:noFill/>
                    </a:lnR>
                    <a:lnT>
                      <a:noFill/>
                    </a:lnT>
                    <a:lnB>
                      <a:noFill/>
                    </a:lnB>
                    <a:solidFill>
                      <a:srgbClr val="FFFFFF"/>
                    </a:solidFill>
                  </a:tcPr>
                </a:tc>
                <a:tc>
                  <a:txBody>
                    <a:bodyPr/>
                    <a:lstStyle/>
                    <a:p>
                      <a:r>
                        <a:rPr lang="en-GB" sz="1300" dirty="0">
                          <a:effectLst/>
                        </a:rPr>
                        <a:t>$420,000</a:t>
                      </a:r>
                    </a:p>
                  </a:txBody>
                  <a:tcPr marL="65929" marR="65929" marT="32965" marB="32965" anchor="ctr">
                    <a:lnL>
                      <a:noFill/>
                    </a:lnL>
                    <a:lnR>
                      <a:noFill/>
                    </a:lnR>
                    <a:lnT>
                      <a:noFill/>
                    </a:lnT>
                    <a:lnB>
                      <a:noFill/>
                    </a:lnB>
                    <a:solidFill>
                      <a:srgbClr val="FFFFFF"/>
                    </a:solidFill>
                  </a:tcPr>
                </a:tc>
                <a:extLst>
                  <a:ext uri="{0D108BD9-81ED-4DB2-BD59-A6C34878D82A}">
                    <a16:rowId xmlns:a16="http://schemas.microsoft.com/office/drawing/2014/main" val="1005134117"/>
                  </a:ext>
                </a:extLst>
              </a:tr>
            </a:tbl>
          </a:graphicData>
        </a:graphic>
      </p:graphicFrame>
    </p:spTree>
    <p:extLst>
      <p:ext uri="{BB962C8B-B14F-4D97-AF65-F5344CB8AC3E}">
        <p14:creationId xmlns:p14="http://schemas.microsoft.com/office/powerpoint/2010/main" val="1068596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merging Tech_ Writing With LAIKA-20230222_102901-Meeting Recording">
            <a:hlinkClick r:id="" action="ppaction://media"/>
            <a:extLst>
              <a:ext uri="{FF2B5EF4-FFF2-40B4-BE49-F238E27FC236}">
                <a16:creationId xmlns:a16="http://schemas.microsoft.com/office/drawing/2014/main" id="{CFBD668C-9D95-26A5-F1D6-7EFECC7BD4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69024"/>
            <a:ext cx="12192000" cy="6858000"/>
          </a:xfrm>
          <a:prstGeom prst="rect">
            <a:avLst/>
          </a:prstGeom>
        </p:spPr>
      </p:pic>
      <p:sp>
        <p:nvSpPr>
          <p:cNvPr id="2" name="Title 1">
            <a:extLst>
              <a:ext uri="{FF2B5EF4-FFF2-40B4-BE49-F238E27FC236}">
                <a16:creationId xmlns:a16="http://schemas.microsoft.com/office/drawing/2014/main" id="{D078FF46-65E9-30A7-890F-41F2CE4EF32D}"/>
              </a:ext>
            </a:extLst>
          </p:cNvPr>
          <p:cNvSpPr txBox="1">
            <a:spLocks/>
          </p:cNvSpPr>
          <p:nvPr/>
        </p:nvSpPr>
        <p:spPr>
          <a:xfrm>
            <a:off x="0" y="0"/>
            <a:ext cx="12192000" cy="1325563"/>
          </a:xfrm>
          <a:prstGeom prst="rect">
            <a:avLst/>
          </a:prstGeom>
          <a:gradFill flip="none" rotWithShape="1">
            <a:gsLst>
              <a:gs pos="0">
                <a:schemeClr val="tx1"/>
              </a:gs>
              <a:gs pos="100000">
                <a:schemeClr val="tx1"/>
              </a:gs>
            </a:gsLst>
            <a:lin ang="1080000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rPr>
              <a:t>AI-assisted writing example</a:t>
            </a:r>
            <a:endParaRPr lang="en-US" sz="5400" b="1" dirty="0">
              <a:solidFill>
                <a:schemeClr val="bg1"/>
              </a:solidFill>
            </a:endParaRPr>
          </a:p>
        </p:txBody>
      </p:sp>
    </p:spTree>
    <p:extLst>
      <p:ext uri="{BB962C8B-B14F-4D97-AF65-F5344CB8AC3E}">
        <p14:creationId xmlns:p14="http://schemas.microsoft.com/office/powerpoint/2010/main" val="89583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a person&#10;&#10;Description automatically generated with low confidence">
            <a:extLst>
              <a:ext uri="{FF2B5EF4-FFF2-40B4-BE49-F238E27FC236}">
                <a16:creationId xmlns:a16="http://schemas.microsoft.com/office/drawing/2014/main" id="{8B2369CF-07DA-846B-5B2D-262D25E64F9D}"/>
              </a:ext>
            </a:extLst>
          </p:cNvPr>
          <p:cNvPicPr>
            <a:picLocks noChangeAspect="1"/>
          </p:cNvPicPr>
          <p:nvPr/>
        </p:nvPicPr>
        <p:blipFill rotWithShape="1">
          <a:blip r:embed="rId2">
            <a:alphaModFix/>
          </a:blip>
          <a:srcRect b="3846"/>
          <a:stretch/>
        </p:blipFill>
        <p:spPr>
          <a:xfrm>
            <a:off x="20" y="1"/>
            <a:ext cx="12191980" cy="6857999"/>
          </a:xfrm>
          <a:prstGeom prst="rect">
            <a:avLst/>
          </a:prstGeom>
        </p:spPr>
      </p:pic>
      <p:sp>
        <p:nvSpPr>
          <p:cNvPr id="3" name="Title 1">
            <a:extLst>
              <a:ext uri="{FF2B5EF4-FFF2-40B4-BE49-F238E27FC236}">
                <a16:creationId xmlns:a16="http://schemas.microsoft.com/office/drawing/2014/main" id="{DF2DB5E8-F5D0-AF20-2C83-E9E74BB41623}"/>
              </a:ext>
            </a:extLst>
          </p:cNvPr>
          <p:cNvSpPr>
            <a:spLocks noGrp="1"/>
          </p:cNvSpPr>
          <p:nvPr>
            <p:ph type="ctrTitle"/>
          </p:nvPr>
        </p:nvSpPr>
        <p:spPr>
          <a:xfrm>
            <a:off x="0" y="5535386"/>
            <a:ext cx="12192000" cy="1028700"/>
          </a:xfrm>
          <a:solidFill>
            <a:srgbClr val="383838">
              <a:alpha val="67820"/>
            </a:srgbClr>
          </a:solidFill>
        </p:spPr>
        <p:txBody>
          <a:bodyPr>
            <a:normAutofit/>
          </a:bodyPr>
          <a:lstStyle/>
          <a:p>
            <a:r>
              <a:rPr lang="en-US" dirty="0">
                <a:solidFill>
                  <a:srgbClr val="FFFFFF"/>
                </a:solidFill>
              </a:rPr>
              <a:t>Synthetic Media</a:t>
            </a:r>
          </a:p>
        </p:txBody>
      </p:sp>
    </p:spTree>
    <p:extLst>
      <p:ext uri="{BB962C8B-B14F-4D97-AF65-F5344CB8AC3E}">
        <p14:creationId xmlns:p14="http://schemas.microsoft.com/office/powerpoint/2010/main" val="296664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MetaHuman Creator: High-Fidelity Digital Humans Made Easy | Unreal Engine">
            <a:hlinkClick r:id="" action="ppaction://media"/>
            <a:extLst>
              <a:ext uri="{FF2B5EF4-FFF2-40B4-BE49-F238E27FC236}">
                <a16:creationId xmlns:a16="http://schemas.microsoft.com/office/drawing/2014/main" id="{F9E53EFC-4937-5A4F-84ED-9E040C8794A8}"/>
              </a:ext>
            </a:extLst>
          </p:cNvPr>
          <p:cNvPicPr>
            <a:picLocks noRot="1" noChangeAspect="1"/>
          </p:cNvPicPr>
          <p:nvPr>
            <a:videoFile r:link="rId1"/>
          </p:nvPr>
        </p:nvPicPr>
        <p:blipFill>
          <a:blip r:embed="rId4"/>
          <a:stretch>
            <a:fillRect/>
          </a:stretch>
        </p:blipFill>
        <p:spPr>
          <a:xfrm>
            <a:off x="0" y="-30480"/>
            <a:ext cx="12192000" cy="6888480"/>
          </a:xfrm>
          <a:prstGeom prst="rect">
            <a:avLst/>
          </a:prstGeom>
        </p:spPr>
      </p:pic>
      <p:sp>
        <p:nvSpPr>
          <p:cNvPr id="5" name="TextBox 4">
            <a:extLst>
              <a:ext uri="{FF2B5EF4-FFF2-40B4-BE49-F238E27FC236}">
                <a16:creationId xmlns:a16="http://schemas.microsoft.com/office/drawing/2014/main" id="{464FBBD5-5E67-E449-FB21-15B55E582291}"/>
              </a:ext>
            </a:extLst>
          </p:cNvPr>
          <p:cNvSpPr txBox="1"/>
          <p:nvPr/>
        </p:nvSpPr>
        <p:spPr>
          <a:xfrm>
            <a:off x="431800" y="5974199"/>
            <a:ext cx="6924964" cy="461665"/>
          </a:xfrm>
          <a:prstGeom prst="rect">
            <a:avLst/>
          </a:prstGeom>
          <a:noFill/>
        </p:spPr>
        <p:txBody>
          <a:bodyPr wrap="square">
            <a:spAutoFit/>
          </a:bodyPr>
          <a:lstStyle/>
          <a:p>
            <a:r>
              <a:rPr lang="en-US" sz="2400" dirty="0">
                <a:solidFill>
                  <a:schemeClr val="bg1"/>
                </a:solidFill>
              </a:rPr>
              <a:t>https://</a:t>
            </a:r>
            <a:r>
              <a:rPr lang="en-US" sz="2400" dirty="0" err="1">
                <a:solidFill>
                  <a:schemeClr val="bg1"/>
                </a:solidFill>
              </a:rPr>
              <a:t>www.youtube.com</a:t>
            </a:r>
            <a:r>
              <a:rPr lang="en-US" sz="2400" dirty="0">
                <a:solidFill>
                  <a:schemeClr val="bg1"/>
                </a:solidFill>
              </a:rPr>
              <a:t>/</a:t>
            </a:r>
            <a:r>
              <a:rPr lang="en-US" sz="2400" dirty="0" err="1">
                <a:solidFill>
                  <a:schemeClr val="bg1"/>
                </a:solidFill>
              </a:rPr>
              <a:t>watch?v</a:t>
            </a:r>
            <a:r>
              <a:rPr lang="en-US" sz="2400" dirty="0">
                <a:solidFill>
                  <a:schemeClr val="bg1"/>
                </a:solidFill>
              </a:rPr>
              <a:t>=S3F1vZYpH8c</a:t>
            </a:r>
          </a:p>
        </p:txBody>
      </p:sp>
      <p:sp>
        <p:nvSpPr>
          <p:cNvPr id="9" name="Title 1">
            <a:extLst>
              <a:ext uri="{FF2B5EF4-FFF2-40B4-BE49-F238E27FC236}">
                <a16:creationId xmlns:a16="http://schemas.microsoft.com/office/drawing/2014/main" id="{83B83826-E671-CE66-78E9-D891E9CE9CC9}"/>
              </a:ext>
            </a:extLst>
          </p:cNvPr>
          <p:cNvSpPr>
            <a:spLocks noGrp="1"/>
          </p:cNvSpPr>
          <p:nvPr>
            <p:ph type="title"/>
          </p:nvPr>
        </p:nvSpPr>
        <p:spPr>
          <a:xfrm>
            <a:off x="0" y="0"/>
            <a:ext cx="12192000" cy="1325563"/>
          </a:xfrm>
          <a:gradFill flip="none" rotWithShape="1">
            <a:gsLst>
              <a:gs pos="0">
                <a:schemeClr val="tx1"/>
              </a:gs>
              <a:gs pos="100000">
                <a:schemeClr val="tx1"/>
              </a:gs>
            </a:gsLst>
            <a:lin ang="10800000" scaled="1"/>
            <a:tileRect/>
          </a:gradFill>
        </p:spPr>
        <p:txBody>
          <a:bodyPr>
            <a:normAutofit/>
          </a:bodyPr>
          <a:lstStyle/>
          <a:p>
            <a:pPr algn="ctr"/>
            <a:r>
              <a:rPr lang="en-US" sz="5400" b="1" dirty="0">
                <a:solidFill>
                  <a:schemeClr val="bg1"/>
                </a:solidFill>
              </a:rPr>
              <a:t>Synthetic Media / Metahumans</a:t>
            </a:r>
          </a:p>
        </p:txBody>
      </p:sp>
    </p:spTree>
    <p:extLst>
      <p:ext uri="{BB962C8B-B14F-4D97-AF65-F5344CB8AC3E}">
        <p14:creationId xmlns:p14="http://schemas.microsoft.com/office/powerpoint/2010/main" val="169630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923070-279C-A104-8D48-5DA42C23725A}"/>
              </a:ext>
            </a:extLst>
          </p:cNvPr>
          <p:cNvPicPr>
            <a:picLocks noChangeAspect="1"/>
          </p:cNvPicPr>
          <p:nvPr/>
        </p:nvPicPr>
        <p:blipFill>
          <a:blip r:embed="rId3"/>
          <a:stretch>
            <a:fillRect/>
          </a:stretch>
        </p:blipFill>
        <p:spPr>
          <a:xfrm>
            <a:off x="0" y="29007"/>
            <a:ext cx="12244008" cy="6828993"/>
          </a:xfrm>
          <a:prstGeom prst="rect">
            <a:avLst/>
          </a:prstGeom>
        </p:spPr>
      </p:pic>
      <p:sp>
        <p:nvSpPr>
          <p:cNvPr id="2" name="Title 1">
            <a:extLst>
              <a:ext uri="{FF2B5EF4-FFF2-40B4-BE49-F238E27FC236}">
                <a16:creationId xmlns:a16="http://schemas.microsoft.com/office/drawing/2014/main" id="{1B76B0BA-29C8-7770-1BD5-621927868D88}"/>
              </a:ext>
            </a:extLst>
          </p:cNvPr>
          <p:cNvSpPr>
            <a:spLocks noGrp="1"/>
          </p:cNvSpPr>
          <p:nvPr>
            <p:ph type="title"/>
          </p:nvPr>
        </p:nvSpPr>
        <p:spPr>
          <a:xfrm>
            <a:off x="-52008" y="3443503"/>
            <a:ext cx="12244008" cy="1325563"/>
          </a:xfrm>
          <a:solidFill>
            <a:schemeClr val="tx1">
              <a:alpha val="54672"/>
            </a:schemeClr>
          </a:solidFill>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rPr>
              <a:t>https://</a:t>
            </a:r>
            <a:r>
              <a:rPr lang="en-US" sz="3200" dirty="0" err="1">
                <a:solidFill>
                  <a:schemeClr val="bg1"/>
                </a:solidFill>
              </a:rPr>
              <a:t>studioneural.ai</a:t>
            </a:r>
            <a:r>
              <a:rPr lang="en-US" sz="3200" dirty="0">
                <a:solidFill>
                  <a:schemeClr val="bg1"/>
                </a:solidFill>
              </a:rPr>
              <a:t>/</a:t>
            </a:r>
          </a:p>
        </p:txBody>
      </p:sp>
      <p:sp>
        <p:nvSpPr>
          <p:cNvPr id="10" name="Title 1">
            <a:extLst>
              <a:ext uri="{FF2B5EF4-FFF2-40B4-BE49-F238E27FC236}">
                <a16:creationId xmlns:a16="http://schemas.microsoft.com/office/drawing/2014/main" id="{2EDECF4F-2D8B-8C04-721B-0D6D089FAC3C}"/>
              </a:ext>
            </a:extLst>
          </p:cNvPr>
          <p:cNvSpPr txBox="1">
            <a:spLocks/>
          </p:cNvSpPr>
          <p:nvPr/>
        </p:nvSpPr>
        <p:spPr>
          <a:xfrm>
            <a:off x="0" y="0"/>
            <a:ext cx="12192000" cy="1325563"/>
          </a:xfrm>
          <a:prstGeom prst="rect">
            <a:avLst/>
          </a:prstGeom>
          <a:gradFill flip="none" rotWithShape="1">
            <a:gsLst>
              <a:gs pos="0">
                <a:schemeClr val="tx1"/>
              </a:gs>
              <a:gs pos="100000">
                <a:schemeClr val="tx1"/>
              </a:gs>
            </a:gsLst>
            <a:lin ang="1080000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rPr>
              <a:t>Synthetic Media / Deep fakes</a:t>
            </a:r>
          </a:p>
        </p:txBody>
      </p:sp>
    </p:spTree>
    <p:extLst>
      <p:ext uri="{BB962C8B-B14F-4D97-AF65-F5344CB8AC3E}">
        <p14:creationId xmlns:p14="http://schemas.microsoft.com/office/powerpoint/2010/main" val="1815549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3717</TotalTime>
  <Words>571</Words>
  <Application>Microsoft Macintosh PowerPoint</Application>
  <PresentationFormat>Widescreen</PresentationFormat>
  <Paragraphs>107</Paragraphs>
  <Slides>15</Slides>
  <Notes>9</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Segoe UI</vt:lpstr>
      <vt:lpstr>Office Theme</vt:lpstr>
      <vt:lpstr>Debate: Technological innovation  and future of film</vt:lpstr>
      <vt:lpstr>Previous transformative technology in film</vt:lpstr>
      <vt:lpstr>Technology in Film Industry</vt:lpstr>
      <vt:lpstr>Virtual Production  </vt:lpstr>
      <vt:lpstr>AI analysis beyond the obvious/genAI</vt:lpstr>
      <vt:lpstr>PowerPoint Presentation</vt:lpstr>
      <vt:lpstr>Synthetic Media</vt:lpstr>
      <vt:lpstr>Synthetic Media / Metahumans</vt:lpstr>
      <vt:lpstr>https://studioneural.ai/</vt:lpstr>
      <vt:lpstr>https://www.filmcrux.com/blog/ai-tools</vt:lpstr>
      <vt:lpstr>Remote Working</vt:lpstr>
      <vt:lpstr>Discussion: Content-related Challenges </vt:lpstr>
      <vt:lpstr>Discussion: Wider challenges</vt:lpstr>
      <vt:lpstr>Your place in this landscape?</vt:lpstr>
      <vt:lpstr>ACTION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Panos Raptis</cp:lastModifiedBy>
  <cp:revision>10</cp:revision>
  <dcterms:created xsi:type="dcterms:W3CDTF">2023-11-14T12:56:14Z</dcterms:created>
  <dcterms:modified xsi:type="dcterms:W3CDTF">2023-11-29T10:46:21Z</dcterms:modified>
</cp:coreProperties>
</file>