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0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838435" y="2414989"/>
            <a:ext cx="2467473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Počátky církevní správy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Dlouhé počátky arcibiskupství 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Magdeburg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712B44B-67E9-A7A8-E72E-4F7FB90ACCF4}"/>
              </a:ext>
            </a:extLst>
          </p:cNvPr>
          <p:cNvSpPr/>
          <p:nvPr/>
        </p:nvSpPr>
        <p:spPr>
          <a:xfrm>
            <a:off x="321104" y="1847843"/>
            <a:ext cx="2510837" cy="4154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955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Merseburgu Ota I. slíbil v bitvě na Lechu, že založí arcibiskupství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metropole měla organizovat misijní činnost na východním břehu řeky Labe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937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Magdeburku byl založen klášter sv.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Mauricia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byl osazen mnichy z kláštera sv.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Maximina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Trevíru 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946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klášteře byla pohřbena Edita, Ota chtěl být pohřben po jejím boku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Přesto Ota zprvu neuvažoval, že by Magdeburk povýšil na biskupství nebo dokonce metropoli  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1BCBD86-4033-BF99-A775-7F7315477D74}"/>
              </a:ext>
            </a:extLst>
          </p:cNvPr>
          <p:cNvSpPr/>
          <p:nvPr/>
        </p:nvSpPr>
        <p:spPr>
          <a:xfrm>
            <a:off x="7253507" y="555182"/>
            <a:ext cx="2866439" cy="544764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948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založil, či vyhlásil úmysl založit tři biskupství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Oldenburg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podřízeno Brémám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Brandenburg,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Havelberg</a:t>
            </a:r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podřízena Mohuči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Magdeburg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součástí držav biskupa v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955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vyslal do Říma svého rádce a důvěrníka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Hadamara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Fuldy</a:t>
            </a: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Předmětem jednání bylo: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Přenesení sídla biskupství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Magdeburku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Povýšení Magdeburku na metropoli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Ustavení kapituly, která měla vzniknout sloučením kapituly v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mnichů z kláštera sv.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Mauricia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Magdeburku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Brandenburg a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měly být podřízeny Magdeburku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Prvním metropolitou se měl stát Bernhard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byl nezbytný souhlas mohučského arcibiskupa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61A3E1D-8F8D-16D8-EEF7-B71F1D0DECDD}"/>
              </a:ext>
            </a:extLst>
          </p:cNvPr>
          <p:cNvSpPr/>
          <p:nvPr/>
        </p:nvSpPr>
        <p:spPr>
          <a:xfrm>
            <a:off x="321104" y="555182"/>
            <a:ext cx="726481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955</a:t>
            </a:r>
          </a:p>
        </p:txBody>
      </p:sp>
    </p:spTree>
    <p:extLst>
      <p:ext uri="{BB962C8B-B14F-4D97-AF65-F5344CB8AC3E}">
        <p14:creationId xmlns:p14="http://schemas.microsoft.com/office/powerpoint/2010/main" val="62909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EDF9D86-6BE6-A07B-B630-141314E5EAAD}"/>
              </a:ext>
            </a:extLst>
          </p:cNvPr>
          <p:cNvSpPr/>
          <p:nvPr/>
        </p:nvSpPr>
        <p:spPr>
          <a:xfrm>
            <a:off x="8414674" y="645876"/>
            <a:ext cx="1520416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Mohučská provincie</a:t>
            </a:r>
          </a:p>
        </p:txBody>
      </p:sp>
    </p:spTree>
    <p:extLst>
      <p:ext uri="{BB962C8B-B14F-4D97-AF65-F5344CB8AC3E}">
        <p14:creationId xmlns:p14="http://schemas.microsoft.com/office/powerpoint/2010/main" val="98183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283BA3C-B345-C62E-EBB4-2F5CD588FA16}"/>
              </a:ext>
            </a:extLst>
          </p:cNvPr>
          <p:cNvSpPr/>
          <p:nvPr/>
        </p:nvSpPr>
        <p:spPr>
          <a:xfrm>
            <a:off x="306702" y="874247"/>
            <a:ext cx="3315729" cy="526297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954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svěřil mohučskou metropoli nevlastnímu synu Vilémovi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věřil, že souhlas bude formalitou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955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Vilém se však ohradil a varoval papeže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Agapita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před neuváženými kroky,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Hadamara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nazval „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vlkem v rouchu beránčím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„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falešným prorokem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papeži hrozil abdikací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Agapit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zemřel a jeho nástupce Jan XII. (955–963) postupoval zdrženlivěji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žádost stáhl, obdaroval však klášter sv. Mauricia a založil zvláštní nadaci v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se měla stát základem nového biskupství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961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se opět sblížil se synem Vilémem, před tažením do Itálie měl být poručníkem jeho syna Oty II.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Vzdal se plánu na přenesení biskupského stolce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Magdeburku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Papež, na prosbu Oty I., povznesl mohučského metropolitu nad jiné biskupy východofranské říše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1A782F9-A45D-6181-57C2-F394886882BD}"/>
              </a:ext>
            </a:extLst>
          </p:cNvPr>
          <p:cNvSpPr/>
          <p:nvPr/>
        </p:nvSpPr>
        <p:spPr>
          <a:xfrm>
            <a:off x="306702" y="212942"/>
            <a:ext cx="1879041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Překážka jménem Mohuč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2EFDAE1-6333-8E87-3B9B-1A68DDD0FE58}"/>
              </a:ext>
            </a:extLst>
          </p:cNvPr>
          <p:cNvSpPr/>
          <p:nvPr/>
        </p:nvSpPr>
        <p:spPr>
          <a:xfrm>
            <a:off x="7261400" y="874246"/>
            <a:ext cx="3447631" cy="48936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translace stolce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Magdeburku se výrazně zmenšilo zázemí zamýšlené metropole. 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Přesto</a:t>
            </a:r>
          </a:p>
          <a:p>
            <a:pPr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962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I., který přijal císařské pomazání, přiměl papeže Jana XII., aby zavázal arcibiskupy v Mohuči, Kolíně, Trevíru a Hamburku/Brémách k podpoře nové metropole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 byl Bernhard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měl ztratit část své diecéze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Bernhardovým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nátlakem odvolal souhlas i metropolita Vilém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Velikonoce 967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uspěl až na synodě v Ravenně, kde papež Jan XIII. znovu nařídil zřízení metropole v Magdeburku se sufragány v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Brandenburku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Havelberku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Míšni a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Žiči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Zeitz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Naumburg</a:t>
            </a: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diecéze nebyl stanoven: Bernhard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Halberstadtu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vymluvil na vysoký věk a na synodu se nedostavil    </a:t>
            </a:r>
          </a:p>
        </p:txBody>
      </p:sp>
    </p:spTree>
    <p:extLst>
      <p:ext uri="{BB962C8B-B14F-4D97-AF65-F5344CB8AC3E}">
        <p14:creationId xmlns:p14="http://schemas.microsoft.com/office/powerpoint/2010/main" val="166351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9C7678F0-C2A1-6A9E-DBE9-DC2AA339B450}"/>
              </a:ext>
            </a:extLst>
          </p:cNvPr>
          <p:cNvSpPr/>
          <p:nvPr/>
        </p:nvSpPr>
        <p:spPr>
          <a:xfrm>
            <a:off x="299090" y="1514660"/>
            <a:ext cx="726481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968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427BF1-7422-D350-BE92-5A804B3C9F1F}"/>
              </a:ext>
            </a:extLst>
          </p:cNvPr>
          <p:cNvSpPr/>
          <p:nvPr/>
        </p:nvSpPr>
        <p:spPr>
          <a:xfrm>
            <a:off x="299090" y="2418526"/>
            <a:ext cx="3156287" cy="323165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Únor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Zemřel biskup Bernhard 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Březen 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Zemřel metropolita Vilém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Ota I. nechal zvolit nástupce sobě blízké: </a:t>
            </a:r>
          </a:p>
          <a:p>
            <a:pPr eaLnBrk="1" hangingPunct="1"/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Hildiwarda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Hildesheimu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Hatta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Mohuči (byl synovcem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Hadamara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Fuldy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Říjen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Synoda v Ravenně, Ota získal souhlas všech aktérů 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Založení poté potvrdil papež Jan XIII.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Prvním metropolitou se stal Adalbert  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461C6F2-3E31-AB14-817C-60F6D848956F}"/>
              </a:ext>
            </a:extLst>
          </p:cNvPr>
          <p:cNvSpPr/>
          <p:nvPr/>
        </p:nvSpPr>
        <p:spPr>
          <a:xfrm>
            <a:off x="7828950" y="1510308"/>
            <a:ext cx="2862498" cy="4154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Pražské biskupství</a:t>
            </a:r>
          </a:p>
          <a:p>
            <a:pPr>
              <a:spcAft>
                <a:spcPts val="0"/>
              </a:spcAft>
            </a:pPr>
            <a:endParaRPr lang="cs-CZ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28. dubna 976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Pražský biskup Dietmar se zúčastnil provinční synody v Mohuči.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papežem Janem XIII. začal vyjednávat již Boleslav I. roku 968.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biskup byl přesto v Praze přivítán až Boleslavem II. roku 976.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Čechy byly od křtu českých knížat v roce 845 součástí řezenské diecéze.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Řezenský biskup Michal (942–972) se odmítl Čech vzdát. Spojence našel v císaři Otovi I.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obratu došlo v průběhu roku 975, kdy se řezenský biskup Wolfgang (972–994) dohodl s císařem Otou II. na odstupném. </a:t>
            </a:r>
          </a:p>
        </p:txBody>
      </p:sp>
    </p:spTree>
    <p:extLst>
      <p:ext uri="{BB962C8B-B14F-4D97-AF65-F5344CB8AC3E}">
        <p14:creationId xmlns:p14="http://schemas.microsoft.com/office/powerpoint/2010/main" val="4351401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620</Words>
  <Application>Microsoft Office PowerPoint</Application>
  <PresentationFormat>Širokoúhlá obrazovka</PresentationFormat>
  <Paragraphs>105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282</cp:revision>
  <cp:lastPrinted>2019-10-16T06:26:31Z</cp:lastPrinted>
  <dcterms:created xsi:type="dcterms:W3CDTF">2019-09-26T11:11:15Z</dcterms:created>
  <dcterms:modified xsi:type="dcterms:W3CDTF">2023-11-06T08:34:22Z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