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0" r:id="rId5"/>
    <p:sldId id="264" r:id="rId6"/>
    <p:sldId id="265" r:id="rId7"/>
    <p:sldId id="261" r:id="rId8"/>
    <p:sldId id="262" r:id="rId9"/>
    <p:sldId id="266" r:id="rId10"/>
    <p:sldId id="268" r:id="rId11"/>
    <p:sldId id="276" r:id="rId12"/>
    <p:sldId id="274" r:id="rId13"/>
    <p:sldId id="277" r:id="rId14"/>
    <p:sldId id="278" r:id="rId15"/>
    <p:sldId id="273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B05F1-44A9-02D8-ED1D-A3EB690BB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582AEA-B794-FA69-BA91-400390A09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154958-4D43-7679-3B97-13046B7D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3F1B9C-EC62-AC21-F99A-543F00D3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37390E-7007-6159-81EB-E19964AC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15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B8202-6CC8-96AD-36D3-FE23C679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2E20F9-ED95-D2BD-3117-26B71B153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579D61-3DF3-9C98-B0AB-F193B193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33EC82-CD78-FE15-65B5-0EAF256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8FBAFC-AB89-0F02-726D-A36036E1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20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6BFAD04-7E91-B771-E8EF-288C3CF51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C35DD5-0B6D-C697-C379-088ED04D7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7208D8-24B1-1FE1-30C5-97516408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E1FAE6-AB66-7D7F-8BBE-BF88EF98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E92FD3-1A8F-DAF1-4F58-9DE96E13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1BB77-1EE6-8A4B-7D22-98926018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2059C-AB78-41C5-4F0A-DDB625198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2385A9-6CDD-FAD6-D5E9-23CE1D7B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E9111A-6A07-B849-2063-1E724DBD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B6E02-6F76-BCCB-D7EF-7001F1CC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1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3FAC5-E1FA-C792-B023-361C20AB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541381-3C4C-E194-5BD2-3671A762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095679-08A6-F7D0-FB1D-6A77700F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F6CEA-D201-6F6D-74F2-AB9EE742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D4FB92-D713-F454-A03E-28B14606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11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D00B4-B49C-D8DA-7F99-D119564F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2C76B-910A-E4AB-7731-320CB10F7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C43713-E98E-46AA-F6F5-82CBA1665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6DFBD1-BC20-509C-EDE4-6FC7037A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399888-6145-51DC-B5C4-DDC107D5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A5D62E-6901-755D-7045-ED78F42C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13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C0E94-8CD9-11BF-5818-53E23AF1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5FB117-EB11-8BCC-7F6A-4106D564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D072F4-7793-A877-A088-18B954535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748DC2-6331-AA00-936C-90DDC3FAE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9ACFB0-DE48-DDA7-4672-70FCD4C34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6F8F5B-B1C9-301C-45D2-6FC4F608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47300B-D6B5-0877-BBAD-7BB8CD1F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AEB65C8-E888-1666-DE4D-E5150C35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20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6FF8B-A212-9A40-9A92-77123186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CFCBBF-02EC-F5E4-8729-832EF8FB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7F302E-C9CF-0B8D-2A77-CA0CE115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9E2B35-316B-F0C3-D577-2D480BE9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7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1E9DFE-9525-EA87-01C5-F65A0184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DCB694A-70E4-186F-F06C-6CE40590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33DFE2-184B-50D2-A51C-EADA92DE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9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85368-F922-3C79-C27E-7FDA931F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606EE-770B-223D-956D-14AEA233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42F402-BD30-D173-BAA2-CBB0D726D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0CEAF3-0157-3FCF-8901-B8377E4A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5E7527-5165-C45A-74E2-9E323DD3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3486E1-43C0-7A53-8220-5D2DD62B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35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63AA6-8E5B-C141-EC51-B36D0677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4DAA241-FBBE-CA33-6071-63659639F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7B985A-E8BC-C16D-2CE5-99E8EF411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6B3537-E0FE-2722-131F-725C8886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C3F6D4-5825-7801-1DE1-1BEB35A3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CDD48A-F758-B675-4F77-481D3C4D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24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455486-5032-59A2-4F2F-06A22317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C76BE3-DECA-8C73-9EB6-A1048B5A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0389B9-72C0-9FC7-D9FD-E84E303C8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31C1-5454-BA4F-AC73-D966E9D7125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DA5FE3-F2BC-69F5-482E-054DA823F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96CACC-0EBC-A7D6-4D9F-545B1617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18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9" y="637762"/>
            <a:ext cx="2899568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4800">
                <a:solidFill>
                  <a:schemeClr val="bg1"/>
                </a:solidFill>
              </a:rPr>
              <a:t>FF:HIA278 Barokní kultura ve střední Evropě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775" y="637762"/>
            <a:ext cx="5600580" cy="5576770"/>
          </a:xfrm>
        </p:spPr>
        <p:txBody>
          <a:bodyPr anchor="ctr">
            <a:normAutofit/>
          </a:bodyPr>
          <a:lstStyle/>
          <a:p>
            <a:r>
              <a:rPr lang="cs-CZ" sz="8800" dirty="0"/>
              <a:t>Imaginace</a:t>
            </a:r>
          </a:p>
        </p:txBody>
      </p:sp>
    </p:spTree>
    <p:extLst>
      <p:ext uri="{BB962C8B-B14F-4D97-AF65-F5344CB8AC3E}">
        <p14:creationId xmlns:p14="http://schemas.microsoft.com/office/powerpoint/2010/main" val="21919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2"/>
            <a:ext cx="4284397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6600">
                <a:solidFill>
                  <a:schemeClr val="bg1"/>
                </a:solidFill>
              </a:rPr>
              <a:t>FF:HIA278 Barokní kultura ve střední Evropě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4" y="637762"/>
            <a:ext cx="4305881" cy="5860946"/>
          </a:xfrm>
        </p:spPr>
        <p:txBody>
          <a:bodyPr anchor="ctr">
            <a:normAutofit/>
          </a:bodyPr>
          <a:lstStyle/>
          <a:p>
            <a:r>
              <a:rPr lang="cs-CZ" sz="5400" dirty="0"/>
              <a:t>Lidová kultura</a:t>
            </a:r>
          </a:p>
        </p:txBody>
      </p:sp>
    </p:spTree>
    <p:extLst>
      <p:ext uri="{BB962C8B-B14F-4D97-AF65-F5344CB8AC3E}">
        <p14:creationId xmlns:p14="http://schemas.microsoft.com/office/powerpoint/2010/main" val="512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1816442"/>
            <a:ext cx="4284397" cy="4398089"/>
          </a:xfrm>
        </p:spPr>
        <p:txBody>
          <a:bodyPr anchor="ctr"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solidFill>
                  <a:schemeClr val="bg1"/>
                </a:solidFill>
              </a:rPr>
              <a:t>Lidová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kultura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br>
              <a:rPr lang="en-US" sz="6600" b="1" dirty="0">
                <a:solidFill>
                  <a:schemeClr val="bg1"/>
                </a:solidFill>
              </a:rPr>
            </a:br>
            <a:br>
              <a:rPr lang="en-US" sz="6600" dirty="0">
                <a:solidFill>
                  <a:schemeClr val="bg1"/>
                </a:solidFill>
              </a:rPr>
            </a:b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4" y="637762"/>
            <a:ext cx="4814104" cy="5860946"/>
          </a:xfrm>
        </p:spPr>
        <p:txBody>
          <a:bodyPr anchor="ctr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/>
              <a:t>střet mezi „elitní“ a „lidovou“ kulturou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/>
              <a:t>snaha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„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disciplinaci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 lidové kultury</a:t>
            </a:r>
            <a:r>
              <a:rPr lang="cs-CZ" dirty="0">
                <a:effectLst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rvní fáze „reformy lidové kultury“ probíhala v rozmezí let 1500-1650 především ze strany osobností duchovního života ve snaze změnit postoje a hodnoty obyvatelstva</a:t>
            </a:r>
            <a:r>
              <a:rPr lang="cs-CZ" dirty="0">
                <a:effectLst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ruhá fáze, zaujímající období let 1650-1800, byla determinována vzrůstající rolí laiků a stoupajícího významu světských argumentů, pověra začala být chápána jako neopodstatněná obava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02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2"/>
            <a:ext cx="4284397" cy="5576770"/>
          </a:xfrm>
        </p:spPr>
        <p:txBody>
          <a:bodyPr anchor="ctr"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solidFill>
                  <a:schemeClr val="bg1"/>
                </a:solidFill>
              </a:rPr>
              <a:t>Lidová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zbožnost</a:t>
            </a:r>
            <a:br>
              <a:rPr lang="en-US" sz="6600" dirty="0">
                <a:solidFill>
                  <a:schemeClr val="bg1"/>
                </a:solidFill>
              </a:rPr>
            </a:b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5503" y="637762"/>
            <a:ext cx="5452536" cy="5860946"/>
          </a:xfrm>
        </p:spPr>
        <p:txBody>
          <a:bodyPr anchor="ctr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ákladní předpoklad: od církevní víry a náboženských forem kultu je třeba odlišit lidovou zbožnost, která není shodná s tím, co považuje organizovaná církev a její teologové za pravé křesťanské učení a praxi</a:t>
            </a:r>
            <a:endParaRPr lang="cs-CZ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vliv materiálního světa - neustálá interakce s okolím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zemědělský rok, denní doba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nedostatečná katecheze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magické úkony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talismany a amulety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Jindřich Ondřej Hoffman: 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Zrcadlo </a:t>
            </a:r>
            <a:r>
              <a:rPr lang="cs-CZ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Náboženstwj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(1642)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 Ondřej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Mattioli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Herbář, neboli Bylinář</a:t>
            </a:r>
            <a:r>
              <a:rPr lang="cs-CZ" sz="2800" dirty="0">
                <a:effectLst/>
              </a:rPr>
              <a:t> </a:t>
            </a:r>
            <a:r>
              <a:rPr lang="cs-CZ" sz="2800" i="1" dirty="0">
                <a:latin typeface="Calibri" panose="020F0502020204030204" pitchFamily="34" charset="0"/>
              </a:rPr>
              <a:t> (1544)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7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2"/>
            <a:ext cx="4284397" cy="5576770"/>
          </a:xfrm>
        </p:spPr>
        <p:txBody>
          <a:bodyPr anchor="ctr"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solidFill>
                  <a:schemeClr val="bg1"/>
                </a:solidFill>
              </a:rPr>
              <a:t>Léčitelství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6600" b="1" dirty="0" err="1">
                <a:solidFill>
                  <a:schemeClr val="bg1"/>
                </a:solidFill>
              </a:rPr>
              <a:t>nebo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magie</a:t>
            </a:r>
            <a:r>
              <a:rPr lang="en-US" sz="6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4" y="637762"/>
            <a:ext cx="4305881" cy="5860946"/>
          </a:xfrm>
        </p:spPr>
        <p:txBody>
          <a:bodyPr anchor="ctr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řestože lidová magie není identická s lidovou vírou ani s čarodějnictvím, pomyslné hranice zde nejsou pevné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agická přesvědčení prostupovala všemi oblastmi každodenního života, včetně praktikování křesťanské víry a lidové medicíny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idoví léčitelé, často jediný zdroj lékařské pomoci na venkově, se tak výkonem svého řemesla pohybovali na velmi tenkém ledě Provozovatelé „léčebné“ magie pocházeli velmi často z řad ženské části populace. Souvislost je možné hledat s jejich asistencí u čistě ženských záležitostí, mezi něž patřila pomoc při početí nebo u porodu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ětšina rituálů byla prostoupena silnou pověrčivostí a strachem z ďábelských sil</a:t>
            </a:r>
            <a:r>
              <a:rPr lang="cs-CZ" sz="1400" dirty="0">
                <a:effectLst/>
              </a:rPr>
              <a:t>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125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552" y="637762"/>
            <a:ext cx="4797404" cy="5576770"/>
          </a:xfrm>
        </p:spPr>
        <p:txBody>
          <a:bodyPr anchor="ctr"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solidFill>
                  <a:schemeClr val="bg1"/>
                </a:solidFill>
              </a:rPr>
              <a:t>Čarodějnice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trpěná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i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trpící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443" y="185351"/>
            <a:ext cx="5523471" cy="6672649"/>
          </a:xfrm>
        </p:spPr>
        <p:txBody>
          <a:bodyPr anchor="ctr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řesvědčení o schopnosti dotyčných osob uzdravit se prolínalo s obavami, že je v jejich moci současně uškodit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stereotyp čarodějky, staré ženy, nadané nadpřirozenými schopnostmi v protikladu s paralelně se šířícím démonologickou charakteristikou čarodějnice-heretika, spojené s ďáblem, jež byla učeneckou představou, s níž se venkovský lid ztotožňoval jen pozvolna</a:t>
            </a:r>
            <a:r>
              <a:rPr lang="cs-CZ" sz="2000" dirty="0">
                <a:effectLst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říležitosti k vyprávění představovaly zejména dlouhé zimní večery, návštěvy, přástky či draní peří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Daniela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Tinková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uvažovala o lidové kultuře jako o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„reakci na fyzickou a mentální nejistotu“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kterou podněcoval svět venku plný strachu a nebezpečí</a:t>
            </a:r>
            <a:r>
              <a:rPr lang="cs-CZ" sz="2000" dirty="0">
                <a:effectLst/>
              </a:rPr>
              <a:t> </a:t>
            </a:r>
            <a:endParaRPr lang="cs-CZ" sz="2000" dirty="0">
              <a:latin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Josef Válka v souvislosti s raně novověkými čarodějnickými procesy rovněž upozornil na důležitý aspekt, který sehrál během perzekucí významnou roli, prastarou potřebu moci „mít nepřítele“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414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06FD4-0035-8355-AEF4-D90AD21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2167789"/>
            <a:ext cx="3967677" cy="126121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Literatura</a:t>
            </a:r>
            <a:endParaRPr lang="en-US" sz="6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9F389F-8484-CB14-2BE7-B0E7A9602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033" y="580768"/>
            <a:ext cx="5706761" cy="578296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Michail Michajlovič </a:t>
            </a:r>
            <a:r>
              <a:rPr lang="cs-CZ" sz="2000" dirty="0" err="1">
                <a:latin typeface="+mn-lt"/>
              </a:rPr>
              <a:t>Bachtin</a:t>
            </a:r>
            <a:r>
              <a:rPr lang="cs-CZ" sz="2000" dirty="0">
                <a:latin typeface="+mn-lt"/>
              </a:rPr>
              <a:t>, </a:t>
            </a:r>
            <a:r>
              <a:rPr lang="cs-CZ" sz="2000" i="1" dirty="0" err="1">
                <a:latin typeface="+mn-lt"/>
              </a:rPr>
              <a:t>Fran</a:t>
            </a:r>
            <a:r>
              <a:rPr lang="fr-FR" sz="2000" i="1" dirty="0" err="1">
                <a:latin typeface="+mn-lt"/>
              </a:rPr>
              <a:t>ç</a:t>
            </a:r>
            <a:r>
              <a:rPr lang="cs-CZ" sz="2000" i="1" dirty="0" err="1">
                <a:latin typeface="+mn-lt"/>
              </a:rPr>
              <a:t>ois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Rabelais</a:t>
            </a:r>
            <a:r>
              <a:rPr lang="cs-CZ" sz="2000" i="1" dirty="0">
                <a:latin typeface="+mn-lt"/>
              </a:rPr>
              <a:t> a lidová kultura středověku a renesance</a:t>
            </a:r>
            <a:r>
              <a:rPr lang="cs-CZ" sz="2000" dirty="0">
                <a:latin typeface="+mn-lt"/>
              </a:rPr>
              <a:t>. Praha 1975 a 2007.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R. </a:t>
            </a:r>
            <a:r>
              <a:rPr lang="cs-CZ" sz="2000" dirty="0" err="1">
                <a:latin typeface="+mn-lt"/>
              </a:rPr>
              <a:t>Scribner</a:t>
            </a:r>
            <a:r>
              <a:rPr lang="cs-CZ" sz="2000" dirty="0">
                <a:latin typeface="+mn-lt"/>
              </a:rPr>
              <a:t> – T. Johnson (</a:t>
            </a:r>
            <a:r>
              <a:rPr lang="cs-CZ" sz="2000" dirty="0" err="1">
                <a:latin typeface="+mn-lt"/>
              </a:rPr>
              <a:t>ed</a:t>
            </a:r>
            <a:r>
              <a:rPr lang="cs-CZ" sz="2000" dirty="0">
                <a:latin typeface="+mn-lt"/>
              </a:rPr>
              <a:t>.), </a:t>
            </a:r>
            <a:r>
              <a:rPr lang="cs-CZ" sz="2000" i="1" dirty="0" err="1">
                <a:latin typeface="+mn-lt"/>
              </a:rPr>
              <a:t>Popular</a:t>
            </a:r>
            <a:r>
              <a:rPr lang="cs-CZ" sz="2000" i="1" dirty="0">
                <a:latin typeface="+mn-lt"/>
              </a:rPr>
              <a:t> Religion in Germany and </a:t>
            </a:r>
            <a:r>
              <a:rPr lang="cs-CZ" sz="2000" i="1" dirty="0" err="1">
                <a:latin typeface="+mn-lt"/>
              </a:rPr>
              <a:t>Central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Europe</a:t>
            </a:r>
            <a:r>
              <a:rPr lang="cs-CZ" sz="2000" i="1" dirty="0">
                <a:latin typeface="+mn-lt"/>
              </a:rPr>
              <a:t>, 1400–1800</a:t>
            </a:r>
            <a:r>
              <a:rPr lang="cs-CZ" sz="2000" dirty="0">
                <a:latin typeface="+mn-lt"/>
              </a:rPr>
              <a:t>. </a:t>
            </a:r>
            <a:r>
              <a:rPr lang="cs-CZ" sz="2000" dirty="0" err="1">
                <a:latin typeface="+mn-lt"/>
              </a:rPr>
              <a:t>Basingstoke</a:t>
            </a:r>
            <a:r>
              <a:rPr lang="cs-CZ" sz="2000" dirty="0">
                <a:latin typeface="+mn-lt"/>
              </a:rPr>
              <a:t> 1996.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Marc R. </a:t>
            </a:r>
            <a:r>
              <a:rPr lang="cs-CZ" sz="2000" dirty="0" err="1">
                <a:latin typeface="+mn-lt"/>
              </a:rPr>
              <a:t>Forster</a:t>
            </a:r>
            <a:r>
              <a:rPr lang="cs-CZ" sz="2000" dirty="0">
                <a:latin typeface="+mn-lt"/>
              </a:rPr>
              <a:t>, </a:t>
            </a:r>
            <a:r>
              <a:rPr lang="cs-CZ" sz="2000" i="1" dirty="0" err="1">
                <a:latin typeface="+mn-lt"/>
              </a:rPr>
              <a:t>Catholic</a:t>
            </a:r>
            <a:r>
              <a:rPr lang="cs-CZ" sz="2000" i="1" dirty="0">
                <a:latin typeface="+mn-lt"/>
              </a:rPr>
              <a:t> revival in </a:t>
            </a:r>
            <a:r>
              <a:rPr lang="cs-CZ" sz="2000" i="1" dirty="0" err="1">
                <a:latin typeface="+mn-lt"/>
              </a:rPr>
              <a:t>the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age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of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the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baroque</a:t>
            </a:r>
            <a:r>
              <a:rPr lang="cs-CZ" sz="2000" i="1" dirty="0">
                <a:latin typeface="+mn-lt"/>
              </a:rPr>
              <a:t>: </a:t>
            </a:r>
            <a:r>
              <a:rPr lang="cs-CZ" sz="2000" i="1" dirty="0" err="1">
                <a:latin typeface="+mn-lt"/>
              </a:rPr>
              <a:t>religious</a:t>
            </a:r>
            <a:r>
              <a:rPr lang="cs-CZ" sz="2000" i="1" dirty="0">
                <a:latin typeface="+mn-lt"/>
              </a:rPr>
              <a:t> identity in </a:t>
            </a:r>
            <a:r>
              <a:rPr lang="cs-CZ" sz="2000" i="1" dirty="0" err="1">
                <a:latin typeface="+mn-lt"/>
              </a:rPr>
              <a:t>southwest</a:t>
            </a:r>
            <a:r>
              <a:rPr lang="cs-CZ" sz="2000" i="1" dirty="0">
                <a:latin typeface="+mn-lt"/>
              </a:rPr>
              <a:t> Germany, 1550–1750.</a:t>
            </a:r>
            <a:r>
              <a:rPr lang="cs-CZ" sz="2000" dirty="0">
                <a:latin typeface="+mn-lt"/>
              </a:rPr>
              <a:t> Cambridge 2001.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Peter </a:t>
            </a:r>
            <a:r>
              <a:rPr lang="cs-CZ" sz="2000" dirty="0" err="1">
                <a:latin typeface="+mn-lt"/>
              </a:rPr>
              <a:t>Burke</a:t>
            </a:r>
            <a:r>
              <a:rPr lang="cs-CZ" sz="2000" dirty="0">
                <a:latin typeface="+mn-lt"/>
              </a:rPr>
              <a:t>, </a:t>
            </a:r>
            <a:r>
              <a:rPr lang="cs-CZ" sz="2000" i="1" dirty="0">
                <a:latin typeface="+mn-lt"/>
              </a:rPr>
              <a:t>Lidová kultura v raně novověké Evropě</a:t>
            </a:r>
            <a:r>
              <a:rPr lang="cs-CZ" sz="2000" dirty="0">
                <a:latin typeface="+mn-lt"/>
              </a:rPr>
              <a:t>. Praha 2005.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Peter </a:t>
            </a:r>
            <a:r>
              <a:rPr lang="cs-CZ" sz="2000" dirty="0" err="1">
                <a:latin typeface="+mn-lt"/>
              </a:rPr>
              <a:t>Burke</a:t>
            </a:r>
            <a:r>
              <a:rPr lang="cs-CZ" sz="2000" dirty="0">
                <a:latin typeface="+mn-lt"/>
              </a:rPr>
              <a:t>, </a:t>
            </a:r>
            <a:r>
              <a:rPr lang="cs-CZ" sz="2000" i="1" dirty="0">
                <a:latin typeface="+mn-lt"/>
              </a:rPr>
              <a:t>Variety kulturních dějin</a:t>
            </a:r>
            <a:r>
              <a:rPr lang="cs-CZ" sz="2000" dirty="0">
                <a:latin typeface="+mn-lt"/>
              </a:rPr>
              <a:t>. Brno 2006.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Richard van </a:t>
            </a:r>
            <a:r>
              <a:rPr lang="cs-CZ" sz="2000" dirty="0" err="1">
                <a:latin typeface="+mn-lt"/>
              </a:rPr>
              <a:t>Dülmen</a:t>
            </a:r>
            <a:r>
              <a:rPr lang="cs-CZ" sz="2000" dirty="0">
                <a:latin typeface="+mn-lt"/>
              </a:rPr>
              <a:t>,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i="1" dirty="0">
                <a:latin typeface="+mn-lt"/>
              </a:rPr>
              <a:t>Kultur </a:t>
            </a:r>
            <a:r>
              <a:rPr lang="cs-CZ" sz="2000" i="1" dirty="0" err="1">
                <a:latin typeface="+mn-lt"/>
              </a:rPr>
              <a:t>und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Alltag</a:t>
            </a:r>
            <a:r>
              <a:rPr lang="cs-CZ" sz="2000" i="1" dirty="0">
                <a:latin typeface="+mn-lt"/>
              </a:rPr>
              <a:t> in der </a:t>
            </a:r>
            <a:r>
              <a:rPr lang="cs-CZ" sz="2000" i="1" dirty="0" err="1">
                <a:latin typeface="+mn-lt"/>
              </a:rPr>
              <a:t>Frühen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Neuzeit</a:t>
            </a:r>
            <a:r>
              <a:rPr lang="cs-CZ" sz="2000" dirty="0">
                <a:latin typeface="+mn-lt"/>
              </a:rPr>
              <a:t>. </a:t>
            </a:r>
            <a:r>
              <a:rPr lang="cs-CZ" sz="2000" dirty="0" err="1">
                <a:latin typeface="+mn-lt"/>
              </a:rPr>
              <a:t>Bd</a:t>
            </a:r>
            <a:r>
              <a:rPr lang="cs-CZ" sz="2000" dirty="0">
                <a:latin typeface="+mn-lt"/>
              </a:rPr>
              <a:t>. 3. Religion, Magie, </a:t>
            </a:r>
            <a:r>
              <a:rPr lang="cs-CZ" sz="2000" dirty="0" err="1">
                <a:latin typeface="+mn-lt"/>
              </a:rPr>
              <a:t>Aufklärung</a:t>
            </a:r>
            <a:r>
              <a:rPr lang="cs-CZ" sz="2000" dirty="0">
                <a:latin typeface="+mn-lt"/>
              </a:rPr>
              <a:t> 16.–18. </a:t>
            </a:r>
            <a:r>
              <a:rPr lang="cs-CZ" sz="2000" dirty="0" err="1">
                <a:latin typeface="+mn-lt"/>
              </a:rPr>
              <a:t>Jahrhundert</a:t>
            </a:r>
            <a:r>
              <a:rPr lang="cs-CZ" sz="2000" dirty="0">
                <a:latin typeface="+mn-lt"/>
              </a:rPr>
              <a:t>. </a:t>
            </a:r>
            <a:r>
              <a:rPr lang="cs-CZ" sz="2000" dirty="0" err="1">
                <a:latin typeface="+mn-lt"/>
              </a:rPr>
              <a:t>München</a:t>
            </a:r>
            <a:r>
              <a:rPr lang="cs-CZ" sz="2000" dirty="0">
                <a:latin typeface="+mn-lt"/>
              </a:rPr>
              <a:t> 1994.</a:t>
            </a:r>
            <a:r>
              <a:rPr lang="en-US" sz="2000" dirty="0">
                <a:latin typeface="+mn-lt"/>
              </a:rPr>
              <a:t>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323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637762"/>
            <a:ext cx="3569352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4800" b="1" dirty="0">
                <a:solidFill>
                  <a:schemeClr val="bg1"/>
                </a:solidFill>
              </a:rPr>
              <a:t>Co ovlivnilo imaginaci raně novověkého člověka?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775" y="637762"/>
            <a:ext cx="5600580" cy="5576770"/>
          </a:xfrm>
        </p:spPr>
        <p:txBody>
          <a:bodyPr anchor="ctr"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kázání v kostele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komunikace v rodinném a sousedském kruhu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četba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studium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cestování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/>
              <a:t>vizuální podněty</a:t>
            </a:r>
          </a:p>
          <a:p>
            <a:pPr algn="l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597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06FD4-0035-8355-AEF4-D90AD21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23" y="740094"/>
            <a:ext cx="4057649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Philip Burne-Jones </a:t>
            </a:r>
            <a:br>
              <a:rPr lang="en-US" sz="41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(1861–1926): </a:t>
            </a:r>
            <a:br>
              <a:rPr lang="en-US" sz="41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Vampire (1897)</a:t>
            </a:r>
            <a:br>
              <a:rPr lang="en-US" sz="41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text, osoba, staré&#10;&#10;Popis byl vytvořen automaticky">
            <a:extLst>
              <a:ext uri="{FF2B5EF4-FFF2-40B4-BE49-F238E27FC236}">
                <a16:creationId xmlns:a16="http://schemas.microsoft.com/office/drawing/2014/main" id="{B06178FF-9FD5-08D7-F013-BD2EB713A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4813" y="359265"/>
            <a:ext cx="4343674" cy="61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06FD4-0035-8355-AEF4-D90AD21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73" y="0"/>
            <a:ext cx="394335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Louis Pierre Rene de </a:t>
            </a:r>
            <a:r>
              <a:rPr lang="cs-CZ" sz="36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Moraine</a:t>
            </a:r>
            <a:r>
              <a:rPr lang="cs-CZ" sz="3600" b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3600" b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1816-?): </a:t>
            </a:r>
            <a:br>
              <a:rPr lang="cs-CZ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cs-CZ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Vampire</a:t>
            </a:r>
            <a:r>
              <a:rPr lang="cs-CZ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(1864)</a:t>
            </a:r>
            <a:endParaRPr lang="cs-CZ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Zástupný obsah 11" descr="Obsah obrázku text, kniha&#10;&#10;Popis byl vytvořen automaticky">
            <a:extLst>
              <a:ext uri="{FF2B5EF4-FFF2-40B4-BE49-F238E27FC236}">
                <a16:creationId xmlns:a16="http://schemas.microsoft.com/office/drawing/2014/main" id="{B1BDADB3-8B5E-8D8A-782B-1930F874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4616" y="127170"/>
            <a:ext cx="4509584" cy="6400020"/>
          </a:xfrm>
        </p:spPr>
      </p:pic>
    </p:spTree>
    <p:extLst>
      <p:ext uri="{BB962C8B-B14F-4D97-AF65-F5344CB8AC3E}">
        <p14:creationId xmlns:p14="http://schemas.microsoft.com/office/powerpoint/2010/main" val="66971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637762"/>
            <a:ext cx="3569352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4800" b="1" dirty="0" err="1">
                <a:solidFill>
                  <a:schemeClr val="bg1"/>
                </a:solidFill>
              </a:rPr>
              <a:t>Magia</a:t>
            </a:r>
            <a:r>
              <a:rPr lang="cs-CZ" sz="4800" b="1" dirty="0">
                <a:solidFill>
                  <a:schemeClr val="bg1"/>
                </a:solidFill>
              </a:rPr>
              <a:t> posthuma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775" y="637762"/>
            <a:ext cx="6355928" cy="5576770"/>
          </a:xfrm>
        </p:spPr>
        <p:txBody>
          <a:bodyPr anchor="ctr">
            <a:normAutofit fontScale="77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400" dirty="0">
                <a:cs typeface="Times New Roman" panose="02020603050405020304" pitchFamily="18" charset="0"/>
              </a:rPr>
              <a:t>na severní Moravě a ve Slezsku přetrvávala v 17. a 18. století víra, že se někteří mrtví lidé po smrti vrací a škodí v okolí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400" dirty="0">
                <a:cs typeface="Times New Roman" panose="02020603050405020304" pitchFamily="18" charset="0"/>
              </a:rPr>
              <a:t>posmrtní čarodějové měli trýznit lidi i zvířata, naléhat na ně ve spánku v rozličných podobách a způsobovat v jejich domácnostech nejrůznější problémy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400" dirty="0">
                <a:cs typeface="Times New Roman" panose="02020603050405020304" pitchFamily="18" charset="0"/>
              </a:rPr>
              <a:t>zástupci obce se obraceli s prosbou o pomoc na olomouckou biskupskou konsistoř, která sestavila vyšetřovací komisi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400" dirty="0">
                <a:cs typeface="Times New Roman" panose="02020603050405020304" pitchFamily="18" charset="0"/>
              </a:rPr>
              <a:t>ta vyslechla svědky nepokojů a zúčastnila se ohledání podezřelého těla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400" dirty="0">
                <a:cs typeface="Times New Roman" panose="02020603050405020304" pitchFamily="18" charset="0"/>
              </a:rPr>
              <a:t>pokud vyhodnotila, že se jedná o případ posmrtné magie, bylo tělo nebožtíka spáleno</a:t>
            </a:r>
          </a:p>
          <a:p>
            <a:pPr algn="l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321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637762"/>
            <a:ext cx="3569352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4800" b="1" dirty="0">
                <a:solidFill>
                  <a:schemeClr val="bg1"/>
                </a:solidFill>
              </a:rPr>
              <a:t>Případ Marianny </a:t>
            </a:r>
            <a:r>
              <a:rPr lang="cs-CZ" sz="4800" b="1" dirty="0" err="1">
                <a:solidFill>
                  <a:schemeClr val="bg1"/>
                </a:solidFill>
              </a:rPr>
              <a:t>Saligerin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9488" y="946681"/>
            <a:ext cx="6355927" cy="5576770"/>
          </a:xfrm>
        </p:spPr>
        <p:txBody>
          <a:bodyPr anchor="ctr"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případ se odehrál v letech 1754-1755 ve Svobodných Heřmanicích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lidová léčitelka Marianna </a:t>
            </a:r>
            <a:r>
              <a:rPr lang="cs-CZ" sz="2800" dirty="0" err="1">
                <a:cs typeface="Times New Roman" panose="02020603050405020304" pitchFamily="18" charset="0"/>
              </a:rPr>
              <a:t>Saligerin</a:t>
            </a:r>
            <a:r>
              <a:rPr lang="cs-CZ" sz="2800" dirty="0">
                <a:cs typeface="Times New Roman" panose="02020603050405020304" pitchFamily="18" charset="0"/>
              </a:rPr>
              <a:t> obviněna po smrti z posmrtné magie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spolu se </a:t>
            </a:r>
            <a:r>
              <a:rPr lang="cs-CZ" sz="2800" dirty="0" err="1">
                <a:cs typeface="Times New Roman" panose="02020603050405020304" pitchFamily="18" charset="0"/>
              </a:rPr>
              <a:t>Saligerin</a:t>
            </a:r>
            <a:r>
              <a:rPr lang="cs-CZ" sz="2800" dirty="0">
                <a:cs typeface="Times New Roman" panose="02020603050405020304" pitchFamily="18" charset="0"/>
              </a:rPr>
              <a:t> obviněno dalších 28 mrtvých, jejichž těla vykazovala absenci rozkladu a „neobvyklá znamení“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celkem 19 těl bylo shledáno vinnými a spáleno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do celé kauzy se vložil vídeňský dvůr, který ukončil pronásledování zemřelých dekretem z 1. března 1755</a:t>
            </a:r>
          </a:p>
          <a:p>
            <a:pPr algn="l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878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06FD4-0035-8355-AEF4-D90AD21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642938"/>
            <a:ext cx="4357688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Výslechový protokol leden 1755</a:t>
            </a:r>
            <a:b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ZAO,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</a:t>
            </a: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Olomouc, ACO,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</a:t>
            </a: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č. 2280.</a:t>
            </a:r>
            <a:b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07D2C242-5F2A-B1DE-570B-A24E7A2C1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1560" y="324594"/>
            <a:ext cx="3943349" cy="6208811"/>
          </a:xfrm>
        </p:spPr>
      </p:pic>
    </p:spTree>
    <p:extLst>
      <p:ext uri="{BB962C8B-B14F-4D97-AF65-F5344CB8AC3E}">
        <p14:creationId xmlns:p14="http://schemas.microsoft.com/office/powerpoint/2010/main" val="397740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06FD4-0035-8355-AEF4-D90AD21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04" y="700088"/>
            <a:ext cx="4357688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Záznam z exhumace podezřelých osob</a:t>
            </a:r>
            <a:b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leden 1755</a:t>
            </a:r>
            <a:b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ZAO,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</a:t>
            </a: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Olomouc, ACO,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</a:t>
            </a: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č. 2280.</a:t>
            </a:r>
            <a:b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46CC1EE1-40FF-6617-F8C6-FE0C3F4C8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6317" y="189397"/>
            <a:ext cx="4170708" cy="6479205"/>
          </a:xfrm>
        </p:spPr>
      </p:pic>
    </p:spTree>
    <p:extLst>
      <p:ext uri="{BB962C8B-B14F-4D97-AF65-F5344CB8AC3E}">
        <p14:creationId xmlns:p14="http://schemas.microsoft.com/office/powerpoint/2010/main" val="387861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637762"/>
            <a:ext cx="3569352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4800" b="1" dirty="0">
                <a:solidFill>
                  <a:schemeClr val="bg1"/>
                </a:solidFill>
              </a:rPr>
              <a:t>Literatura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9488" y="946681"/>
            <a:ext cx="6355927" cy="5576770"/>
          </a:xfrm>
        </p:spPr>
        <p:txBody>
          <a:bodyPr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DÜLMEN, Richard van: </a:t>
            </a:r>
            <a:r>
              <a:rPr lang="cs-CZ" i="1" dirty="0"/>
              <a:t>Bezectní lidé. O katech, děvkách a mlynářích. Nepočestnost a sociální izolace v raném novověku</a:t>
            </a:r>
            <a:r>
              <a:rPr lang="cs-CZ" dirty="0"/>
              <a:t>. Praha 2003.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DELUMEAU, Jean: </a:t>
            </a:r>
            <a:r>
              <a:rPr lang="cs-CZ" i="1" dirty="0"/>
              <a:t>Strach na Západě ve 14. – 18. století. Díl I. Obležená obec</a:t>
            </a:r>
            <a:r>
              <a:rPr lang="cs-CZ" dirty="0"/>
              <a:t>. Praha 1999.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MALÝ, Tomáš: </a:t>
            </a:r>
            <a:r>
              <a:rPr lang="cs-CZ" i="1" dirty="0"/>
              <a:t>Obrazy a rituál. Římské korunovace divotvorných Madon a koncept barokní kultury</a:t>
            </a:r>
            <a:r>
              <a:rPr lang="cs-CZ" dirty="0"/>
              <a:t>. Praha 2019.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ELBEL, Martin – JAKUBEC, Ondřej (</a:t>
            </a:r>
            <a:r>
              <a:rPr lang="cs-CZ" dirty="0" err="1"/>
              <a:t>edd</a:t>
            </a:r>
            <a:r>
              <a:rPr lang="cs-CZ" dirty="0"/>
              <a:t>.): Olomoucké baroko. Proměny ambicí jednoho města. Díl I. Úvodní svazek. Olomouc 2010.</a:t>
            </a:r>
          </a:p>
          <a:p>
            <a:pPr algn="l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448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875</Words>
  <Application>Microsoft Macintosh PowerPoint</Application>
  <PresentationFormat>Širokoúhlá obrazovka</PresentationFormat>
  <Paragraphs>69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FF:HIA278 Barokní kultura ve střední Evropě</vt:lpstr>
      <vt:lpstr>Co ovlivnilo imaginaci raně novověkého člověka?</vt:lpstr>
      <vt:lpstr>Philip Burne-Jones  (1861–1926):  The Vampire (1897) </vt:lpstr>
      <vt:lpstr>Louis Pierre Rene de Moraine  (1816-?):  Le Vampire (1864)</vt:lpstr>
      <vt:lpstr>Magia posthuma</vt:lpstr>
      <vt:lpstr>Případ Marianny Saligerin</vt:lpstr>
      <vt:lpstr>Výslechový protokol leden 1755  ZAO, pob. Olomouc, ACO, inv. č. 2280. </vt:lpstr>
      <vt:lpstr>Záznam z exhumace podezřelých osob leden 1755  ZAO, pob. Olomouc, ACO, inv. č. 2280. </vt:lpstr>
      <vt:lpstr>Literatura</vt:lpstr>
      <vt:lpstr>FF:HIA278 Barokní kultura ve střední Evropě</vt:lpstr>
      <vt:lpstr>Lidová kultura   </vt:lpstr>
      <vt:lpstr>Lidová zbožnost </vt:lpstr>
      <vt:lpstr>Léčitelství nebo magie?</vt:lpstr>
      <vt:lpstr>Čarodějnice trpěná i trpící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FF:HIA278 Barokní kultura ve střední Evropě</dc:title>
  <dc:creator>Monika Slezáková</dc:creator>
  <cp:lastModifiedBy>Monika Slezáková</cp:lastModifiedBy>
  <cp:revision>17</cp:revision>
  <dcterms:created xsi:type="dcterms:W3CDTF">2022-11-04T11:21:45Z</dcterms:created>
  <dcterms:modified xsi:type="dcterms:W3CDTF">2023-10-16T09:55:02Z</dcterms:modified>
</cp:coreProperties>
</file>