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60" r:id="rId4"/>
    <p:sldId id="261" r:id="rId5"/>
    <p:sldId id="258" r:id="rId6"/>
    <p:sldId id="262" r:id="rId7"/>
    <p:sldId id="264" r:id="rId8"/>
    <p:sldId id="265" r:id="rId9"/>
    <p:sldId id="266" r:id="rId10"/>
    <p:sldId id="268" r:id="rId11"/>
    <p:sldId id="270" r:id="rId12"/>
    <p:sldId id="269" r:id="rId1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F30387-A738-4350-BD06-0678298444C7}" v="30" dt="2023-07-20T13:56:40.3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0" autoAdjust="0"/>
    <p:restoredTop sz="95768" autoAdjust="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11E5E-6197-7848-99A5-8C8627D11E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8">
            <a:extLst>
              <a:ext uri="{FF2B5EF4-FFF2-40B4-BE49-F238E27FC236}">
                <a16:creationId xmlns:a16="http://schemas.microsoft.com/office/drawing/2014/main" id="{FE8B4362-9944-7342-B28B-E931E1E862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8">
            <a:extLst>
              <a:ext uri="{FF2B5EF4-FFF2-40B4-BE49-F238E27FC236}">
                <a16:creationId xmlns:a16="http://schemas.microsoft.com/office/drawing/2014/main" id="{E49E2218-4CCF-BC44-930E-B31D9BFD8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95976C0B-67C9-FE4D-861B-FEF2C4BECD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2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6E56905-98EB-4E4B-BB7F-7609236513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8">
            <a:extLst>
              <a:ext uri="{FF2B5EF4-FFF2-40B4-BE49-F238E27FC236}">
                <a16:creationId xmlns:a16="http://schemas.microsoft.com/office/drawing/2014/main" id="{7CFE304C-B4EC-AE41-83D6-DFCA8039AA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000" y="414000"/>
            <a:ext cx="1546941" cy="106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5418" cy="593152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2872" y="2021800"/>
            <a:ext cx="4106254" cy="28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8">
            <a:extLst>
              <a:ext uri="{FF2B5EF4-FFF2-40B4-BE49-F238E27FC236}">
                <a16:creationId xmlns:a16="http://schemas.microsoft.com/office/drawing/2014/main" id="{98FE51A2-DFE6-8C4C-AE3B-7EEE5FB3D6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EE10F69E-5BDF-EB4D-A549-99C3B52C04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57CE533F-B2A8-0141-B7C6-76DE53BCD8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45470077-C754-D94D-8876-CD951865E4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8">
            <a:extLst>
              <a:ext uri="{FF2B5EF4-FFF2-40B4-BE49-F238E27FC236}">
                <a16:creationId xmlns:a16="http://schemas.microsoft.com/office/drawing/2014/main" id="{2BA8601A-2E5F-F046-8BEE-D6DFB9D512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8">
            <a:extLst>
              <a:ext uri="{FF2B5EF4-FFF2-40B4-BE49-F238E27FC236}">
                <a16:creationId xmlns:a16="http://schemas.microsoft.com/office/drawing/2014/main" id="{2CA3E3DA-40C1-DE49-9B26-0B773DA09A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DE6E024-A30E-2949-8B4D-FC6A4F774D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8">
            <a:extLst>
              <a:ext uri="{FF2B5EF4-FFF2-40B4-BE49-F238E27FC236}">
                <a16:creationId xmlns:a16="http://schemas.microsoft.com/office/drawing/2014/main" id="{52CFA366-9799-3646-8C42-F75DED40DF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1277" y="6048000"/>
            <a:ext cx="867341" cy="59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-codices.unifr.ch/en/list/one/csg/0148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Karolínská minuskula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Lukáš Führer</a:t>
            </a:r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8457290-AF28-B094-4415-55C56E4293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CF50C69-5E71-A06B-7E07-CE434C7497E3}"/>
              </a:ext>
            </a:extLst>
          </p:cNvPr>
          <p:cNvSpPr txBox="1"/>
          <p:nvPr/>
        </p:nvSpPr>
        <p:spPr>
          <a:xfrm>
            <a:off x="720000" y="745725"/>
            <a:ext cx="9627649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600" b="1" dirty="0">
                <a:solidFill>
                  <a:schemeClr val="tx2"/>
                </a:solidFill>
                <a:latin typeface="+mn-lt"/>
              </a:rPr>
              <a:t>Karolínská minuskula v 11. stol.: znaky</a:t>
            </a:r>
          </a:p>
          <a:p>
            <a:pPr algn="l"/>
            <a:endParaRPr lang="cs-CZ" sz="1600" b="1" dirty="0">
              <a:solidFill>
                <a:schemeClr val="tx2"/>
              </a:solidFill>
              <a:latin typeface="+mn-lt"/>
            </a:endParaRPr>
          </a:p>
          <a:p>
            <a:r>
              <a:rPr lang="cs-CZ" sz="1100" dirty="0"/>
              <a:t>(</a:t>
            </a:r>
            <a:r>
              <a:rPr lang="cs-CZ" sz="1100" b="1" dirty="0">
                <a:solidFill>
                  <a:schemeClr val="tx2"/>
                </a:solidFill>
              </a:rPr>
              <a:t>1</a:t>
            </a:r>
            <a:r>
              <a:rPr lang="cs-CZ" sz="1100" dirty="0"/>
              <a:t>) horní i dolní bříško písmene „</a:t>
            </a:r>
            <a:r>
              <a:rPr lang="cs-CZ" sz="1100" b="1" dirty="0"/>
              <a:t>g</a:t>
            </a:r>
            <a:r>
              <a:rPr lang="cs-CZ" sz="1100" dirty="0"/>
              <a:t>“ je zpravidla uzavřeno</a:t>
            </a:r>
          </a:p>
          <a:p>
            <a:r>
              <a:rPr lang="cs-CZ" sz="1100" dirty="0"/>
              <a:t>(</a:t>
            </a:r>
            <a:r>
              <a:rPr lang="cs-CZ" sz="1100" b="1" dirty="0">
                <a:solidFill>
                  <a:schemeClr val="tx2"/>
                </a:solidFill>
              </a:rPr>
              <a:t>2</a:t>
            </a:r>
            <a:r>
              <a:rPr lang="cs-CZ" sz="1100" dirty="0"/>
              <a:t>) poslední dříky písmen „</a:t>
            </a:r>
            <a:r>
              <a:rPr lang="cs-CZ" sz="1100" b="1" dirty="0"/>
              <a:t>m</a:t>
            </a:r>
            <a:r>
              <a:rPr lang="cs-CZ" sz="1100" dirty="0"/>
              <a:t>“, „</a:t>
            </a:r>
            <a:r>
              <a:rPr lang="cs-CZ" sz="1100" b="1" dirty="0"/>
              <a:t>n</a:t>
            </a:r>
            <a:r>
              <a:rPr lang="cs-CZ" sz="1100" dirty="0"/>
              <a:t>“ a dřík písmene „</a:t>
            </a:r>
            <a:r>
              <a:rPr lang="cs-CZ" sz="1100" b="1" dirty="0"/>
              <a:t>i</a:t>
            </a:r>
            <a:r>
              <a:rPr lang="cs-CZ" sz="1100" dirty="0"/>
              <a:t>“ mají vcelku pravidelně patky, někdy přibývají i patky na ostatních dřících těchto písmen </a:t>
            </a:r>
          </a:p>
          <a:p>
            <a:r>
              <a:rPr lang="cs-CZ" sz="1100" dirty="0"/>
              <a:t>(</a:t>
            </a:r>
            <a:r>
              <a:rPr lang="cs-CZ" sz="1100" b="1" dirty="0">
                <a:solidFill>
                  <a:schemeClr val="tx2"/>
                </a:solidFill>
              </a:rPr>
              <a:t>3</a:t>
            </a:r>
            <a:r>
              <a:rPr lang="cs-CZ" sz="1100" dirty="0"/>
              <a:t>) „</a:t>
            </a:r>
            <a:r>
              <a:rPr lang="cs-CZ" sz="1100" b="1" dirty="0"/>
              <a:t>o</a:t>
            </a:r>
            <a:r>
              <a:rPr lang="cs-CZ" sz="1100" dirty="0"/>
              <a:t>“ je komponováno stále spíše do čtverce (na rozdíl od pozdějších gotické minuskuly), je psáno dvěma tahy; čtvercová kompozice jsou i v odvozených písmenech „</a:t>
            </a:r>
            <a:r>
              <a:rPr lang="cs-CZ" sz="1100" b="1" dirty="0"/>
              <a:t>d</a:t>
            </a:r>
            <a:r>
              <a:rPr lang="cs-CZ" sz="1100" dirty="0"/>
              <a:t>“, „</a:t>
            </a:r>
            <a:r>
              <a:rPr lang="cs-CZ" sz="1100" b="1" dirty="0"/>
              <a:t>b</a:t>
            </a:r>
            <a:r>
              <a:rPr lang="cs-CZ" sz="1100" dirty="0"/>
              <a:t>“, „</a:t>
            </a:r>
            <a:r>
              <a:rPr lang="cs-CZ" sz="1100" b="1" dirty="0"/>
              <a:t>p</a:t>
            </a:r>
            <a:r>
              <a:rPr lang="cs-CZ" sz="1100" dirty="0"/>
              <a:t>“, „</a:t>
            </a:r>
            <a:r>
              <a:rPr lang="cs-CZ" sz="1100" b="1" dirty="0"/>
              <a:t>q</a:t>
            </a:r>
            <a:r>
              <a:rPr lang="cs-CZ" sz="1100" dirty="0"/>
              <a:t>“</a:t>
            </a:r>
          </a:p>
          <a:p>
            <a:r>
              <a:rPr lang="cs-CZ" sz="1100" dirty="0"/>
              <a:t>(</a:t>
            </a:r>
            <a:r>
              <a:rPr lang="cs-CZ" sz="1100" b="1" dirty="0">
                <a:solidFill>
                  <a:schemeClr val="tx2"/>
                </a:solidFill>
              </a:rPr>
              <a:t>4</a:t>
            </a:r>
            <a:r>
              <a:rPr lang="cs-CZ" sz="1100" dirty="0"/>
              <a:t>) vedle </a:t>
            </a:r>
            <a:r>
              <a:rPr lang="cs-CZ" sz="1100" b="1" dirty="0"/>
              <a:t>dlouhého</a:t>
            </a:r>
            <a:r>
              <a:rPr lang="cs-CZ" sz="1100" dirty="0"/>
              <a:t> „</a:t>
            </a:r>
            <a:r>
              <a:rPr lang="cs-CZ" sz="1100" b="1" dirty="0"/>
              <a:t>s</a:t>
            </a:r>
            <a:r>
              <a:rPr lang="cs-CZ" sz="1100" dirty="0"/>
              <a:t>“ („</a:t>
            </a:r>
            <a:r>
              <a:rPr lang="cs-CZ" sz="1100" b="1" dirty="0"/>
              <a:t>ʃ</a:t>
            </a:r>
            <a:r>
              <a:rPr lang="cs-CZ" sz="1100" dirty="0"/>
              <a:t> “) se od 11. století vyskytuje i „</a:t>
            </a:r>
            <a:r>
              <a:rPr lang="cs-CZ" sz="1100" b="1" dirty="0"/>
              <a:t>s</a:t>
            </a:r>
            <a:r>
              <a:rPr lang="cs-CZ" sz="1100" dirty="0"/>
              <a:t>“ </a:t>
            </a:r>
            <a:r>
              <a:rPr lang="cs-CZ" sz="1100" b="1" dirty="0"/>
              <a:t>kulaté</a:t>
            </a:r>
            <a:r>
              <a:rPr lang="cs-CZ" sz="1100" dirty="0"/>
              <a:t>, a to nejprve na koncích slov</a:t>
            </a:r>
            <a:endParaRPr lang="cs-CZ" sz="1100" b="1" dirty="0"/>
          </a:p>
          <a:p>
            <a:r>
              <a:rPr lang="cs-CZ" sz="1100" dirty="0"/>
              <a:t>(</a:t>
            </a:r>
            <a:r>
              <a:rPr lang="cs-CZ" sz="1100" b="1" dirty="0">
                <a:solidFill>
                  <a:schemeClr val="tx2"/>
                </a:solidFill>
              </a:rPr>
              <a:t>5</a:t>
            </a:r>
            <a:r>
              <a:rPr lang="cs-CZ" sz="1100" dirty="0"/>
              <a:t>) častý výskyt tzv. </a:t>
            </a:r>
            <a:r>
              <a:rPr lang="cs-CZ" sz="1100" b="1" dirty="0"/>
              <a:t>e </a:t>
            </a:r>
            <a:r>
              <a:rPr lang="cs-CZ" sz="1100" b="1" dirty="0" err="1"/>
              <a:t>caudatum</a:t>
            </a:r>
            <a:r>
              <a:rPr lang="cs-CZ" sz="1100" dirty="0"/>
              <a:t> („</a:t>
            </a:r>
            <a:r>
              <a:rPr lang="cs-CZ" sz="1100" b="1" dirty="0"/>
              <a:t>ę</a:t>
            </a:r>
            <a:r>
              <a:rPr lang="cs-CZ" sz="1100" dirty="0"/>
              <a:t>“), které nahradilo původní diftong „æ“</a:t>
            </a:r>
          </a:p>
          <a:p>
            <a:r>
              <a:rPr lang="cs-CZ" sz="1100" dirty="0"/>
              <a:t>(</a:t>
            </a:r>
            <a:r>
              <a:rPr lang="cs-CZ" sz="1100" b="1" dirty="0">
                <a:solidFill>
                  <a:schemeClr val="tx2"/>
                </a:solidFill>
              </a:rPr>
              <a:t>6</a:t>
            </a:r>
            <a:r>
              <a:rPr lang="cs-CZ" sz="1100" dirty="0"/>
              <a:t>) vedle </a:t>
            </a:r>
            <a:r>
              <a:rPr lang="cs-CZ" sz="1100" b="1" dirty="0"/>
              <a:t>minuskulního</a:t>
            </a:r>
            <a:r>
              <a:rPr lang="cs-CZ" sz="1100" dirty="0"/>
              <a:t> „</a:t>
            </a:r>
            <a:r>
              <a:rPr lang="cs-CZ" sz="1100" b="1" dirty="0"/>
              <a:t>d</a:t>
            </a:r>
            <a:r>
              <a:rPr lang="cs-CZ" sz="1100" dirty="0"/>
              <a:t>“ se začíná prosazovat i </a:t>
            </a:r>
            <a:r>
              <a:rPr lang="cs-CZ" sz="1100" b="1" dirty="0"/>
              <a:t>kulaté</a:t>
            </a:r>
            <a:r>
              <a:rPr lang="cs-CZ" sz="1100" dirty="0"/>
              <a:t> (</a:t>
            </a:r>
            <a:r>
              <a:rPr lang="cs-CZ" sz="1100" b="1" dirty="0"/>
              <a:t>unciální</a:t>
            </a:r>
            <a:r>
              <a:rPr lang="cs-CZ" sz="1100" dirty="0"/>
              <a:t>) „</a:t>
            </a:r>
            <a:r>
              <a:rPr lang="cs-CZ" sz="1100" b="1" dirty="0"/>
              <a:t>d</a:t>
            </a:r>
            <a:r>
              <a:rPr lang="cs-CZ" sz="1100" dirty="0"/>
              <a:t>“ („</a:t>
            </a:r>
            <a:r>
              <a:rPr lang="cs-CZ" sz="1100" b="1" dirty="0"/>
              <a:t>ꝺ</a:t>
            </a:r>
            <a:r>
              <a:rPr lang="cs-CZ" sz="1100" dirty="0"/>
              <a:t>“)</a:t>
            </a:r>
          </a:p>
          <a:p>
            <a:r>
              <a:rPr lang="cs-CZ" sz="1100" dirty="0"/>
              <a:t>(</a:t>
            </a:r>
            <a:r>
              <a:rPr lang="cs-CZ" sz="1100" b="1" dirty="0">
                <a:solidFill>
                  <a:schemeClr val="tx2"/>
                </a:solidFill>
              </a:rPr>
              <a:t>7</a:t>
            </a:r>
            <a:r>
              <a:rPr lang="cs-CZ" sz="1100" dirty="0"/>
              <a:t>) dřík „</a:t>
            </a:r>
            <a:r>
              <a:rPr lang="cs-CZ" sz="1100" b="1" dirty="0"/>
              <a:t>a</a:t>
            </a:r>
            <a:r>
              <a:rPr lang="cs-CZ" sz="1100" dirty="0"/>
              <a:t>“ je již vzpřímený, zcela zmizelo tzv. </a:t>
            </a:r>
            <a:r>
              <a:rPr lang="cs-CZ" sz="1100" dirty="0" err="1"/>
              <a:t>dvoucéčkové</a:t>
            </a:r>
            <a:r>
              <a:rPr lang="cs-CZ" sz="1100" dirty="0"/>
              <a:t> (merovejské) „a“</a:t>
            </a:r>
          </a:p>
          <a:p>
            <a:r>
              <a:rPr lang="cs-CZ" sz="1100" dirty="0"/>
              <a:t>(</a:t>
            </a:r>
            <a:r>
              <a:rPr lang="cs-CZ" sz="1100" b="1" dirty="0">
                <a:solidFill>
                  <a:schemeClr val="tx2"/>
                </a:solidFill>
              </a:rPr>
              <a:t>8</a:t>
            </a:r>
            <a:r>
              <a:rPr lang="cs-CZ" sz="1100" dirty="0"/>
              <a:t>) dříky s horní dotažnicovou délkou (u písmen „</a:t>
            </a:r>
            <a:r>
              <a:rPr lang="cs-CZ" sz="1100" b="1" dirty="0"/>
              <a:t>b</a:t>
            </a:r>
            <a:r>
              <a:rPr lang="cs-CZ" sz="1100" dirty="0"/>
              <a:t>“, „</a:t>
            </a:r>
            <a:r>
              <a:rPr lang="cs-CZ" sz="1100" b="1" dirty="0"/>
              <a:t>d</a:t>
            </a:r>
            <a:r>
              <a:rPr lang="cs-CZ" sz="1100" dirty="0"/>
              <a:t>“, „</a:t>
            </a:r>
            <a:r>
              <a:rPr lang="cs-CZ" sz="1100" b="1" dirty="0"/>
              <a:t>h</a:t>
            </a:r>
            <a:r>
              <a:rPr lang="cs-CZ" sz="1100" dirty="0"/>
              <a:t>“, „</a:t>
            </a:r>
            <a:r>
              <a:rPr lang="cs-CZ" sz="1100" b="1" dirty="0"/>
              <a:t>k</a:t>
            </a:r>
            <a:r>
              <a:rPr lang="cs-CZ" sz="1100" dirty="0"/>
              <a:t>“ „</a:t>
            </a:r>
            <a:r>
              <a:rPr lang="cs-CZ" sz="1100" b="1" dirty="0"/>
              <a:t>l</a:t>
            </a:r>
            <a:r>
              <a:rPr lang="cs-CZ" sz="1100" dirty="0"/>
              <a:t>“) jsou ozdobeny praporky či patkami</a:t>
            </a:r>
          </a:p>
          <a:p>
            <a:r>
              <a:rPr lang="cs-CZ" sz="1100" dirty="0"/>
              <a:t>(</a:t>
            </a:r>
            <a:r>
              <a:rPr lang="cs-CZ" sz="1100" b="1" dirty="0">
                <a:solidFill>
                  <a:schemeClr val="tx2"/>
                </a:solidFill>
              </a:rPr>
              <a:t>9</a:t>
            </a:r>
            <a:r>
              <a:rPr lang="cs-CZ" sz="1100" dirty="0"/>
              <a:t>) zachovány pouze ligatury „</a:t>
            </a:r>
            <a:r>
              <a:rPr lang="cs-CZ" sz="1100" b="1" dirty="0" err="1"/>
              <a:t>ct</a:t>
            </a:r>
            <a:r>
              <a:rPr lang="cs-CZ" sz="1100" dirty="0"/>
              <a:t>“, „</a:t>
            </a:r>
            <a:r>
              <a:rPr lang="cs-CZ" sz="1100" b="1" dirty="0"/>
              <a:t>st</a:t>
            </a:r>
            <a:r>
              <a:rPr lang="cs-CZ" sz="1100" dirty="0"/>
              <a:t>“ a „</a:t>
            </a:r>
            <a:r>
              <a:rPr lang="cs-CZ" sz="1100" b="1" dirty="0"/>
              <a:t>et</a:t>
            </a:r>
            <a:r>
              <a:rPr lang="cs-CZ" sz="1100" dirty="0"/>
              <a:t>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100" dirty="0"/>
              <a:t>„</a:t>
            </a:r>
            <a:r>
              <a:rPr lang="cs-CZ" sz="1100" b="1" dirty="0"/>
              <a:t>w</a:t>
            </a:r>
            <a:r>
              <a:rPr lang="cs-CZ" sz="1100" dirty="0"/>
              <a:t>“ se objevuje jako samostatné písmeno (vzniklo </a:t>
            </a:r>
            <a:r>
              <a:rPr lang="cs-CZ" sz="1100" dirty="0" err="1"/>
              <a:t>ligováním</a:t>
            </a:r>
            <a:r>
              <a:rPr lang="cs-CZ" sz="1100" dirty="0"/>
              <a:t> dvou „</a:t>
            </a:r>
            <a:r>
              <a:rPr lang="cs-CZ" sz="1100" b="1" dirty="0"/>
              <a:t>u</a:t>
            </a:r>
            <a:r>
              <a:rPr lang="cs-CZ" sz="1100" dirty="0"/>
              <a:t>“ v průběhu X. století)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100" dirty="0"/>
              <a:t>písmo je pravidelné, úhledné, slova rozdělena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100" dirty="0"/>
              <a:t>zvyšuje se počet a pestrost zkratek (viz sylabus zkratky)</a:t>
            </a:r>
          </a:p>
        </p:txBody>
      </p:sp>
    </p:spTree>
    <p:extLst>
      <p:ext uri="{BB962C8B-B14F-4D97-AF65-F5344CB8AC3E}">
        <p14:creationId xmlns:p14="http://schemas.microsoft.com/office/powerpoint/2010/main" val="770445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8457290-AF28-B094-4415-55C56E4293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z="1600" smtClean="0"/>
              <a:pPr/>
              <a:t>11</a:t>
            </a:fld>
            <a:endParaRPr lang="cs-CZ" altLang="cs-CZ" sz="16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CF50C69-5E71-A06B-7E07-CE434C7497E3}"/>
              </a:ext>
            </a:extLst>
          </p:cNvPr>
          <p:cNvSpPr txBox="1"/>
          <p:nvPr/>
        </p:nvSpPr>
        <p:spPr>
          <a:xfrm>
            <a:off x="720000" y="745725"/>
            <a:ext cx="9627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600" b="1" dirty="0">
                <a:solidFill>
                  <a:schemeClr val="tx2"/>
                </a:solidFill>
                <a:latin typeface="+mn-lt"/>
              </a:rPr>
              <a:t>Karolínská minuskula v 11. stol.: znaky</a:t>
            </a:r>
          </a:p>
          <a:p>
            <a:pPr algn="l"/>
            <a:endParaRPr lang="cs-CZ" sz="16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74E547E-3E6F-EDCC-808E-4491D5B9E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" y="1254288"/>
            <a:ext cx="11972925" cy="5418283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B289F899-AC98-DB9C-E967-1E91FD465888}"/>
              </a:ext>
            </a:extLst>
          </p:cNvPr>
          <p:cNvSpPr/>
          <p:nvPr/>
        </p:nvSpPr>
        <p:spPr>
          <a:xfrm>
            <a:off x="2693436" y="3423466"/>
            <a:ext cx="360000" cy="36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93FC7A4E-7661-63CB-502A-71A13024795D}"/>
              </a:ext>
            </a:extLst>
          </p:cNvPr>
          <p:cNvSpPr/>
          <p:nvPr/>
        </p:nvSpPr>
        <p:spPr>
          <a:xfrm>
            <a:off x="9580011" y="5042716"/>
            <a:ext cx="360000" cy="36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93C5CA85-10CE-862A-CC30-84356A87A77B}"/>
              </a:ext>
            </a:extLst>
          </p:cNvPr>
          <p:cNvSpPr/>
          <p:nvPr/>
        </p:nvSpPr>
        <p:spPr>
          <a:xfrm>
            <a:off x="2121936" y="2737666"/>
            <a:ext cx="360000" cy="36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82787B33-B4DA-840B-42BA-ACB4B3969698}"/>
              </a:ext>
            </a:extLst>
          </p:cNvPr>
          <p:cNvSpPr/>
          <p:nvPr/>
        </p:nvSpPr>
        <p:spPr>
          <a:xfrm>
            <a:off x="835343" y="5042716"/>
            <a:ext cx="360000" cy="36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0D6A9456-6949-4A57-8C55-E2AA115341BE}"/>
              </a:ext>
            </a:extLst>
          </p:cNvPr>
          <p:cNvSpPr/>
          <p:nvPr/>
        </p:nvSpPr>
        <p:spPr>
          <a:xfrm>
            <a:off x="3655461" y="2185216"/>
            <a:ext cx="360000" cy="36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F92348FE-FCB3-CD49-D470-D4C246A04495}"/>
              </a:ext>
            </a:extLst>
          </p:cNvPr>
          <p:cNvSpPr/>
          <p:nvPr/>
        </p:nvSpPr>
        <p:spPr>
          <a:xfrm>
            <a:off x="2328141" y="5085135"/>
            <a:ext cx="441447" cy="361709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A52001FB-30CB-2CE6-137F-56BF98A8683B}"/>
              </a:ext>
            </a:extLst>
          </p:cNvPr>
          <p:cNvSpPr/>
          <p:nvPr/>
        </p:nvSpPr>
        <p:spPr>
          <a:xfrm>
            <a:off x="7027949" y="5020460"/>
            <a:ext cx="360000" cy="36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D38FF300-E476-1580-C52B-99EBDC8FBFE5}"/>
              </a:ext>
            </a:extLst>
          </p:cNvPr>
          <p:cNvSpPr/>
          <p:nvPr/>
        </p:nvSpPr>
        <p:spPr>
          <a:xfrm>
            <a:off x="4131711" y="5642791"/>
            <a:ext cx="360000" cy="36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962D641D-323A-F021-A1D8-8BD590C364BF}"/>
              </a:ext>
            </a:extLst>
          </p:cNvPr>
          <p:cNvSpPr/>
          <p:nvPr/>
        </p:nvSpPr>
        <p:spPr>
          <a:xfrm>
            <a:off x="7047478" y="6228000"/>
            <a:ext cx="430471" cy="444571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C06FDF5B-BEC5-1394-6B8D-83FD92E34054}"/>
              </a:ext>
            </a:extLst>
          </p:cNvPr>
          <p:cNvSpPr/>
          <p:nvPr/>
        </p:nvSpPr>
        <p:spPr>
          <a:xfrm>
            <a:off x="6800998" y="2131319"/>
            <a:ext cx="360000" cy="36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D3ADF076-AFD8-B5BA-4A15-53E2C6945B96}"/>
              </a:ext>
            </a:extLst>
          </p:cNvPr>
          <p:cNvSpPr/>
          <p:nvPr/>
        </p:nvSpPr>
        <p:spPr>
          <a:xfrm>
            <a:off x="7388623" y="2131319"/>
            <a:ext cx="360000" cy="36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2FFABCD7-9144-30E8-7EE5-A003DACE32C1}"/>
              </a:ext>
            </a:extLst>
          </p:cNvPr>
          <p:cNvSpPr/>
          <p:nvPr/>
        </p:nvSpPr>
        <p:spPr>
          <a:xfrm>
            <a:off x="485542" y="4458938"/>
            <a:ext cx="360000" cy="36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8F93E4D9-4400-8748-88E2-1DB6B1996B10}"/>
              </a:ext>
            </a:extLst>
          </p:cNvPr>
          <p:cNvSpPr/>
          <p:nvPr/>
        </p:nvSpPr>
        <p:spPr>
          <a:xfrm>
            <a:off x="655343" y="2788502"/>
            <a:ext cx="360000" cy="36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24E7A500-367D-59E0-DBD8-FEC12CF55350}"/>
              </a:ext>
            </a:extLst>
          </p:cNvPr>
          <p:cNvSpPr/>
          <p:nvPr/>
        </p:nvSpPr>
        <p:spPr>
          <a:xfrm>
            <a:off x="2173160" y="4503066"/>
            <a:ext cx="360000" cy="36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BD89C091-42FC-8882-04FE-A9F780736C1E}"/>
              </a:ext>
            </a:extLst>
          </p:cNvPr>
          <p:cNvSpPr txBox="1"/>
          <p:nvPr/>
        </p:nvSpPr>
        <p:spPr>
          <a:xfrm>
            <a:off x="2873436" y="3131693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1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9F8D706D-A7D9-5908-6E0F-134346834841}"/>
              </a:ext>
            </a:extLst>
          </p:cNvPr>
          <p:cNvSpPr txBox="1"/>
          <p:nvPr/>
        </p:nvSpPr>
        <p:spPr>
          <a:xfrm>
            <a:off x="4336944" y="5380460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2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D319A814-6370-111C-7B69-A42F5E64D452}"/>
              </a:ext>
            </a:extLst>
          </p:cNvPr>
          <p:cNvSpPr txBox="1"/>
          <p:nvPr/>
        </p:nvSpPr>
        <p:spPr>
          <a:xfrm>
            <a:off x="2522961" y="4831128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2</a:t>
            </a:r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BFADCE1F-6CB9-736C-FE2A-4CCE448DCF5A}"/>
              </a:ext>
            </a:extLst>
          </p:cNvPr>
          <p:cNvSpPr/>
          <p:nvPr/>
        </p:nvSpPr>
        <p:spPr>
          <a:xfrm>
            <a:off x="7241960" y="3368350"/>
            <a:ext cx="360000" cy="36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C6F21AF5-CC50-B643-4E52-BFFB7D61514F}"/>
              </a:ext>
            </a:extLst>
          </p:cNvPr>
          <p:cNvSpPr txBox="1"/>
          <p:nvPr/>
        </p:nvSpPr>
        <p:spPr>
          <a:xfrm>
            <a:off x="7477949" y="3097666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2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53909927-454F-47F9-2C3D-0D2E07A1FE5F}"/>
              </a:ext>
            </a:extLst>
          </p:cNvPr>
          <p:cNvSpPr txBox="1"/>
          <p:nvPr/>
        </p:nvSpPr>
        <p:spPr>
          <a:xfrm>
            <a:off x="2382317" y="4238018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3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AFD75EFD-93A1-39A1-38FB-9584949A4A2F}"/>
              </a:ext>
            </a:extLst>
          </p:cNvPr>
          <p:cNvSpPr txBox="1"/>
          <p:nvPr/>
        </p:nvSpPr>
        <p:spPr>
          <a:xfrm>
            <a:off x="7266937" y="5996139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5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CC9B6523-94FF-9B27-341F-D34AFD7EE776}"/>
              </a:ext>
            </a:extLst>
          </p:cNvPr>
          <p:cNvSpPr txBox="1"/>
          <p:nvPr/>
        </p:nvSpPr>
        <p:spPr>
          <a:xfrm>
            <a:off x="753013" y="4235160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6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664A8208-7BCE-77C5-D092-8AF6783DB8FA}"/>
              </a:ext>
            </a:extLst>
          </p:cNvPr>
          <p:cNvSpPr txBox="1"/>
          <p:nvPr/>
        </p:nvSpPr>
        <p:spPr>
          <a:xfrm>
            <a:off x="9789168" y="4773138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6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74A5CAB2-A640-5A34-AB44-19693B9359E2}"/>
              </a:ext>
            </a:extLst>
          </p:cNvPr>
          <p:cNvSpPr txBox="1"/>
          <p:nvPr/>
        </p:nvSpPr>
        <p:spPr>
          <a:xfrm>
            <a:off x="1070644" y="4773138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6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7D0A4EC6-1D49-BE95-5F0E-DE388203E251}"/>
              </a:ext>
            </a:extLst>
          </p:cNvPr>
          <p:cNvSpPr txBox="1"/>
          <p:nvPr/>
        </p:nvSpPr>
        <p:spPr>
          <a:xfrm>
            <a:off x="3886874" y="1888661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7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F19FBBC3-289B-A738-F466-F5D7532481C9}"/>
              </a:ext>
            </a:extLst>
          </p:cNvPr>
          <p:cNvSpPr txBox="1"/>
          <p:nvPr/>
        </p:nvSpPr>
        <p:spPr>
          <a:xfrm>
            <a:off x="7123968" y="1888661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8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C0B14FCE-E98E-ED54-0800-25FCCE5D568C}"/>
              </a:ext>
            </a:extLst>
          </p:cNvPr>
          <p:cNvSpPr txBox="1"/>
          <p:nvPr/>
        </p:nvSpPr>
        <p:spPr>
          <a:xfrm>
            <a:off x="7237106" y="4752699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9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2CEB9997-2DC8-DE04-F428-CA437560A8BB}"/>
              </a:ext>
            </a:extLst>
          </p:cNvPr>
          <p:cNvSpPr txBox="1"/>
          <p:nvPr/>
        </p:nvSpPr>
        <p:spPr>
          <a:xfrm>
            <a:off x="883887" y="2534824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9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14330083-F609-59AF-526F-CCCDF9A6B119}"/>
              </a:ext>
            </a:extLst>
          </p:cNvPr>
          <p:cNvSpPr txBox="1"/>
          <p:nvPr/>
        </p:nvSpPr>
        <p:spPr>
          <a:xfrm>
            <a:off x="2391750" y="2534603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9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845DD14E-4C41-A8FA-E626-21B3BBF9A059}"/>
              </a:ext>
            </a:extLst>
          </p:cNvPr>
          <p:cNvSpPr txBox="1"/>
          <p:nvPr/>
        </p:nvSpPr>
        <p:spPr>
          <a:xfrm>
            <a:off x="9363595" y="998870"/>
            <a:ext cx="25667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St. </a:t>
            </a:r>
            <a:r>
              <a:rPr lang="cs-CZ" sz="1100" dirty="0" err="1"/>
              <a:t>Gallen</a:t>
            </a:r>
            <a:r>
              <a:rPr lang="cs-CZ" sz="1100" dirty="0"/>
              <a:t>, </a:t>
            </a:r>
            <a:r>
              <a:rPr lang="cs-CZ" sz="1100" dirty="0" err="1"/>
              <a:t>Stiftsbibliothek</a:t>
            </a:r>
            <a:r>
              <a:rPr lang="cs-CZ" sz="1100" dirty="0"/>
              <a:t>, </a:t>
            </a:r>
            <a:r>
              <a:rPr lang="cs-CZ" sz="1100" dirty="0">
                <a:hlinkClick r:id="rId3"/>
              </a:rPr>
              <a:t>Cod. </a:t>
            </a:r>
            <a:r>
              <a:rPr lang="cs-CZ" sz="1100" dirty="0" err="1">
                <a:hlinkClick r:id="rId3"/>
              </a:rPr>
              <a:t>Sang</a:t>
            </a:r>
            <a:r>
              <a:rPr lang="cs-CZ" sz="1100" dirty="0">
                <a:hlinkClick r:id="rId3"/>
              </a:rPr>
              <a:t>. 148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391514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48E6DE08-8347-7C12-D79A-9DFAF39BF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179135"/>
            <a:ext cx="11066106" cy="5507996"/>
          </a:xfrm>
          <a:prstGeom prst="rect">
            <a:avLst/>
          </a:prstGeo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8457290-AF28-B094-4415-55C56E4293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CF50C69-5E71-A06B-7E07-CE434C7497E3}"/>
              </a:ext>
            </a:extLst>
          </p:cNvPr>
          <p:cNvSpPr txBox="1"/>
          <p:nvPr/>
        </p:nvSpPr>
        <p:spPr>
          <a:xfrm>
            <a:off x="720000" y="745725"/>
            <a:ext cx="10672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600" b="1" dirty="0">
                <a:solidFill>
                  <a:schemeClr val="tx2"/>
                </a:solidFill>
                <a:latin typeface="+mn-lt"/>
              </a:rPr>
              <a:t>Karolínská minuskula v 10. stol.: znaky</a:t>
            </a: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782569C7-19BB-31B6-CEE5-8C741976BA37}"/>
              </a:ext>
            </a:extLst>
          </p:cNvPr>
          <p:cNvSpPr/>
          <p:nvPr/>
        </p:nvSpPr>
        <p:spPr>
          <a:xfrm>
            <a:off x="7012486" y="4744341"/>
            <a:ext cx="722589" cy="722847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</a:endParaRP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D51382AB-6B52-C2CC-D503-E80AE9F97CD3}"/>
              </a:ext>
            </a:extLst>
          </p:cNvPr>
          <p:cNvSpPr/>
          <p:nvPr/>
        </p:nvSpPr>
        <p:spPr>
          <a:xfrm>
            <a:off x="2403165" y="3933133"/>
            <a:ext cx="722590" cy="722848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</a:endParaRP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3342F808-0878-165E-90ED-A6AC8809BBAB}"/>
              </a:ext>
            </a:extLst>
          </p:cNvPr>
          <p:cNvSpPr/>
          <p:nvPr/>
        </p:nvSpPr>
        <p:spPr>
          <a:xfrm>
            <a:off x="7995311" y="4744341"/>
            <a:ext cx="722589" cy="722847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</a:endParaRP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986C772E-B87A-7567-530F-7E66CBD227EB}"/>
              </a:ext>
            </a:extLst>
          </p:cNvPr>
          <p:cNvSpPr/>
          <p:nvPr/>
        </p:nvSpPr>
        <p:spPr>
          <a:xfrm>
            <a:off x="4962861" y="3301207"/>
            <a:ext cx="722589" cy="722847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</a:endParaRP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1E97C754-7E57-B368-EDE2-F360671F3A68}"/>
              </a:ext>
            </a:extLst>
          </p:cNvPr>
          <p:cNvSpPr/>
          <p:nvPr/>
        </p:nvSpPr>
        <p:spPr>
          <a:xfrm>
            <a:off x="6029661" y="4382917"/>
            <a:ext cx="722589" cy="722847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</a:endParaRP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B637F441-AA42-F7C8-93E0-A54E96AB8A04}"/>
              </a:ext>
            </a:extLst>
          </p:cNvPr>
          <p:cNvSpPr/>
          <p:nvPr/>
        </p:nvSpPr>
        <p:spPr>
          <a:xfrm>
            <a:off x="8343658" y="3926638"/>
            <a:ext cx="722589" cy="722847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</a:endParaRPr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BDA8261E-A72E-8E0B-AC39-037700798350}"/>
              </a:ext>
            </a:extLst>
          </p:cNvPr>
          <p:cNvSpPr/>
          <p:nvPr/>
        </p:nvSpPr>
        <p:spPr>
          <a:xfrm>
            <a:off x="4230939" y="1938937"/>
            <a:ext cx="722589" cy="722847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</a:endParaRP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5EF06C61-99F2-824C-086D-AB17CBC5BF0D}"/>
              </a:ext>
            </a:extLst>
          </p:cNvPr>
          <p:cNvSpPr/>
          <p:nvPr/>
        </p:nvSpPr>
        <p:spPr>
          <a:xfrm>
            <a:off x="1295931" y="2578360"/>
            <a:ext cx="722589" cy="722847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</a:endParaRPr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55282294-4EAD-0829-DF65-2FE33728ACC6}"/>
              </a:ext>
            </a:extLst>
          </p:cNvPr>
          <p:cNvSpPr/>
          <p:nvPr/>
        </p:nvSpPr>
        <p:spPr>
          <a:xfrm>
            <a:off x="2072520" y="2578360"/>
            <a:ext cx="722589" cy="722847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7323E2B-FAF5-DA81-D36C-EE668616C3B8}"/>
              </a:ext>
            </a:extLst>
          </p:cNvPr>
          <p:cNvSpPr txBox="1"/>
          <p:nvPr/>
        </p:nvSpPr>
        <p:spPr>
          <a:xfrm>
            <a:off x="1870082" y="2361655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2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2B4DE9DD-1803-6D41-D6C0-476BED15F51A}"/>
              </a:ext>
            </a:extLst>
          </p:cNvPr>
          <p:cNvSpPr txBox="1"/>
          <p:nvPr/>
        </p:nvSpPr>
        <p:spPr>
          <a:xfrm>
            <a:off x="4710652" y="1732340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1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9B478281-D44D-A090-EADF-3B52E869B8DD}"/>
              </a:ext>
            </a:extLst>
          </p:cNvPr>
          <p:cNvSpPr txBox="1"/>
          <p:nvPr/>
        </p:nvSpPr>
        <p:spPr>
          <a:xfrm>
            <a:off x="7640637" y="4575063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1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099BF89C-06AB-7BD9-DF99-0D14C12F2B42}"/>
              </a:ext>
            </a:extLst>
          </p:cNvPr>
          <p:cNvSpPr txBox="1"/>
          <p:nvPr/>
        </p:nvSpPr>
        <p:spPr>
          <a:xfrm>
            <a:off x="8556514" y="4595056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1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C1F98D31-05EB-3F53-6239-16F3B7889EF0}"/>
              </a:ext>
            </a:extLst>
          </p:cNvPr>
          <p:cNvSpPr txBox="1"/>
          <p:nvPr/>
        </p:nvSpPr>
        <p:spPr>
          <a:xfrm>
            <a:off x="5537012" y="3131930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4</a:t>
            </a:r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DAA0B2DA-8B1B-9C46-8F78-B35B063D2459}"/>
              </a:ext>
            </a:extLst>
          </p:cNvPr>
          <p:cNvSpPr/>
          <p:nvPr/>
        </p:nvSpPr>
        <p:spPr>
          <a:xfrm>
            <a:off x="3721206" y="2530932"/>
            <a:ext cx="722589" cy="722847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</a:endParaRPr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82FEE34F-1465-5B11-3B17-03296D05B17C}"/>
              </a:ext>
            </a:extLst>
          </p:cNvPr>
          <p:cNvSpPr/>
          <p:nvPr/>
        </p:nvSpPr>
        <p:spPr>
          <a:xfrm>
            <a:off x="10159092" y="3920418"/>
            <a:ext cx="722589" cy="722847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D9BA46A1-7EF4-6EA4-910C-989904724069}"/>
              </a:ext>
            </a:extLst>
          </p:cNvPr>
          <p:cNvSpPr txBox="1"/>
          <p:nvPr/>
        </p:nvSpPr>
        <p:spPr>
          <a:xfrm>
            <a:off x="3530759" y="2436076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8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04C2F3BD-446F-AD9B-290D-443064841773}"/>
              </a:ext>
            </a:extLst>
          </p:cNvPr>
          <p:cNvSpPr txBox="1"/>
          <p:nvPr/>
        </p:nvSpPr>
        <p:spPr>
          <a:xfrm>
            <a:off x="10787243" y="3854777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8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32BA6356-C638-7F77-8C01-E03BC0591D3E}"/>
              </a:ext>
            </a:extLst>
          </p:cNvPr>
          <p:cNvSpPr txBox="1"/>
          <p:nvPr/>
        </p:nvSpPr>
        <p:spPr>
          <a:xfrm>
            <a:off x="5833888" y="4425779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4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E0647622-25F7-A934-7C06-30F931229A81}"/>
              </a:ext>
            </a:extLst>
          </p:cNvPr>
          <p:cNvSpPr txBox="1"/>
          <p:nvPr/>
        </p:nvSpPr>
        <p:spPr>
          <a:xfrm>
            <a:off x="2977317" y="3716428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6</a:t>
            </a:r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EEFECA45-88EC-1CFF-166E-CFC248684A62}"/>
              </a:ext>
            </a:extLst>
          </p:cNvPr>
          <p:cNvSpPr/>
          <p:nvPr/>
        </p:nvSpPr>
        <p:spPr>
          <a:xfrm>
            <a:off x="6615985" y="1977362"/>
            <a:ext cx="722589" cy="722847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4819D2CF-3005-71E6-3EB5-0725AA74F4A5}"/>
              </a:ext>
            </a:extLst>
          </p:cNvPr>
          <p:cNvSpPr txBox="1"/>
          <p:nvPr/>
        </p:nvSpPr>
        <p:spPr>
          <a:xfrm>
            <a:off x="7095698" y="1755628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5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6841D8C3-054B-E3C5-D77F-6C6038D981A0}"/>
              </a:ext>
            </a:extLst>
          </p:cNvPr>
          <p:cNvSpPr txBox="1"/>
          <p:nvPr/>
        </p:nvSpPr>
        <p:spPr>
          <a:xfrm>
            <a:off x="8259638" y="3751141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6</a:t>
            </a:r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584A3577-1575-1870-A355-648194CB199E}"/>
              </a:ext>
            </a:extLst>
          </p:cNvPr>
          <p:cNvSpPr/>
          <p:nvPr/>
        </p:nvSpPr>
        <p:spPr>
          <a:xfrm>
            <a:off x="4042240" y="4643265"/>
            <a:ext cx="722589" cy="722847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EB4A5992-AC93-C501-9240-77B039845156}"/>
              </a:ext>
            </a:extLst>
          </p:cNvPr>
          <p:cNvSpPr txBox="1"/>
          <p:nvPr/>
        </p:nvSpPr>
        <p:spPr>
          <a:xfrm>
            <a:off x="4608957" y="4473988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7</a:t>
            </a:r>
          </a:p>
        </p:txBody>
      </p:sp>
      <p:sp>
        <p:nvSpPr>
          <p:cNvPr id="32" name="Ovál 31">
            <a:extLst>
              <a:ext uri="{FF2B5EF4-FFF2-40B4-BE49-F238E27FC236}">
                <a16:creationId xmlns:a16="http://schemas.microsoft.com/office/drawing/2014/main" id="{8D732B47-1C04-F40A-E066-D504037CE1E7}"/>
              </a:ext>
            </a:extLst>
          </p:cNvPr>
          <p:cNvSpPr/>
          <p:nvPr/>
        </p:nvSpPr>
        <p:spPr>
          <a:xfrm>
            <a:off x="1893941" y="5177215"/>
            <a:ext cx="722590" cy="722848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93ACB19C-AC99-5F5A-F50C-C22895FBFF81}"/>
              </a:ext>
            </a:extLst>
          </p:cNvPr>
          <p:cNvSpPr txBox="1"/>
          <p:nvPr/>
        </p:nvSpPr>
        <p:spPr>
          <a:xfrm>
            <a:off x="2480532" y="5027558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9</a:t>
            </a:r>
          </a:p>
        </p:txBody>
      </p:sp>
      <p:sp>
        <p:nvSpPr>
          <p:cNvPr id="34" name="Ovál 33">
            <a:extLst>
              <a:ext uri="{FF2B5EF4-FFF2-40B4-BE49-F238E27FC236}">
                <a16:creationId xmlns:a16="http://schemas.microsoft.com/office/drawing/2014/main" id="{1046255C-C680-A6A6-86A0-BE010AB2DE96}"/>
              </a:ext>
            </a:extLst>
          </p:cNvPr>
          <p:cNvSpPr/>
          <p:nvPr/>
        </p:nvSpPr>
        <p:spPr>
          <a:xfrm>
            <a:off x="728304" y="1254514"/>
            <a:ext cx="722590" cy="722848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</a:endParaRP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FCE32CCB-B7BC-0053-FAE2-3359D7A5E70D}"/>
              </a:ext>
            </a:extLst>
          </p:cNvPr>
          <p:cNvSpPr txBox="1"/>
          <p:nvPr/>
        </p:nvSpPr>
        <p:spPr>
          <a:xfrm>
            <a:off x="1334105" y="1159658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954534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8457290-AF28-B094-4415-55C56E4293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CF50C69-5E71-A06B-7E07-CE434C7497E3}"/>
              </a:ext>
            </a:extLst>
          </p:cNvPr>
          <p:cNvSpPr txBox="1"/>
          <p:nvPr/>
        </p:nvSpPr>
        <p:spPr>
          <a:xfrm>
            <a:off x="720000" y="745725"/>
            <a:ext cx="10672678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600" b="1" dirty="0">
                <a:solidFill>
                  <a:schemeClr val="tx2"/>
                </a:solidFill>
                <a:latin typeface="+mn-lt"/>
              </a:rPr>
              <a:t>Karolínská minuskula v 9. stol.</a:t>
            </a:r>
          </a:p>
          <a:p>
            <a:pPr algn="l"/>
            <a:endParaRPr lang="cs-CZ" sz="1600" b="1" dirty="0">
              <a:solidFill>
                <a:schemeClr val="tx2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100" dirty="0"/>
              <a:t>raně karolínské písmo má celkově výrazný okrouhlý ráz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100" dirty="0"/>
              <a:t>prvky reformní se mísí s dosavadní písařskou usancí, především s </a:t>
            </a:r>
            <a:r>
              <a:rPr lang="cs-CZ" sz="1100" b="1" dirty="0"/>
              <a:t>pozdně merovejským knižním písmem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100" dirty="0"/>
              <a:t>mohou přežívat (zejména v regionech) některé „nešvary“ starších typů písma (zejm. tzv. písem národních): celková nepravidelnost písma, jedna a táž litera může mít různé tvary, a to v závislosti na pozici ve slově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100" dirty="0"/>
              <a:t>není ještě důsledně provedena distinktivnost textu: mezislovní mezery nejsou zcela pravidelné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100" dirty="0"/>
              <a:t>mimo centra karolínské kultury se drží četné provincionalismy – vlivy </a:t>
            </a:r>
            <a:r>
              <a:rPr lang="cs-CZ" sz="1100" dirty="0" err="1"/>
              <a:t>polounciály</a:t>
            </a:r>
            <a:r>
              <a:rPr lang="cs-CZ" sz="1100" dirty="0"/>
              <a:t> (</a:t>
            </a:r>
            <a:r>
              <a:rPr lang="cs-CZ" sz="1100" dirty="0" err="1"/>
              <a:t>Tours</a:t>
            </a:r>
            <a:r>
              <a:rPr lang="cs-CZ" sz="1100" dirty="0"/>
              <a:t>) a jiných středisek, která mají doloženou písařskou tradici již v </a:t>
            </a:r>
            <a:r>
              <a:rPr lang="cs-CZ" sz="1100" dirty="0" err="1"/>
              <a:t>předkarolínské</a:t>
            </a:r>
            <a:r>
              <a:rPr lang="cs-CZ" sz="1100" dirty="0"/>
              <a:t> době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100" dirty="0"/>
              <a:t>jednotlivá písařská střediska (skriptoria) si drží svůj specifický charakter, přijímání jednotlivých reformních prvků v knižním písmu může být dosti individuální, v různých oblastech s různým tempem prováděné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100" dirty="0"/>
              <a:t>vedle karolínského písma působí ještě po celou první polovinu IX. století i střediska užívající písmo </a:t>
            </a:r>
            <a:r>
              <a:rPr lang="cs-CZ" sz="1100" dirty="0" err="1"/>
              <a:t>předkarolínské</a:t>
            </a:r>
            <a:r>
              <a:rPr lang="cs-CZ" sz="1100" dirty="0"/>
              <a:t> (typicky kláštery s ostrovní fundací užívající ještě písma insulární: </a:t>
            </a:r>
            <a:r>
              <a:rPr lang="cs-CZ" sz="1100" dirty="0" err="1"/>
              <a:t>Fulda</a:t>
            </a:r>
            <a:r>
              <a:rPr lang="cs-CZ" sz="11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90834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8457290-AF28-B094-4415-55C56E4293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CF50C69-5E71-A06B-7E07-CE434C7497E3}"/>
              </a:ext>
            </a:extLst>
          </p:cNvPr>
          <p:cNvSpPr txBox="1"/>
          <p:nvPr/>
        </p:nvSpPr>
        <p:spPr>
          <a:xfrm>
            <a:off x="720001" y="745725"/>
            <a:ext cx="376420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1600" b="1" dirty="0">
                <a:solidFill>
                  <a:schemeClr val="tx2"/>
                </a:solidFill>
                <a:latin typeface="+mj-lt"/>
              </a:rPr>
              <a:t>Karolínská minuskula 9. stol.: znaky</a:t>
            </a:r>
          </a:p>
          <a:p>
            <a:pPr lvl="0"/>
            <a:endParaRPr lang="cs-CZ" sz="1100" dirty="0"/>
          </a:p>
          <a:p>
            <a:pPr lvl="0"/>
            <a:r>
              <a:rPr lang="cs-CZ" sz="1100" dirty="0"/>
              <a:t>(</a:t>
            </a:r>
            <a:r>
              <a:rPr lang="cs-CZ" sz="1100" b="1" dirty="0">
                <a:solidFill>
                  <a:schemeClr val="tx2"/>
                </a:solidFill>
              </a:rPr>
              <a:t>1</a:t>
            </a:r>
            <a:r>
              <a:rPr lang="cs-CZ" sz="1100" dirty="0"/>
              <a:t>) písmeno „</a:t>
            </a:r>
            <a:r>
              <a:rPr lang="cs-CZ" sz="1100" b="1" dirty="0"/>
              <a:t>g</a:t>
            </a:r>
            <a:r>
              <a:rPr lang="cs-CZ" sz="1100" dirty="0"/>
              <a:t>“ bývá otevřeno, a to jak v případě horního, tak i spodního bříška</a:t>
            </a:r>
          </a:p>
          <a:p>
            <a:pPr lvl="0"/>
            <a:r>
              <a:rPr lang="cs-CZ" sz="1100" dirty="0"/>
              <a:t>(</a:t>
            </a:r>
            <a:r>
              <a:rPr lang="cs-CZ" sz="1100" b="1" dirty="0">
                <a:solidFill>
                  <a:schemeClr val="tx2"/>
                </a:solidFill>
              </a:rPr>
              <a:t>2</a:t>
            </a:r>
            <a:r>
              <a:rPr lang="cs-CZ" sz="1100" dirty="0"/>
              <a:t>) drží se některé majuskuly: „</a:t>
            </a:r>
            <a:r>
              <a:rPr lang="cs-CZ" sz="1100" b="1" dirty="0"/>
              <a:t>N</a:t>
            </a:r>
            <a:r>
              <a:rPr lang="cs-CZ" sz="1100" dirty="0"/>
              <a:t>“, ligatura „</a:t>
            </a:r>
            <a:r>
              <a:rPr lang="cs-CZ" sz="1100" b="1" dirty="0"/>
              <a:t>NT</a:t>
            </a:r>
            <a:r>
              <a:rPr lang="cs-CZ" sz="1100" dirty="0"/>
              <a:t>“</a:t>
            </a:r>
          </a:p>
          <a:p>
            <a:pPr lvl="0"/>
            <a:r>
              <a:rPr lang="cs-CZ" sz="1100" dirty="0"/>
              <a:t>(</a:t>
            </a:r>
            <a:r>
              <a:rPr lang="cs-CZ" sz="1100" b="1" dirty="0">
                <a:solidFill>
                  <a:schemeClr val="tx2"/>
                </a:solidFill>
              </a:rPr>
              <a:t>3</a:t>
            </a:r>
            <a:r>
              <a:rPr lang="cs-CZ" sz="1100" dirty="0"/>
              <a:t>) dříky liter „</a:t>
            </a:r>
            <a:r>
              <a:rPr lang="cs-CZ" sz="1100" b="1" dirty="0"/>
              <a:t>m</a:t>
            </a:r>
            <a:r>
              <a:rPr lang="cs-CZ" sz="1100" dirty="0"/>
              <a:t>“ a „</a:t>
            </a:r>
            <a:r>
              <a:rPr lang="cs-CZ" sz="1100" b="1" dirty="0"/>
              <a:t>n</a:t>
            </a:r>
            <a:r>
              <a:rPr lang="cs-CZ" sz="1100" dirty="0"/>
              <a:t>“ jsou stočené, na základní lince bez patek</a:t>
            </a:r>
          </a:p>
          <a:p>
            <a:pPr lvl="0"/>
            <a:r>
              <a:rPr lang="cs-CZ" sz="1100" dirty="0"/>
              <a:t>(</a:t>
            </a:r>
            <a:r>
              <a:rPr lang="cs-CZ" sz="1100" b="1" dirty="0">
                <a:solidFill>
                  <a:schemeClr val="tx2"/>
                </a:solidFill>
              </a:rPr>
              <a:t>4</a:t>
            </a:r>
            <a:r>
              <a:rPr lang="cs-CZ" sz="1100" dirty="0"/>
              <a:t>) obecně se v textech vyskytuje málo zkratek, ovšem poměrně velké množství ligatur, zejm. pro „</a:t>
            </a:r>
            <a:r>
              <a:rPr lang="cs-CZ" sz="1100" b="1" dirty="0"/>
              <a:t>et</a:t>
            </a:r>
            <a:r>
              <a:rPr lang="cs-CZ" sz="1100" dirty="0"/>
              <a:t>“ (&amp;, i uprostřed či na konci slov), „</a:t>
            </a:r>
            <a:r>
              <a:rPr lang="cs-CZ" sz="1100" b="1" dirty="0" err="1"/>
              <a:t>ct</a:t>
            </a:r>
            <a:r>
              <a:rPr lang="cs-CZ" sz="1100" dirty="0"/>
              <a:t>“, „</a:t>
            </a:r>
            <a:r>
              <a:rPr lang="cs-CZ" sz="1100" b="1" dirty="0"/>
              <a:t>st</a:t>
            </a:r>
            <a:r>
              <a:rPr lang="cs-CZ" sz="1100" dirty="0"/>
              <a:t>“, „</a:t>
            </a:r>
            <a:r>
              <a:rPr lang="cs-CZ" sz="1100" b="1" dirty="0" err="1"/>
              <a:t>rt</a:t>
            </a:r>
            <a:r>
              <a:rPr lang="cs-CZ" sz="1100" dirty="0"/>
              <a:t>“; v regionech i „</a:t>
            </a:r>
            <a:r>
              <a:rPr lang="cs-CZ" sz="1100" b="1" dirty="0" err="1"/>
              <a:t>nt</a:t>
            </a:r>
            <a:r>
              <a:rPr lang="cs-CZ" sz="1100" dirty="0"/>
              <a:t>“, „</a:t>
            </a:r>
            <a:r>
              <a:rPr lang="cs-CZ" sz="1100" b="1" dirty="0" err="1"/>
              <a:t>ri</a:t>
            </a:r>
            <a:r>
              <a:rPr lang="cs-CZ" sz="1100" dirty="0"/>
              <a:t>“</a:t>
            </a:r>
          </a:p>
          <a:p>
            <a:pPr lvl="0"/>
            <a:r>
              <a:rPr lang="cs-CZ" sz="1100" dirty="0"/>
              <a:t>(</a:t>
            </a:r>
            <a:r>
              <a:rPr lang="cs-CZ" sz="1100" b="1" dirty="0">
                <a:solidFill>
                  <a:schemeClr val="tx2"/>
                </a:solidFill>
              </a:rPr>
              <a:t>5</a:t>
            </a:r>
            <a:r>
              <a:rPr lang="cs-CZ" sz="1100" dirty="0"/>
              <a:t>) dříky s horní dotažnicovou délkou („</a:t>
            </a:r>
            <a:r>
              <a:rPr lang="cs-CZ" sz="1100" b="1" dirty="0"/>
              <a:t>b</a:t>
            </a:r>
            <a:r>
              <a:rPr lang="cs-CZ" sz="1100" dirty="0"/>
              <a:t>“, „</a:t>
            </a:r>
            <a:r>
              <a:rPr lang="cs-CZ" sz="1100" b="1" dirty="0"/>
              <a:t>d</a:t>
            </a:r>
            <a:r>
              <a:rPr lang="cs-CZ" sz="1100" dirty="0"/>
              <a:t>“, „</a:t>
            </a:r>
            <a:r>
              <a:rPr lang="cs-CZ" sz="1100" b="1" dirty="0"/>
              <a:t>h</a:t>
            </a:r>
            <a:r>
              <a:rPr lang="cs-CZ" sz="1100" dirty="0"/>
              <a:t>“, „</a:t>
            </a:r>
            <a:r>
              <a:rPr lang="cs-CZ" sz="1100" b="1" dirty="0"/>
              <a:t>l</a:t>
            </a:r>
            <a:r>
              <a:rPr lang="cs-CZ" sz="1100" dirty="0"/>
              <a:t>“) jsou směrem vzhůru kyjovitě rozšířeny</a:t>
            </a:r>
          </a:p>
          <a:p>
            <a:pPr lvl="0"/>
            <a:r>
              <a:rPr lang="cs-CZ" sz="1100" dirty="0"/>
              <a:t>(</a:t>
            </a:r>
            <a:r>
              <a:rPr lang="cs-CZ" sz="1100" b="1" dirty="0">
                <a:solidFill>
                  <a:schemeClr val="tx2"/>
                </a:solidFill>
              </a:rPr>
              <a:t>6</a:t>
            </a:r>
            <a:r>
              <a:rPr lang="cs-CZ" sz="1100" dirty="0"/>
              <a:t>) vedle </a:t>
            </a:r>
            <a:r>
              <a:rPr lang="cs-CZ" sz="1100" b="1" dirty="0"/>
              <a:t>minuskulního</a:t>
            </a:r>
            <a:r>
              <a:rPr lang="cs-CZ" sz="1100" dirty="0"/>
              <a:t> (reformovaného) „</a:t>
            </a:r>
            <a:r>
              <a:rPr lang="cs-CZ" sz="1100" b="1" dirty="0"/>
              <a:t>a</a:t>
            </a:r>
            <a:r>
              <a:rPr lang="cs-CZ" sz="1100" dirty="0"/>
              <a:t>“ se hojně vyskytuje i „</a:t>
            </a:r>
            <a:r>
              <a:rPr lang="cs-CZ" sz="1100" b="1" dirty="0"/>
              <a:t>a</a:t>
            </a:r>
            <a:r>
              <a:rPr lang="cs-CZ" sz="1100" dirty="0"/>
              <a:t>“ v podobě „</a:t>
            </a:r>
            <a:r>
              <a:rPr lang="cs-CZ" sz="1100" b="1" dirty="0" err="1"/>
              <a:t>cc</a:t>
            </a:r>
            <a:r>
              <a:rPr lang="cs-CZ" sz="1100" dirty="0"/>
              <a:t>“ (tzv. </a:t>
            </a:r>
            <a:r>
              <a:rPr lang="cs-CZ" sz="1100" b="1" dirty="0"/>
              <a:t>merovejské a</a:t>
            </a:r>
            <a:r>
              <a:rPr lang="cs-CZ" sz="1100" dirty="0"/>
              <a:t>)</a:t>
            </a:r>
          </a:p>
          <a:p>
            <a:pPr lvl="0"/>
            <a:r>
              <a:rPr lang="cs-CZ" sz="1100" dirty="0"/>
              <a:t>(</a:t>
            </a:r>
            <a:r>
              <a:rPr lang="cs-CZ" sz="1100" b="1" dirty="0">
                <a:solidFill>
                  <a:schemeClr val="tx2"/>
                </a:solidFill>
              </a:rPr>
              <a:t>7</a:t>
            </a:r>
            <a:r>
              <a:rPr lang="cs-CZ" sz="1100" dirty="0"/>
              <a:t>) dřík </a:t>
            </a:r>
            <a:r>
              <a:rPr lang="cs-CZ" sz="1100" b="1" dirty="0"/>
              <a:t>minuskulního</a:t>
            </a:r>
            <a:r>
              <a:rPr lang="cs-CZ" sz="1100" dirty="0"/>
              <a:t> („reformovaného“) „</a:t>
            </a:r>
            <a:r>
              <a:rPr lang="cs-CZ" sz="1100" b="1" dirty="0"/>
              <a:t>a</a:t>
            </a:r>
            <a:r>
              <a:rPr lang="cs-CZ" sz="1100" dirty="0"/>
              <a:t>“ je silně skloněn vlevo</a:t>
            </a:r>
          </a:p>
          <a:p>
            <a:pPr lvl="0"/>
            <a:r>
              <a:rPr lang="cs-CZ" sz="1100" dirty="0"/>
              <a:t>(</a:t>
            </a:r>
            <a:r>
              <a:rPr lang="cs-CZ" sz="1100" b="1" dirty="0">
                <a:solidFill>
                  <a:schemeClr val="tx2"/>
                </a:solidFill>
              </a:rPr>
              <a:t>8</a:t>
            </a:r>
            <a:r>
              <a:rPr lang="cs-CZ" sz="1100" dirty="0"/>
              <a:t>) minuskulní „s“ se vyskytuje toliko v podobě tzv. „</a:t>
            </a:r>
            <a:r>
              <a:rPr lang="cs-CZ" sz="1100" b="1" dirty="0"/>
              <a:t>dlouhého s</a:t>
            </a:r>
            <a:r>
              <a:rPr lang="cs-CZ" sz="1100" dirty="0"/>
              <a:t>“</a:t>
            </a:r>
          </a:p>
          <a:p>
            <a:pPr lvl="0"/>
            <a:r>
              <a:rPr lang="cs-CZ" sz="1100" dirty="0"/>
              <a:t>(</a:t>
            </a:r>
            <a:r>
              <a:rPr lang="cs-CZ" sz="1100" b="1" dirty="0">
                <a:solidFill>
                  <a:schemeClr val="tx2"/>
                </a:solidFill>
              </a:rPr>
              <a:t>9</a:t>
            </a:r>
            <a:r>
              <a:rPr lang="cs-CZ" sz="1100" dirty="0"/>
              <a:t>) vedle minuskulního „</a:t>
            </a:r>
            <a:r>
              <a:rPr lang="cs-CZ" sz="1100" b="1" dirty="0"/>
              <a:t>e</a:t>
            </a:r>
            <a:r>
              <a:rPr lang="cs-CZ" sz="1100" dirty="0"/>
              <a:t>“ se může vyskytovat „</a:t>
            </a:r>
            <a:r>
              <a:rPr lang="cs-CZ" sz="1100" b="1" dirty="0"/>
              <a:t>e</a:t>
            </a:r>
            <a:r>
              <a:rPr lang="cs-CZ" sz="1100" dirty="0"/>
              <a:t>“ </a:t>
            </a:r>
            <a:r>
              <a:rPr lang="cs-CZ" sz="1100" b="1" dirty="0" err="1"/>
              <a:t>epsilonové</a:t>
            </a:r>
            <a:r>
              <a:rPr lang="cs-CZ" sz="1100" b="1" dirty="0"/>
              <a:t>: </a:t>
            </a:r>
            <a:r>
              <a:rPr lang="el-GR" sz="1100" b="1" dirty="0"/>
              <a:t>ε</a:t>
            </a:r>
            <a:endParaRPr lang="cs-CZ" sz="16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41" name="Obrázek 40">
            <a:extLst>
              <a:ext uri="{FF2B5EF4-FFF2-40B4-BE49-F238E27FC236}">
                <a16:creationId xmlns:a16="http://schemas.microsoft.com/office/drawing/2014/main" id="{88D6399E-9640-AEB4-C8DD-179EBE8A2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349" y="745725"/>
            <a:ext cx="6724650" cy="5267325"/>
          </a:xfrm>
          <a:prstGeom prst="rect">
            <a:avLst/>
          </a:prstGeom>
        </p:spPr>
      </p:pic>
      <p:sp>
        <p:nvSpPr>
          <p:cNvPr id="42" name="Ovál 41">
            <a:extLst>
              <a:ext uri="{FF2B5EF4-FFF2-40B4-BE49-F238E27FC236}">
                <a16:creationId xmlns:a16="http://schemas.microsoft.com/office/drawing/2014/main" id="{B0C0860C-F374-1871-15F3-1D404BBAF3B3}"/>
              </a:ext>
            </a:extLst>
          </p:cNvPr>
          <p:cNvSpPr/>
          <p:nvPr/>
        </p:nvSpPr>
        <p:spPr>
          <a:xfrm>
            <a:off x="7720514" y="2758190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3" name="Ovál 42">
            <a:extLst>
              <a:ext uri="{FF2B5EF4-FFF2-40B4-BE49-F238E27FC236}">
                <a16:creationId xmlns:a16="http://schemas.microsoft.com/office/drawing/2014/main" id="{B1D7F785-051E-2173-069F-FB33E3F3DEC7}"/>
              </a:ext>
            </a:extLst>
          </p:cNvPr>
          <p:cNvSpPr/>
          <p:nvPr/>
        </p:nvSpPr>
        <p:spPr>
          <a:xfrm>
            <a:off x="5298324" y="4395388"/>
            <a:ext cx="658938" cy="619459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4" name="Ovál 43">
            <a:extLst>
              <a:ext uri="{FF2B5EF4-FFF2-40B4-BE49-F238E27FC236}">
                <a16:creationId xmlns:a16="http://schemas.microsoft.com/office/drawing/2014/main" id="{3D32F742-733D-9271-6322-C366726E22B0}"/>
              </a:ext>
            </a:extLst>
          </p:cNvPr>
          <p:cNvSpPr/>
          <p:nvPr/>
        </p:nvSpPr>
        <p:spPr>
          <a:xfrm>
            <a:off x="6478311" y="1921429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5" name="Ovál 44">
            <a:extLst>
              <a:ext uri="{FF2B5EF4-FFF2-40B4-BE49-F238E27FC236}">
                <a16:creationId xmlns:a16="http://schemas.microsoft.com/office/drawing/2014/main" id="{4EFE7C3E-5852-4AAC-43C7-E2D4CE95719E}"/>
              </a:ext>
            </a:extLst>
          </p:cNvPr>
          <p:cNvSpPr/>
          <p:nvPr/>
        </p:nvSpPr>
        <p:spPr>
          <a:xfrm>
            <a:off x="9854756" y="1990440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6" name="Ovál 45">
            <a:extLst>
              <a:ext uri="{FF2B5EF4-FFF2-40B4-BE49-F238E27FC236}">
                <a16:creationId xmlns:a16="http://schemas.microsoft.com/office/drawing/2014/main" id="{D7048A80-51B8-B0AF-7BC2-953A6639D632}"/>
              </a:ext>
            </a:extLst>
          </p:cNvPr>
          <p:cNvSpPr/>
          <p:nvPr/>
        </p:nvSpPr>
        <p:spPr>
          <a:xfrm>
            <a:off x="9234914" y="4331092"/>
            <a:ext cx="784286" cy="707366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7" name="Ovál 46">
            <a:extLst>
              <a:ext uri="{FF2B5EF4-FFF2-40B4-BE49-F238E27FC236}">
                <a16:creationId xmlns:a16="http://schemas.microsoft.com/office/drawing/2014/main" id="{90A4FFB0-E702-70B0-CF08-B9464FAF3D7D}"/>
              </a:ext>
            </a:extLst>
          </p:cNvPr>
          <p:cNvSpPr/>
          <p:nvPr/>
        </p:nvSpPr>
        <p:spPr>
          <a:xfrm>
            <a:off x="6881226" y="5074198"/>
            <a:ext cx="742683" cy="707366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8" name="Ovál 47">
            <a:extLst>
              <a:ext uri="{FF2B5EF4-FFF2-40B4-BE49-F238E27FC236}">
                <a16:creationId xmlns:a16="http://schemas.microsoft.com/office/drawing/2014/main" id="{9C220856-D575-E26F-C003-E23FCD717BBE}"/>
              </a:ext>
            </a:extLst>
          </p:cNvPr>
          <p:cNvSpPr/>
          <p:nvPr/>
        </p:nvSpPr>
        <p:spPr>
          <a:xfrm>
            <a:off x="5402062" y="873189"/>
            <a:ext cx="773975" cy="714833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9" name="Ovál 48">
            <a:extLst>
              <a:ext uri="{FF2B5EF4-FFF2-40B4-BE49-F238E27FC236}">
                <a16:creationId xmlns:a16="http://schemas.microsoft.com/office/drawing/2014/main" id="{6D4A29F1-FB6B-54B2-003D-6D7418E0C895}"/>
              </a:ext>
            </a:extLst>
          </p:cNvPr>
          <p:cNvSpPr/>
          <p:nvPr/>
        </p:nvSpPr>
        <p:spPr>
          <a:xfrm>
            <a:off x="9858020" y="5134555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0" name="Ovál 49">
            <a:extLst>
              <a:ext uri="{FF2B5EF4-FFF2-40B4-BE49-F238E27FC236}">
                <a16:creationId xmlns:a16="http://schemas.microsoft.com/office/drawing/2014/main" id="{883C83E7-B45C-AB4F-FA46-FEDC3C6C5DEE}"/>
              </a:ext>
            </a:extLst>
          </p:cNvPr>
          <p:cNvSpPr/>
          <p:nvPr/>
        </p:nvSpPr>
        <p:spPr>
          <a:xfrm>
            <a:off x="5381456" y="3274803"/>
            <a:ext cx="794581" cy="863601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1" name="Ovál 50">
            <a:extLst>
              <a:ext uri="{FF2B5EF4-FFF2-40B4-BE49-F238E27FC236}">
                <a16:creationId xmlns:a16="http://schemas.microsoft.com/office/drawing/2014/main" id="{E8913DF4-F1EA-22B6-65B2-61EB7CC8D598}"/>
              </a:ext>
            </a:extLst>
          </p:cNvPr>
          <p:cNvSpPr/>
          <p:nvPr/>
        </p:nvSpPr>
        <p:spPr>
          <a:xfrm>
            <a:off x="9104811" y="1921429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2" name="Ovál 51">
            <a:extLst>
              <a:ext uri="{FF2B5EF4-FFF2-40B4-BE49-F238E27FC236}">
                <a16:creationId xmlns:a16="http://schemas.microsoft.com/office/drawing/2014/main" id="{D73C23F8-1798-F7CB-91C6-70633F495C4D}"/>
              </a:ext>
            </a:extLst>
          </p:cNvPr>
          <p:cNvSpPr/>
          <p:nvPr/>
        </p:nvSpPr>
        <p:spPr>
          <a:xfrm>
            <a:off x="10480968" y="3577700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3" name="Obdélník 52">
            <a:extLst>
              <a:ext uri="{FF2B5EF4-FFF2-40B4-BE49-F238E27FC236}">
                <a16:creationId xmlns:a16="http://schemas.microsoft.com/office/drawing/2014/main" id="{6EE7B1B5-F90F-2500-A06C-B30312FC764F}"/>
              </a:ext>
            </a:extLst>
          </p:cNvPr>
          <p:cNvSpPr/>
          <p:nvPr/>
        </p:nvSpPr>
        <p:spPr>
          <a:xfrm>
            <a:off x="5766773" y="4124429"/>
            <a:ext cx="2968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1</a:t>
            </a:r>
          </a:p>
        </p:txBody>
      </p:sp>
      <p:sp>
        <p:nvSpPr>
          <p:cNvPr id="54" name="Obdélník 53">
            <a:extLst>
              <a:ext uri="{FF2B5EF4-FFF2-40B4-BE49-F238E27FC236}">
                <a16:creationId xmlns:a16="http://schemas.microsoft.com/office/drawing/2014/main" id="{538336B4-AA56-3570-A3B4-4882F2E2EC70}"/>
              </a:ext>
            </a:extLst>
          </p:cNvPr>
          <p:cNvSpPr/>
          <p:nvPr/>
        </p:nvSpPr>
        <p:spPr>
          <a:xfrm>
            <a:off x="6092905" y="758568"/>
            <a:ext cx="2968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4</a:t>
            </a:r>
          </a:p>
        </p:txBody>
      </p: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CAEE93C1-DAF0-AE31-2652-80708459A0A4}"/>
              </a:ext>
            </a:extLst>
          </p:cNvPr>
          <p:cNvSpPr txBox="1"/>
          <p:nvPr/>
        </p:nvSpPr>
        <p:spPr>
          <a:xfrm>
            <a:off x="6821598" y="1630592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3</a:t>
            </a:r>
          </a:p>
        </p:txBody>
      </p:sp>
      <p:sp>
        <p:nvSpPr>
          <p:cNvPr id="56" name="TextovéPole 55">
            <a:extLst>
              <a:ext uri="{FF2B5EF4-FFF2-40B4-BE49-F238E27FC236}">
                <a16:creationId xmlns:a16="http://schemas.microsoft.com/office/drawing/2014/main" id="{11C7E780-74E4-0752-6811-A202BF03AA31}"/>
              </a:ext>
            </a:extLst>
          </p:cNvPr>
          <p:cNvSpPr txBox="1"/>
          <p:nvPr/>
        </p:nvSpPr>
        <p:spPr>
          <a:xfrm>
            <a:off x="9374811" y="1621108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6</a:t>
            </a:r>
          </a:p>
        </p:txBody>
      </p:sp>
      <p:sp>
        <p:nvSpPr>
          <p:cNvPr id="57" name="TextovéPole 56">
            <a:extLst>
              <a:ext uri="{FF2B5EF4-FFF2-40B4-BE49-F238E27FC236}">
                <a16:creationId xmlns:a16="http://schemas.microsoft.com/office/drawing/2014/main" id="{C20F366B-B6CB-5F71-A3C2-B493BBB3A371}"/>
              </a:ext>
            </a:extLst>
          </p:cNvPr>
          <p:cNvSpPr txBox="1"/>
          <p:nvPr/>
        </p:nvSpPr>
        <p:spPr>
          <a:xfrm>
            <a:off x="8000406" y="2461429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9</a:t>
            </a:r>
          </a:p>
        </p:txBody>
      </p:sp>
      <p:sp>
        <p:nvSpPr>
          <p:cNvPr id="58" name="TextovéPole 57">
            <a:extLst>
              <a:ext uri="{FF2B5EF4-FFF2-40B4-BE49-F238E27FC236}">
                <a16:creationId xmlns:a16="http://schemas.microsoft.com/office/drawing/2014/main" id="{BB4621D4-D06C-7262-66D6-30BCE874CF43}"/>
              </a:ext>
            </a:extLst>
          </p:cNvPr>
          <p:cNvSpPr txBox="1"/>
          <p:nvPr/>
        </p:nvSpPr>
        <p:spPr>
          <a:xfrm>
            <a:off x="10793954" y="3302502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9</a:t>
            </a:r>
          </a:p>
        </p:txBody>
      </p: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33E0A2FE-0A0A-97B8-9D01-C784D3784FA1}"/>
              </a:ext>
            </a:extLst>
          </p:cNvPr>
          <p:cNvSpPr txBox="1"/>
          <p:nvPr/>
        </p:nvSpPr>
        <p:spPr>
          <a:xfrm>
            <a:off x="9738254" y="4174526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4</a:t>
            </a:r>
          </a:p>
        </p:txBody>
      </p:sp>
      <p:sp>
        <p:nvSpPr>
          <p:cNvPr id="60" name="TextovéPole 59">
            <a:extLst>
              <a:ext uri="{FF2B5EF4-FFF2-40B4-BE49-F238E27FC236}">
                <a16:creationId xmlns:a16="http://schemas.microsoft.com/office/drawing/2014/main" id="{72EA049B-C145-30BC-DDC9-CC6EE5F12FE9}"/>
              </a:ext>
            </a:extLst>
          </p:cNvPr>
          <p:cNvSpPr txBox="1"/>
          <p:nvPr/>
        </p:nvSpPr>
        <p:spPr>
          <a:xfrm>
            <a:off x="6730383" y="4966376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4</a:t>
            </a:r>
          </a:p>
        </p:txBody>
      </p:sp>
      <p:sp>
        <p:nvSpPr>
          <p:cNvPr id="61" name="TextovéPole 60">
            <a:extLst>
              <a:ext uri="{FF2B5EF4-FFF2-40B4-BE49-F238E27FC236}">
                <a16:creationId xmlns:a16="http://schemas.microsoft.com/office/drawing/2014/main" id="{2ED9B26C-DD83-CEBE-A5F8-107BA10ACE76}"/>
              </a:ext>
            </a:extLst>
          </p:cNvPr>
          <p:cNvSpPr txBox="1"/>
          <p:nvPr/>
        </p:nvSpPr>
        <p:spPr>
          <a:xfrm>
            <a:off x="10273061" y="4812881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5</a:t>
            </a:r>
          </a:p>
        </p:txBody>
      </p:sp>
      <p:sp>
        <p:nvSpPr>
          <p:cNvPr id="62" name="TextovéPole 61">
            <a:extLst>
              <a:ext uri="{FF2B5EF4-FFF2-40B4-BE49-F238E27FC236}">
                <a16:creationId xmlns:a16="http://schemas.microsoft.com/office/drawing/2014/main" id="{C50BD229-957A-E372-B5CF-E58C07958914}"/>
              </a:ext>
            </a:extLst>
          </p:cNvPr>
          <p:cNvSpPr txBox="1"/>
          <p:nvPr/>
        </p:nvSpPr>
        <p:spPr>
          <a:xfrm>
            <a:off x="5402062" y="3107312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5</a:t>
            </a:r>
          </a:p>
        </p:txBody>
      </p:sp>
      <p:sp>
        <p:nvSpPr>
          <p:cNvPr id="63" name="Ovál 62">
            <a:extLst>
              <a:ext uri="{FF2B5EF4-FFF2-40B4-BE49-F238E27FC236}">
                <a16:creationId xmlns:a16="http://schemas.microsoft.com/office/drawing/2014/main" id="{504701BB-82B8-2920-B1DC-F42CCC233678}"/>
              </a:ext>
            </a:extLst>
          </p:cNvPr>
          <p:cNvSpPr/>
          <p:nvPr/>
        </p:nvSpPr>
        <p:spPr>
          <a:xfrm>
            <a:off x="7595312" y="3577700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4" name="TextovéPole 63">
            <a:extLst>
              <a:ext uri="{FF2B5EF4-FFF2-40B4-BE49-F238E27FC236}">
                <a16:creationId xmlns:a16="http://schemas.microsoft.com/office/drawing/2014/main" id="{273D427F-73FF-68ED-EB45-EC4AEEAA823A}"/>
              </a:ext>
            </a:extLst>
          </p:cNvPr>
          <p:cNvSpPr txBox="1"/>
          <p:nvPr/>
        </p:nvSpPr>
        <p:spPr>
          <a:xfrm>
            <a:off x="8135312" y="3379387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8</a:t>
            </a:r>
          </a:p>
        </p:txBody>
      </p:sp>
      <p:sp>
        <p:nvSpPr>
          <p:cNvPr id="65" name="Ovál 64">
            <a:extLst>
              <a:ext uri="{FF2B5EF4-FFF2-40B4-BE49-F238E27FC236}">
                <a16:creationId xmlns:a16="http://schemas.microsoft.com/office/drawing/2014/main" id="{FC5ABAE3-0AA4-9E9D-DDBF-428726511FFF}"/>
              </a:ext>
            </a:extLst>
          </p:cNvPr>
          <p:cNvSpPr/>
          <p:nvPr/>
        </p:nvSpPr>
        <p:spPr>
          <a:xfrm>
            <a:off x="9764248" y="1127900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6" name="Ovál 65">
            <a:extLst>
              <a:ext uri="{FF2B5EF4-FFF2-40B4-BE49-F238E27FC236}">
                <a16:creationId xmlns:a16="http://schemas.microsoft.com/office/drawing/2014/main" id="{D9C4A85B-D2B3-A498-E9C1-62FFB31A1AD0}"/>
              </a:ext>
            </a:extLst>
          </p:cNvPr>
          <p:cNvSpPr/>
          <p:nvPr/>
        </p:nvSpPr>
        <p:spPr>
          <a:xfrm>
            <a:off x="6525351" y="1081108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7" name="TextovéPole 66">
            <a:extLst>
              <a:ext uri="{FF2B5EF4-FFF2-40B4-BE49-F238E27FC236}">
                <a16:creationId xmlns:a16="http://schemas.microsoft.com/office/drawing/2014/main" id="{FFCCEBBA-D18F-ED91-2CD2-89704CE35DC9}"/>
              </a:ext>
            </a:extLst>
          </p:cNvPr>
          <p:cNvSpPr txBox="1"/>
          <p:nvPr/>
        </p:nvSpPr>
        <p:spPr>
          <a:xfrm>
            <a:off x="6918486" y="775821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7</a:t>
            </a:r>
          </a:p>
        </p:txBody>
      </p:sp>
      <p:sp>
        <p:nvSpPr>
          <p:cNvPr id="68" name="TextovéPole 67">
            <a:extLst>
              <a:ext uri="{FF2B5EF4-FFF2-40B4-BE49-F238E27FC236}">
                <a16:creationId xmlns:a16="http://schemas.microsoft.com/office/drawing/2014/main" id="{29088D10-434E-70B7-A717-ACD7BBC7C920}"/>
              </a:ext>
            </a:extLst>
          </p:cNvPr>
          <p:cNvSpPr txBox="1"/>
          <p:nvPr/>
        </p:nvSpPr>
        <p:spPr>
          <a:xfrm>
            <a:off x="10153405" y="873190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7</a:t>
            </a: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B68B3F36-B205-0D87-C1A9-125968FBAE5D}"/>
              </a:ext>
            </a:extLst>
          </p:cNvPr>
          <p:cNvSpPr/>
          <p:nvPr/>
        </p:nvSpPr>
        <p:spPr>
          <a:xfrm>
            <a:off x="9850642" y="3630255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3D3E021-7BE0-7983-0A45-2D714B9DBA4A}"/>
              </a:ext>
            </a:extLst>
          </p:cNvPr>
          <p:cNvSpPr txBox="1"/>
          <p:nvPr/>
        </p:nvSpPr>
        <p:spPr>
          <a:xfrm>
            <a:off x="10019979" y="3356500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6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9410240-D04B-4F58-C108-AA5390A8AD2F}"/>
              </a:ext>
            </a:extLst>
          </p:cNvPr>
          <p:cNvSpPr txBox="1"/>
          <p:nvPr/>
        </p:nvSpPr>
        <p:spPr>
          <a:xfrm>
            <a:off x="10946354" y="3454902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651074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8457290-AF28-B094-4415-55C56E4293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CF50C69-5E71-A06B-7E07-CE434C7497E3}"/>
              </a:ext>
            </a:extLst>
          </p:cNvPr>
          <p:cNvSpPr txBox="1"/>
          <p:nvPr/>
        </p:nvSpPr>
        <p:spPr>
          <a:xfrm>
            <a:off x="720001" y="745725"/>
            <a:ext cx="2111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1600" b="1" dirty="0">
                <a:solidFill>
                  <a:schemeClr val="tx2"/>
                </a:solidFill>
                <a:latin typeface="+mj-lt"/>
              </a:rPr>
              <a:t>Karolínská minuskula 9. stol.: znaky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DAFB666-7C51-CF3D-F188-0F3966B42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134" y="258358"/>
            <a:ext cx="9388865" cy="6341284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74AA09A4-B191-5116-6880-B33F5AAD1946}"/>
              </a:ext>
            </a:extLst>
          </p:cNvPr>
          <p:cNvSpPr/>
          <p:nvPr/>
        </p:nvSpPr>
        <p:spPr>
          <a:xfrm>
            <a:off x="8989873" y="1195097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74289B34-AF94-B2D6-8A08-F1071CF20563}"/>
              </a:ext>
            </a:extLst>
          </p:cNvPr>
          <p:cNvSpPr/>
          <p:nvPr/>
        </p:nvSpPr>
        <p:spPr>
          <a:xfrm>
            <a:off x="5605443" y="1839202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F15ADD12-78CA-8F0A-789D-3671DFE4CB1E}"/>
              </a:ext>
            </a:extLst>
          </p:cNvPr>
          <p:cNvSpPr/>
          <p:nvPr/>
        </p:nvSpPr>
        <p:spPr>
          <a:xfrm>
            <a:off x="6675119" y="2443052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78E51D55-9EC5-40D4-B062-7BB4CD6313A5}"/>
              </a:ext>
            </a:extLst>
          </p:cNvPr>
          <p:cNvSpPr/>
          <p:nvPr/>
        </p:nvSpPr>
        <p:spPr>
          <a:xfrm>
            <a:off x="10013541" y="4470259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3A106BBD-4380-E4DD-CAD1-981EA03CE355}"/>
              </a:ext>
            </a:extLst>
          </p:cNvPr>
          <p:cNvSpPr/>
          <p:nvPr/>
        </p:nvSpPr>
        <p:spPr>
          <a:xfrm>
            <a:off x="10013541" y="3869874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A4663ECA-9958-D807-F468-F27B139157B4}"/>
              </a:ext>
            </a:extLst>
          </p:cNvPr>
          <p:cNvSpPr/>
          <p:nvPr/>
        </p:nvSpPr>
        <p:spPr>
          <a:xfrm>
            <a:off x="10850304" y="2563821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5D4E77F2-5331-6F64-A326-AFF2CF32CBE2}"/>
              </a:ext>
            </a:extLst>
          </p:cNvPr>
          <p:cNvSpPr/>
          <p:nvPr/>
        </p:nvSpPr>
        <p:spPr>
          <a:xfrm>
            <a:off x="4946961" y="3869874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F312CB06-91DF-F6D4-7043-C9104C277EC4}"/>
              </a:ext>
            </a:extLst>
          </p:cNvPr>
          <p:cNvSpPr/>
          <p:nvPr/>
        </p:nvSpPr>
        <p:spPr>
          <a:xfrm>
            <a:off x="8000712" y="4511269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863CD9A7-05D8-CD10-C577-1BA9F476239D}"/>
              </a:ext>
            </a:extLst>
          </p:cNvPr>
          <p:cNvSpPr/>
          <p:nvPr/>
        </p:nvSpPr>
        <p:spPr>
          <a:xfrm>
            <a:off x="4343111" y="3159000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8A5D45AD-83EF-EC9C-E35F-C797387E5B1F}"/>
              </a:ext>
            </a:extLst>
          </p:cNvPr>
          <p:cNvSpPr/>
          <p:nvPr/>
        </p:nvSpPr>
        <p:spPr>
          <a:xfrm>
            <a:off x="6369054" y="3859125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D1ED810B-D418-4D2C-B74D-1DFDDC887840}"/>
              </a:ext>
            </a:extLst>
          </p:cNvPr>
          <p:cNvSpPr/>
          <p:nvPr/>
        </p:nvSpPr>
        <p:spPr>
          <a:xfrm>
            <a:off x="7061229" y="3951893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1BB6AC2E-E4A1-034D-599B-6B3AEB52E9A9}"/>
              </a:ext>
            </a:extLst>
          </p:cNvPr>
          <p:cNvSpPr/>
          <p:nvPr/>
        </p:nvSpPr>
        <p:spPr>
          <a:xfrm>
            <a:off x="4550145" y="1081119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0EECE91A-2E46-E06F-966C-46646DBCE5A3}"/>
              </a:ext>
            </a:extLst>
          </p:cNvPr>
          <p:cNvSpPr/>
          <p:nvPr/>
        </p:nvSpPr>
        <p:spPr>
          <a:xfrm>
            <a:off x="8989873" y="5192002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FDF3F458-1F28-532B-0DC4-945F8EC46992}"/>
              </a:ext>
            </a:extLst>
          </p:cNvPr>
          <p:cNvSpPr/>
          <p:nvPr/>
        </p:nvSpPr>
        <p:spPr>
          <a:xfrm>
            <a:off x="5486961" y="5232635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D31F789C-C310-5AEA-09BB-EFBC55404B0F}"/>
              </a:ext>
            </a:extLst>
          </p:cNvPr>
          <p:cNvSpPr/>
          <p:nvPr/>
        </p:nvSpPr>
        <p:spPr>
          <a:xfrm>
            <a:off x="5729523" y="4551255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396D3A56-D727-5535-8A60-3F13AFBB7E42}"/>
              </a:ext>
            </a:extLst>
          </p:cNvPr>
          <p:cNvSpPr/>
          <p:nvPr/>
        </p:nvSpPr>
        <p:spPr>
          <a:xfrm>
            <a:off x="9437476" y="3212144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CA1542FE-98F2-5CAB-DD85-38517459C09D}"/>
              </a:ext>
            </a:extLst>
          </p:cNvPr>
          <p:cNvSpPr txBox="1"/>
          <p:nvPr/>
        </p:nvSpPr>
        <p:spPr>
          <a:xfrm>
            <a:off x="9379030" y="929694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1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6E6C7849-E5DE-FECE-C4D0-3F31B3C1F9C8}"/>
              </a:ext>
            </a:extLst>
          </p:cNvPr>
          <p:cNvSpPr txBox="1"/>
          <p:nvPr/>
        </p:nvSpPr>
        <p:spPr>
          <a:xfrm>
            <a:off x="10554873" y="432660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2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BAF1C979-74F3-F6A4-718C-2FE3BEA2EC78}"/>
              </a:ext>
            </a:extLst>
          </p:cNvPr>
          <p:cNvSpPr txBox="1"/>
          <p:nvPr/>
        </p:nvSpPr>
        <p:spPr>
          <a:xfrm>
            <a:off x="9826633" y="296709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1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EAD8DCF2-8518-DEF1-5286-2C1DCB771979}"/>
              </a:ext>
            </a:extLst>
          </p:cNvPr>
          <p:cNvSpPr/>
          <p:nvPr/>
        </p:nvSpPr>
        <p:spPr>
          <a:xfrm>
            <a:off x="5337450" y="3630774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3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EE470829-37CA-A7C4-BD6C-10DA87DCBA9E}"/>
              </a:ext>
            </a:extLst>
          </p:cNvPr>
          <p:cNvSpPr/>
          <p:nvPr/>
        </p:nvSpPr>
        <p:spPr>
          <a:xfrm>
            <a:off x="8356720" y="4285593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3</a:t>
            </a:r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37C90F63-4FB4-9ED9-28A6-08067DCBFD90}"/>
              </a:ext>
            </a:extLst>
          </p:cNvPr>
          <p:cNvSpPr/>
          <p:nvPr/>
        </p:nvSpPr>
        <p:spPr>
          <a:xfrm>
            <a:off x="4732268" y="2919155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4</a:t>
            </a:r>
          </a:p>
        </p:txBody>
      </p:sp>
      <p:sp>
        <p:nvSpPr>
          <p:cNvPr id="27" name="Obdélník 26">
            <a:extLst>
              <a:ext uri="{FF2B5EF4-FFF2-40B4-BE49-F238E27FC236}">
                <a16:creationId xmlns:a16="http://schemas.microsoft.com/office/drawing/2014/main" id="{5B269AA9-246D-9906-7C4C-DBF551781F68}"/>
              </a:ext>
            </a:extLst>
          </p:cNvPr>
          <p:cNvSpPr/>
          <p:nvPr/>
        </p:nvSpPr>
        <p:spPr>
          <a:xfrm>
            <a:off x="7417323" y="3699000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4</a:t>
            </a: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8D35CC1B-DC85-712A-E863-CC2C7E1221B7}"/>
              </a:ext>
            </a:extLst>
          </p:cNvPr>
          <p:cNvSpPr/>
          <p:nvPr/>
        </p:nvSpPr>
        <p:spPr>
          <a:xfrm>
            <a:off x="6792606" y="3699000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4</a:t>
            </a:r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0E548C01-35D9-19F5-C165-F86EB2F003AB}"/>
              </a:ext>
            </a:extLst>
          </p:cNvPr>
          <p:cNvSpPr/>
          <p:nvPr/>
        </p:nvSpPr>
        <p:spPr>
          <a:xfrm>
            <a:off x="11116109" y="2258386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4</a:t>
            </a:r>
          </a:p>
        </p:txBody>
      </p:sp>
      <p:sp>
        <p:nvSpPr>
          <p:cNvPr id="30" name="Obdélník 29">
            <a:extLst>
              <a:ext uri="{FF2B5EF4-FFF2-40B4-BE49-F238E27FC236}">
                <a16:creationId xmlns:a16="http://schemas.microsoft.com/office/drawing/2014/main" id="{4730565E-4558-C409-A4F1-F3CD90019B17}"/>
              </a:ext>
            </a:extLst>
          </p:cNvPr>
          <p:cNvSpPr/>
          <p:nvPr/>
        </p:nvSpPr>
        <p:spPr>
          <a:xfrm>
            <a:off x="4871073" y="799244"/>
            <a:ext cx="2968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5</a:t>
            </a:r>
          </a:p>
        </p:txBody>
      </p:sp>
      <p:sp>
        <p:nvSpPr>
          <p:cNvPr id="31" name="Obdélník 30">
            <a:extLst>
              <a:ext uri="{FF2B5EF4-FFF2-40B4-BE49-F238E27FC236}">
                <a16:creationId xmlns:a16="http://schemas.microsoft.com/office/drawing/2014/main" id="{E6E85B7C-E43C-BE9A-39D6-8F9D88B5B8F1}"/>
              </a:ext>
            </a:extLst>
          </p:cNvPr>
          <p:cNvSpPr/>
          <p:nvPr/>
        </p:nvSpPr>
        <p:spPr>
          <a:xfrm>
            <a:off x="7034758" y="2187240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5</a:t>
            </a:r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21F25CCB-4E81-AF03-103F-09CD7EEA540C}"/>
              </a:ext>
            </a:extLst>
          </p:cNvPr>
          <p:cNvSpPr/>
          <p:nvPr/>
        </p:nvSpPr>
        <p:spPr>
          <a:xfrm>
            <a:off x="5967837" y="1560282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6</a:t>
            </a:r>
          </a:p>
        </p:txBody>
      </p:sp>
      <p:sp>
        <p:nvSpPr>
          <p:cNvPr id="33" name="Obdélník 32">
            <a:extLst>
              <a:ext uri="{FF2B5EF4-FFF2-40B4-BE49-F238E27FC236}">
                <a16:creationId xmlns:a16="http://schemas.microsoft.com/office/drawing/2014/main" id="{F7E11520-2F3D-D830-B30B-A07EAC6BA32C}"/>
              </a:ext>
            </a:extLst>
          </p:cNvPr>
          <p:cNvSpPr/>
          <p:nvPr/>
        </p:nvSpPr>
        <p:spPr>
          <a:xfrm>
            <a:off x="8821794" y="4994304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6</a:t>
            </a:r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38CD51E3-58F2-6AE2-74D8-EE5AF6C8E38E}"/>
              </a:ext>
            </a:extLst>
          </p:cNvPr>
          <p:cNvSpPr/>
          <p:nvPr/>
        </p:nvSpPr>
        <p:spPr>
          <a:xfrm>
            <a:off x="10363928" y="3624823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6</a:t>
            </a:r>
          </a:p>
        </p:txBody>
      </p:sp>
      <p:sp>
        <p:nvSpPr>
          <p:cNvPr id="35" name="Obdélník 34">
            <a:extLst>
              <a:ext uri="{FF2B5EF4-FFF2-40B4-BE49-F238E27FC236}">
                <a16:creationId xmlns:a16="http://schemas.microsoft.com/office/drawing/2014/main" id="{F055EF3D-1F83-4C44-6CB6-F4A6CC2D4120}"/>
              </a:ext>
            </a:extLst>
          </p:cNvPr>
          <p:cNvSpPr/>
          <p:nvPr/>
        </p:nvSpPr>
        <p:spPr>
          <a:xfrm>
            <a:off x="5999523" y="4238946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7</a:t>
            </a:r>
          </a:p>
        </p:txBody>
      </p:sp>
      <p:sp>
        <p:nvSpPr>
          <p:cNvPr id="36" name="Obdélník 35">
            <a:extLst>
              <a:ext uri="{FF2B5EF4-FFF2-40B4-BE49-F238E27FC236}">
                <a16:creationId xmlns:a16="http://schemas.microsoft.com/office/drawing/2014/main" id="{460971E7-D27E-D6B8-1204-FE566C53BE52}"/>
              </a:ext>
            </a:extLst>
          </p:cNvPr>
          <p:cNvSpPr/>
          <p:nvPr/>
        </p:nvSpPr>
        <p:spPr>
          <a:xfrm>
            <a:off x="5899106" y="5052567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7</a:t>
            </a:r>
          </a:p>
        </p:txBody>
      </p:sp>
      <p:sp>
        <p:nvSpPr>
          <p:cNvPr id="37" name="Ovál 36">
            <a:extLst>
              <a:ext uri="{FF2B5EF4-FFF2-40B4-BE49-F238E27FC236}">
                <a16:creationId xmlns:a16="http://schemas.microsoft.com/office/drawing/2014/main" id="{F5CEF82C-8DC3-4A1E-8FC1-B51C7F599DC9}"/>
              </a:ext>
            </a:extLst>
          </p:cNvPr>
          <p:cNvSpPr/>
          <p:nvPr/>
        </p:nvSpPr>
        <p:spPr>
          <a:xfrm>
            <a:off x="4601351" y="4535025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8" name="Ovál 37">
            <a:extLst>
              <a:ext uri="{FF2B5EF4-FFF2-40B4-BE49-F238E27FC236}">
                <a16:creationId xmlns:a16="http://schemas.microsoft.com/office/drawing/2014/main" id="{12329E2D-81F8-2F2B-E4C1-F590C5FFCBA4}"/>
              </a:ext>
            </a:extLst>
          </p:cNvPr>
          <p:cNvSpPr/>
          <p:nvPr/>
        </p:nvSpPr>
        <p:spPr>
          <a:xfrm>
            <a:off x="4008316" y="4551255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9" name="Obdélník 38">
            <a:extLst>
              <a:ext uri="{FF2B5EF4-FFF2-40B4-BE49-F238E27FC236}">
                <a16:creationId xmlns:a16="http://schemas.microsoft.com/office/drawing/2014/main" id="{A0DB1B07-A010-A482-39C6-365D6E4A1D4C}"/>
              </a:ext>
            </a:extLst>
          </p:cNvPr>
          <p:cNvSpPr/>
          <p:nvPr/>
        </p:nvSpPr>
        <p:spPr>
          <a:xfrm>
            <a:off x="4375851" y="4364606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8</a:t>
            </a:r>
          </a:p>
        </p:txBody>
      </p:sp>
      <p:sp>
        <p:nvSpPr>
          <p:cNvPr id="40" name="Obdélník 39">
            <a:extLst>
              <a:ext uri="{FF2B5EF4-FFF2-40B4-BE49-F238E27FC236}">
                <a16:creationId xmlns:a16="http://schemas.microsoft.com/office/drawing/2014/main" id="{7CAEFF09-2302-572F-AFA3-08297490C68A}"/>
              </a:ext>
            </a:extLst>
          </p:cNvPr>
          <p:cNvSpPr/>
          <p:nvPr/>
        </p:nvSpPr>
        <p:spPr>
          <a:xfrm>
            <a:off x="5030920" y="4366589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472115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8457290-AF28-B094-4415-55C56E4293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CF50C69-5E71-A06B-7E07-CE434C7497E3}"/>
              </a:ext>
            </a:extLst>
          </p:cNvPr>
          <p:cNvSpPr txBox="1"/>
          <p:nvPr/>
        </p:nvSpPr>
        <p:spPr>
          <a:xfrm>
            <a:off x="720000" y="745725"/>
            <a:ext cx="10770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600" b="1" dirty="0">
                <a:solidFill>
                  <a:schemeClr val="tx2"/>
                </a:solidFill>
                <a:latin typeface="+mn-lt"/>
              </a:rPr>
              <a:t>Karolinská minuskula v 9. stol.</a:t>
            </a:r>
          </a:p>
          <a:p>
            <a:pPr algn="l"/>
            <a:endParaRPr lang="cs-CZ" sz="1600" b="1" dirty="0">
              <a:solidFill>
                <a:schemeClr val="tx2"/>
              </a:solidFill>
              <a:latin typeface="+mn-lt"/>
            </a:endParaRPr>
          </a:p>
          <a:p>
            <a:pPr algn="l"/>
            <a:endParaRPr lang="cs-CZ" sz="16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52" name="Obrázek 51">
            <a:extLst>
              <a:ext uri="{FF2B5EF4-FFF2-40B4-BE49-F238E27FC236}">
                <a16:creationId xmlns:a16="http://schemas.microsoft.com/office/drawing/2014/main" id="{C568D7A7-CCB0-59B5-9045-9FB63564A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979" y="756099"/>
            <a:ext cx="7162800" cy="2847975"/>
          </a:xfrm>
          <a:prstGeom prst="rect">
            <a:avLst/>
          </a:prstGeom>
        </p:spPr>
      </p:pic>
      <p:sp>
        <p:nvSpPr>
          <p:cNvPr id="53" name="Ovál 52">
            <a:extLst>
              <a:ext uri="{FF2B5EF4-FFF2-40B4-BE49-F238E27FC236}">
                <a16:creationId xmlns:a16="http://schemas.microsoft.com/office/drawing/2014/main" id="{C24E3102-7E4B-40BC-5FF4-7AEB5A27C9D2}"/>
              </a:ext>
            </a:extLst>
          </p:cNvPr>
          <p:cNvSpPr/>
          <p:nvPr/>
        </p:nvSpPr>
        <p:spPr>
          <a:xfrm>
            <a:off x="1230598" y="1108481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4" name="Ovál 53">
            <a:extLst>
              <a:ext uri="{FF2B5EF4-FFF2-40B4-BE49-F238E27FC236}">
                <a16:creationId xmlns:a16="http://schemas.microsoft.com/office/drawing/2014/main" id="{B0B81C8B-CB6C-E366-89FA-A8224BEDFCF0}"/>
              </a:ext>
            </a:extLst>
          </p:cNvPr>
          <p:cNvSpPr/>
          <p:nvPr/>
        </p:nvSpPr>
        <p:spPr>
          <a:xfrm>
            <a:off x="7974844" y="2324466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5" name="Ovál 54">
            <a:extLst>
              <a:ext uri="{FF2B5EF4-FFF2-40B4-BE49-F238E27FC236}">
                <a16:creationId xmlns:a16="http://schemas.microsoft.com/office/drawing/2014/main" id="{6C576D07-A400-323D-9888-19EEA4B66B45}"/>
              </a:ext>
            </a:extLst>
          </p:cNvPr>
          <p:cNvSpPr/>
          <p:nvPr/>
        </p:nvSpPr>
        <p:spPr>
          <a:xfrm>
            <a:off x="2721941" y="1157466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6" name="Ovál 55">
            <a:extLst>
              <a:ext uri="{FF2B5EF4-FFF2-40B4-BE49-F238E27FC236}">
                <a16:creationId xmlns:a16="http://schemas.microsoft.com/office/drawing/2014/main" id="{12D670FB-AFBC-5486-DFAA-E9C4A078ADFB}"/>
              </a:ext>
            </a:extLst>
          </p:cNvPr>
          <p:cNvSpPr/>
          <p:nvPr/>
        </p:nvSpPr>
        <p:spPr>
          <a:xfrm>
            <a:off x="10346549" y="2765873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7" name="Ovál 56">
            <a:extLst>
              <a:ext uri="{FF2B5EF4-FFF2-40B4-BE49-F238E27FC236}">
                <a16:creationId xmlns:a16="http://schemas.microsoft.com/office/drawing/2014/main" id="{B9AFD278-33FD-9AC1-9027-9380070FD6BF}"/>
              </a:ext>
            </a:extLst>
          </p:cNvPr>
          <p:cNvSpPr/>
          <p:nvPr/>
        </p:nvSpPr>
        <p:spPr>
          <a:xfrm>
            <a:off x="10717452" y="2270573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8" name="Ovál 57">
            <a:extLst>
              <a:ext uri="{FF2B5EF4-FFF2-40B4-BE49-F238E27FC236}">
                <a16:creationId xmlns:a16="http://schemas.microsoft.com/office/drawing/2014/main" id="{627FE779-A1D4-1382-AE4F-1CB55F9A2A04}"/>
              </a:ext>
            </a:extLst>
          </p:cNvPr>
          <p:cNvSpPr/>
          <p:nvPr/>
        </p:nvSpPr>
        <p:spPr>
          <a:xfrm>
            <a:off x="11323360" y="2376752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Ovál 58">
            <a:extLst>
              <a:ext uri="{FF2B5EF4-FFF2-40B4-BE49-F238E27FC236}">
                <a16:creationId xmlns:a16="http://schemas.microsoft.com/office/drawing/2014/main" id="{0D61B604-E495-0C13-B8F0-B6FCFE742D69}"/>
              </a:ext>
            </a:extLst>
          </p:cNvPr>
          <p:cNvSpPr/>
          <p:nvPr/>
        </p:nvSpPr>
        <p:spPr>
          <a:xfrm>
            <a:off x="10827985" y="3503877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0" name="Ovál 59">
            <a:extLst>
              <a:ext uri="{FF2B5EF4-FFF2-40B4-BE49-F238E27FC236}">
                <a16:creationId xmlns:a16="http://schemas.microsoft.com/office/drawing/2014/main" id="{3F1C89F1-B524-0870-51EB-9CCA825C98DE}"/>
              </a:ext>
            </a:extLst>
          </p:cNvPr>
          <p:cNvSpPr/>
          <p:nvPr/>
        </p:nvSpPr>
        <p:spPr>
          <a:xfrm>
            <a:off x="5193712" y="3107652"/>
            <a:ext cx="490274" cy="486298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1" name="Ovál 60">
            <a:extLst>
              <a:ext uri="{FF2B5EF4-FFF2-40B4-BE49-F238E27FC236}">
                <a16:creationId xmlns:a16="http://schemas.microsoft.com/office/drawing/2014/main" id="{6E313B87-89D3-EA6C-2B07-71642789E1B9}"/>
              </a:ext>
            </a:extLst>
          </p:cNvPr>
          <p:cNvSpPr/>
          <p:nvPr/>
        </p:nvSpPr>
        <p:spPr>
          <a:xfrm>
            <a:off x="4051379" y="2218823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62" name="Obrázek 61">
            <a:extLst>
              <a:ext uri="{FF2B5EF4-FFF2-40B4-BE49-F238E27FC236}">
                <a16:creationId xmlns:a16="http://schemas.microsoft.com/office/drawing/2014/main" id="{11CB80C4-77EE-A817-C7F1-08F78F1E3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7320" y="98873"/>
            <a:ext cx="5257205" cy="4162425"/>
          </a:xfrm>
          <a:prstGeom prst="rect">
            <a:avLst/>
          </a:prstGeom>
        </p:spPr>
      </p:pic>
      <p:sp>
        <p:nvSpPr>
          <p:cNvPr id="63" name="Ovál 62">
            <a:extLst>
              <a:ext uri="{FF2B5EF4-FFF2-40B4-BE49-F238E27FC236}">
                <a16:creationId xmlns:a16="http://schemas.microsoft.com/office/drawing/2014/main" id="{2DC4411A-213A-B74D-81E1-4895814ED990}"/>
              </a:ext>
            </a:extLst>
          </p:cNvPr>
          <p:cNvSpPr/>
          <p:nvPr/>
        </p:nvSpPr>
        <p:spPr>
          <a:xfrm>
            <a:off x="11367985" y="910552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4" name="Ovál 63">
            <a:extLst>
              <a:ext uri="{FF2B5EF4-FFF2-40B4-BE49-F238E27FC236}">
                <a16:creationId xmlns:a16="http://schemas.microsoft.com/office/drawing/2014/main" id="{9352AE2A-BE62-E0E5-3A6E-A24405E8FDFC}"/>
              </a:ext>
            </a:extLst>
          </p:cNvPr>
          <p:cNvSpPr/>
          <p:nvPr/>
        </p:nvSpPr>
        <p:spPr>
          <a:xfrm>
            <a:off x="9434684" y="1309729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5" name="Ovál 64">
            <a:extLst>
              <a:ext uri="{FF2B5EF4-FFF2-40B4-BE49-F238E27FC236}">
                <a16:creationId xmlns:a16="http://schemas.microsoft.com/office/drawing/2014/main" id="{FD7041FA-0884-5C17-8534-2A767359754C}"/>
              </a:ext>
            </a:extLst>
          </p:cNvPr>
          <p:cNvSpPr/>
          <p:nvPr/>
        </p:nvSpPr>
        <p:spPr>
          <a:xfrm>
            <a:off x="7418362" y="1852850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6" name="Ovál 65">
            <a:extLst>
              <a:ext uri="{FF2B5EF4-FFF2-40B4-BE49-F238E27FC236}">
                <a16:creationId xmlns:a16="http://schemas.microsoft.com/office/drawing/2014/main" id="{CE6C51FF-A2C7-AB0E-9D8A-2640743B884E}"/>
              </a:ext>
            </a:extLst>
          </p:cNvPr>
          <p:cNvSpPr/>
          <p:nvPr/>
        </p:nvSpPr>
        <p:spPr>
          <a:xfrm>
            <a:off x="7335347" y="3350801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7" name="Ovál 66">
            <a:extLst>
              <a:ext uri="{FF2B5EF4-FFF2-40B4-BE49-F238E27FC236}">
                <a16:creationId xmlns:a16="http://schemas.microsoft.com/office/drawing/2014/main" id="{78EC4003-16E7-1060-5C61-FA52D6C5D1DD}"/>
              </a:ext>
            </a:extLst>
          </p:cNvPr>
          <p:cNvSpPr/>
          <p:nvPr/>
        </p:nvSpPr>
        <p:spPr>
          <a:xfrm>
            <a:off x="10039052" y="3706729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8" name="Ovál 67">
            <a:extLst>
              <a:ext uri="{FF2B5EF4-FFF2-40B4-BE49-F238E27FC236}">
                <a16:creationId xmlns:a16="http://schemas.microsoft.com/office/drawing/2014/main" id="{3B4F5D1F-0883-1D77-A25D-F1517BE3BCB9}"/>
              </a:ext>
            </a:extLst>
          </p:cNvPr>
          <p:cNvSpPr/>
          <p:nvPr/>
        </p:nvSpPr>
        <p:spPr>
          <a:xfrm>
            <a:off x="10570052" y="3706729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9" name="Ovál 68">
            <a:extLst>
              <a:ext uri="{FF2B5EF4-FFF2-40B4-BE49-F238E27FC236}">
                <a16:creationId xmlns:a16="http://schemas.microsoft.com/office/drawing/2014/main" id="{3DBF0FD5-AB25-C908-DC14-88807B9348DA}"/>
              </a:ext>
            </a:extLst>
          </p:cNvPr>
          <p:cNvSpPr/>
          <p:nvPr/>
        </p:nvSpPr>
        <p:spPr>
          <a:xfrm>
            <a:off x="4975085" y="1228548"/>
            <a:ext cx="666738" cy="691612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0" name="Ovál 69">
            <a:extLst>
              <a:ext uri="{FF2B5EF4-FFF2-40B4-BE49-F238E27FC236}">
                <a16:creationId xmlns:a16="http://schemas.microsoft.com/office/drawing/2014/main" id="{9FAD87C1-0846-ED47-4445-D6684C060C2E}"/>
              </a:ext>
            </a:extLst>
          </p:cNvPr>
          <p:cNvSpPr/>
          <p:nvPr/>
        </p:nvSpPr>
        <p:spPr>
          <a:xfrm>
            <a:off x="2187947" y="3129336"/>
            <a:ext cx="449419" cy="474737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1" name="TextovéPole 70">
            <a:extLst>
              <a:ext uri="{FF2B5EF4-FFF2-40B4-BE49-F238E27FC236}">
                <a16:creationId xmlns:a16="http://schemas.microsoft.com/office/drawing/2014/main" id="{4FB99DD9-17EA-C5FB-0882-3495C8EE28EE}"/>
              </a:ext>
            </a:extLst>
          </p:cNvPr>
          <p:cNvSpPr txBox="1"/>
          <p:nvPr/>
        </p:nvSpPr>
        <p:spPr>
          <a:xfrm>
            <a:off x="421192" y="154965"/>
            <a:ext cx="5413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tx2"/>
                </a:solidFill>
                <a:latin typeface="+mj-lt"/>
              </a:rPr>
              <a:t>Karolínská minuskula v 9. stol.: prvky merovejského (knižního) písma v archaické karolinské minuskule</a:t>
            </a:r>
          </a:p>
        </p:txBody>
      </p:sp>
      <p:pic>
        <p:nvPicPr>
          <p:cNvPr id="72" name="Obrázek 71">
            <a:extLst>
              <a:ext uri="{FF2B5EF4-FFF2-40B4-BE49-F238E27FC236}">
                <a16:creationId xmlns:a16="http://schemas.microsoft.com/office/drawing/2014/main" id="{93CDE7B3-5CAA-3F92-6DBE-330D60A2B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4105" y="4562025"/>
            <a:ext cx="5503633" cy="2083212"/>
          </a:xfrm>
          <a:prstGeom prst="rect">
            <a:avLst/>
          </a:prstGeom>
        </p:spPr>
      </p:pic>
      <p:sp>
        <p:nvSpPr>
          <p:cNvPr id="73" name="Ovál 72">
            <a:extLst>
              <a:ext uri="{FF2B5EF4-FFF2-40B4-BE49-F238E27FC236}">
                <a16:creationId xmlns:a16="http://schemas.microsoft.com/office/drawing/2014/main" id="{73C7A61F-0096-DBF2-39F5-F8D2329C06E6}"/>
              </a:ext>
            </a:extLst>
          </p:cNvPr>
          <p:cNvSpPr/>
          <p:nvPr/>
        </p:nvSpPr>
        <p:spPr>
          <a:xfrm>
            <a:off x="8732347" y="4732561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4" name="Ovál 73">
            <a:extLst>
              <a:ext uri="{FF2B5EF4-FFF2-40B4-BE49-F238E27FC236}">
                <a16:creationId xmlns:a16="http://schemas.microsoft.com/office/drawing/2014/main" id="{34C4B40D-B7D2-55AB-A440-8CC9F278FC91}"/>
              </a:ext>
            </a:extLst>
          </p:cNvPr>
          <p:cNvSpPr/>
          <p:nvPr/>
        </p:nvSpPr>
        <p:spPr>
          <a:xfrm>
            <a:off x="7688362" y="5149121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5" name="Ovál 74">
            <a:extLst>
              <a:ext uri="{FF2B5EF4-FFF2-40B4-BE49-F238E27FC236}">
                <a16:creationId xmlns:a16="http://schemas.microsoft.com/office/drawing/2014/main" id="{18EE7165-C5EC-0BB7-55E0-D8269E813058}"/>
              </a:ext>
            </a:extLst>
          </p:cNvPr>
          <p:cNvSpPr/>
          <p:nvPr/>
        </p:nvSpPr>
        <p:spPr>
          <a:xfrm>
            <a:off x="10840052" y="5477094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6" name="TextovéPole 75">
            <a:extLst>
              <a:ext uri="{FF2B5EF4-FFF2-40B4-BE49-F238E27FC236}">
                <a16:creationId xmlns:a16="http://schemas.microsoft.com/office/drawing/2014/main" id="{11027DA6-88EF-76A5-A3C1-176515ECD7AC}"/>
              </a:ext>
            </a:extLst>
          </p:cNvPr>
          <p:cNvSpPr txBox="1"/>
          <p:nvPr/>
        </p:nvSpPr>
        <p:spPr>
          <a:xfrm>
            <a:off x="424841" y="4070208"/>
            <a:ext cx="563826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Některé z výše uvedených rysů jsou typické zejména pro nejstarší fázi karolínské minuskuly a jsou relikty merovejského písma</a:t>
            </a:r>
          </a:p>
          <a:p>
            <a:endParaRPr lang="cs-CZ" sz="1100" dirty="0"/>
          </a:p>
          <a:p>
            <a:r>
              <a:rPr lang="cs-CZ" sz="1100" dirty="0"/>
              <a:t>(</a:t>
            </a:r>
            <a:r>
              <a:rPr lang="cs-CZ" sz="1100" b="1" dirty="0">
                <a:solidFill>
                  <a:schemeClr val="tx2"/>
                </a:solidFill>
              </a:rPr>
              <a:t>1</a:t>
            </a:r>
            <a:r>
              <a:rPr lang="cs-CZ" sz="1100" dirty="0"/>
              <a:t>)</a:t>
            </a:r>
            <a:r>
              <a:rPr lang="en-US" sz="1100" dirty="0"/>
              <a:t> </a:t>
            </a:r>
            <a:r>
              <a:rPr lang="cs-CZ" sz="1100" b="1" dirty="0" err="1"/>
              <a:t>epsilonové</a:t>
            </a:r>
            <a:r>
              <a:rPr lang="cs-CZ" sz="1100" b="1" dirty="0"/>
              <a:t> e</a:t>
            </a:r>
            <a:r>
              <a:rPr lang="cs-CZ" sz="1100" dirty="0"/>
              <a:t> (</a:t>
            </a:r>
            <a:r>
              <a:rPr lang="cs-CZ" sz="1100" b="1" dirty="0"/>
              <a:t>ε</a:t>
            </a:r>
            <a:r>
              <a:rPr lang="cs-CZ" sz="1100" dirty="0"/>
              <a:t>), přetrvávající zejm. v ligaturách: </a:t>
            </a:r>
            <a:r>
              <a:rPr lang="cs-CZ" sz="1100" b="1" dirty="0">
                <a:solidFill>
                  <a:schemeClr val="tx2"/>
                </a:solidFill>
              </a:rPr>
              <a:t>a</a:t>
            </a:r>
            <a:r>
              <a:rPr lang="cs-CZ" sz="1100" dirty="0"/>
              <a:t>) „</a:t>
            </a:r>
            <a:r>
              <a:rPr lang="cs-CZ" sz="1100" b="1" dirty="0"/>
              <a:t>et</a:t>
            </a:r>
            <a:r>
              <a:rPr lang="cs-CZ" sz="1100" dirty="0"/>
              <a:t>“, </a:t>
            </a:r>
            <a:r>
              <a:rPr lang="cs-CZ" sz="1100" b="1" dirty="0">
                <a:solidFill>
                  <a:schemeClr val="tx2"/>
                </a:solidFill>
              </a:rPr>
              <a:t>b</a:t>
            </a:r>
            <a:r>
              <a:rPr lang="cs-CZ" sz="1100" dirty="0"/>
              <a:t>) „</a:t>
            </a:r>
            <a:r>
              <a:rPr lang="cs-CZ" sz="1100" b="1" dirty="0" err="1"/>
              <a:t>ec</a:t>
            </a:r>
            <a:r>
              <a:rPr lang="cs-CZ" sz="1100" dirty="0"/>
              <a:t>“, </a:t>
            </a:r>
            <a:r>
              <a:rPr lang="cs-CZ" sz="1100" b="1" dirty="0">
                <a:solidFill>
                  <a:schemeClr val="tx2"/>
                </a:solidFill>
              </a:rPr>
              <a:t>c</a:t>
            </a:r>
            <a:r>
              <a:rPr lang="cs-CZ" sz="1100" dirty="0"/>
              <a:t>) „</a:t>
            </a:r>
            <a:r>
              <a:rPr lang="cs-CZ" sz="1100" b="1" dirty="0"/>
              <a:t>en</a:t>
            </a:r>
            <a:r>
              <a:rPr lang="cs-CZ" sz="1100" dirty="0"/>
              <a:t>“  </a:t>
            </a:r>
          </a:p>
          <a:p>
            <a:r>
              <a:rPr lang="cs-CZ" sz="1100" dirty="0"/>
              <a:t>(</a:t>
            </a:r>
            <a:r>
              <a:rPr lang="cs-CZ" sz="1100" b="1" dirty="0">
                <a:solidFill>
                  <a:schemeClr val="tx2"/>
                </a:solidFill>
              </a:rPr>
              <a:t>2</a:t>
            </a:r>
            <a:r>
              <a:rPr lang="cs-CZ" sz="1100" dirty="0"/>
              <a:t>) písmeno „</a:t>
            </a:r>
            <a:r>
              <a:rPr lang="cs-CZ" sz="1100" b="1" dirty="0"/>
              <a:t>T</a:t>
            </a:r>
            <a:r>
              <a:rPr lang="cs-CZ" sz="1100" dirty="0"/>
              <a:t>“ (majuskulní) používané stále v minuskulním písmu v ligaturách psané vzhůru nohama: „</a:t>
            </a:r>
            <a:r>
              <a:rPr lang="cs-CZ" sz="1100" b="1" dirty="0"/>
              <a:t>et</a:t>
            </a:r>
            <a:r>
              <a:rPr lang="cs-CZ" sz="1100" dirty="0"/>
              <a:t>“ (</a:t>
            </a:r>
            <a:r>
              <a:rPr lang="cs-CZ" sz="1100" dirty="0" err="1"/>
              <a:t>cf</a:t>
            </a:r>
            <a:r>
              <a:rPr lang="cs-CZ" sz="1100" dirty="0"/>
              <a:t>. </a:t>
            </a:r>
            <a:r>
              <a:rPr lang="cs-CZ" sz="1100" b="1" dirty="0">
                <a:solidFill>
                  <a:schemeClr val="tx2"/>
                </a:solidFill>
              </a:rPr>
              <a:t>1a</a:t>
            </a:r>
            <a:r>
              <a:rPr lang="cs-CZ" sz="1100" dirty="0"/>
              <a:t>), a) „</a:t>
            </a:r>
            <a:r>
              <a:rPr lang="cs-CZ" sz="1100" b="1" dirty="0" err="1"/>
              <a:t>nt</a:t>
            </a:r>
            <a:r>
              <a:rPr lang="cs-CZ" sz="1100" dirty="0"/>
              <a:t>“; kromě „T“ se může držet i majuskula </a:t>
            </a:r>
            <a:r>
              <a:rPr lang="cs-CZ" sz="1100" b="1" dirty="0">
                <a:solidFill>
                  <a:schemeClr val="tx2"/>
                </a:solidFill>
              </a:rPr>
              <a:t>b</a:t>
            </a:r>
            <a:r>
              <a:rPr lang="cs-CZ" sz="1100" dirty="0">
                <a:solidFill>
                  <a:schemeClr val="tx2"/>
                </a:solidFill>
              </a:rPr>
              <a:t>)</a:t>
            </a:r>
            <a:r>
              <a:rPr lang="cs-CZ" sz="1100" dirty="0"/>
              <a:t> „</a:t>
            </a:r>
            <a:r>
              <a:rPr lang="cs-CZ" sz="1100" b="1" dirty="0"/>
              <a:t>N“</a:t>
            </a:r>
          </a:p>
          <a:p>
            <a:r>
              <a:rPr lang="cs-CZ" sz="1100" dirty="0"/>
              <a:t>(</a:t>
            </a:r>
            <a:r>
              <a:rPr lang="cs-CZ" sz="1100" b="1" dirty="0">
                <a:solidFill>
                  <a:schemeClr val="tx2"/>
                </a:solidFill>
              </a:rPr>
              <a:t>3</a:t>
            </a:r>
            <a:r>
              <a:rPr lang="cs-CZ" sz="1100" dirty="0"/>
              <a:t>) písmeno „</a:t>
            </a:r>
            <a:r>
              <a:rPr lang="cs-CZ" sz="1100" b="1" dirty="0"/>
              <a:t>t</a:t>
            </a:r>
            <a:r>
              <a:rPr lang="cs-CZ" sz="1100" dirty="0"/>
              <a:t>“ se smyčkou, které se může držet samo o sobě i v podobě specifických ligatur: </a:t>
            </a:r>
            <a:r>
              <a:rPr lang="cs-CZ" sz="1100" b="1" dirty="0">
                <a:solidFill>
                  <a:schemeClr val="tx2"/>
                </a:solidFill>
              </a:rPr>
              <a:t>a</a:t>
            </a:r>
            <a:r>
              <a:rPr lang="cs-CZ" sz="1100" dirty="0"/>
              <a:t>) „ti“, </a:t>
            </a:r>
            <a:r>
              <a:rPr lang="cs-CZ" sz="1100" b="1" dirty="0">
                <a:solidFill>
                  <a:schemeClr val="tx2"/>
                </a:solidFill>
              </a:rPr>
              <a:t>b</a:t>
            </a:r>
            <a:r>
              <a:rPr lang="cs-CZ" sz="1100" dirty="0"/>
              <a:t>) „tu“</a:t>
            </a:r>
          </a:p>
          <a:p>
            <a:r>
              <a:rPr lang="cs-CZ" sz="1100" dirty="0"/>
              <a:t>(</a:t>
            </a:r>
            <a:r>
              <a:rPr lang="cs-CZ" sz="1100" b="1" dirty="0">
                <a:solidFill>
                  <a:schemeClr val="tx2"/>
                </a:solidFill>
              </a:rPr>
              <a:t>4</a:t>
            </a:r>
            <a:r>
              <a:rPr lang="cs-CZ" sz="1100" dirty="0"/>
              <a:t>) ligatura „</a:t>
            </a:r>
            <a:r>
              <a:rPr lang="cs-CZ" sz="1100" dirty="0" err="1"/>
              <a:t>ri</a:t>
            </a:r>
            <a:r>
              <a:rPr lang="cs-CZ" sz="1100" dirty="0"/>
              <a:t>“ s výrazně prodlouženým dříkem písmena „i“ pod řádek </a:t>
            </a:r>
          </a:p>
          <a:p>
            <a:r>
              <a:rPr lang="cs-CZ" sz="1100" dirty="0"/>
              <a:t>(</a:t>
            </a:r>
            <a:r>
              <a:rPr lang="cs-CZ" sz="1100" b="1" dirty="0">
                <a:solidFill>
                  <a:schemeClr val="tx2"/>
                </a:solidFill>
              </a:rPr>
              <a:t>5</a:t>
            </a:r>
            <a:r>
              <a:rPr lang="cs-CZ" sz="1100" dirty="0"/>
              <a:t>) merovejské tzv. </a:t>
            </a:r>
            <a:r>
              <a:rPr lang="cs-CZ" sz="1100" dirty="0" err="1"/>
              <a:t>dvoucéčkové</a:t>
            </a:r>
            <a:r>
              <a:rPr lang="cs-CZ" sz="1100" dirty="0"/>
              <a:t> „a“; v některých prostředích může přetrvávat i specifickým způsobem </a:t>
            </a:r>
            <a:r>
              <a:rPr lang="cs-CZ" sz="1100" dirty="0" err="1"/>
              <a:t>ligované</a:t>
            </a:r>
            <a:r>
              <a:rPr lang="cs-CZ" sz="1100" dirty="0"/>
              <a:t> </a:t>
            </a:r>
            <a:r>
              <a:rPr lang="cs-CZ" sz="1100" dirty="0" err="1"/>
              <a:t>dvoucéčkové</a:t>
            </a:r>
            <a:r>
              <a:rPr lang="cs-CZ" sz="1100" dirty="0"/>
              <a:t> „a“ na dříku s horní dotažnicovou délkou následujícího písmene</a:t>
            </a:r>
          </a:p>
          <a:p>
            <a:endParaRPr lang="cs-CZ" sz="1400" dirty="0"/>
          </a:p>
        </p:txBody>
      </p:sp>
      <p:sp>
        <p:nvSpPr>
          <p:cNvPr id="77" name="TextovéPole 76">
            <a:extLst>
              <a:ext uri="{FF2B5EF4-FFF2-40B4-BE49-F238E27FC236}">
                <a16:creationId xmlns:a16="http://schemas.microsoft.com/office/drawing/2014/main" id="{1CEB049A-4EC9-F719-0930-EF30C0DEC111}"/>
              </a:ext>
            </a:extLst>
          </p:cNvPr>
          <p:cNvSpPr txBox="1"/>
          <p:nvPr/>
        </p:nvSpPr>
        <p:spPr>
          <a:xfrm>
            <a:off x="6689406" y="4239953"/>
            <a:ext cx="52100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1" dirty="0"/>
              <a:t>archaická karolínská minuskula </a:t>
            </a:r>
            <a:r>
              <a:rPr lang="cs-CZ" sz="1100" dirty="0"/>
              <a:t>(St. </a:t>
            </a:r>
            <a:r>
              <a:rPr lang="cs-CZ" sz="1100" dirty="0" err="1"/>
              <a:t>Gallen</a:t>
            </a:r>
            <a:r>
              <a:rPr lang="cs-CZ" sz="1100" dirty="0"/>
              <a:t>, </a:t>
            </a:r>
            <a:r>
              <a:rPr lang="cs-CZ" sz="1100" dirty="0" err="1"/>
              <a:t>Stiftsbibliothek</a:t>
            </a:r>
            <a:r>
              <a:rPr lang="cs-CZ" sz="1100" dirty="0"/>
              <a:t>, Cod. </a:t>
            </a:r>
            <a:r>
              <a:rPr lang="cs-CZ" sz="1100" dirty="0" err="1"/>
              <a:t>Sang</a:t>
            </a:r>
            <a:r>
              <a:rPr lang="cs-CZ" sz="1100" dirty="0"/>
              <a:t>. 133)</a:t>
            </a:r>
          </a:p>
        </p:txBody>
      </p:sp>
      <p:sp>
        <p:nvSpPr>
          <p:cNvPr id="78" name="TextovéPole 77">
            <a:extLst>
              <a:ext uri="{FF2B5EF4-FFF2-40B4-BE49-F238E27FC236}">
                <a16:creationId xmlns:a16="http://schemas.microsoft.com/office/drawing/2014/main" id="{1637A730-9A4F-0456-5929-3903E532B811}"/>
              </a:ext>
            </a:extLst>
          </p:cNvPr>
          <p:cNvSpPr txBox="1"/>
          <p:nvPr/>
        </p:nvSpPr>
        <p:spPr>
          <a:xfrm>
            <a:off x="421192" y="3604073"/>
            <a:ext cx="19399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1" dirty="0"/>
              <a:t>merovejské knižní písmo</a:t>
            </a:r>
          </a:p>
        </p:txBody>
      </p:sp>
      <p:sp>
        <p:nvSpPr>
          <p:cNvPr id="79" name="TextovéPole 78">
            <a:extLst>
              <a:ext uri="{FF2B5EF4-FFF2-40B4-BE49-F238E27FC236}">
                <a16:creationId xmlns:a16="http://schemas.microsoft.com/office/drawing/2014/main" id="{EED024E3-EDE8-53D5-0A70-26FC72E34076}"/>
              </a:ext>
            </a:extLst>
          </p:cNvPr>
          <p:cNvSpPr txBox="1"/>
          <p:nvPr/>
        </p:nvSpPr>
        <p:spPr>
          <a:xfrm>
            <a:off x="2546570" y="2953764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3</a:t>
            </a:r>
          </a:p>
        </p:txBody>
      </p:sp>
      <p:sp>
        <p:nvSpPr>
          <p:cNvPr id="80" name="TextovéPole 79">
            <a:extLst>
              <a:ext uri="{FF2B5EF4-FFF2-40B4-BE49-F238E27FC236}">
                <a16:creationId xmlns:a16="http://schemas.microsoft.com/office/drawing/2014/main" id="{57054BB3-39FD-1218-220B-E31DDA76AD17}"/>
              </a:ext>
            </a:extLst>
          </p:cNvPr>
          <p:cNvSpPr txBox="1"/>
          <p:nvPr/>
        </p:nvSpPr>
        <p:spPr>
          <a:xfrm>
            <a:off x="5565382" y="2981469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3b</a:t>
            </a:r>
          </a:p>
        </p:txBody>
      </p:sp>
      <p:sp>
        <p:nvSpPr>
          <p:cNvPr id="81" name="Ovál 80">
            <a:extLst>
              <a:ext uri="{FF2B5EF4-FFF2-40B4-BE49-F238E27FC236}">
                <a16:creationId xmlns:a16="http://schemas.microsoft.com/office/drawing/2014/main" id="{4B17D4B1-B62A-6315-ABEF-C739D4C0CD73}"/>
              </a:ext>
            </a:extLst>
          </p:cNvPr>
          <p:cNvSpPr/>
          <p:nvPr/>
        </p:nvSpPr>
        <p:spPr>
          <a:xfrm>
            <a:off x="1141479" y="3035873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2" name="Ovál 81">
            <a:extLst>
              <a:ext uri="{FF2B5EF4-FFF2-40B4-BE49-F238E27FC236}">
                <a16:creationId xmlns:a16="http://schemas.microsoft.com/office/drawing/2014/main" id="{C558E80C-83DB-A3E1-353D-CFDA3AC4A931}"/>
              </a:ext>
            </a:extLst>
          </p:cNvPr>
          <p:cNvSpPr/>
          <p:nvPr/>
        </p:nvSpPr>
        <p:spPr>
          <a:xfrm>
            <a:off x="1685631" y="1660330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3" name="TextovéPole 82">
            <a:extLst>
              <a:ext uri="{FF2B5EF4-FFF2-40B4-BE49-F238E27FC236}">
                <a16:creationId xmlns:a16="http://schemas.microsoft.com/office/drawing/2014/main" id="{DDCFE096-38B4-1255-568B-A3376BD847A1}"/>
              </a:ext>
            </a:extLst>
          </p:cNvPr>
          <p:cNvSpPr txBox="1"/>
          <p:nvPr/>
        </p:nvSpPr>
        <p:spPr>
          <a:xfrm>
            <a:off x="2148685" y="147550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1</a:t>
            </a:r>
          </a:p>
        </p:txBody>
      </p:sp>
      <p:sp>
        <p:nvSpPr>
          <p:cNvPr id="84" name="TextovéPole 83">
            <a:extLst>
              <a:ext uri="{FF2B5EF4-FFF2-40B4-BE49-F238E27FC236}">
                <a16:creationId xmlns:a16="http://schemas.microsoft.com/office/drawing/2014/main" id="{C33145AC-9E6D-0DF6-8DED-D3E5CD7ECAF2}"/>
              </a:ext>
            </a:extLst>
          </p:cNvPr>
          <p:cNvSpPr txBox="1"/>
          <p:nvPr/>
        </p:nvSpPr>
        <p:spPr>
          <a:xfrm>
            <a:off x="1269187" y="78881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1a</a:t>
            </a:r>
          </a:p>
        </p:txBody>
      </p:sp>
      <p:sp>
        <p:nvSpPr>
          <p:cNvPr id="85" name="TextovéPole 84">
            <a:extLst>
              <a:ext uri="{FF2B5EF4-FFF2-40B4-BE49-F238E27FC236}">
                <a16:creationId xmlns:a16="http://schemas.microsoft.com/office/drawing/2014/main" id="{BEF2279D-D3A0-8080-F1B1-0ED3D6292A40}"/>
              </a:ext>
            </a:extLst>
          </p:cNvPr>
          <p:cNvSpPr txBox="1"/>
          <p:nvPr/>
        </p:nvSpPr>
        <p:spPr>
          <a:xfrm>
            <a:off x="837102" y="2936541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1c</a:t>
            </a:r>
          </a:p>
        </p:txBody>
      </p:sp>
      <p:sp>
        <p:nvSpPr>
          <p:cNvPr id="86" name="TextovéPole 85">
            <a:extLst>
              <a:ext uri="{FF2B5EF4-FFF2-40B4-BE49-F238E27FC236}">
                <a16:creationId xmlns:a16="http://schemas.microsoft.com/office/drawing/2014/main" id="{C5350B85-6F6E-AD5D-20B6-3273759909BA}"/>
              </a:ext>
            </a:extLst>
          </p:cNvPr>
          <p:cNvSpPr txBox="1"/>
          <p:nvPr/>
        </p:nvSpPr>
        <p:spPr>
          <a:xfrm>
            <a:off x="10967760" y="35645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1a</a:t>
            </a:r>
          </a:p>
        </p:txBody>
      </p:sp>
      <p:sp>
        <p:nvSpPr>
          <p:cNvPr id="87" name="TextovéPole 86">
            <a:extLst>
              <a:ext uri="{FF2B5EF4-FFF2-40B4-BE49-F238E27FC236}">
                <a16:creationId xmlns:a16="http://schemas.microsoft.com/office/drawing/2014/main" id="{071F30F9-C26D-9836-7428-73EF91E5FFED}"/>
              </a:ext>
            </a:extLst>
          </p:cNvPr>
          <p:cNvSpPr txBox="1"/>
          <p:nvPr/>
        </p:nvSpPr>
        <p:spPr>
          <a:xfrm>
            <a:off x="9796484" y="3562879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2</a:t>
            </a:r>
          </a:p>
        </p:txBody>
      </p:sp>
      <p:sp>
        <p:nvSpPr>
          <p:cNvPr id="88" name="TextovéPole 87">
            <a:extLst>
              <a:ext uri="{FF2B5EF4-FFF2-40B4-BE49-F238E27FC236}">
                <a16:creationId xmlns:a16="http://schemas.microsoft.com/office/drawing/2014/main" id="{176B7AAE-206A-D2F2-D017-B23B81646E15}"/>
              </a:ext>
            </a:extLst>
          </p:cNvPr>
          <p:cNvSpPr txBox="1"/>
          <p:nvPr/>
        </p:nvSpPr>
        <p:spPr>
          <a:xfrm>
            <a:off x="9132998" y="4540122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3</a:t>
            </a:r>
          </a:p>
        </p:txBody>
      </p:sp>
      <p:sp>
        <p:nvSpPr>
          <p:cNvPr id="89" name="TextovéPole 88">
            <a:extLst>
              <a:ext uri="{FF2B5EF4-FFF2-40B4-BE49-F238E27FC236}">
                <a16:creationId xmlns:a16="http://schemas.microsoft.com/office/drawing/2014/main" id="{D5316E03-89F8-7922-11C8-0F96B98D3465}"/>
              </a:ext>
            </a:extLst>
          </p:cNvPr>
          <p:cNvSpPr txBox="1"/>
          <p:nvPr/>
        </p:nvSpPr>
        <p:spPr>
          <a:xfrm>
            <a:off x="9156387" y="1061132"/>
            <a:ext cx="410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1b</a:t>
            </a:r>
          </a:p>
        </p:txBody>
      </p:sp>
      <p:sp>
        <p:nvSpPr>
          <p:cNvPr id="90" name="TextovéPole 89">
            <a:extLst>
              <a:ext uri="{FF2B5EF4-FFF2-40B4-BE49-F238E27FC236}">
                <a16:creationId xmlns:a16="http://schemas.microsoft.com/office/drawing/2014/main" id="{5909AC28-7D4F-B40E-D20A-00346823B076}"/>
              </a:ext>
            </a:extLst>
          </p:cNvPr>
          <p:cNvSpPr txBox="1"/>
          <p:nvPr/>
        </p:nvSpPr>
        <p:spPr>
          <a:xfrm>
            <a:off x="7366325" y="5002561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1c</a:t>
            </a:r>
          </a:p>
        </p:txBody>
      </p:sp>
      <p:sp>
        <p:nvSpPr>
          <p:cNvPr id="91" name="Ovál 90">
            <a:extLst>
              <a:ext uri="{FF2B5EF4-FFF2-40B4-BE49-F238E27FC236}">
                <a16:creationId xmlns:a16="http://schemas.microsoft.com/office/drawing/2014/main" id="{A6B966BF-AECC-5A7B-0FA7-1AEC79D27F8A}"/>
              </a:ext>
            </a:extLst>
          </p:cNvPr>
          <p:cNvSpPr/>
          <p:nvPr/>
        </p:nvSpPr>
        <p:spPr>
          <a:xfrm>
            <a:off x="2202629" y="2569071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2" name="TextovéPole 91">
            <a:extLst>
              <a:ext uri="{FF2B5EF4-FFF2-40B4-BE49-F238E27FC236}">
                <a16:creationId xmlns:a16="http://schemas.microsoft.com/office/drawing/2014/main" id="{12E38DB9-2CCB-C0E5-BD63-B99A66C19F0C}"/>
              </a:ext>
            </a:extLst>
          </p:cNvPr>
          <p:cNvSpPr txBox="1"/>
          <p:nvPr/>
        </p:nvSpPr>
        <p:spPr>
          <a:xfrm>
            <a:off x="2613507" y="2421699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2b</a:t>
            </a:r>
          </a:p>
        </p:txBody>
      </p:sp>
      <p:sp>
        <p:nvSpPr>
          <p:cNvPr id="93" name="TextovéPole 92">
            <a:extLst>
              <a:ext uri="{FF2B5EF4-FFF2-40B4-BE49-F238E27FC236}">
                <a16:creationId xmlns:a16="http://schemas.microsoft.com/office/drawing/2014/main" id="{59FE0301-51F3-596B-058F-5BF1B2BD0FD1}"/>
              </a:ext>
            </a:extLst>
          </p:cNvPr>
          <p:cNvSpPr txBox="1"/>
          <p:nvPr/>
        </p:nvSpPr>
        <p:spPr>
          <a:xfrm>
            <a:off x="5378898" y="958224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4</a:t>
            </a:r>
          </a:p>
        </p:txBody>
      </p:sp>
      <p:sp>
        <p:nvSpPr>
          <p:cNvPr id="94" name="TextovéPole 93">
            <a:extLst>
              <a:ext uri="{FF2B5EF4-FFF2-40B4-BE49-F238E27FC236}">
                <a16:creationId xmlns:a16="http://schemas.microsoft.com/office/drawing/2014/main" id="{80547716-03F0-334E-9B5C-CAED8BCFD260}"/>
              </a:ext>
            </a:extLst>
          </p:cNvPr>
          <p:cNvSpPr txBox="1"/>
          <p:nvPr/>
        </p:nvSpPr>
        <p:spPr>
          <a:xfrm>
            <a:off x="2726524" y="825981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5</a:t>
            </a:r>
          </a:p>
        </p:txBody>
      </p:sp>
      <p:sp>
        <p:nvSpPr>
          <p:cNvPr id="95" name="TextovéPole 94">
            <a:extLst>
              <a:ext uri="{FF2B5EF4-FFF2-40B4-BE49-F238E27FC236}">
                <a16:creationId xmlns:a16="http://schemas.microsoft.com/office/drawing/2014/main" id="{8E1725C2-0726-4147-022D-D972021A9F8A}"/>
              </a:ext>
            </a:extLst>
          </p:cNvPr>
          <p:cNvSpPr txBox="1"/>
          <p:nvPr/>
        </p:nvSpPr>
        <p:spPr>
          <a:xfrm>
            <a:off x="3808811" y="199169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3a</a:t>
            </a:r>
          </a:p>
        </p:txBody>
      </p:sp>
      <p:sp>
        <p:nvSpPr>
          <p:cNvPr id="96" name="TextovéPole 95">
            <a:extLst>
              <a:ext uri="{FF2B5EF4-FFF2-40B4-BE49-F238E27FC236}">
                <a16:creationId xmlns:a16="http://schemas.microsoft.com/office/drawing/2014/main" id="{95713803-1A32-513D-9EE6-0D67C33D2013}"/>
              </a:ext>
            </a:extLst>
          </p:cNvPr>
          <p:cNvSpPr txBox="1"/>
          <p:nvPr/>
        </p:nvSpPr>
        <p:spPr>
          <a:xfrm>
            <a:off x="7284000" y="1589070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4</a:t>
            </a:r>
          </a:p>
        </p:txBody>
      </p:sp>
      <p:sp>
        <p:nvSpPr>
          <p:cNvPr id="97" name="TextovéPole 96">
            <a:extLst>
              <a:ext uri="{FF2B5EF4-FFF2-40B4-BE49-F238E27FC236}">
                <a16:creationId xmlns:a16="http://schemas.microsoft.com/office/drawing/2014/main" id="{1930143A-F309-1B83-AA07-7612D24C5DE4}"/>
              </a:ext>
            </a:extLst>
          </p:cNvPr>
          <p:cNvSpPr txBox="1"/>
          <p:nvPr/>
        </p:nvSpPr>
        <p:spPr>
          <a:xfrm>
            <a:off x="7703216" y="3107652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5</a:t>
            </a:r>
          </a:p>
        </p:txBody>
      </p:sp>
      <p:sp>
        <p:nvSpPr>
          <p:cNvPr id="98" name="TextovéPole 97">
            <a:extLst>
              <a:ext uri="{FF2B5EF4-FFF2-40B4-BE49-F238E27FC236}">
                <a16:creationId xmlns:a16="http://schemas.microsoft.com/office/drawing/2014/main" id="{9B2997E0-928C-A96B-118E-2BCE6053E9F1}"/>
              </a:ext>
            </a:extLst>
          </p:cNvPr>
          <p:cNvSpPr txBox="1"/>
          <p:nvPr/>
        </p:nvSpPr>
        <p:spPr>
          <a:xfrm>
            <a:off x="11161839" y="626884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3a</a:t>
            </a:r>
          </a:p>
        </p:txBody>
      </p:sp>
      <p:sp>
        <p:nvSpPr>
          <p:cNvPr id="99" name="TextovéPole 98">
            <a:extLst>
              <a:ext uri="{FF2B5EF4-FFF2-40B4-BE49-F238E27FC236}">
                <a16:creationId xmlns:a16="http://schemas.microsoft.com/office/drawing/2014/main" id="{6F702D3D-2DFF-0D0B-E31A-A104661DAD78}"/>
              </a:ext>
            </a:extLst>
          </p:cNvPr>
          <p:cNvSpPr txBox="1"/>
          <p:nvPr/>
        </p:nvSpPr>
        <p:spPr>
          <a:xfrm>
            <a:off x="11323360" y="5313103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39083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8457290-AF28-B094-4415-55C56E4293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CF50C69-5E71-A06B-7E07-CE434C7497E3}"/>
              </a:ext>
            </a:extLst>
          </p:cNvPr>
          <p:cNvSpPr txBox="1"/>
          <p:nvPr/>
        </p:nvSpPr>
        <p:spPr>
          <a:xfrm>
            <a:off x="720000" y="745725"/>
            <a:ext cx="2508135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600" b="1" dirty="0">
                <a:solidFill>
                  <a:schemeClr val="tx2"/>
                </a:solidFill>
                <a:latin typeface="+mn-lt"/>
              </a:rPr>
              <a:t>Karolínská minuskula v 10. stol.</a:t>
            </a:r>
          </a:p>
          <a:p>
            <a:pPr algn="l"/>
            <a:endParaRPr lang="cs-CZ" sz="1600" b="1" dirty="0">
              <a:solidFill>
                <a:schemeClr val="tx2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100" dirty="0"/>
              <a:t>karolínská minuskula přebírá dominantní úlohu v prostoru od Katalánska po Dalmácii a od Dánska po Řím, přelom IX./X. století ale přináší první náznaky stylového úpadku karolínského písma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100" dirty="0"/>
              <a:t>objevují se tři hlavní kaligrafické „stupně“ karolínského písma: </a:t>
            </a:r>
          </a:p>
          <a:p>
            <a:pPr marL="685800" lvl="1" indent="-228600">
              <a:buAutoNum type="alphaLcParenR"/>
            </a:pPr>
            <a:r>
              <a:rPr lang="cs-CZ" sz="1100" dirty="0"/>
              <a:t>kaligrafické, kreslené písmo u nákladných iluminovaných kodexů; </a:t>
            </a:r>
          </a:p>
          <a:p>
            <a:pPr marL="685800" lvl="1" indent="-228600">
              <a:buAutoNum type="alphaLcParenR"/>
            </a:pPr>
            <a:r>
              <a:rPr lang="cs-CZ" sz="1100" dirty="0"/>
              <a:t>písmo „běžné potřeby“ u rukopisů užitkového charakteru; </a:t>
            </a:r>
          </a:p>
          <a:p>
            <a:pPr marL="685800" lvl="1" indent="-228600">
              <a:buAutoNum type="alphaLcParenR"/>
            </a:pPr>
            <a:r>
              <a:rPr lang="cs-CZ" sz="1100" dirty="0"/>
              <a:t>školní písmo, zejm. v glosách (drobný modul, specifické zkratky)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100" dirty="0"/>
              <a:t>mizí harmonie, jistota tahů jednotlivých písmen, písmo je méně pečlivé, nepravidelné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100" dirty="0"/>
              <a:t>jednotlivá písařská střediska (skriptoria) si sice stále drží svůj specifický charakter, rozdíly ve srovnání s 9. stoletím nejsou ovšem tak markantní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C18A8CE-B21E-E83A-0675-F88F1307E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3918" y="1083166"/>
            <a:ext cx="4998990" cy="557381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0990C98-A0FD-96C2-D4EB-8AF5A461E2DD}"/>
              </a:ext>
            </a:extLst>
          </p:cNvPr>
          <p:cNvSpPr txBox="1"/>
          <p:nvPr/>
        </p:nvSpPr>
        <p:spPr>
          <a:xfrm>
            <a:off x="8227125" y="1083166"/>
            <a:ext cx="34641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tx2"/>
                </a:solidFill>
              </a:rPr>
              <a:t>b) běžná karolinská minuskula v užitkových rukopisech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3A5DCA8-D599-7AA1-BF2E-45A3ED39A4EE}"/>
              </a:ext>
            </a:extLst>
          </p:cNvPr>
          <p:cNvSpPr txBox="1"/>
          <p:nvPr/>
        </p:nvSpPr>
        <p:spPr>
          <a:xfrm rot="16200000">
            <a:off x="5356824" y="1798590"/>
            <a:ext cx="2752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/>
              <a:t>Götingen</a:t>
            </a:r>
            <a:r>
              <a:rPr lang="cs-CZ" sz="1000" dirty="0"/>
              <a:t>, </a:t>
            </a:r>
            <a:r>
              <a:rPr lang="cs-CZ" sz="1000" dirty="0" err="1"/>
              <a:t>Univeritätbibliothek</a:t>
            </a:r>
            <a:r>
              <a:rPr lang="cs-CZ" sz="1000" dirty="0"/>
              <a:t>, cod. </a:t>
            </a:r>
            <a:r>
              <a:rPr lang="cs-CZ" sz="1000" dirty="0" err="1"/>
              <a:t>theol</a:t>
            </a:r>
            <a:r>
              <a:rPr lang="cs-CZ" sz="1000" dirty="0"/>
              <a:t>. 231, fol. 214r</a:t>
            </a:r>
          </a:p>
          <a:p>
            <a:endParaRPr lang="cs-CZ" sz="16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2427FC4-20F2-5292-CB1E-CD2D5CA25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4389" y="1064375"/>
            <a:ext cx="3999552" cy="559260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717EC17-F2F1-6A17-D701-C5172E695277}"/>
              </a:ext>
            </a:extLst>
          </p:cNvPr>
          <p:cNvSpPr txBox="1"/>
          <p:nvPr/>
        </p:nvSpPr>
        <p:spPr>
          <a:xfrm>
            <a:off x="7199982" y="4096076"/>
            <a:ext cx="10271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tx2"/>
                </a:solidFill>
              </a:rPr>
              <a:t>c) školní karolinská minuskula v glosách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5DDA1CE-5A2F-F5E1-0FD1-15B42F66C8A0}"/>
              </a:ext>
            </a:extLst>
          </p:cNvPr>
          <p:cNvSpPr txBox="1"/>
          <p:nvPr/>
        </p:nvSpPr>
        <p:spPr>
          <a:xfrm>
            <a:off x="3310352" y="5847600"/>
            <a:ext cx="28670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chemeClr val="tx2"/>
                </a:solidFill>
              </a:rPr>
              <a:t>a) kaligrafická karolinská minuskula v iluminovaných kodexech</a:t>
            </a:r>
          </a:p>
        </p:txBody>
      </p:sp>
    </p:spTree>
    <p:extLst>
      <p:ext uri="{BB962C8B-B14F-4D97-AF65-F5344CB8AC3E}">
        <p14:creationId xmlns:p14="http://schemas.microsoft.com/office/powerpoint/2010/main" val="3180180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8457290-AF28-B094-4415-55C56E4293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CF50C69-5E71-A06B-7E07-CE434C7497E3}"/>
              </a:ext>
            </a:extLst>
          </p:cNvPr>
          <p:cNvSpPr txBox="1"/>
          <p:nvPr/>
        </p:nvSpPr>
        <p:spPr>
          <a:xfrm>
            <a:off x="720000" y="745725"/>
            <a:ext cx="1067267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600" b="1" dirty="0">
                <a:solidFill>
                  <a:schemeClr val="tx2"/>
                </a:solidFill>
                <a:latin typeface="+mn-lt"/>
              </a:rPr>
              <a:t>Karolínská minuskula v 10. stol.: znaky</a:t>
            </a:r>
          </a:p>
          <a:p>
            <a:pPr algn="l"/>
            <a:endParaRPr lang="cs-CZ" sz="1600" b="1" dirty="0">
              <a:solidFill>
                <a:schemeClr val="tx2"/>
              </a:solidFill>
              <a:latin typeface="+mn-lt"/>
            </a:endParaRPr>
          </a:p>
          <a:p>
            <a:r>
              <a:rPr lang="cs-CZ" sz="1100" dirty="0"/>
              <a:t>(</a:t>
            </a:r>
            <a:r>
              <a:rPr lang="cs-CZ" sz="1100" b="1" dirty="0">
                <a:solidFill>
                  <a:schemeClr val="tx2"/>
                </a:solidFill>
              </a:rPr>
              <a:t>1</a:t>
            </a:r>
            <a:r>
              <a:rPr lang="cs-CZ" sz="1100" dirty="0"/>
              <a:t>) minuskulní „</a:t>
            </a:r>
            <a:r>
              <a:rPr lang="cs-CZ" sz="1100" b="1" dirty="0"/>
              <a:t>s</a:t>
            </a:r>
            <a:r>
              <a:rPr lang="cs-CZ" sz="1100" dirty="0"/>
              <a:t>“ se stále vyskytuje pouze v podobě „dlouhého s“ </a:t>
            </a:r>
          </a:p>
          <a:p>
            <a:r>
              <a:rPr lang="cs-CZ" sz="1100" dirty="0"/>
              <a:t>(</a:t>
            </a:r>
            <a:r>
              <a:rPr lang="cs-CZ" sz="1100" b="1" dirty="0">
                <a:solidFill>
                  <a:schemeClr val="tx2"/>
                </a:solidFill>
              </a:rPr>
              <a:t>2</a:t>
            </a:r>
            <a:r>
              <a:rPr lang="cs-CZ" sz="1100" dirty="0"/>
              <a:t>) dřík </a:t>
            </a:r>
            <a:r>
              <a:rPr lang="cs-CZ" sz="1100" b="1" dirty="0"/>
              <a:t>minuskulního</a:t>
            </a:r>
            <a:r>
              <a:rPr lang="cs-CZ" sz="1100" dirty="0"/>
              <a:t> („reformovaného“) „</a:t>
            </a:r>
            <a:r>
              <a:rPr lang="cs-CZ" sz="1100" b="1" dirty="0"/>
              <a:t>a</a:t>
            </a:r>
            <a:r>
              <a:rPr lang="cs-CZ" sz="1100" dirty="0"/>
              <a:t>“ se postupně napřimuje; končí výskyt „</a:t>
            </a:r>
            <a:r>
              <a:rPr lang="cs-CZ" sz="1100" b="1" dirty="0"/>
              <a:t>a</a:t>
            </a:r>
            <a:r>
              <a:rPr lang="cs-CZ" sz="1100" dirty="0"/>
              <a:t>“ </a:t>
            </a:r>
            <a:r>
              <a:rPr lang="cs-CZ" sz="1100" b="1" dirty="0"/>
              <a:t>merovejského</a:t>
            </a:r>
            <a:r>
              <a:rPr lang="cs-CZ" sz="1100" dirty="0"/>
              <a:t> (v podobě „</a:t>
            </a:r>
            <a:r>
              <a:rPr lang="cs-CZ" sz="1100" dirty="0" err="1"/>
              <a:t>cc</a:t>
            </a:r>
            <a:r>
              <a:rPr lang="cs-CZ" sz="1100" dirty="0"/>
              <a:t>“), které zůstává zachováno pouze v listinném písmu – diplomatické minuskuli</a:t>
            </a:r>
          </a:p>
          <a:p>
            <a:r>
              <a:rPr lang="cs-CZ" sz="1100" dirty="0"/>
              <a:t>(</a:t>
            </a:r>
            <a:r>
              <a:rPr lang="cs-CZ" sz="1100" b="1" dirty="0">
                <a:solidFill>
                  <a:schemeClr val="tx2"/>
                </a:solidFill>
              </a:rPr>
              <a:t>3</a:t>
            </a:r>
            <a:r>
              <a:rPr lang="cs-CZ" sz="1100" dirty="0"/>
              <a:t>) dříky s horní dotažnicovou délkou („</a:t>
            </a:r>
            <a:r>
              <a:rPr lang="cs-CZ" sz="1100" b="1" dirty="0"/>
              <a:t>b</a:t>
            </a:r>
            <a:r>
              <a:rPr lang="cs-CZ" sz="1100" dirty="0"/>
              <a:t>“, „</a:t>
            </a:r>
            <a:r>
              <a:rPr lang="cs-CZ" sz="1100" b="1" dirty="0"/>
              <a:t>d</a:t>
            </a:r>
            <a:r>
              <a:rPr lang="cs-CZ" sz="1100" dirty="0"/>
              <a:t>“, „</a:t>
            </a:r>
            <a:r>
              <a:rPr lang="cs-CZ" sz="1100" b="1" dirty="0"/>
              <a:t>h</a:t>
            </a:r>
            <a:r>
              <a:rPr lang="cs-CZ" sz="1100" dirty="0"/>
              <a:t>“, „</a:t>
            </a:r>
            <a:r>
              <a:rPr lang="cs-CZ" sz="1100" b="1" dirty="0"/>
              <a:t>l</a:t>
            </a:r>
            <a:r>
              <a:rPr lang="cs-CZ" sz="1100" dirty="0"/>
              <a:t>“) již nejsou směrem vzhůru kyjovitě rozšířeny, mají spíše konstantní šířku, na jejich hlavicích mohou být různé nasazovací tahy</a:t>
            </a:r>
          </a:p>
          <a:p>
            <a:r>
              <a:rPr lang="cs-CZ" sz="1100" dirty="0"/>
              <a:t>(</a:t>
            </a:r>
            <a:r>
              <a:rPr lang="cs-CZ" sz="1100" b="1" dirty="0">
                <a:solidFill>
                  <a:schemeClr val="tx2"/>
                </a:solidFill>
              </a:rPr>
              <a:t>4</a:t>
            </a:r>
            <a:r>
              <a:rPr lang="cs-CZ" sz="1100" dirty="0"/>
              <a:t>) obecně se v textech vyskytuje málo zkratek, zmenšuje se i počet a variabilita ligatur, zachovány jsou zejm. ligatury „</a:t>
            </a:r>
            <a:r>
              <a:rPr lang="cs-CZ" sz="1100" b="1" dirty="0" err="1"/>
              <a:t>ct</a:t>
            </a:r>
            <a:r>
              <a:rPr lang="cs-CZ" sz="1100" dirty="0"/>
              <a:t>“, „</a:t>
            </a:r>
            <a:r>
              <a:rPr lang="cs-CZ" sz="1100" b="1" dirty="0"/>
              <a:t>st</a:t>
            </a:r>
            <a:r>
              <a:rPr lang="cs-CZ" sz="1100" dirty="0"/>
              <a:t>“ a „</a:t>
            </a:r>
            <a:r>
              <a:rPr lang="cs-CZ" sz="1100" b="1" dirty="0"/>
              <a:t>et</a:t>
            </a:r>
            <a:r>
              <a:rPr lang="cs-CZ" sz="1100" dirty="0"/>
              <a:t>“ (</a:t>
            </a:r>
            <a:r>
              <a:rPr lang="cs-CZ" sz="1100" b="1" dirty="0"/>
              <a:t>&amp;</a:t>
            </a:r>
            <a:r>
              <a:rPr lang="cs-CZ" sz="1100" dirty="0"/>
              <a:t>; i nadále, byť méně často, i na konci slov; později zůstává ligatura spíše jen pro samostatné „</a:t>
            </a:r>
            <a:r>
              <a:rPr lang="cs-CZ" sz="1100" b="1" dirty="0"/>
              <a:t>et</a:t>
            </a:r>
            <a:r>
              <a:rPr lang="cs-CZ" sz="1100" dirty="0"/>
              <a:t>“ ve významu slova a) </a:t>
            </a:r>
          </a:p>
          <a:p>
            <a:r>
              <a:rPr lang="cs-CZ" sz="1100" dirty="0"/>
              <a:t>(</a:t>
            </a:r>
            <a:r>
              <a:rPr lang="cs-CZ" sz="1100" b="1" dirty="0">
                <a:solidFill>
                  <a:schemeClr val="tx2"/>
                </a:solidFill>
              </a:rPr>
              <a:t>5</a:t>
            </a:r>
            <a:r>
              <a:rPr lang="cs-CZ" sz="1100" dirty="0"/>
              <a:t>) dříky liter „</a:t>
            </a:r>
            <a:r>
              <a:rPr lang="cs-CZ" sz="1100" b="1" dirty="0"/>
              <a:t>m</a:t>
            </a:r>
            <a:r>
              <a:rPr lang="cs-CZ" sz="1100" dirty="0"/>
              <a:t>“ a „</a:t>
            </a:r>
            <a:r>
              <a:rPr lang="cs-CZ" sz="1100" b="1" dirty="0"/>
              <a:t>n</a:t>
            </a:r>
            <a:r>
              <a:rPr lang="cs-CZ" sz="1100" dirty="0"/>
              <a:t>“ jsou již napřímené, na základní lince zpravidla bezpatkové, jen u posledních dříků těchto písmen se někdy vyskytne patka</a:t>
            </a:r>
          </a:p>
          <a:p>
            <a:r>
              <a:rPr lang="cs-CZ" sz="1100" dirty="0"/>
              <a:t>(</a:t>
            </a:r>
            <a:r>
              <a:rPr lang="cs-CZ" sz="1100" b="1" dirty="0">
                <a:solidFill>
                  <a:schemeClr val="tx2"/>
                </a:solidFill>
              </a:rPr>
              <a:t>6</a:t>
            </a:r>
            <a:r>
              <a:rPr lang="cs-CZ" sz="1100" dirty="0"/>
              <a:t>) písmeno „</a:t>
            </a:r>
            <a:r>
              <a:rPr lang="cs-CZ" sz="1100" b="1" dirty="0"/>
              <a:t>g</a:t>
            </a:r>
            <a:r>
              <a:rPr lang="cs-CZ" sz="1100" dirty="0"/>
              <a:t>“ se uzavírá, nejprve horní, posléze i spodní bříško</a:t>
            </a:r>
          </a:p>
          <a:p>
            <a:r>
              <a:rPr lang="cs-CZ" sz="1100" dirty="0"/>
              <a:t>(</a:t>
            </a:r>
            <a:r>
              <a:rPr lang="cs-CZ" sz="1100" b="1" dirty="0">
                <a:solidFill>
                  <a:schemeClr val="tx2"/>
                </a:solidFill>
              </a:rPr>
              <a:t>7</a:t>
            </a:r>
            <a:r>
              <a:rPr lang="cs-CZ" sz="1100" dirty="0"/>
              <a:t>) častý výskyt tzv. „</a:t>
            </a:r>
            <a:r>
              <a:rPr lang="cs-CZ" sz="1100" b="1" dirty="0"/>
              <a:t>e </a:t>
            </a:r>
            <a:r>
              <a:rPr lang="cs-CZ" sz="1100" b="1" dirty="0" err="1"/>
              <a:t>caudatum</a:t>
            </a:r>
            <a:r>
              <a:rPr lang="cs-CZ" sz="1100" dirty="0"/>
              <a:t>“: </a:t>
            </a:r>
            <a:r>
              <a:rPr lang="cs-CZ" sz="1100" b="1" dirty="0"/>
              <a:t>ę</a:t>
            </a:r>
            <a:r>
              <a:rPr lang="cs-CZ" sz="1100" dirty="0"/>
              <a:t> (vniklého z původního diftongu æ, který však ještě v této době může přetrvávat)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100" dirty="0"/>
              <a:t>mizí majuskula „</a:t>
            </a:r>
            <a:r>
              <a:rPr lang="cs-CZ" sz="1100" b="1" dirty="0"/>
              <a:t>N</a:t>
            </a:r>
            <a:r>
              <a:rPr lang="cs-CZ" sz="1100" dirty="0"/>
              <a:t>“ i ligatura „</a:t>
            </a:r>
            <a:r>
              <a:rPr lang="cs-CZ" sz="1100" b="1" dirty="0"/>
              <a:t>NT</a:t>
            </a:r>
            <a:r>
              <a:rPr lang="cs-CZ" sz="1100" dirty="0"/>
              <a:t>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100" dirty="0"/>
              <a:t>upadá znalost </a:t>
            </a:r>
            <a:r>
              <a:rPr lang="cs-CZ" sz="1100" dirty="0" err="1"/>
              <a:t>tironských</a:t>
            </a:r>
            <a:r>
              <a:rPr lang="cs-CZ" sz="1100" dirty="0"/>
              <a:t> not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100" dirty="0"/>
              <a:t>vzácně (zejm. v teritoriích s kontaktem s arabskými teritorii – dnešní Španělsko) se objevují arabské číslice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100" dirty="0"/>
              <a:t>výrazně se zlepšuje distinktivnost textu: mezislovní mezery začínají být pravidelnými</a:t>
            </a:r>
          </a:p>
        </p:txBody>
      </p:sp>
    </p:spTree>
    <p:extLst>
      <p:ext uri="{BB962C8B-B14F-4D97-AF65-F5344CB8AC3E}">
        <p14:creationId xmlns:p14="http://schemas.microsoft.com/office/powerpoint/2010/main" val="2800697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8457290-AF28-B094-4415-55C56E4293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z="1600" smtClean="0">
                <a:latin typeface="+mn-lt"/>
              </a:rPr>
              <a:pPr/>
              <a:t>8</a:t>
            </a:fld>
            <a:endParaRPr lang="cs-CZ" altLang="cs-CZ" sz="1600" dirty="0">
              <a:latin typeface="+mn-lt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CF50C69-5E71-A06B-7E07-CE434C7497E3}"/>
              </a:ext>
            </a:extLst>
          </p:cNvPr>
          <p:cNvSpPr txBox="1"/>
          <p:nvPr/>
        </p:nvSpPr>
        <p:spPr>
          <a:xfrm>
            <a:off x="720000" y="745725"/>
            <a:ext cx="1067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600" b="1" dirty="0">
                <a:solidFill>
                  <a:schemeClr val="tx2"/>
                </a:solidFill>
                <a:latin typeface="+mn-lt"/>
              </a:rPr>
              <a:t>Karolínská minuskula v 10. stol.: znaky</a:t>
            </a:r>
          </a:p>
          <a:p>
            <a:pPr algn="l"/>
            <a:endParaRPr lang="cs-CZ" sz="16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61C3280-3324-8CAF-7976-CFDF86297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36" y="1019909"/>
            <a:ext cx="11778328" cy="5838091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9ED2F3BD-CA3F-15CF-7DB3-F55A396E022D}"/>
              </a:ext>
            </a:extLst>
          </p:cNvPr>
          <p:cNvSpPr/>
          <p:nvPr/>
        </p:nvSpPr>
        <p:spPr>
          <a:xfrm>
            <a:off x="2523497" y="1904022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</a:endParaRPr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C2D29310-234C-986B-2F0E-5DB442FBE150}"/>
              </a:ext>
            </a:extLst>
          </p:cNvPr>
          <p:cNvSpPr/>
          <p:nvPr/>
        </p:nvSpPr>
        <p:spPr>
          <a:xfrm>
            <a:off x="7915006" y="3180731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</a:endParaRP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CAD53173-70F2-3EAC-3D49-613CFF363297}"/>
              </a:ext>
            </a:extLst>
          </p:cNvPr>
          <p:cNvSpPr/>
          <p:nvPr/>
        </p:nvSpPr>
        <p:spPr>
          <a:xfrm>
            <a:off x="1419315" y="4949146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CF4366B-CEF6-425B-7F3C-B3F0E53885A7}"/>
              </a:ext>
            </a:extLst>
          </p:cNvPr>
          <p:cNvSpPr txBox="1"/>
          <p:nvPr/>
        </p:nvSpPr>
        <p:spPr>
          <a:xfrm>
            <a:off x="2912654" y="1632385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n-lt"/>
              </a:rPr>
              <a:t>1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47B8AD3-D819-54C8-C586-D83D6E2C2E42}"/>
              </a:ext>
            </a:extLst>
          </p:cNvPr>
          <p:cNvSpPr txBox="1"/>
          <p:nvPr/>
        </p:nvSpPr>
        <p:spPr>
          <a:xfrm>
            <a:off x="1808472" y="4660257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n-lt"/>
              </a:rPr>
              <a:t>1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803DC5C-A770-2D99-3A3A-BEDB2A4C6489}"/>
              </a:ext>
            </a:extLst>
          </p:cNvPr>
          <p:cNvSpPr txBox="1"/>
          <p:nvPr/>
        </p:nvSpPr>
        <p:spPr>
          <a:xfrm>
            <a:off x="8304163" y="2934974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n-lt"/>
              </a:rPr>
              <a:t>1</a:t>
            </a: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9CEFCF52-CAD3-D37E-516B-59A5ACD2F11F}"/>
              </a:ext>
            </a:extLst>
          </p:cNvPr>
          <p:cNvSpPr/>
          <p:nvPr/>
        </p:nvSpPr>
        <p:spPr>
          <a:xfrm>
            <a:off x="2944340" y="2579640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</a:endParaRP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86508AD2-C1BC-2242-A0D5-F788694DD564}"/>
              </a:ext>
            </a:extLst>
          </p:cNvPr>
          <p:cNvSpPr/>
          <p:nvPr/>
        </p:nvSpPr>
        <p:spPr>
          <a:xfrm>
            <a:off x="1959315" y="3720731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0694BAF-CF66-8DA5-8829-7FDB79AA9EE3}"/>
              </a:ext>
            </a:extLst>
          </p:cNvPr>
          <p:cNvSpPr txBox="1"/>
          <p:nvPr/>
        </p:nvSpPr>
        <p:spPr>
          <a:xfrm>
            <a:off x="3333497" y="2336546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n-lt"/>
              </a:rPr>
              <a:t>2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9CC09C2-D7CE-4A91-8376-2FCD2498653F}"/>
              </a:ext>
            </a:extLst>
          </p:cNvPr>
          <p:cNvSpPr txBox="1"/>
          <p:nvPr/>
        </p:nvSpPr>
        <p:spPr>
          <a:xfrm>
            <a:off x="2348472" y="3450731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n-lt"/>
              </a:rPr>
              <a:t>2</a:t>
            </a:r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5B7CC141-EF8A-F79A-B925-BED92AE206F1}"/>
              </a:ext>
            </a:extLst>
          </p:cNvPr>
          <p:cNvSpPr/>
          <p:nvPr/>
        </p:nvSpPr>
        <p:spPr>
          <a:xfrm>
            <a:off x="3854251" y="3735274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</a:endParaRPr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BE78F72F-5901-1C68-1EBF-E57DF29895CF}"/>
              </a:ext>
            </a:extLst>
          </p:cNvPr>
          <p:cNvSpPr/>
          <p:nvPr/>
        </p:nvSpPr>
        <p:spPr>
          <a:xfrm>
            <a:off x="3319032" y="4260731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</a:endParaRPr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41D074E4-B35E-B504-4B60-873DB4A267D5}"/>
              </a:ext>
            </a:extLst>
          </p:cNvPr>
          <p:cNvSpPr/>
          <p:nvPr/>
        </p:nvSpPr>
        <p:spPr>
          <a:xfrm>
            <a:off x="4613376" y="5489146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4F7458C7-8DCC-5F1D-DB35-F74BE670C5E2}"/>
              </a:ext>
            </a:extLst>
          </p:cNvPr>
          <p:cNvSpPr txBox="1"/>
          <p:nvPr/>
        </p:nvSpPr>
        <p:spPr>
          <a:xfrm>
            <a:off x="4251794" y="3536065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n-lt"/>
              </a:rPr>
              <a:t>3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8315FC66-FE92-745F-9EFC-2010B7080384}"/>
              </a:ext>
            </a:extLst>
          </p:cNvPr>
          <p:cNvSpPr txBox="1"/>
          <p:nvPr/>
        </p:nvSpPr>
        <p:spPr>
          <a:xfrm>
            <a:off x="3120766" y="4090608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n-lt"/>
              </a:rPr>
              <a:t>3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78C59EB6-B18F-4480-EE61-B9965B28B094}"/>
              </a:ext>
            </a:extLst>
          </p:cNvPr>
          <p:cNvSpPr txBox="1"/>
          <p:nvPr/>
        </p:nvSpPr>
        <p:spPr>
          <a:xfrm>
            <a:off x="5022654" y="5399194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n-lt"/>
              </a:rPr>
              <a:t>3</a:t>
            </a:r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6339EFFD-D38E-65CD-F9FC-0AEC9C194142}"/>
              </a:ext>
            </a:extLst>
          </p:cNvPr>
          <p:cNvSpPr/>
          <p:nvPr/>
        </p:nvSpPr>
        <p:spPr>
          <a:xfrm>
            <a:off x="1776896" y="1830320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</a:endParaRPr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780F77EF-BDC9-D26D-7C6D-BAE60DD2E905}"/>
              </a:ext>
            </a:extLst>
          </p:cNvPr>
          <p:cNvSpPr/>
          <p:nvPr/>
        </p:nvSpPr>
        <p:spPr>
          <a:xfrm>
            <a:off x="7933576" y="1978549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</a:endParaRPr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C31DEEC5-DFD1-EE89-9701-4CE6DC59AAEE}"/>
              </a:ext>
            </a:extLst>
          </p:cNvPr>
          <p:cNvSpPr/>
          <p:nvPr/>
        </p:nvSpPr>
        <p:spPr>
          <a:xfrm>
            <a:off x="8705761" y="1987930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</a:endParaRPr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3A717C48-1211-7E76-DBA5-60A49220D5B0}"/>
              </a:ext>
            </a:extLst>
          </p:cNvPr>
          <p:cNvSpPr/>
          <p:nvPr/>
        </p:nvSpPr>
        <p:spPr>
          <a:xfrm>
            <a:off x="1278415" y="6188475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</a:endParaRP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34B9FBE9-2EEC-1751-4BBA-7BF84D73CAA2}"/>
              </a:ext>
            </a:extLst>
          </p:cNvPr>
          <p:cNvSpPr txBox="1"/>
          <p:nvPr/>
        </p:nvSpPr>
        <p:spPr>
          <a:xfrm>
            <a:off x="1535305" y="1727275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n-lt"/>
              </a:rPr>
              <a:t>4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2BB9327-0E85-4193-5A4A-1FD736E7CE4B}"/>
              </a:ext>
            </a:extLst>
          </p:cNvPr>
          <p:cNvSpPr txBox="1"/>
          <p:nvPr/>
        </p:nvSpPr>
        <p:spPr>
          <a:xfrm>
            <a:off x="8365988" y="1818183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n-lt"/>
              </a:rPr>
              <a:t>4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65934CB0-5670-CF87-B37C-A2F2415CFBDA}"/>
              </a:ext>
            </a:extLst>
          </p:cNvPr>
          <p:cNvSpPr txBox="1"/>
          <p:nvPr/>
        </p:nvSpPr>
        <p:spPr>
          <a:xfrm>
            <a:off x="9121553" y="1817051"/>
            <a:ext cx="3131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n-lt"/>
              </a:rPr>
              <a:t>4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09797D83-4BB8-7182-5E63-C4D0679BF004}"/>
              </a:ext>
            </a:extLst>
          </p:cNvPr>
          <p:cNvSpPr txBox="1"/>
          <p:nvPr/>
        </p:nvSpPr>
        <p:spPr>
          <a:xfrm>
            <a:off x="1631512" y="5955616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n-lt"/>
              </a:rPr>
              <a:t>4</a:t>
            </a:r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57777E27-FB93-379B-45BE-17323EEAB967}"/>
              </a:ext>
            </a:extLst>
          </p:cNvPr>
          <p:cNvSpPr/>
          <p:nvPr/>
        </p:nvSpPr>
        <p:spPr>
          <a:xfrm>
            <a:off x="4770999" y="1904022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</a:endParaRPr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105E71C5-BA13-BB74-F21F-29B7EAF5C83F}"/>
              </a:ext>
            </a:extLst>
          </p:cNvPr>
          <p:cNvSpPr/>
          <p:nvPr/>
        </p:nvSpPr>
        <p:spPr>
          <a:xfrm>
            <a:off x="7215518" y="4390257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03E6EF26-1237-FC5D-9BBF-B872EE79BA20}"/>
              </a:ext>
            </a:extLst>
          </p:cNvPr>
          <p:cNvSpPr txBox="1"/>
          <p:nvPr/>
        </p:nvSpPr>
        <p:spPr>
          <a:xfrm>
            <a:off x="5119659" y="1645654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n-lt"/>
              </a:rPr>
              <a:t>5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6F8AF7B2-77B4-4A15-A81B-67C0BE0CA4E4}"/>
              </a:ext>
            </a:extLst>
          </p:cNvPr>
          <p:cNvSpPr txBox="1"/>
          <p:nvPr/>
        </p:nvSpPr>
        <p:spPr>
          <a:xfrm>
            <a:off x="7613320" y="4161399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n-lt"/>
              </a:rPr>
              <a:t>5</a:t>
            </a:r>
          </a:p>
        </p:txBody>
      </p:sp>
      <p:sp>
        <p:nvSpPr>
          <p:cNvPr id="33" name="Ovál 32">
            <a:extLst>
              <a:ext uri="{FF2B5EF4-FFF2-40B4-BE49-F238E27FC236}">
                <a16:creationId xmlns:a16="http://schemas.microsoft.com/office/drawing/2014/main" id="{332E4A38-9B86-1579-DB90-07233D9DC1A2}"/>
              </a:ext>
            </a:extLst>
          </p:cNvPr>
          <p:cNvSpPr/>
          <p:nvPr/>
        </p:nvSpPr>
        <p:spPr>
          <a:xfrm>
            <a:off x="6833081" y="5672751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</a:endParaRP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87C482E7-BEF7-3039-7D74-380DD5E04E30}"/>
              </a:ext>
            </a:extLst>
          </p:cNvPr>
          <p:cNvSpPr txBox="1"/>
          <p:nvPr/>
        </p:nvSpPr>
        <p:spPr>
          <a:xfrm>
            <a:off x="7207405" y="5399194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n-lt"/>
              </a:rPr>
              <a:t>6</a:t>
            </a:r>
          </a:p>
        </p:txBody>
      </p:sp>
      <p:sp>
        <p:nvSpPr>
          <p:cNvPr id="35" name="Ovál 34">
            <a:extLst>
              <a:ext uri="{FF2B5EF4-FFF2-40B4-BE49-F238E27FC236}">
                <a16:creationId xmlns:a16="http://schemas.microsoft.com/office/drawing/2014/main" id="{D4303E62-F9A0-0C47-376F-8E6F1F9B4DF9}"/>
              </a:ext>
            </a:extLst>
          </p:cNvPr>
          <p:cNvSpPr/>
          <p:nvPr/>
        </p:nvSpPr>
        <p:spPr>
          <a:xfrm>
            <a:off x="879315" y="4893041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</a:endParaRP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0143D264-F5FD-BF1A-8E97-D0521C6794C9}"/>
              </a:ext>
            </a:extLst>
          </p:cNvPr>
          <p:cNvSpPr txBox="1"/>
          <p:nvPr/>
        </p:nvSpPr>
        <p:spPr>
          <a:xfrm>
            <a:off x="794547" y="4652270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n-lt"/>
              </a:rPr>
              <a:t>7</a:t>
            </a:r>
          </a:p>
        </p:txBody>
      </p:sp>
      <p:sp>
        <p:nvSpPr>
          <p:cNvPr id="37" name="Ovál 36">
            <a:extLst>
              <a:ext uri="{FF2B5EF4-FFF2-40B4-BE49-F238E27FC236}">
                <a16:creationId xmlns:a16="http://schemas.microsoft.com/office/drawing/2014/main" id="{68429585-BFCD-90DF-9B0C-6682079258F3}"/>
              </a:ext>
            </a:extLst>
          </p:cNvPr>
          <p:cNvSpPr/>
          <p:nvPr/>
        </p:nvSpPr>
        <p:spPr>
          <a:xfrm>
            <a:off x="4989162" y="4916338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</a:endParaRP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4049D11F-8AAB-2ADD-1867-A955137D5778}"/>
              </a:ext>
            </a:extLst>
          </p:cNvPr>
          <p:cNvSpPr txBox="1"/>
          <p:nvPr/>
        </p:nvSpPr>
        <p:spPr>
          <a:xfrm>
            <a:off x="5283647" y="4643515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n-lt"/>
              </a:rPr>
              <a:t>7</a:t>
            </a:r>
          </a:p>
        </p:txBody>
      </p:sp>
      <p:sp>
        <p:nvSpPr>
          <p:cNvPr id="39" name="Ovál 38">
            <a:extLst>
              <a:ext uri="{FF2B5EF4-FFF2-40B4-BE49-F238E27FC236}">
                <a16:creationId xmlns:a16="http://schemas.microsoft.com/office/drawing/2014/main" id="{0B928786-DEF3-E314-68BE-2A5C539632AE}"/>
              </a:ext>
            </a:extLst>
          </p:cNvPr>
          <p:cNvSpPr/>
          <p:nvPr/>
        </p:nvSpPr>
        <p:spPr>
          <a:xfrm>
            <a:off x="8907557" y="5692586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solidFill>
                <a:schemeClr val="tx2"/>
              </a:solidFill>
            </a:endParaRP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BD5F892F-F332-0B06-E4EE-E1B3EAD140D9}"/>
              </a:ext>
            </a:extLst>
          </p:cNvPr>
          <p:cNvSpPr txBox="1"/>
          <p:nvPr/>
        </p:nvSpPr>
        <p:spPr>
          <a:xfrm>
            <a:off x="9245761" y="5401646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n-lt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964988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8457290-AF28-B094-4415-55C56E4293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CF50C69-5E71-A06B-7E07-CE434C7497E3}"/>
              </a:ext>
            </a:extLst>
          </p:cNvPr>
          <p:cNvSpPr txBox="1"/>
          <p:nvPr/>
        </p:nvSpPr>
        <p:spPr>
          <a:xfrm>
            <a:off x="720000" y="745725"/>
            <a:ext cx="17246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600" b="1" dirty="0">
                <a:solidFill>
                  <a:schemeClr val="tx2"/>
                </a:solidFill>
                <a:latin typeface="+mn-lt"/>
              </a:rPr>
              <a:t>Karolínská minuskula v 10. stol.: znaky</a:t>
            </a:r>
          </a:p>
          <a:p>
            <a:pPr algn="l"/>
            <a:endParaRPr lang="cs-CZ" sz="1600" b="1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41" name="Obrázek 40">
            <a:extLst>
              <a:ext uri="{FF2B5EF4-FFF2-40B4-BE49-F238E27FC236}">
                <a16:creationId xmlns:a16="http://schemas.microsoft.com/office/drawing/2014/main" id="{CD67A266-597A-E420-C197-407816D81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510" y="251420"/>
            <a:ext cx="9630490" cy="6531935"/>
          </a:xfrm>
          <a:prstGeom prst="rect">
            <a:avLst/>
          </a:prstGeom>
        </p:spPr>
      </p:pic>
      <p:sp>
        <p:nvSpPr>
          <p:cNvPr id="42" name="Ovál 41">
            <a:extLst>
              <a:ext uri="{FF2B5EF4-FFF2-40B4-BE49-F238E27FC236}">
                <a16:creationId xmlns:a16="http://schemas.microsoft.com/office/drawing/2014/main" id="{73333350-8544-5F16-26BD-24E9F580D432}"/>
              </a:ext>
            </a:extLst>
          </p:cNvPr>
          <p:cNvSpPr/>
          <p:nvPr/>
        </p:nvSpPr>
        <p:spPr>
          <a:xfrm>
            <a:off x="5673361" y="2777309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latin typeface="+mj-lt"/>
            </a:endParaRPr>
          </a:p>
        </p:txBody>
      </p:sp>
      <p:sp>
        <p:nvSpPr>
          <p:cNvPr id="43" name="Ovál 42">
            <a:extLst>
              <a:ext uri="{FF2B5EF4-FFF2-40B4-BE49-F238E27FC236}">
                <a16:creationId xmlns:a16="http://schemas.microsoft.com/office/drawing/2014/main" id="{DEB8C05C-3CF9-F20C-B90B-EEBA9D7F0D3D}"/>
              </a:ext>
            </a:extLst>
          </p:cNvPr>
          <p:cNvSpPr/>
          <p:nvPr/>
        </p:nvSpPr>
        <p:spPr>
          <a:xfrm>
            <a:off x="7036335" y="3517387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latin typeface="+mj-lt"/>
            </a:endParaRPr>
          </a:p>
        </p:txBody>
      </p:sp>
      <p:sp>
        <p:nvSpPr>
          <p:cNvPr id="44" name="Ovál 43">
            <a:extLst>
              <a:ext uri="{FF2B5EF4-FFF2-40B4-BE49-F238E27FC236}">
                <a16:creationId xmlns:a16="http://schemas.microsoft.com/office/drawing/2014/main" id="{A2E42703-01BF-568A-66E2-A04C91AB586B}"/>
              </a:ext>
            </a:extLst>
          </p:cNvPr>
          <p:cNvSpPr/>
          <p:nvPr/>
        </p:nvSpPr>
        <p:spPr>
          <a:xfrm>
            <a:off x="7700569" y="2596154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latin typeface="+mj-lt"/>
            </a:endParaRPr>
          </a:p>
        </p:txBody>
      </p:sp>
      <p:sp>
        <p:nvSpPr>
          <p:cNvPr id="45" name="Ovál 44">
            <a:extLst>
              <a:ext uri="{FF2B5EF4-FFF2-40B4-BE49-F238E27FC236}">
                <a16:creationId xmlns:a16="http://schemas.microsoft.com/office/drawing/2014/main" id="{C4856CA2-9C54-537C-EFA7-571500546AAF}"/>
              </a:ext>
            </a:extLst>
          </p:cNvPr>
          <p:cNvSpPr/>
          <p:nvPr/>
        </p:nvSpPr>
        <p:spPr>
          <a:xfrm>
            <a:off x="10392010" y="1888788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latin typeface="+mj-lt"/>
            </a:endParaRPr>
          </a:p>
        </p:txBody>
      </p:sp>
      <p:sp>
        <p:nvSpPr>
          <p:cNvPr id="46" name="Ovál 45">
            <a:extLst>
              <a:ext uri="{FF2B5EF4-FFF2-40B4-BE49-F238E27FC236}">
                <a16:creationId xmlns:a16="http://schemas.microsoft.com/office/drawing/2014/main" id="{48EAFE8E-9BA8-C13F-6E80-025931A9FFB5}"/>
              </a:ext>
            </a:extLst>
          </p:cNvPr>
          <p:cNvSpPr/>
          <p:nvPr/>
        </p:nvSpPr>
        <p:spPr>
          <a:xfrm>
            <a:off x="11022005" y="2042413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latin typeface="+mj-lt"/>
            </a:endParaRPr>
          </a:p>
        </p:txBody>
      </p:sp>
      <p:sp>
        <p:nvSpPr>
          <p:cNvPr id="47" name="Ovál 46">
            <a:extLst>
              <a:ext uri="{FF2B5EF4-FFF2-40B4-BE49-F238E27FC236}">
                <a16:creationId xmlns:a16="http://schemas.microsoft.com/office/drawing/2014/main" id="{E58596AB-A728-9012-2C0F-FB9F00C3AC2D}"/>
              </a:ext>
            </a:extLst>
          </p:cNvPr>
          <p:cNvSpPr/>
          <p:nvPr/>
        </p:nvSpPr>
        <p:spPr>
          <a:xfrm>
            <a:off x="7234742" y="5449894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latin typeface="+mj-lt"/>
            </a:endParaRPr>
          </a:p>
        </p:txBody>
      </p:sp>
      <p:sp>
        <p:nvSpPr>
          <p:cNvPr id="48" name="Ovál 47">
            <a:extLst>
              <a:ext uri="{FF2B5EF4-FFF2-40B4-BE49-F238E27FC236}">
                <a16:creationId xmlns:a16="http://schemas.microsoft.com/office/drawing/2014/main" id="{02A9A9C8-2BB1-AED7-F227-9959933A147F}"/>
              </a:ext>
            </a:extLst>
          </p:cNvPr>
          <p:cNvSpPr/>
          <p:nvPr/>
        </p:nvSpPr>
        <p:spPr>
          <a:xfrm>
            <a:off x="4396651" y="4657868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latin typeface="+mj-lt"/>
            </a:endParaRPr>
          </a:p>
        </p:txBody>
      </p:sp>
      <p:sp>
        <p:nvSpPr>
          <p:cNvPr id="49" name="Ovál 48">
            <a:extLst>
              <a:ext uri="{FF2B5EF4-FFF2-40B4-BE49-F238E27FC236}">
                <a16:creationId xmlns:a16="http://schemas.microsoft.com/office/drawing/2014/main" id="{1E3E977A-5542-54A5-A399-5302C716B991}"/>
              </a:ext>
            </a:extLst>
          </p:cNvPr>
          <p:cNvSpPr/>
          <p:nvPr/>
        </p:nvSpPr>
        <p:spPr>
          <a:xfrm>
            <a:off x="6799133" y="2011134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latin typeface="+mj-lt"/>
            </a:endParaRPr>
          </a:p>
        </p:txBody>
      </p:sp>
      <p:sp>
        <p:nvSpPr>
          <p:cNvPr id="50" name="Ovál 49">
            <a:extLst>
              <a:ext uri="{FF2B5EF4-FFF2-40B4-BE49-F238E27FC236}">
                <a16:creationId xmlns:a16="http://schemas.microsoft.com/office/drawing/2014/main" id="{B9D796E0-3CAA-73A7-69AC-E5F75733200C}"/>
              </a:ext>
            </a:extLst>
          </p:cNvPr>
          <p:cNvSpPr/>
          <p:nvPr/>
        </p:nvSpPr>
        <p:spPr>
          <a:xfrm>
            <a:off x="8985904" y="3398411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latin typeface="+mj-lt"/>
            </a:endParaRPr>
          </a:p>
        </p:txBody>
      </p:sp>
      <p:sp>
        <p:nvSpPr>
          <p:cNvPr id="51" name="Ovál 50">
            <a:extLst>
              <a:ext uri="{FF2B5EF4-FFF2-40B4-BE49-F238E27FC236}">
                <a16:creationId xmlns:a16="http://schemas.microsoft.com/office/drawing/2014/main" id="{A2673351-7327-9C70-BD21-5B4DAEA4538A}"/>
              </a:ext>
            </a:extLst>
          </p:cNvPr>
          <p:cNvSpPr/>
          <p:nvPr/>
        </p:nvSpPr>
        <p:spPr>
          <a:xfrm>
            <a:off x="8982788" y="5339354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latin typeface="+mj-lt"/>
            </a:endParaRPr>
          </a:p>
        </p:txBody>
      </p:sp>
      <p:sp>
        <p:nvSpPr>
          <p:cNvPr id="52" name="Ovál 51">
            <a:extLst>
              <a:ext uri="{FF2B5EF4-FFF2-40B4-BE49-F238E27FC236}">
                <a16:creationId xmlns:a16="http://schemas.microsoft.com/office/drawing/2014/main" id="{82DD7C1F-EA9F-AF50-3C32-FB724389B3EB}"/>
              </a:ext>
            </a:extLst>
          </p:cNvPr>
          <p:cNvSpPr/>
          <p:nvPr/>
        </p:nvSpPr>
        <p:spPr>
          <a:xfrm>
            <a:off x="6545852" y="3943640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latin typeface="+mj-lt"/>
            </a:endParaRPr>
          </a:p>
        </p:txBody>
      </p:sp>
      <p:sp>
        <p:nvSpPr>
          <p:cNvPr id="53" name="Ovál 52">
            <a:extLst>
              <a:ext uri="{FF2B5EF4-FFF2-40B4-BE49-F238E27FC236}">
                <a16:creationId xmlns:a16="http://schemas.microsoft.com/office/drawing/2014/main" id="{6C9F55B0-162D-D426-1D89-5B6D2D75F131}"/>
              </a:ext>
            </a:extLst>
          </p:cNvPr>
          <p:cNvSpPr/>
          <p:nvPr/>
        </p:nvSpPr>
        <p:spPr>
          <a:xfrm>
            <a:off x="6164664" y="2004226"/>
            <a:ext cx="540000" cy="540000"/>
          </a:xfrm>
          <a:prstGeom prst="ellipse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600">
              <a:latin typeface="+mj-lt"/>
            </a:endParaRPr>
          </a:p>
        </p:txBody>
      </p:sp>
      <p:sp>
        <p:nvSpPr>
          <p:cNvPr id="54" name="TextovéPole 53">
            <a:extLst>
              <a:ext uri="{FF2B5EF4-FFF2-40B4-BE49-F238E27FC236}">
                <a16:creationId xmlns:a16="http://schemas.microsoft.com/office/drawing/2014/main" id="{9EF9CD77-021C-CA06-38F6-93078B124335}"/>
              </a:ext>
            </a:extLst>
          </p:cNvPr>
          <p:cNvSpPr txBox="1"/>
          <p:nvPr/>
        </p:nvSpPr>
        <p:spPr>
          <a:xfrm>
            <a:off x="6070195" y="1704122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1</a:t>
            </a:r>
          </a:p>
        </p:txBody>
      </p: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A35F6384-7C77-9B97-906C-23A989B5CD55}"/>
              </a:ext>
            </a:extLst>
          </p:cNvPr>
          <p:cNvSpPr txBox="1"/>
          <p:nvPr/>
        </p:nvSpPr>
        <p:spPr>
          <a:xfrm>
            <a:off x="6371881" y="3715767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1</a:t>
            </a:r>
          </a:p>
        </p:txBody>
      </p:sp>
      <p:sp>
        <p:nvSpPr>
          <p:cNvPr id="56" name="TextovéPole 55">
            <a:extLst>
              <a:ext uri="{FF2B5EF4-FFF2-40B4-BE49-F238E27FC236}">
                <a16:creationId xmlns:a16="http://schemas.microsoft.com/office/drawing/2014/main" id="{416DF56E-8323-84FA-2EB5-4E39669F25EA}"/>
              </a:ext>
            </a:extLst>
          </p:cNvPr>
          <p:cNvSpPr txBox="1"/>
          <p:nvPr/>
        </p:nvSpPr>
        <p:spPr>
          <a:xfrm>
            <a:off x="9271931" y="3105160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2</a:t>
            </a:r>
          </a:p>
        </p:txBody>
      </p:sp>
      <p:sp>
        <p:nvSpPr>
          <p:cNvPr id="57" name="TextovéPole 56">
            <a:extLst>
              <a:ext uri="{FF2B5EF4-FFF2-40B4-BE49-F238E27FC236}">
                <a16:creationId xmlns:a16="http://schemas.microsoft.com/office/drawing/2014/main" id="{80ED07A3-BBBB-BCA2-8F2A-16CD91AEEBCF}"/>
              </a:ext>
            </a:extLst>
          </p:cNvPr>
          <p:cNvSpPr txBox="1"/>
          <p:nvPr/>
        </p:nvSpPr>
        <p:spPr>
          <a:xfrm>
            <a:off x="9271931" y="5013202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2</a:t>
            </a:r>
          </a:p>
        </p:txBody>
      </p:sp>
      <p:sp>
        <p:nvSpPr>
          <p:cNvPr id="58" name="TextovéPole 57">
            <a:extLst>
              <a:ext uri="{FF2B5EF4-FFF2-40B4-BE49-F238E27FC236}">
                <a16:creationId xmlns:a16="http://schemas.microsoft.com/office/drawing/2014/main" id="{D645DB0C-5D36-793B-6CA3-31415452E772}"/>
              </a:ext>
            </a:extLst>
          </p:cNvPr>
          <p:cNvSpPr txBox="1"/>
          <p:nvPr/>
        </p:nvSpPr>
        <p:spPr>
          <a:xfrm>
            <a:off x="10216552" y="1704122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3</a:t>
            </a:r>
          </a:p>
        </p:txBody>
      </p: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8DF428E1-0450-2CFE-B10F-8A3B966D474F}"/>
              </a:ext>
            </a:extLst>
          </p:cNvPr>
          <p:cNvSpPr txBox="1"/>
          <p:nvPr/>
        </p:nvSpPr>
        <p:spPr>
          <a:xfrm>
            <a:off x="7554035" y="2359560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3</a:t>
            </a:r>
          </a:p>
        </p:txBody>
      </p:sp>
      <p:sp>
        <p:nvSpPr>
          <p:cNvPr id="60" name="TextovéPole 59">
            <a:extLst>
              <a:ext uri="{FF2B5EF4-FFF2-40B4-BE49-F238E27FC236}">
                <a16:creationId xmlns:a16="http://schemas.microsoft.com/office/drawing/2014/main" id="{2F53D060-7C08-2FC3-3FF2-B1D83F7D4265}"/>
              </a:ext>
            </a:extLst>
          </p:cNvPr>
          <p:cNvSpPr txBox="1"/>
          <p:nvPr/>
        </p:nvSpPr>
        <p:spPr>
          <a:xfrm>
            <a:off x="4245808" y="4397376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5</a:t>
            </a:r>
          </a:p>
        </p:txBody>
      </p:sp>
      <p:sp>
        <p:nvSpPr>
          <p:cNvPr id="61" name="TextovéPole 60">
            <a:extLst>
              <a:ext uri="{FF2B5EF4-FFF2-40B4-BE49-F238E27FC236}">
                <a16:creationId xmlns:a16="http://schemas.microsoft.com/office/drawing/2014/main" id="{0D668A7E-C5C4-442A-EC01-A3D4CD040885}"/>
              </a:ext>
            </a:extLst>
          </p:cNvPr>
          <p:cNvSpPr txBox="1"/>
          <p:nvPr/>
        </p:nvSpPr>
        <p:spPr>
          <a:xfrm>
            <a:off x="7144898" y="1755548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5</a:t>
            </a:r>
          </a:p>
        </p:txBody>
      </p:sp>
      <p:sp>
        <p:nvSpPr>
          <p:cNvPr id="62" name="TextovéPole 61">
            <a:extLst>
              <a:ext uri="{FF2B5EF4-FFF2-40B4-BE49-F238E27FC236}">
                <a16:creationId xmlns:a16="http://schemas.microsoft.com/office/drawing/2014/main" id="{8CF49146-90A2-6E0E-3375-B8BCE04D05D1}"/>
              </a:ext>
            </a:extLst>
          </p:cNvPr>
          <p:cNvSpPr txBox="1"/>
          <p:nvPr/>
        </p:nvSpPr>
        <p:spPr>
          <a:xfrm>
            <a:off x="7298671" y="3213745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6</a:t>
            </a:r>
          </a:p>
        </p:txBody>
      </p:sp>
      <p:sp>
        <p:nvSpPr>
          <p:cNvPr id="63" name="TextovéPole 62">
            <a:extLst>
              <a:ext uri="{FF2B5EF4-FFF2-40B4-BE49-F238E27FC236}">
                <a16:creationId xmlns:a16="http://schemas.microsoft.com/office/drawing/2014/main" id="{AFC51FB7-3685-750C-38CF-89955D150D72}"/>
              </a:ext>
            </a:extLst>
          </p:cNvPr>
          <p:cNvSpPr txBox="1"/>
          <p:nvPr/>
        </p:nvSpPr>
        <p:spPr>
          <a:xfrm>
            <a:off x="5616928" y="2476102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6</a:t>
            </a:r>
          </a:p>
        </p:txBody>
      </p:sp>
      <p:sp>
        <p:nvSpPr>
          <p:cNvPr id="64" name="TextovéPole 63">
            <a:extLst>
              <a:ext uri="{FF2B5EF4-FFF2-40B4-BE49-F238E27FC236}">
                <a16:creationId xmlns:a16="http://schemas.microsoft.com/office/drawing/2014/main" id="{AFBD8023-0C36-99CF-FD5F-EC1539EAC2B5}"/>
              </a:ext>
            </a:extLst>
          </p:cNvPr>
          <p:cNvSpPr txBox="1"/>
          <p:nvPr/>
        </p:nvSpPr>
        <p:spPr>
          <a:xfrm>
            <a:off x="7549726" y="5111556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7</a:t>
            </a:r>
          </a:p>
        </p:txBody>
      </p:sp>
      <p:sp>
        <p:nvSpPr>
          <p:cNvPr id="65" name="TextovéPole 64">
            <a:extLst>
              <a:ext uri="{FF2B5EF4-FFF2-40B4-BE49-F238E27FC236}">
                <a16:creationId xmlns:a16="http://schemas.microsoft.com/office/drawing/2014/main" id="{F61544B4-3921-88CC-9848-BDFAC4BE0824}"/>
              </a:ext>
            </a:extLst>
          </p:cNvPr>
          <p:cNvSpPr txBox="1"/>
          <p:nvPr/>
        </p:nvSpPr>
        <p:spPr>
          <a:xfrm>
            <a:off x="11114504" y="1704122"/>
            <a:ext cx="296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tx2"/>
                </a:solidFill>
                <a:latin typeface="+mj-lt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825056234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16-9-cz-v11.potx" id="{850E93A8-45C9-4C23-9306-30E4FC2F50F2}" vid="{13F8A24C-E6A5-454D-8F66-47FE17FE1E3B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muni-arts-prezentace-16-9-cz-v11</Template>
  <TotalTime>17115</TotalTime>
  <Words>1502</Words>
  <Application>Microsoft Office PowerPoint</Application>
  <PresentationFormat>Širokoúhlá obrazovka</PresentationFormat>
  <Paragraphs>200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Tahoma</vt:lpstr>
      <vt:lpstr>Wingdings</vt:lpstr>
      <vt:lpstr>Prezentace_MU_CZ</vt:lpstr>
      <vt:lpstr>Karolínská minuskula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FFMU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Sfragistika</dc:title>
  <dc:creator>Lukas Fuhrer</dc:creator>
  <cp:lastModifiedBy>Lukas Fuhrer</cp:lastModifiedBy>
  <cp:revision>28</cp:revision>
  <cp:lastPrinted>1601-01-01T00:00:00Z</cp:lastPrinted>
  <dcterms:created xsi:type="dcterms:W3CDTF">2023-06-09T13:55:49Z</dcterms:created>
  <dcterms:modified xsi:type="dcterms:W3CDTF">2023-10-09T07:41:20Z</dcterms:modified>
</cp:coreProperties>
</file>