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35" autoAdjust="0"/>
  </p:normalViewPr>
  <p:slideViewPr>
    <p:cSldViewPr snapToGrid="0">
      <p:cViewPr varScale="1">
        <p:scale>
          <a:sx n="78" d="100"/>
          <a:sy n="78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455DD-6011-45DC-A429-F7431C6BD904}" type="datetimeFigureOut">
              <a:rPr lang="cs-CZ" smtClean="0"/>
              <a:t>10.12.2023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5CC44-0563-490B-B51C-2267711378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325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45CC44-0563-490B-B51C-22677113780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90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45CC44-0563-490B-B51C-22677113780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8228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C2DBA8-C255-E9CC-6100-33AB118AE4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E080C54-5C94-405F-4FE9-EB86EEF164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29779A-B0AA-ADA2-1696-3B40E4E8C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05B3-E364-46C1-A7B1-20C0321BDBF9}" type="datetimeFigureOut">
              <a:rPr lang="cs-CZ" smtClean="0"/>
              <a:t>10.12.2023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0EF7A6-A500-0F8F-499D-B87458230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CF0DE7-BAB8-5250-3D1C-A02B12F3B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2C92-3842-4FE8-95E3-29EDE9EBD3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438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85CFB5-2B05-17FF-7EFF-A1C994376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3A21605-A915-12C4-F333-EFCC878E27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8A805B-9F35-C098-A3E5-008797CAE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05B3-E364-46C1-A7B1-20C0321BDBF9}" type="datetimeFigureOut">
              <a:rPr lang="cs-CZ" smtClean="0"/>
              <a:t>10.12.2023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559F221-318C-BA8E-8E34-AC7F1AD4D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659E88-E231-8E71-F41F-D94308C04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2C92-3842-4FE8-95E3-29EDE9EBD3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352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A2BB56D-C2D7-A336-BB97-5D80CE8735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B53D4BA-8C46-E36B-3A6F-D438862A20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B35D34-FDB2-92BF-69AF-F9C5E3851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05B3-E364-46C1-A7B1-20C0321BDBF9}" type="datetimeFigureOut">
              <a:rPr lang="cs-CZ" smtClean="0"/>
              <a:t>10.12.2023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B1F7F4-0FFC-8EDA-0BCE-3C7FEC0D2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0BF4B6-2C8C-E1A0-A8F6-92B595CD6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2C92-3842-4FE8-95E3-29EDE9EBD3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5478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2F55BB-2466-30AA-3B8A-681AA2E22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A9137B-4C32-3B86-3E34-3B7CF5EC8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D7D502-67A5-CC4C-5EB8-F0126785B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05B3-E364-46C1-A7B1-20C0321BDBF9}" type="datetimeFigureOut">
              <a:rPr lang="cs-CZ" smtClean="0"/>
              <a:t>10.12.2023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3105BD-D4B2-BD13-C4CB-013F79840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C3473E-3C1C-5FF5-23E4-D1C299572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2C92-3842-4FE8-95E3-29EDE9EBD3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884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C4A9F4-00F6-2DEE-7D71-4BE70FC10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2448AB7-D14D-EC96-BEAC-6F8A67644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1E449A7-E7A3-907C-D8F5-9E8244D79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05B3-E364-46C1-A7B1-20C0321BDBF9}" type="datetimeFigureOut">
              <a:rPr lang="cs-CZ" smtClean="0"/>
              <a:t>10.12.2023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883B3E-9C48-3E46-F536-755C3613E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C2F54D-3E90-50B7-4A59-6B9918BD7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2C92-3842-4FE8-95E3-29EDE9EBD3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07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700265-0F5C-A7F5-B4AC-C450F4B80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8EC615-9D0B-E6FD-7920-9E31A7DC38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362F2C-D6B0-20CD-A449-21AE6D689E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FDB934F-D71C-5185-5A90-1878F5B4B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05B3-E364-46C1-A7B1-20C0321BDBF9}" type="datetimeFigureOut">
              <a:rPr lang="cs-CZ" smtClean="0"/>
              <a:t>10.12.2023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CAF9AFB-1BAD-888D-B7B2-8D9F35D9A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B347842-682F-412B-4151-2558D36BC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2C92-3842-4FE8-95E3-29EDE9EBD3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5858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118A86-D439-341B-315E-7092F17E6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8481EDD-8B47-297D-E0BF-1EBA9BF3C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DFF2D59-C7F0-8E6A-14CD-CDD1F887A9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F1CEEFB-CE1A-9DAE-BE22-7FC67E0320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94FE2F3-F52F-38C4-DE08-0FC3946BE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69608F8-E5CB-C949-2B3D-6323B504A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05B3-E364-46C1-A7B1-20C0321BDBF9}" type="datetimeFigureOut">
              <a:rPr lang="cs-CZ" smtClean="0"/>
              <a:t>10.12.2023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1911FE3-AF13-548C-472C-92A1D4310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D340A78-6D5A-E6BC-7C3A-3A3B00DE9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2C92-3842-4FE8-95E3-29EDE9EBD3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7451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5F2D76-556A-2EA7-5D1A-E7E19126C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D85B479-FE07-30EE-8DF2-8DF527B87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05B3-E364-46C1-A7B1-20C0321BDBF9}" type="datetimeFigureOut">
              <a:rPr lang="cs-CZ" smtClean="0"/>
              <a:t>10.12.2023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5808CF5-C85D-14DD-07AD-4C95632F6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92E3D93-E413-AF18-4FF8-E82A4860D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2C92-3842-4FE8-95E3-29EDE9EBD3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6140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2AE4D32-C19C-D92B-2748-498EC59F1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05B3-E364-46C1-A7B1-20C0321BDBF9}" type="datetimeFigureOut">
              <a:rPr lang="cs-CZ" smtClean="0"/>
              <a:t>10.12.2023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C028814-27AA-4535-F730-ED9D28717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51F10BD-7C01-C8D7-FF19-58512EDBE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2C92-3842-4FE8-95E3-29EDE9EBD3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60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145A6D-DBAC-2093-023E-00DC48CF9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BCE706-6BA9-B1F7-A62B-3D7CF4FE8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A5022B6-9AD6-9CCD-2842-61D836AE0A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BAFE77D-2BAE-FC11-C9E5-0B42ED975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05B3-E364-46C1-A7B1-20C0321BDBF9}" type="datetimeFigureOut">
              <a:rPr lang="cs-CZ" smtClean="0"/>
              <a:t>10.12.2023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ADF68AC-6FE4-DFA9-1B62-E61FB9819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F7DB6D9-D540-E01A-0B10-85A2B1387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2C92-3842-4FE8-95E3-29EDE9EBD3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0583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198A76-575C-63B1-C4FA-2A749FAFA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404799B-0ABE-8DBA-E924-BB2554D608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E3000BA-77D5-CE7B-1EE3-08813F90E8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8B8762E-313E-82EA-FECD-8A69F97F0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05B3-E364-46C1-A7B1-20C0321BDBF9}" type="datetimeFigureOut">
              <a:rPr lang="cs-CZ" smtClean="0"/>
              <a:t>10.12.2023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F16085F-2D89-B4E3-D061-52DF9DFB5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CAA712F-9ADB-7FAC-4BDA-077B62922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2C92-3842-4FE8-95E3-29EDE9EBD3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631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1F6F2E9-32AE-AA75-7B5E-93F95C5BE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393E4F7-061F-7011-1350-1307D6F690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80190A-5CC8-F9A9-A770-E5847BC730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505B3-E364-46C1-A7B1-20C0321BDBF9}" type="datetimeFigureOut">
              <a:rPr lang="cs-CZ" smtClean="0"/>
              <a:t>10.12.2023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A71739-8479-9425-B468-606A8E1A72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4D53878-7FAE-E661-A523-77DEC1A097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22C92-3842-4FE8-95E3-29EDE9EBD3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263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itannica.com/" TargetMode="External"/><Relationship Id="rId2" Type="http://schemas.openxmlformats.org/officeDocument/2006/relationships/hyperlink" Target="http://www.zedler-lexikon.d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ncyclopedia.com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gitalniknihovna.cz/nk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upedia.de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41E4BA-4390-88E3-97A9-FB9F2D30D3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Encyklopedie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063699C-9AB0-F616-2140-4FE4010ACA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Ondřej Haváč</a:t>
            </a:r>
          </a:p>
        </p:txBody>
      </p:sp>
    </p:spTree>
    <p:extLst>
      <p:ext uri="{BB962C8B-B14F-4D97-AF65-F5344CB8AC3E}">
        <p14:creationId xmlns:p14="http://schemas.microsoft.com/office/powerpoint/2010/main" val="4130904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64CF42-0450-9F5B-8560-BAABC6366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Pomocná a odborná 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D084A6-48FD-949A-4FE5-EE02C9C3E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Literatura – historik užívá pomocnou a odbornou literaturu </a:t>
            </a:r>
          </a:p>
          <a:p>
            <a:pPr lvl="1"/>
            <a:r>
              <a:rPr lang="cs-CZ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pomocná </a:t>
            </a:r>
            <a:r>
              <a:rPr lang="cs-CZ" dirty="0">
                <a:latin typeface="Times New Roman" panose="02020603050405020304" pitchFamily="18" charset="0"/>
                <a:ea typeface="MS Mincho" panose="02020609040205080304" pitchFamily="49" charset="-128"/>
              </a:rPr>
              <a:t>=</a:t>
            </a:r>
            <a:r>
              <a:rPr lang="en-GB" dirty="0">
                <a:latin typeface="Times New Roman" panose="02020603050405020304" pitchFamily="18" charset="0"/>
                <a:ea typeface="MS Mincho" panose="02020609040205080304" pitchFamily="49" charset="-128"/>
              </a:rPr>
              <a:t>&gt;</a:t>
            </a:r>
            <a:r>
              <a:rPr lang="cs-CZ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příručky, slovníky apod. </a:t>
            </a:r>
          </a:p>
          <a:p>
            <a:r>
              <a:rPr lang="en-GB" dirty="0">
                <a:latin typeface="Times New Roman" panose="02020603050405020304" pitchFamily="18" charset="0"/>
                <a:ea typeface="MS Mincho" panose="02020609040205080304" pitchFamily="49" charset="-128"/>
              </a:rPr>
              <a:t>N</a:t>
            </a:r>
            <a:r>
              <a:rPr lang="cs-CZ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aučné</a:t>
            </a:r>
            <a:r>
              <a:rPr lang="cs-CZ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slovníky a encyklopedie </a:t>
            </a:r>
          </a:p>
          <a:p>
            <a:pPr lvl="1"/>
            <a:r>
              <a:rPr lang="cs-CZ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abecedně či systematicky poskytují sumu dosavadních poznatků</a:t>
            </a:r>
          </a:p>
          <a:p>
            <a:pPr lvl="1"/>
            <a:r>
              <a:rPr lang="cs-CZ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děleny na všeobecné a speciální</a:t>
            </a:r>
          </a:p>
          <a:p>
            <a:pPr lvl="2"/>
            <a:r>
              <a:rPr lang="cs-CZ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Předchůdci: Plinius st. (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Historia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naturalis</a:t>
            </a:r>
            <a:r>
              <a:rPr lang="cs-CZ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, 77 po Kr.), </a:t>
            </a:r>
          </a:p>
          <a:p>
            <a:pPr lvl="2"/>
            <a:r>
              <a:rPr lang="cs-CZ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Isidor ze Sevilly (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Etymologie, </a:t>
            </a:r>
            <a:r>
              <a:rPr lang="cs-CZ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po r. 600), </a:t>
            </a:r>
          </a:p>
          <a:p>
            <a:pPr lvl="2"/>
            <a:r>
              <a:rPr lang="cs-CZ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J. A. Komenský (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Všeobecná porada o nápravě věcí lidských</a:t>
            </a:r>
            <a:r>
              <a:rPr lang="cs-CZ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); </a:t>
            </a:r>
          </a:p>
          <a:p>
            <a:pPr lvl="2"/>
            <a:r>
              <a:rPr lang="cs-CZ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první moderní encyklopedie – D. Diderot a J.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D’Alembert</a:t>
            </a:r>
            <a:r>
              <a:rPr lang="cs-CZ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(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Encyklopedie aneb racionální slovník umění, věd a řemesel</a:t>
            </a:r>
            <a:r>
              <a:rPr lang="cs-CZ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, 1751–1772)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620806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B5E1BA-CA3C-AD0D-AA3E-B69B452C1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Všeobecné encyklopedie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959023-F964-E3A7-9053-0B81696A0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1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Johannes Heinrich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Zedler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Grosses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vollständiges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Universallexicon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aller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Wissenschaften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und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Künste</a:t>
            </a:r>
            <a:r>
              <a:rPr lang="cs-CZ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1732-52, 64 sv.,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nejv</a:t>
            </a:r>
            <a:r>
              <a:rPr lang="cs-CZ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 lexikon 18. stol.</a:t>
            </a:r>
            <a:r>
              <a:rPr lang="cs-CZ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 www.zedler-lexikon.de</a:t>
            </a:r>
            <a:endParaRPr lang="en-GB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cs-CZ" sz="1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Encyclopédie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ou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dictionnaire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raisonné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des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arts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des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sciences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et des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métiers</a:t>
            </a:r>
            <a:r>
              <a:rPr lang="cs-CZ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1751–72.</a:t>
            </a:r>
            <a:endParaRPr lang="en-GB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cs-CZ" sz="1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Encyclopaedia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Britannica</a:t>
            </a:r>
            <a:r>
              <a:rPr lang="cs-CZ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poprvé 1768–71, mnohokrát vydána, dnes každoročně. Online: </a:t>
            </a:r>
            <a:r>
              <a:rPr lang="cs-CZ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3"/>
              </a:rPr>
              <a:t>www.britannica.com</a:t>
            </a:r>
            <a:r>
              <a:rPr lang="cs-CZ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en-GB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Der Grosse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Brockhaus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Handbuch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des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Wissens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in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zwanzig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Bänden</a:t>
            </a:r>
            <a:r>
              <a:rPr lang="cs-CZ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počátky v 18. stol., 15. vyd.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Leipzig</a:t>
            </a:r>
            <a:r>
              <a:rPr lang="cs-CZ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1928-1935, 20 sv.</a:t>
            </a:r>
            <a:endParaRPr lang="en-GB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Meyers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Neues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Lexikon</a:t>
            </a:r>
            <a:r>
              <a:rPr lang="cs-CZ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Leipzig</a:t>
            </a:r>
            <a:r>
              <a:rPr lang="cs-CZ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1961–4 (8 sv.) a 1971–8 (18 sv.).</a:t>
            </a:r>
            <a:endParaRPr lang="en-GB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Grand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Larousse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encyclopédique</a:t>
            </a:r>
            <a:r>
              <a:rPr lang="cs-CZ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Paris 1960–4, 12 sv.</a:t>
            </a:r>
            <a:endParaRPr lang="en-GB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Enciclopedia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italiana</a:t>
            </a:r>
            <a:r>
              <a:rPr lang="cs-CZ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Roma 1929–39, 36 sv.</a:t>
            </a:r>
            <a:endParaRPr lang="en-GB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Enciclopedia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universal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illustrada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europeo-americana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(ESPASA)</a:t>
            </a:r>
            <a:r>
              <a:rPr lang="cs-CZ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Barcelona – Madrid 1905–30, 70 sv.</a:t>
            </a:r>
            <a:endParaRPr lang="en-GB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The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Encyclopedia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Americana</a:t>
            </a:r>
            <a:r>
              <a:rPr lang="cs-CZ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NY 1972, 30 sv.</a:t>
            </a:r>
            <a:endParaRPr lang="en-GB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cs-CZ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Souhrnná encyklopedie, zahrnující na 200 dílčích encyklopedií a naučných slovníků: </a:t>
            </a:r>
            <a:r>
              <a:rPr lang="cs-CZ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4"/>
              </a:rPr>
              <a:t>www.encyclopedia.com</a:t>
            </a:r>
            <a:endParaRPr lang="en-GB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4847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6692A6-CAAB-655D-C780-CB93B600F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Domácí všeobecné encyklopedie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18256A-C4E6-334C-A461-65664A0DD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Riegrův slovník naučný</a:t>
            </a:r>
            <a:r>
              <a:rPr lang="cs-CZ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Praha 1860–1874, 11 sv. (první česká encyklopedie).</a:t>
            </a:r>
            <a:endParaRPr lang="en-GB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cs-CZ" sz="1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Ottův slovník naučný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(OSN), 1888 - 1909</a:t>
            </a:r>
            <a:endParaRPr lang="en-GB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cs-CZ" sz="1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Ottův slovník naučný nové doby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 dodatky</a:t>
            </a:r>
            <a:r>
              <a:rPr lang="cs-CZ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6 sv., 1930–1943, nedokončen.; 1998–2003, 12 sv.</a:t>
            </a:r>
            <a:endParaRPr lang="en-GB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Masarykův slovník naučný</a:t>
            </a:r>
            <a:r>
              <a:rPr lang="cs-CZ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7 sv. 1925–1933.</a:t>
            </a:r>
            <a:endParaRPr lang="en-GB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Komenského slovník naučný</a:t>
            </a:r>
            <a:r>
              <a:rPr lang="cs-CZ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10 sv., 1937–8.</a:t>
            </a:r>
            <a:endParaRPr lang="en-GB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Příruční slovník naučný</a:t>
            </a:r>
            <a:r>
              <a:rPr lang="cs-CZ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4 sv. 1962–7.</a:t>
            </a:r>
            <a:endParaRPr lang="en-GB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Ilustrovaný encyklopedický slovník</a:t>
            </a:r>
            <a:r>
              <a:rPr lang="cs-CZ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3 sv., 1980–2.</a:t>
            </a:r>
            <a:endParaRPr lang="en-GB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Malá československá encyklopedie</a:t>
            </a:r>
            <a:r>
              <a:rPr lang="cs-CZ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6 sv., 1984–7.</a:t>
            </a:r>
            <a:endParaRPr lang="en-GB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Všeobecná encyklopedie</a:t>
            </a:r>
            <a:r>
              <a:rPr lang="cs-CZ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4 sv., 1996–8.</a:t>
            </a:r>
            <a:endParaRPr lang="en-GB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9269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D1D34770-47A8-402C-AF23-2B653F2D8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59EE986-B9A3-9519-88BB-1A2E07C8D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9" y="723898"/>
            <a:ext cx="6002110" cy="1495425"/>
          </a:xfrm>
        </p:spPr>
        <p:txBody>
          <a:bodyPr>
            <a:normAutofit/>
          </a:bodyPr>
          <a:lstStyle/>
          <a:p>
            <a:r>
              <a:rPr lang="cs-CZ" sz="4000" b="1"/>
              <a:t>Ottův slovník naučný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3AA51E-B882-489D-FF48-DCC8A72EF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80" y="2405067"/>
            <a:ext cx="6002110" cy="3729034"/>
          </a:xfrm>
        </p:spPr>
        <p:txBody>
          <a:bodyPr>
            <a:normAutofit/>
          </a:bodyPr>
          <a:lstStyle/>
          <a:p>
            <a:r>
              <a:rPr lang="cs-CZ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Vydáván od 1888–1909 v Praze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Nejprve v podobě sešitů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 28 svazků (</a:t>
            </a:r>
            <a:r>
              <a:rPr lang="cs-CZ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27 sv. + 1 sv. doplňky)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obsahuje 139.418 hesel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jeho sestavení spolupracovalo 1.086 odborníků (historická </a:t>
            </a:r>
            <a:r>
              <a:rPr lang="cs-CZ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hesla redigoval Josef </a:t>
            </a:r>
            <a:r>
              <a:rPr lang="cs-CZ" sz="20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Emler</a:t>
            </a:r>
            <a:r>
              <a:rPr lang="cs-CZ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často velice kvalitní)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dostupný v digitalizované verzi na stránkách NK ČR: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u="sng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3"/>
              </a:rPr>
              <a:t>www.digitalniknihovna.cz/nkp</a:t>
            </a:r>
            <a:r>
              <a:rPr lang="cs-CZ" sz="20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cs-CZ" sz="2000" dirty="0"/>
          </a:p>
        </p:txBody>
      </p:sp>
      <p:pic>
        <p:nvPicPr>
          <p:cNvPr id="5" name="Obrázek 4" descr="Obsah obrázku text, kniha&#10;&#10;Popis byl vytvořen automaticky">
            <a:extLst>
              <a:ext uri="{FF2B5EF4-FFF2-40B4-BE49-F238E27FC236}">
                <a16:creationId xmlns:a16="http://schemas.microsoft.com/office/drawing/2014/main" id="{D5CB0AE3-5AE0-35E4-9451-ED6F1049CC1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11" r="-1" b="1622"/>
          <a:stretch/>
        </p:blipFill>
        <p:spPr>
          <a:xfrm>
            <a:off x="7199440" y="10"/>
            <a:ext cx="4992560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800989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7DC0D5-29AA-966F-BDC3-7BDB98033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Speciální encyklopedie (historické)</a:t>
            </a:r>
            <a:br>
              <a:rPr lang="en-GB" sz="44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84F3CA-69EC-3CAD-3918-FA414993C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4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Československá vlastivěda</a:t>
            </a:r>
            <a:r>
              <a:rPr lang="cs-CZ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Praha 1929–1936, 10 sv. (4. sv. Dějiny).</a:t>
            </a:r>
            <a:endParaRPr lang="en-GB" sz="24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cs-CZ" sz="24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ABC světových dějin</a:t>
            </a:r>
            <a:r>
              <a:rPr lang="cs-CZ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Praha 1967.</a:t>
            </a:r>
            <a:endParaRPr lang="en-GB" sz="24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cs-CZ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Libor Vykoupil: </a:t>
            </a:r>
            <a:r>
              <a:rPr lang="cs-CZ" sz="24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Slovník českých dějin</a:t>
            </a:r>
            <a:r>
              <a:rPr lang="cs-CZ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Brno 1994.</a:t>
            </a:r>
            <a:endParaRPr lang="en-GB" sz="24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cs-CZ" sz="24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Kulturněhistorická encyklopedie Slezska a severovýchodní Moravy</a:t>
            </a:r>
            <a:r>
              <a:rPr lang="cs-CZ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2 sv., Univ. Ostrava 2005.</a:t>
            </a:r>
            <a:endParaRPr lang="en-GB" sz="24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cs-CZ" sz="24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Akademická encyklopedie českých dějin</a:t>
            </a:r>
            <a:r>
              <a:rPr lang="cs-CZ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I-IV (A-G), Praha 2009-19, plánováno 15 sv.; základní pojmy českých dějin; vyd. HÚ AVČR.</a:t>
            </a:r>
            <a:endParaRPr lang="en-GB" sz="24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6308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586ABD-502D-33FD-3634-FDD7BC0B7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Zahraniční</a:t>
            </a:r>
            <a:br>
              <a:rPr lang="en-GB" sz="44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D8F248-F747-F939-3D0D-64A6FD8BC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algn="just"/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Europe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1450 to 1789.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Encyclopedia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of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the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Early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Modern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World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  <a:r>
              <a:rPr lang="cs-CZ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6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vols</a:t>
            </a:r>
            <a:r>
              <a:rPr lang="cs-CZ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Eds</a:t>
            </a:r>
            <a:r>
              <a:rPr lang="cs-CZ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 Jonathan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Dewald</a:t>
            </a:r>
            <a:r>
              <a:rPr lang="cs-CZ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et al. New York 2004.</a:t>
            </a:r>
            <a:endParaRPr lang="en-GB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Europe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1789 to 1914.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Encyclopedia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of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the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Age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of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Industry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and Empire.</a:t>
            </a:r>
            <a:r>
              <a:rPr lang="cs-CZ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5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vols</a:t>
            </a:r>
            <a:r>
              <a:rPr lang="cs-CZ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Eds</a:t>
            </a:r>
            <a:r>
              <a:rPr lang="cs-CZ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 John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Marriman</a:t>
            </a:r>
            <a:r>
              <a:rPr lang="cs-CZ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Jay</a:t>
            </a:r>
            <a:r>
              <a:rPr lang="cs-CZ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Winter et al. Detroit aj. 2006.</a:t>
            </a:r>
            <a:endParaRPr lang="en-GB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Enzyklopädie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der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Neuzeit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  <a:r>
              <a:rPr lang="cs-CZ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16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Bde</a:t>
            </a:r>
            <a:r>
              <a:rPr lang="cs-CZ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 Ed. Friedrich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Jaeger</a:t>
            </a:r>
            <a:r>
              <a:rPr lang="cs-CZ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 Stuttgart –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Weimar</a:t>
            </a:r>
            <a:r>
              <a:rPr lang="cs-CZ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2005–2012.</a:t>
            </a:r>
            <a:endParaRPr lang="en-GB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Emcyclopedia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of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European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Social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History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From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1350 to 2000.</a:t>
            </a:r>
            <a:r>
              <a:rPr lang="cs-CZ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Vols</a:t>
            </a:r>
            <a:r>
              <a:rPr lang="cs-CZ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 1-6. Ed. Peter N.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Stearns</a:t>
            </a:r>
            <a:r>
              <a:rPr lang="cs-CZ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 Detroit aj. 2001.</a:t>
            </a:r>
            <a:endParaRPr lang="en-GB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Macmillan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Encyclopedia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of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Death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and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Dying</a:t>
            </a:r>
            <a:r>
              <a:rPr lang="cs-CZ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 NY 2003.</a:t>
            </a:r>
            <a:endParaRPr lang="en-GB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Theologische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Realenzyklopädie</a:t>
            </a:r>
            <a:r>
              <a:rPr lang="cs-CZ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Bd</a:t>
            </a:r>
            <a:r>
              <a:rPr lang="cs-CZ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 1-36.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Berlin</a:t>
            </a:r>
            <a:r>
              <a:rPr lang="cs-CZ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– NY 1977-2004.</a:t>
            </a:r>
            <a:endParaRPr lang="en-GB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Docupedia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–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Zeitgeschichte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Begriffe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Methoden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und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Debatten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der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zeithistorischen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Forschung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  <a:r>
              <a:rPr lang="cs-CZ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Online: </a:t>
            </a:r>
            <a:r>
              <a:rPr lang="cs-CZ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https://docupedia.de</a:t>
            </a:r>
            <a:r>
              <a:rPr lang="cs-CZ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en-GB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2881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22DDCC-FA10-E2D7-6C9E-3F3DF0FF4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Životopisné slovníky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1D4144-6F67-54B0-2282-22787A839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 algn="just">
              <a:buNone/>
            </a:pPr>
            <a:endParaRPr lang="en-GB" sz="1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cs-CZ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Gottfried Johann </a:t>
            </a:r>
            <a:r>
              <a:rPr lang="cs-CZ" sz="20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Dlabacz</a:t>
            </a:r>
            <a:r>
              <a:rPr lang="cs-CZ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Allgemeines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historisches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Künstler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-Lexikon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für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Böhmen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und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zum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Theil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auch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für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Mahren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und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Schlesien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  <a:r>
              <a:rPr lang="cs-CZ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I-III. Prag 1815.</a:t>
            </a:r>
            <a:endParaRPr lang="en-GB" sz="2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cs-CZ" sz="20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Constant</a:t>
            </a:r>
            <a:r>
              <a:rPr lang="cs-CZ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von </a:t>
            </a:r>
            <a:r>
              <a:rPr lang="cs-CZ" sz="20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Wurzbach</a:t>
            </a:r>
            <a:r>
              <a:rPr lang="cs-CZ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Biographisches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Lexikon des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Kaisertums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Österreich</a:t>
            </a:r>
            <a:r>
              <a:rPr lang="cs-CZ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60 sv., </a:t>
            </a:r>
            <a:r>
              <a:rPr lang="cs-CZ" sz="20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Wien</a:t>
            </a:r>
            <a:r>
              <a:rPr lang="cs-CZ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1856–91.</a:t>
            </a:r>
            <a:endParaRPr lang="en-GB" sz="2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cs-CZ" sz="20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Biografický slovník Českých zemí</a:t>
            </a:r>
            <a:r>
              <a:rPr lang="cs-CZ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vyd. HÚ AV ČR od r. 2004 – do r. 2017 vydáno 20 sešitů (po písm. G).</a:t>
            </a:r>
            <a:endParaRPr lang="en-GB" sz="2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cs-CZ" sz="20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Biografický slovník Slezska a severní Moravy</a:t>
            </a:r>
            <a:r>
              <a:rPr lang="cs-CZ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vyd. Ostravská univerzita, 1993–2009, vyd. 24 sešitů ve dvou řadách.</a:t>
            </a:r>
            <a:endParaRPr lang="en-GB" sz="2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cs-CZ" sz="20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Lexikon české literatury</a:t>
            </a:r>
            <a:r>
              <a:rPr lang="cs-CZ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 1-2. Praha 1985 a 1993.</a:t>
            </a:r>
            <a:endParaRPr lang="en-GB" sz="2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cs-CZ" sz="20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Lexikon současných českých historiků</a:t>
            </a:r>
            <a:r>
              <a:rPr lang="cs-CZ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 Praha 1999.</a:t>
            </a:r>
            <a:endParaRPr lang="en-GB" sz="2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634997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771</Words>
  <Application>Microsoft Office PowerPoint</Application>
  <PresentationFormat>Širokoúhlá obrazovka</PresentationFormat>
  <Paragraphs>64</Paragraphs>
  <Slides>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</vt:lpstr>
      <vt:lpstr>Times New Roman</vt:lpstr>
      <vt:lpstr>Motiv Office</vt:lpstr>
      <vt:lpstr>Encyklopedie</vt:lpstr>
      <vt:lpstr>Pomocná a odborná literatura</vt:lpstr>
      <vt:lpstr>Všeobecné encyklopedie</vt:lpstr>
      <vt:lpstr>Domácí všeobecné encyklopedie</vt:lpstr>
      <vt:lpstr>Ottův slovník naučný</vt:lpstr>
      <vt:lpstr>Speciální encyklopedie (historické) </vt:lpstr>
      <vt:lpstr>Zahraniční </vt:lpstr>
      <vt:lpstr>Životopisné slovníky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Encyklopedie</dc:title>
  <dc:creator>Ondřej Haváč</dc:creator>
  <cp:lastModifiedBy>Ondřej Haváč</cp:lastModifiedBy>
  <cp:revision>12</cp:revision>
  <dcterms:created xsi:type="dcterms:W3CDTF">2022-12-04T14:53:03Z</dcterms:created>
  <dcterms:modified xsi:type="dcterms:W3CDTF">2023-12-10T20:20:44Z</dcterms:modified>
</cp:coreProperties>
</file>