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4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59" autoAdjust="0"/>
    <p:restoredTop sz="85419" autoAdjust="0"/>
  </p:normalViewPr>
  <p:slideViewPr>
    <p:cSldViewPr snapToGrid="0">
      <p:cViewPr varScale="1">
        <p:scale>
          <a:sx n="71" d="100"/>
          <a:sy n="71" d="100"/>
        </p:scale>
        <p:origin x="101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20AA7-1AB8-49AC-9A2D-E5749DC41D4E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B90B8-0B4C-463C-A0D7-1B7C34D625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868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RECENZE: standart matice moravská</a:t>
            </a:r>
          </a:p>
          <a:p>
            <a:endParaRPr lang="cs-CZ" dirty="0"/>
          </a:p>
          <a:p>
            <a:r>
              <a:rPr lang="cs-CZ" dirty="0"/>
              <a:t>http://www.matice-moravska.cz/pokyny-pro-upravu-prispevku</a:t>
            </a:r>
          </a:p>
          <a:p>
            <a:endParaRPr lang="cs-CZ" dirty="0"/>
          </a:p>
          <a:p>
            <a:r>
              <a:rPr lang="cs-CZ" dirty="0"/>
              <a:t>Kosatík a Rákosník POZOR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3B90B8-0B4C-463C-A0D7-1B7C34D6259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642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SSO: Strana slovenské obrody, SS: Strana </a:t>
            </a:r>
            <a:r>
              <a:rPr lang="cs-CZ" dirty="0" err="1"/>
              <a:t>slobody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3B90B8-0B4C-463C-A0D7-1B7C34D6259D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576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3B90B8-0B4C-463C-A0D7-1B7C34D6259D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314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https://www.irozhlas.cz/veda-technologie/historie/ceskoslovensko-charta-77-propaganda-komunismus-rude-pravo-ztroskotanci-a_2201120911_btk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3B90B8-0B4C-463C-A0D7-1B7C34D6259D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119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2879C2-C50C-A31D-FC0D-728D503128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49DBF1-0F40-7E6B-0A94-353F45F351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CB6F11-114D-2D5D-3CE7-9C02A2779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D8FDD-DC02-4A58-9BB6-A9043AE87EA6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85919F-9D0A-FFCB-698E-CE442205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8C66E8-2CA6-584C-10BA-E66374F03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E87D-5E5D-4F3D-9D2F-9998567C9B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809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224B1B-FD78-2193-4A7B-5A9B58C01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1841412-2CB5-1E64-7F87-893101A8F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EBF355-D70F-B9F4-9014-3D1EEC9C4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D8FDD-DC02-4A58-9BB6-A9043AE87EA6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0CD377-9CA0-9C15-1292-41FBAACAC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A3D726-B5CC-7F72-3785-555D2816B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E87D-5E5D-4F3D-9D2F-9998567C9B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34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37C228C-7749-0FB7-3ED3-F447D90678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C18D9BF-4DF0-1FED-813A-3183A9F882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961318-CE59-206F-E535-4F52C1271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D8FDD-DC02-4A58-9BB6-A9043AE87EA6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EDB79A-B974-3BDF-75FC-DC4F0C84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FFBD26-44BA-7210-21A9-86B748232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E87D-5E5D-4F3D-9D2F-9998567C9B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08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31C17F-9971-3D19-2DCD-B770B0317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3D1D8D-3864-7795-D76C-33663192A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AF9E0C-8925-F886-1518-D492F0C36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D8FDD-DC02-4A58-9BB6-A9043AE87EA6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E4035D-5CFC-A762-B055-7F05B19DD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16D938-1B6C-C7A5-715F-178FDD97E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E87D-5E5D-4F3D-9D2F-9998567C9B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968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490A7A-F234-0DB8-3AF1-778E65337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B1EA6B5-7639-BE31-CFE0-483271C42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43F3CE-274D-B009-ABB1-64D1EEBA2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D8FDD-DC02-4A58-9BB6-A9043AE87EA6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916DF6-DDB3-D1A9-228D-4E5D8A442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407507-869B-8687-ED89-AA6E91D0E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E87D-5E5D-4F3D-9D2F-9998567C9B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704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972025-E710-A469-0D26-8C3B5B7A3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D09B15-A789-2B05-E54E-1E6F45246A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308F85C-CE42-B19C-DB5C-BC96CBC9C1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0C30AC8-840E-3EB1-C247-FA55BF9C3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D8FDD-DC02-4A58-9BB6-A9043AE87EA6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87D4D76-CAA8-5E21-1470-DD5B26556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C03AC8-11E9-CBBE-F5A9-D5CDEC158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E87D-5E5D-4F3D-9D2F-9998567C9B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557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0828F-D75F-3D4B-01E8-E4F2583BB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CC9D725-BC09-649A-FC0E-7AB282601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7C00BF-4CFD-30F6-9214-2A78904F1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00698B9-4854-1A44-FCD4-0AC1E3ABBD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118F8CD-6500-8101-974D-81C711DDF5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088558D-5FC0-2851-68B4-28468DD9E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D8FDD-DC02-4A58-9BB6-A9043AE87EA6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F14623B-F718-8AC6-91C0-428231FF9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FA237E2-31EE-5C8B-2942-9269BBF6C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E87D-5E5D-4F3D-9D2F-9998567C9B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833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DF6324-16D1-1618-7409-CAD625D3B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ABBDDF4-50DB-05CB-8B14-519E9824C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D8FDD-DC02-4A58-9BB6-A9043AE87EA6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EA76FA1-B8AB-3862-D6DE-213C6CB4B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218B14D-48F7-C753-4CC0-C6C11098C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E87D-5E5D-4F3D-9D2F-9998567C9B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95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E28EEBA-D7CD-8DEE-3E33-DCF74104B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D8FDD-DC02-4A58-9BB6-A9043AE87EA6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50AD599-EEA1-E365-DB30-35107EF5E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A1D826D-8FB5-F480-DCD3-EE297BF3F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E87D-5E5D-4F3D-9D2F-9998567C9B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67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65D53C-CBA4-F8EC-463F-F7D96CA54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480C68-4C43-0AF7-1E53-10434B6BB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FD0BE34-7AE6-C4BB-FC69-24BAC09550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5DCFC9D-9B50-CD34-D94B-53B983DCA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D8FDD-DC02-4A58-9BB6-A9043AE87EA6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492E52-85F7-48FA-5132-949AD7574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D95AFEC-49BE-2692-BDC2-A60B05278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E87D-5E5D-4F3D-9D2F-9998567C9B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304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0AC9A1-B090-9497-FE1C-B0CEB6236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99656AD-6B3C-82B3-2486-49225E6B53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656CAEB-1803-4F9A-FC9A-7ED7C1B24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50B5F44-78DE-C2CF-E4C8-81F6CA4BB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D8FDD-DC02-4A58-9BB6-A9043AE87EA6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5E7137F-F720-9453-7D32-40823A7A6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F34E0AC-D18A-02C8-3B0E-E24F96C7B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3E87D-5E5D-4F3D-9D2F-9998567C9B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193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CF1E2BF-5581-1769-509A-2EC088AF3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B83A610-E4E6-B344-EC72-FE930B4EE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634C5E-6AC7-6A07-E25D-7C629FA7C7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D8FDD-DC02-4A58-9BB6-A9043AE87EA6}" type="datetimeFigureOut">
              <a:rPr lang="cs-CZ" smtClean="0"/>
              <a:t>10.12.2023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CEC11E-2003-ACCD-C2D4-3258B1C617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B31814-CB89-C6E3-B720-22DD648632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3E87D-5E5D-4F3D-9D2F-9998567C9B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112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28A2F8-A801-578E-4426-A371026506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Represe a opozice proti normalizačnímu režimu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9A1B76-3191-F740-BEBA-EE1E3D1AE3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Ondřej Haváč</a:t>
            </a:r>
          </a:p>
        </p:txBody>
      </p:sp>
    </p:spTree>
    <p:extLst>
      <p:ext uri="{BB962C8B-B14F-4D97-AF65-F5344CB8AC3E}">
        <p14:creationId xmlns:p14="http://schemas.microsoft.com/office/powerpoint/2010/main" val="3844992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B97AC6-56DA-177B-A6A9-86D697F13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982"/>
            <a:ext cx="10515600" cy="1325563"/>
          </a:xfrm>
        </p:spPr>
        <p:txBody>
          <a:bodyPr/>
          <a:lstStyle/>
          <a:p>
            <a:r>
              <a:rPr lang="cs-CZ" dirty="0"/>
              <a:t>Opoziční proudy a represe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089CED-33EB-94D8-7E67-8C131A200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5545"/>
            <a:ext cx="10515600" cy="471141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politika uvolňování napětí = žádné „teatrální“ politické procesy</a:t>
            </a:r>
          </a:p>
          <a:p>
            <a:r>
              <a:rPr lang="cs-CZ" dirty="0"/>
              <a:t>trestní postihování odpůrců ale probíhalo v různé míře až do 1989</a:t>
            </a:r>
          </a:p>
          <a:p>
            <a:pPr lvl="1"/>
            <a:r>
              <a:rPr lang="cs-CZ" dirty="0"/>
              <a:t>za poli. trestné činy odsouzeno 4758 z toho 1142 nepodmíněně</a:t>
            </a:r>
          </a:p>
          <a:p>
            <a:r>
              <a:rPr lang="cs-CZ" dirty="0"/>
              <a:t>navenek dodržovány zásady trestního řízení</a:t>
            </a:r>
          </a:p>
          <a:p>
            <a:r>
              <a:rPr lang="cs-CZ" dirty="0"/>
              <a:t>Např. proces s Hnutím revoluční mládeže v březnu 1971</a:t>
            </a:r>
          </a:p>
          <a:p>
            <a:pPr lvl="1"/>
            <a:r>
              <a:rPr lang="cs-CZ" dirty="0"/>
              <a:t>Petr Uhl odsouzen na 4 roky</a:t>
            </a:r>
          </a:p>
          <a:p>
            <a:r>
              <a:rPr lang="cs-CZ" dirty="0"/>
              <a:t>proces s Hnutím za demokratický socialismus v srpnu 1972</a:t>
            </a:r>
          </a:p>
          <a:p>
            <a:pPr lvl="1"/>
            <a:r>
              <a:rPr lang="cs-CZ" dirty="0"/>
              <a:t>brněnský krajský tajemník ÚV KSČ Jaroslav Šabata odsouzen na 6 a půl roku</a:t>
            </a:r>
          </a:p>
          <a:p>
            <a:r>
              <a:rPr lang="cs-CZ" dirty="0"/>
              <a:t>časté mimosoudní postihy = neustálá šikana (znemožňování práce, zabavování řidič. průkazů, opakované předvolávání k výslechům)</a:t>
            </a:r>
          </a:p>
          <a:p>
            <a:r>
              <a:rPr lang="cs-CZ" dirty="0"/>
              <a:t>25.4.1973 přijalo FS zákony (doplnění trestního zákona a zákon o přečinech) = možnost uvalení ochranného dohledu po odpykání trestu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2575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11F6CF-C8E4-C62E-817D-C43DF24F2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EB34CD-709C-4968-E553-558830CD1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disent (odpadlík) = zažitý termín používaný nejprve západními novináři</a:t>
            </a:r>
          </a:p>
          <a:p>
            <a:r>
              <a:rPr lang="cs-CZ" dirty="0"/>
              <a:t>činnost disidentů veřejná, nezakládali tajné organizace</a:t>
            </a:r>
          </a:p>
          <a:p>
            <a:r>
              <a:rPr lang="cs-CZ" dirty="0"/>
              <a:t>především rozšiřování nejrůznějších textů (z oblastí politologie, historie aj.), které nemohly v zemi vyjít</a:t>
            </a:r>
          </a:p>
          <a:p>
            <a:r>
              <a:rPr lang="cs-CZ" dirty="0"/>
              <a:t>soudy byly postihováni za „podvracení republiky“, „pobuřování“ nebo za „poškozování zájmů republiky v cizině“</a:t>
            </a:r>
          </a:p>
        </p:txBody>
      </p:sp>
    </p:spTree>
    <p:extLst>
      <p:ext uri="{BB962C8B-B14F-4D97-AF65-F5344CB8AC3E}">
        <p14:creationId xmlns:p14="http://schemas.microsoft.com/office/powerpoint/2010/main" val="180765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703861-4EE6-1275-89E4-9F2BC6F85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Konference KBSE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CF399A-BA71-1815-C9F4-B042B368D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30.7 – 1.8. 1975 v Helsinkách</a:t>
            </a:r>
          </a:p>
          <a:p>
            <a:r>
              <a:rPr lang="cs-CZ" dirty="0"/>
              <a:t>závěrečná etapa jednání v rámci Konference o bezpečnosti a spolupráci v Evropě (32 států, včetně USA a Kanady)</a:t>
            </a:r>
          </a:p>
          <a:p>
            <a:r>
              <a:rPr lang="cs-CZ" dirty="0"/>
              <a:t>uznání poválečných zisků a sféry vlivu SSSR</a:t>
            </a:r>
          </a:p>
          <a:p>
            <a:r>
              <a:rPr lang="cs-CZ" dirty="0"/>
              <a:t>tzv. třetí koš obsahoval problematiku lidských práv</a:t>
            </a:r>
          </a:p>
          <a:p>
            <a:pPr lvl="1"/>
            <a:r>
              <a:rPr lang="cs-CZ" dirty="0"/>
              <a:t>signatáři se mají řídit zásadami Charty OSN a Všeobecnou deklarací lidských práv (tj. Mezinárodními pakty o občanských a lidských právech)</a:t>
            </a:r>
          </a:p>
          <a:p>
            <a:pPr lvl="1"/>
            <a:r>
              <a:rPr lang="cs-CZ" dirty="0"/>
              <a:t>ČSSR k dohodám přistoupilo již 7.10.1968, ale neratifikovalo je.</a:t>
            </a:r>
          </a:p>
          <a:p>
            <a:pPr lvl="1"/>
            <a:r>
              <a:rPr lang="cs-CZ" dirty="0"/>
              <a:t>13.10.1976 byly publikovány ve Sbírce zákonů (č. 120/1976) a nabyly tak platnost</a:t>
            </a:r>
          </a:p>
        </p:txBody>
      </p:sp>
    </p:spTree>
    <p:extLst>
      <p:ext uri="{BB962C8B-B14F-4D97-AF65-F5344CB8AC3E}">
        <p14:creationId xmlns:p14="http://schemas.microsoft.com/office/powerpoint/2010/main" val="444217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55703C-4F65-1AFF-17D0-0BFEB3282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Český underground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4BD898-BAA0-EFA1-63C4-913628F98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neoficiální kulturní proud/ subkultura</a:t>
            </a:r>
          </a:p>
          <a:p>
            <a:r>
              <a:rPr lang="cs-CZ" dirty="0"/>
              <a:t>zásada neuzavírat s režimem a jeho kulturními institucemi žádné kompromisy</a:t>
            </a:r>
          </a:p>
          <a:p>
            <a:r>
              <a:rPr lang="cs-CZ" i="1" dirty="0"/>
              <a:t>Zpráva o třetím českém hudebním obrození </a:t>
            </a:r>
            <a:r>
              <a:rPr lang="cs-CZ" dirty="0"/>
              <a:t>= jako ideový manifest kultury undergroundu 70. let  (básník Ivan Martin Jirous)</a:t>
            </a:r>
          </a:p>
          <a:p>
            <a:r>
              <a:rPr lang="cs-CZ" dirty="0"/>
              <a:t>1979 založen časopis </a:t>
            </a:r>
            <a:r>
              <a:rPr lang="cs-CZ" dirty="0" err="1"/>
              <a:t>Vokno</a:t>
            </a:r>
            <a:r>
              <a:rPr lang="cs-CZ" dirty="0"/>
              <a:t> (František „Čuňas“ Stárek)</a:t>
            </a:r>
          </a:p>
        </p:txBody>
      </p:sp>
    </p:spTree>
    <p:extLst>
      <p:ext uri="{BB962C8B-B14F-4D97-AF65-F5344CB8AC3E}">
        <p14:creationId xmlns:p14="http://schemas.microsoft.com/office/powerpoint/2010/main" val="2734282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DCFA66-86E2-DEB8-134C-99DDCCCD9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s Plastiky a Charta 77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BF1E7B-3FA6-540D-94FB-D43E4E696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rocková kapela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Plastic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Universe</a:t>
            </a:r>
            <a:r>
              <a:rPr lang="cs-CZ" dirty="0"/>
              <a:t> byla pro své veřejné vystupování odsouzena za „výtržnictví“ v roce 1976</a:t>
            </a:r>
          </a:p>
          <a:p>
            <a:r>
              <a:rPr lang="cs-CZ" dirty="0"/>
              <a:t>Václav Havel, Pavel Kohout, Jiří Němec společně s Zdeňkem Mlynářem rozhodli zorganizovat občanskou iniciativu, která by dohlížela na dodržování lidských práv: Chartu 77</a:t>
            </a:r>
          </a:p>
          <a:p>
            <a:r>
              <a:rPr lang="cs-CZ" dirty="0"/>
              <a:t>242 podpisů nejrůznějších osob</a:t>
            </a:r>
          </a:p>
          <a:p>
            <a:r>
              <a:rPr lang="cs-CZ" dirty="0"/>
              <a:t>zahrnula pod sebe různé opoziční proudy: Václava Bendu (katolík), Petr Uhl (radikální socialista), Zdeněk Mlynář (reformní komunista)</a:t>
            </a:r>
          </a:p>
          <a:p>
            <a:r>
              <a:rPr lang="cs-CZ" dirty="0"/>
              <a:t>prvními mluvčími: Václav Havel, Jiří Hájek a Jan Patočka</a:t>
            </a:r>
          </a:p>
        </p:txBody>
      </p:sp>
    </p:spTree>
    <p:extLst>
      <p:ext uri="{BB962C8B-B14F-4D97-AF65-F5344CB8AC3E}">
        <p14:creationId xmlns:p14="http://schemas.microsoft.com/office/powerpoint/2010/main" val="43314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0E2D38-074F-9467-674A-B76BA4ABF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Reakce režimu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64298F-0C5D-FF48-180C-5510A5154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5441"/>
            <a:ext cx="10515600" cy="4761522"/>
          </a:xfrm>
        </p:spPr>
        <p:txBody>
          <a:bodyPr>
            <a:normAutofit/>
          </a:bodyPr>
          <a:lstStyle/>
          <a:p>
            <a:r>
              <a:rPr lang="cs-CZ" dirty="0"/>
              <a:t>„hysterická“ – předsednictvo ÚV KSČ se jí zabývalo 7.1.1977</a:t>
            </a:r>
          </a:p>
          <a:p>
            <a:pPr lvl="1"/>
            <a:r>
              <a:rPr lang="cs-CZ" dirty="0"/>
              <a:t>Charta označena za protistátní, kontrarevoluční dokument a platforma</a:t>
            </a:r>
          </a:p>
          <a:p>
            <a:pPr lvl="1"/>
            <a:r>
              <a:rPr lang="cs-CZ" dirty="0"/>
              <a:t>Husák přímo rozpracoval kroky proti Chartě</a:t>
            </a:r>
          </a:p>
          <a:p>
            <a:r>
              <a:rPr lang="cs-CZ" dirty="0"/>
              <a:t>Článek v Rudém právu: Ztroskotanci a samozvanci 12.1.1977</a:t>
            </a:r>
          </a:p>
          <a:p>
            <a:pPr lvl="1"/>
            <a:r>
              <a:rPr lang="cs-CZ" dirty="0"/>
              <a:t>následovala policejní šikana – Jan Patočka na následky mnohahodinového výslechu umírá 13.4.1977</a:t>
            </a:r>
          </a:p>
          <a:p>
            <a:pPr lvl="1"/>
            <a:r>
              <a:rPr lang="cs-CZ" dirty="0"/>
              <a:t>proti chartistům zahájeno vyšetřování 6.1.1977 za podezření za „podvracení republiky“</a:t>
            </a:r>
          </a:p>
          <a:p>
            <a:pPr lvl="1"/>
            <a:r>
              <a:rPr lang="cs-CZ" dirty="0"/>
              <a:t>Charta = ilegální organizace a rozšiřování jejího znění je tedy trestné, zveřejněním v zahraničí navíc došlo k „poškození republiky v cizině“</a:t>
            </a:r>
          </a:p>
          <a:p>
            <a:pPr lvl="1"/>
            <a:r>
              <a:rPr lang="cs-CZ" dirty="0"/>
              <a:t>obžaloba podána jen na některé chartisty (ve vězení tak Havel, Pavlíček, Ornest, Lederer)</a:t>
            </a:r>
          </a:p>
        </p:txBody>
      </p:sp>
    </p:spTree>
    <p:extLst>
      <p:ext uri="{BB962C8B-B14F-4D97-AF65-F5344CB8AC3E}">
        <p14:creationId xmlns:p14="http://schemas.microsoft.com/office/powerpoint/2010/main" val="3027230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CF5E5B-4B9E-C137-E6C5-E7D1745AF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Akce proti Chartě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7EE105-8395-88F1-4774-B6DAB324A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7655"/>
            <a:ext cx="10515600" cy="489930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organizované protesty  dělníků a jejich podpisové akce proti Chartě skončili nezdarem</a:t>
            </a:r>
          </a:p>
          <a:p>
            <a:r>
              <a:rPr lang="cs-CZ" dirty="0"/>
              <a:t>Anticharta </a:t>
            </a:r>
          </a:p>
          <a:p>
            <a:pPr lvl="1"/>
            <a:r>
              <a:rPr lang="cs-CZ" dirty="0"/>
              <a:t>shromáždění českých a slovenských umělců v Národním divadle 28.1.1977</a:t>
            </a:r>
          </a:p>
          <a:p>
            <a:pPr lvl="1"/>
            <a:r>
              <a:rPr lang="cs-CZ" dirty="0"/>
              <a:t>Prohlášení: </a:t>
            </a:r>
            <a:r>
              <a:rPr lang="cs-CZ" i="1" dirty="0"/>
              <a:t>Za nové tvůrčí činy ve jménu socialismu a míru</a:t>
            </a:r>
          </a:p>
          <a:p>
            <a:pPr lvl="1"/>
            <a:r>
              <a:rPr lang="cs-CZ" dirty="0"/>
              <a:t>deklarace podpory kulturní politice KSČ, četla Jiřina Švorcová</a:t>
            </a:r>
          </a:p>
          <a:p>
            <a:pPr lvl="1"/>
            <a:r>
              <a:rPr lang="cs-CZ" dirty="0"/>
              <a:t>Pro hudební umělce bylo setkání 4.2.1977, četl Karel Gott</a:t>
            </a:r>
          </a:p>
          <a:p>
            <a:pPr lvl="1"/>
            <a:r>
              <a:rPr lang="cs-CZ" dirty="0"/>
              <a:t>dodatečně podpisy sbírány v kulturních institucích po celé zemi</a:t>
            </a:r>
          </a:p>
          <a:p>
            <a:pPr lvl="1"/>
            <a:r>
              <a:rPr lang="cs-CZ" dirty="0"/>
              <a:t>Cíl: ukázat izolovanost chartistů v kulturních kruzích a morálně nalomit její signatáře</a:t>
            </a:r>
          </a:p>
          <a:p>
            <a:r>
              <a:rPr lang="cs-CZ" dirty="0"/>
              <a:t>Kampaň od pol. 1977 ustala = ostrá reakce zahraničí i </a:t>
            </a:r>
            <a:r>
              <a:rPr lang="cs-CZ" dirty="0" err="1"/>
              <a:t>deténte</a:t>
            </a:r>
            <a:r>
              <a:rPr lang="cs-CZ" dirty="0"/>
              <a:t>. Formálně bylo </a:t>
            </a:r>
            <a:r>
              <a:rPr lang="cs-CZ" dirty="0" err="1"/>
              <a:t>stáhání</a:t>
            </a:r>
            <a:r>
              <a:rPr lang="cs-CZ" dirty="0"/>
              <a:t> signatářů zastaveno 11.11.1980. Havel odsouzen ke 14 měsícům vězení podmíněně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2633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C98F7-169C-D527-D786-5B6580EA0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4952"/>
          </a:xfrm>
        </p:spPr>
        <p:txBody>
          <a:bodyPr/>
          <a:lstStyle/>
          <a:p>
            <a:r>
              <a:rPr lang="cs-CZ" dirty="0"/>
              <a:t>Dopad Charty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9755A1-CF86-B485-4E56-A6DC75670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0077"/>
            <a:ext cx="10515600" cy="4936886"/>
          </a:xfrm>
        </p:spPr>
        <p:txBody>
          <a:bodyPr>
            <a:normAutofit/>
          </a:bodyPr>
          <a:lstStyle/>
          <a:p>
            <a:r>
              <a:rPr lang="cs-CZ" dirty="0"/>
              <a:t>počet signatářů postupně stoupal až přesáhl 1800</a:t>
            </a:r>
          </a:p>
          <a:p>
            <a:r>
              <a:rPr lang="cs-CZ" dirty="0"/>
              <a:t>dopad na populaci malý, Charta především českou záležitostí (ani ne 20 podpisů z Sk =</a:t>
            </a:r>
            <a:r>
              <a:rPr lang="en-GB" dirty="0"/>
              <a:t>&gt; </a:t>
            </a:r>
            <a:r>
              <a:rPr lang="cs-CZ" dirty="0"/>
              <a:t>mírnější čistky </a:t>
            </a:r>
            <a:r>
              <a:rPr lang="en-GB" dirty="0"/>
              <a:t>a </a:t>
            </a:r>
            <a:r>
              <a:rPr lang="cs-CZ" dirty="0"/>
              <a:t>menší frustrace)</a:t>
            </a:r>
          </a:p>
          <a:p>
            <a:r>
              <a:rPr lang="cs-CZ" dirty="0"/>
              <a:t>morální význam pro opozici i exil	</a:t>
            </a:r>
          </a:p>
          <a:p>
            <a:r>
              <a:rPr lang="cs-CZ" dirty="0"/>
              <a:t>Na jejím základě vznikly další organizace:</a:t>
            </a:r>
          </a:p>
          <a:p>
            <a:pPr lvl="1"/>
            <a:r>
              <a:rPr lang="cs-CZ" dirty="0"/>
              <a:t>VONS (Výbor na obranu nespravedlivě stíhaných), </a:t>
            </a:r>
            <a:r>
              <a:rPr lang="cs-CZ" dirty="0" err="1"/>
              <a:t>zal</a:t>
            </a:r>
            <a:r>
              <a:rPr lang="cs-CZ" dirty="0"/>
              <a:t>. 24. 4. 1978</a:t>
            </a:r>
          </a:p>
          <a:p>
            <a:pPr lvl="1"/>
            <a:r>
              <a:rPr lang="cs-CZ" dirty="0"/>
              <a:t>pomoc těm, kteří byli stíháni z politických důvodů.</a:t>
            </a:r>
          </a:p>
          <a:p>
            <a:pPr lvl="1"/>
            <a:r>
              <a:rPr lang="cs-CZ" dirty="0"/>
              <a:t>na soudní přelíčení vysílal pozorovatele, informoval zahraniční tisk, zajišťoval obhájce</a:t>
            </a:r>
          </a:p>
          <a:p>
            <a:r>
              <a:rPr lang="cs-CZ" dirty="0"/>
              <a:t>StB zasáhla: 29.5.1979 zatčeno 16 jeho členů (Havel, Uhl, Benda, Dienstbier ad.), rozsudky od 2 do 5 let (Havel 4 a půl roku)</a:t>
            </a:r>
          </a:p>
        </p:txBody>
      </p:sp>
    </p:spTree>
    <p:extLst>
      <p:ext uri="{BB962C8B-B14F-4D97-AF65-F5344CB8AC3E}">
        <p14:creationId xmlns:p14="http://schemas.microsoft.com/office/powerpoint/2010/main" val="33418905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BF02E2-A935-5A37-E04E-63EC01BCD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Represe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F84DC0-C65C-9E9C-0ABD-D68BCD23A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tvrdé tresty i nepovolení podmínečného propuštění v polovině trestu</a:t>
            </a:r>
          </a:p>
          <a:p>
            <a:pPr lvl="1"/>
            <a:r>
              <a:rPr lang="cs-CZ" dirty="0"/>
              <a:t>(jen Otce Bednářové a Václavu Havlovi byl ze zdravotních důvodů prominut zbytek trestu)</a:t>
            </a:r>
          </a:p>
          <a:p>
            <a:r>
              <a:rPr lang="cs-CZ" dirty="0"/>
              <a:t>27.12.1979 – sovětská invaze do Afganistánu a konec politiky </a:t>
            </a:r>
            <a:r>
              <a:rPr lang="cs-CZ" dirty="0" err="1"/>
              <a:t>détente</a:t>
            </a:r>
            <a:endParaRPr lang="cs-CZ" dirty="0"/>
          </a:p>
          <a:p>
            <a:r>
              <a:rPr lang="cs-CZ" dirty="0"/>
              <a:t>Akce Asanace</a:t>
            </a:r>
          </a:p>
          <a:p>
            <a:pPr lvl="1"/>
            <a:r>
              <a:rPr lang="cs-CZ" dirty="0"/>
              <a:t>tajná akce s cílem donutit chartisty „dobrovolně“ se vystěhovat do ciziny</a:t>
            </a:r>
          </a:p>
          <a:p>
            <a:pPr lvl="1"/>
            <a:r>
              <a:rPr lang="cs-CZ" dirty="0"/>
              <a:t>část přijala (Kohout, Janýr, ml.)</a:t>
            </a:r>
          </a:p>
          <a:p>
            <a:r>
              <a:rPr lang="cs-CZ" dirty="0"/>
              <a:t>Charta ale s aktivitami pokračovala až do sametové revoluce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765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687279-20D8-9D8D-179F-4282A32DA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4F373F-D855-17A0-FD61-431EC36A9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Charakteristika období </a:t>
            </a:r>
            <a:r>
              <a:rPr lang="cs-CZ" dirty="0" err="1"/>
              <a:t>détente</a:t>
            </a:r>
            <a:endParaRPr lang="cs-CZ" dirty="0"/>
          </a:p>
          <a:p>
            <a:r>
              <a:rPr lang="cs-CZ" dirty="0"/>
              <a:t>KBSE</a:t>
            </a:r>
          </a:p>
          <a:p>
            <a:r>
              <a:rPr lang="cs-CZ" dirty="0"/>
              <a:t>Opoziční proudy (Charta 77, VONS, underground)</a:t>
            </a:r>
          </a:p>
          <a:p>
            <a:r>
              <a:rPr lang="cs-CZ" dirty="0"/>
              <a:t>Represe</a:t>
            </a:r>
          </a:p>
        </p:txBody>
      </p:sp>
    </p:spTree>
    <p:extLst>
      <p:ext uri="{BB962C8B-B14F-4D97-AF65-F5344CB8AC3E}">
        <p14:creationId xmlns:p14="http://schemas.microsoft.com/office/powerpoint/2010/main" val="4284089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17AADC-32FF-FEA7-107A-7D8EABF97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81574A-24F7-40F5-A227-115C755CD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Otáhal, Milan: </a:t>
            </a:r>
            <a:r>
              <a:rPr lang="cs-CZ" i="1" dirty="0"/>
              <a:t>Opozice, moc, společnost 1969-1989: příspěvek k dějinám "normalizace"</a:t>
            </a:r>
            <a:r>
              <a:rPr lang="cs-CZ" dirty="0"/>
              <a:t>. Praha: </a:t>
            </a:r>
            <a:r>
              <a:rPr lang="cs-CZ" dirty="0" err="1"/>
              <a:t>Maxdorf</a:t>
            </a:r>
            <a:r>
              <a:rPr lang="cs-CZ" dirty="0"/>
              <a:t>, 1994.</a:t>
            </a:r>
          </a:p>
          <a:p>
            <a:r>
              <a:rPr lang="cs-CZ" dirty="0"/>
              <a:t>Otáhal, Milan: </a:t>
            </a:r>
            <a:r>
              <a:rPr lang="cs-CZ" i="1" dirty="0"/>
              <a:t>Opoziční proudy v české společnosti 1969-1989.</a:t>
            </a:r>
            <a:r>
              <a:rPr lang="cs-CZ" dirty="0"/>
              <a:t> Praha 2012.</a:t>
            </a:r>
          </a:p>
          <a:p>
            <a:r>
              <a:rPr lang="cs-CZ" dirty="0"/>
              <a:t>Klimeš, David: </a:t>
            </a:r>
            <a:r>
              <a:rPr lang="cs-CZ" i="1" dirty="0"/>
              <a:t>Doporučeno nezveřejňovat.</a:t>
            </a:r>
            <a:r>
              <a:rPr lang="cs-CZ" dirty="0"/>
              <a:t> Praha 2022.</a:t>
            </a:r>
          </a:p>
          <a:p>
            <a:r>
              <a:rPr lang="cs-CZ" dirty="0"/>
              <a:t>Kudrna, Ladislav (</a:t>
            </a:r>
            <a:r>
              <a:rPr lang="cs-CZ" dirty="0" err="1"/>
              <a:t>ed</a:t>
            </a:r>
            <a:r>
              <a:rPr lang="cs-CZ" dirty="0"/>
              <a:t>.): </a:t>
            </a:r>
            <a:r>
              <a:rPr lang="cs-CZ" i="1" dirty="0"/>
              <a:t>Hvězdná hodina undergroundu: underground a Československo v letech 1976-1981</a:t>
            </a:r>
            <a:r>
              <a:rPr lang="cs-CZ" dirty="0"/>
              <a:t>. Praha 2021.</a:t>
            </a:r>
          </a:p>
          <a:p>
            <a:r>
              <a:rPr lang="cs-CZ" dirty="0"/>
              <a:t>Žantovský, Michal: </a:t>
            </a:r>
            <a:r>
              <a:rPr lang="cs-CZ" i="1" dirty="0"/>
              <a:t>Havel</a:t>
            </a:r>
            <a:r>
              <a:rPr lang="cs-CZ" dirty="0"/>
              <a:t>. Praha 2014.</a:t>
            </a:r>
          </a:p>
          <a:p>
            <a:r>
              <a:rPr lang="cs-CZ" dirty="0"/>
              <a:t>Vilém, </a:t>
            </a:r>
            <a:r>
              <a:rPr lang="cs-CZ" dirty="0" err="1"/>
              <a:t>Prečan</a:t>
            </a:r>
            <a:r>
              <a:rPr lang="cs-CZ" dirty="0"/>
              <a:t>: </a:t>
            </a:r>
            <a:r>
              <a:rPr lang="cs-CZ" i="1" dirty="0"/>
              <a:t>Charta 77 (1977 – 1989).</a:t>
            </a:r>
            <a:r>
              <a:rPr lang="cs-CZ" dirty="0"/>
              <a:t> </a:t>
            </a:r>
            <a:r>
              <a:rPr lang="cs-CZ" dirty="0" err="1"/>
              <a:t>Scheinfeld</a:t>
            </a:r>
            <a:r>
              <a:rPr lang="cs-CZ" dirty="0"/>
              <a:t> – Bratislava 1990.</a:t>
            </a:r>
          </a:p>
        </p:txBody>
      </p:sp>
    </p:spTree>
    <p:extLst>
      <p:ext uri="{BB962C8B-B14F-4D97-AF65-F5344CB8AC3E}">
        <p14:creationId xmlns:p14="http://schemas.microsoft.com/office/powerpoint/2010/main" val="4200462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16C2AC-86BE-7F3B-9875-08767EAD7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A7BDB4-1000-96C2-E3BE-812BD5357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Zahraniční situace</a:t>
            </a:r>
          </a:p>
          <a:p>
            <a:r>
              <a:rPr lang="cs-CZ" dirty="0"/>
              <a:t>Politický systém v ČSSR</a:t>
            </a:r>
          </a:p>
          <a:p>
            <a:r>
              <a:rPr lang="cs-CZ" dirty="0"/>
              <a:t>Opozice proti normalizačnímu režimu</a:t>
            </a:r>
          </a:p>
          <a:p>
            <a:r>
              <a:rPr lang="cs-CZ" dirty="0"/>
              <a:t>Represe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864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A06F5E-8B93-4AC0-BA41-892D6C0D9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Zahraniční situace v 70. letech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A45B32-1861-7C57-72CF-8A0A8966A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Politika </a:t>
            </a:r>
            <a:r>
              <a:rPr lang="cs-CZ" dirty="0" err="1"/>
              <a:t>détente</a:t>
            </a:r>
            <a:r>
              <a:rPr lang="cs-CZ" dirty="0"/>
              <a:t> (zmírňování napětí)</a:t>
            </a:r>
          </a:p>
          <a:p>
            <a:pPr lvl="1"/>
            <a:r>
              <a:rPr lang="cs-CZ" dirty="0"/>
              <a:t>S nástupem Richarda Nixona (1969 – 1974) do úřadu prezidenta USA a spojená se jménem jeho poradcem pro Národní bezpečnost a ministrem </a:t>
            </a:r>
            <a:r>
              <a:rPr lang="cs-CZ" dirty="0" err="1"/>
              <a:t>zahr</a:t>
            </a:r>
            <a:r>
              <a:rPr lang="cs-CZ" dirty="0"/>
              <a:t>. věcí Henry </a:t>
            </a:r>
            <a:r>
              <a:rPr lang="cs-CZ" dirty="0" err="1"/>
              <a:t>Kissingerem</a:t>
            </a:r>
            <a:r>
              <a:rPr lang="cs-CZ" dirty="0"/>
              <a:t> (kniha Uspořádání světa)</a:t>
            </a:r>
          </a:p>
          <a:p>
            <a:pPr lvl="1"/>
            <a:r>
              <a:rPr lang="cs-CZ" dirty="0"/>
              <a:t>V Evropě: západoněmecký kancléř Willi </a:t>
            </a:r>
            <a:r>
              <a:rPr lang="cs-CZ" dirty="0" err="1"/>
              <a:t>Brandt</a:t>
            </a:r>
            <a:r>
              <a:rPr lang="cs-CZ" dirty="0"/>
              <a:t> (</a:t>
            </a:r>
            <a:r>
              <a:rPr lang="cs-CZ" dirty="0" err="1"/>
              <a:t>Ostpolitik</a:t>
            </a:r>
            <a:r>
              <a:rPr lang="cs-CZ" dirty="0"/>
              <a:t>)</a:t>
            </a:r>
          </a:p>
          <a:p>
            <a:r>
              <a:rPr lang="cs-CZ" dirty="0"/>
              <a:t>Podepsání smluv: SALT I (1972) a SALT II (1979)</a:t>
            </a:r>
          </a:p>
          <a:p>
            <a:pPr lvl="1"/>
            <a:r>
              <a:rPr lang="cs-CZ" dirty="0" err="1"/>
              <a:t>Strategic</a:t>
            </a:r>
            <a:r>
              <a:rPr lang="cs-CZ" dirty="0"/>
              <a:t> </a:t>
            </a:r>
            <a:r>
              <a:rPr lang="cs-CZ" dirty="0" err="1"/>
              <a:t>Arms</a:t>
            </a:r>
            <a:r>
              <a:rPr lang="cs-CZ" dirty="0"/>
              <a:t> </a:t>
            </a:r>
            <a:r>
              <a:rPr lang="cs-CZ" dirty="0" err="1"/>
              <a:t>Limitation</a:t>
            </a:r>
            <a:r>
              <a:rPr lang="cs-CZ" dirty="0"/>
              <a:t> </a:t>
            </a:r>
            <a:r>
              <a:rPr lang="cs-CZ" dirty="0" err="1"/>
              <a:t>Talks</a:t>
            </a:r>
            <a:r>
              <a:rPr lang="cs-CZ" dirty="0"/>
              <a:t> – Rozhovory o omezení strategických zbraní</a:t>
            </a:r>
          </a:p>
          <a:p>
            <a:r>
              <a:rPr lang="cs-CZ" dirty="0" err="1"/>
              <a:t>Helsinki</a:t>
            </a:r>
            <a:r>
              <a:rPr lang="cs-CZ" dirty="0"/>
              <a:t> </a:t>
            </a:r>
            <a:r>
              <a:rPr lang="cs-CZ" dirty="0" err="1"/>
              <a:t>Accord</a:t>
            </a:r>
            <a:r>
              <a:rPr lang="cs-CZ" dirty="0"/>
              <a:t>: 1975</a:t>
            </a:r>
          </a:p>
          <a:p>
            <a:pPr lvl="1"/>
            <a:r>
              <a:rPr lang="cs-CZ" dirty="0"/>
              <a:t>Závěrečný akt Konference o bezpečnosti a spolupráci v Evropě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4734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D38849-92A9-720F-88C0-682365857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Politická situace v ČSSR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BBABF9-C93E-C112-7700-AB25DF1ED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Provázanost čs. a sov. stranických sjezdů, každých 5 let (XV. sjezd KSČ se konal 1976)</a:t>
            </a:r>
          </a:p>
          <a:p>
            <a:r>
              <a:rPr lang="cs-CZ" dirty="0"/>
              <a:t>závěry sjezdů tvořily politický program NF a ten formálně schvalovali voliči</a:t>
            </a:r>
          </a:p>
          <a:p>
            <a:r>
              <a:rPr lang="cs-CZ" dirty="0"/>
              <a:t>úpadek vlivu NF: všechny strany: (ČSL, ČSS, SSO i SS) bezpodmínečně spolupracovaly s KSČ</a:t>
            </a:r>
          </a:p>
          <a:p>
            <a:r>
              <a:rPr lang="cs-CZ" dirty="0"/>
              <a:t>Obnova zastřešujících organizací:</a:t>
            </a:r>
          </a:p>
          <a:p>
            <a:pPr lvl="1"/>
            <a:r>
              <a:rPr lang="cs-CZ" dirty="0"/>
              <a:t>Socialistický svaz mládeže (SSM) od jara 1970</a:t>
            </a:r>
          </a:p>
          <a:p>
            <a:pPr lvl="1"/>
            <a:r>
              <a:rPr lang="cs-CZ" dirty="0"/>
              <a:t>jeho součástí i Pionýrská organizace SSM</a:t>
            </a:r>
          </a:p>
          <a:p>
            <a:pPr lvl="1"/>
            <a:r>
              <a:rPr lang="cs-CZ" dirty="0"/>
              <a:t>„dobrovolně povinná“ účast</a:t>
            </a:r>
          </a:p>
        </p:txBody>
      </p:sp>
    </p:spTree>
    <p:extLst>
      <p:ext uri="{BB962C8B-B14F-4D97-AF65-F5344CB8AC3E}">
        <p14:creationId xmlns:p14="http://schemas.microsoft.com/office/powerpoint/2010/main" val="953302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07F6DB-62BF-1C38-1938-6C1909330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Politická situace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56D516-077B-918B-7C50-04DB8CFB9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Místo MHKD založeno v 1971: Sdružení katolických duchovních: </a:t>
            </a:r>
            <a:r>
              <a:rPr lang="cs-CZ" dirty="0" err="1"/>
              <a:t>Pacem</a:t>
            </a:r>
            <a:r>
              <a:rPr lang="cs-CZ" dirty="0"/>
              <a:t> in </a:t>
            </a:r>
            <a:r>
              <a:rPr lang="cs-CZ" dirty="0" err="1"/>
              <a:t>Terris</a:t>
            </a:r>
            <a:r>
              <a:rPr lang="cs-CZ" dirty="0"/>
              <a:t> (PIT), do nástupu Jana Pavla II. tolerováno Vatikánem</a:t>
            </a:r>
          </a:p>
          <a:p>
            <a:r>
              <a:rPr lang="cs-CZ" dirty="0"/>
              <a:t>Volby do zastupitelských orgánů:</a:t>
            </a:r>
          </a:p>
          <a:p>
            <a:pPr lvl="1"/>
            <a:r>
              <a:rPr lang="cs-CZ" dirty="0"/>
              <a:t>novela voleb. zákonů 6.1.1971</a:t>
            </a:r>
          </a:p>
          <a:p>
            <a:pPr lvl="1"/>
            <a:r>
              <a:rPr lang="cs-CZ" dirty="0"/>
              <a:t>kandidáty navrhovaly strany a organizace NF, v praxi jeden kandidát</a:t>
            </a:r>
          </a:p>
          <a:p>
            <a:pPr lvl="1"/>
            <a:r>
              <a:rPr lang="cs-CZ" dirty="0"/>
              <a:t>KSČ část mandátů přenechávala jiným stranám: nestraníci (18%), lidovci (5.5%)</a:t>
            </a:r>
          </a:p>
          <a:p>
            <a:pPr lvl="1"/>
            <a:r>
              <a:rPr lang="cs-CZ" dirty="0"/>
              <a:t>v praxi poslanci plnili program NF</a:t>
            </a:r>
          </a:p>
          <a:p>
            <a:pPr lvl="1"/>
            <a:r>
              <a:rPr lang="cs-CZ" dirty="0"/>
              <a:t>účast nebyla povinná, ale enormní tlak =</a:t>
            </a:r>
            <a:r>
              <a:rPr lang="en-GB" dirty="0"/>
              <a:t>&gt;</a:t>
            </a:r>
            <a:r>
              <a:rPr lang="cs-CZ" dirty="0"/>
              <a:t> kandidátka NF získávala 99%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073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4A3BC3-B0D2-AAFC-2E95-DA1A2E55C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Politická situace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65F3EE-581C-92ED-D4DE-67275445A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ideologické rovině = reálný socialismus (tzn. stávající systém)</a:t>
            </a:r>
          </a:p>
          <a:p>
            <a:r>
              <a:rPr lang="cs-CZ" dirty="0"/>
              <a:t>vybudování komunismu bylo otázkou vzdálené budoucnosti</a:t>
            </a:r>
          </a:p>
          <a:p>
            <a:r>
              <a:rPr lang="cs-CZ" dirty="0"/>
              <a:t>konzumní styl života a </a:t>
            </a:r>
            <a:r>
              <a:rPr lang="cs-CZ" dirty="0" err="1"/>
              <a:t>maloburžoázní</a:t>
            </a:r>
            <a:r>
              <a:rPr lang="cs-CZ" dirty="0"/>
              <a:t> pojetí rodinného života</a:t>
            </a:r>
          </a:p>
          <a:p>
            <a:r>
              <a:rPr lang="cs-CZ" dirty="0"/>
              <a:t>období normalizace = doba „bez vizí“</a:t>
            </a:r>
          </a:p>
          <a:p>
            <a:pPr lvl="1"/>
            <a:r>
              <a:rPr lang="cs-CZ" dirty="0"/>
              <a:t>čistky a emigrace vytvořili v duchovní oblasti z ČSSR „vyprahlou poušť“</a:t>
            </a:r>
          </a:p>
          <a:p>
            <a:pPr lvl="1"/>
            <a:r>
              <a:rPr lang="cs-CZ" dirty="0"/>
              <a:t>vydávání zakázaných autorů v samizdatu nebo v zahraničí (Škvoreckých Sixty-</a:t>
            </a:r>
            <a:r>
              <a:rPr lang="cs-CZ" dirty="0" err="1"/>
              <a:t>Eight</a:t>
            </a:r>
            <a:r>
              <a:rPr lang="cs-CZ" dirty="0"/>
              <a:t> </a:t>
            </a:r>
            <a:r>
              <a:rPr lang="cs-CZ" dirty="0" err="1"/>
              <a:t>Publishers</a:t>
            </a:r>
            <a:r>
              <a:rPr lang="cs-CZ" dirty="0"/>
              <a:t> v Torontu)</a:t>
            </a:r>
          </a:p>
          <a:p>
            <a:pPr lvl="1"/>
            <a:r>
              <a:rPr lang="cs-CZ" dirty="0"/>
              <a:t>na Slovensku volnější situace: </a:t>
            </a:r>
            <a:r>
              <a:rPr lang="cs-CZ" dirty="0" err="1"/>
              <a:t>Zväz</a:t>
            </a:r>
            <a:r>
              <a:rPr lang="cs-CZ" dirty="0"/>
              <a:t> slovenských </a:t>
            </a:r>
            <a:r>
              <a:rPr lang="cs-CZ" dirty="0" err="1"/>
              <a:t>spisovateľov</a:t>
            </a:r>
            <a:r>
              <a:rPr lang="cs-CZ" dirty="0"/>
              <a:t>, řada uznávaných básníků a spisovatelů (</a:t>
            </a:r>
            <a:r>
              <a:rPr lang="cs-CZ" dirty="0" err="1"/>
              <a:t>Mihálik</a:t>
            </a:r>
            <a:r>
              <a:rPr lang="cs-CZ" dirty="0"/>
              <a:t>, </a:t>
            </a:r>
            <a:r>
              <a:rPr lang="cs-CZ" dirty="0" err="1"/>
              <a:t>Mináč</a:t>
            </a:r>
            <a:r>
              <a:rPr lang="cs-CZ" dirty="0"/>
              <a:t>) ve službách režimu</a:t>
            </a:r>
          </a:p>
        </p:txBody>
      </p:sp>
    </p:spTree>
    <p:extLst>
      <p:ext uri="{BB962C8B-B14F-4D97-AF65-F5344CB8AC3E}">
        <p14:creationId xmlns:p14="http://schemas.microsoft.com/office/powerpoint/2010/main" val="1221602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C8C7E1-3DE2-E10A-BC2E-7A9E936DA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situace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E647A4-A696-F7B4-FAA8-2F2CF4ECC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upevnění moci Gustáva Husáka</a:t>
            </a:r>
          </a:p>
          <a:p>
            <a:pPr lvl="1"/>
            <a:r>
              <a:rPr lang="cs-CZ" dirty="0"/>
              <a:t>Alois Indra uklizen do funkce předsedy Federálního shromáždění</a:t>
            </a:r>
          </a:p>
          <a:p>
            <a:pPr lvl="1"/>
            <a:r>
              <a:rPr lang="cs-CZ" dirty="0"/>
              <a:t>28.5. 1975 schválilo FS zákon odebírající funkci prezidenta Ludvíku Svobodovi</a:t>
            </a:r>
          </a:p>
          <a:p>
            <a:pPr lvl="1"/>
            <a:r>
              <a:rPr lang="cs-CZ" dirty="0"/>
              <a:t>29.5.1975 zvolen prezidentem generální tajemník</a:t>
            </a:r>
          </a:p>
          <a:p>
            <a:r>
              <a:rPr lang="cs-CZ" dirty="0"/>
              <a:t>Režim personálně stabilní</a:t>
            </a:r>
          </a:p>
          <a:p>
            <a:pPr lvl="1"/>
            <a:r>
              <a:rPr lang="cs-CZ" dirty="0"/>
              <a:t>Lubomír Štrougal předsedou Federální vlády (18 let)</a:t>
            </a:r>
          </a:p>
          <a:p>
            <a:pPr lvl="1"/>
            <a:r>
              <a:rPr lang="cs-CZ" dirty="0"/>
              <a:t>Peter </a:t>
            </a:r>
            <a:r>
              <a:rPr lang="cs-CZ" dirty="0" err="1"/>
              <a:t>Colotka</a:t>
            </a:r>
            <a:r>
              <a:rPr lang="cs-CZ" dirty="0"/>
              <a:t> předsedou slovenské vlády (18 let)</a:t>
            </a:r>
          </a:p>
          <a:p>
            <a:pPr lvl="1"/>
            <a:r>
              <a:rPr lang="cs-CZ" dirty="0"/>
              <a:t>Josef Korčák předsedou české vlády (17 let)</a:t>
            </a:r>
          </a:p>
          <a:p>
            <a:pPr lvl="1"/>
            <a:r>
              <a:rPr lang="cs-CZ" dirty="0"/>
              <a:t>Jozef </a:t>
            </a:r>
            <a:r>
              <a:rPr lang="cs-CZ" dirty="0" err="1"/>
              <a:t>Lenárt</a:t>
            </a:r>
            <a:r>
              <a:rPr lang="cs-CZ" dirty="0"/>
              <a:t> prvním tajemníkem ÚV KSS (18 let)</a:t>
            </a:r>
          </a:p>
        </p:txBody>
      </p:sp>
    </p:spTree>
    <p:extLst>
      <p:ext uri="{BB962C8B-B14F-4D97-AF65-F5344CB8AC3E}">
        <p14:creationId xmlns:p14="http://schemas.microsoft.com/office/powerpoint/2010/main" val="4292862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4EBAE1-6904-4856-33D5-3BDFF34C5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Zahraniční situace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44ADB0-9810-06B1-0840-26BC422A3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normalizace vztahů se SRN</a:t>
            </a:r>
          </a:p>
          <a:p>
            <a:pPr lvl="1"/>
            <a:r>
              <a:rPr lang="cs-CZ" dirty="0"/>
              <a:t>podepsání smluv a navázání diplomatických vztahů (11.12.1973)</a:t>
            </a:r>
          </a:p>
          <a:p>
            <a:pPr lvl="1"/>
            <a:r>
              <a:rPr lang="cs-CZ" dirty="0"/>
              <a:t>za ČSSR: min. zahraničí: Bohuslav </a:t>
            </a:r>
            <a:r>
              <a:rPr lang="cs-CZ" dirty="0" err="1"/>
              <a:t>Chňoupek</a:t>
            </a:r>
            <a:r>
              <a:rPr lang="cs-CZ" dirty="0"/>
              <a:t> a Lubomír Štrougal</a:t>
            </a:r>
          </a:p>
          <a:p>
            <a:pPr lvl="1"/>
            <a:r>
              <a:rPr lang="cs-CZ" dirty="0"/>
              <a:t>výslovné uznání Mnichovské dohody za nulitní</a:t>
            </a:r>
          </a:p>
          <a:p>
            <a:pPr lvl="1"/>
            <a:r>
              <a:rPr lang="cs-CZ" dirty="0"/>
              <a:t>občanům německé národnosti povolena možnost vycestovat </a:t>
            </a:r>
          </a:p>
          <a:p>
            <a:r>
              <a:rPr lang="cs-CZ" dirty="0"/>
              <a:t>otázka církevní diecéze</a:t>
            </a:r>
          </a:p>
          <a:p>
            <a:pPr lvl="1"/>
            <a:r>
              <a:rPr lang="cs-CZ" dirty="0"/>
              <a:t>1977 zřízena na Slovensku samostatná církevní provincie s centrem v Trnavě (povýšeno na arcibiskupství)</a:t>
            </a:r>
          </a:p>
          <a:p>
            <a:pPr lvl="1"/>
            <a:r>
              <a:rPr lang="cs-CZ" dirty="0"/>
              <a:t>vztahy mezi ČSSR a Vatikánem i nadále špatné</a:t>
            </a:r>
          </a:p>
        </p:txBody>
      </p:sp>
    </p:spTree>
    <p:extLst>
      <p:ext uri="{BB962C8B-B14F-4D97-AF65-F5344CB8AC3E}">
        <p14:creationId xmlns:p14="http://schemas.microsoft.com/office/powerpoint/2010/main" val="25719237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1456</Words>
  <Application>Microsoft Office PowerPoint</Application>
  <PresentationFormat>Širokoúhlá obrazovka</PresentationFormat>
  <Paragraphs>152</Paragraphs>
  <Slides>19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Represe a opozice proti normalizačnímu režimu</vt:lpstr>
      <vt:lpstr>Literatura</vt:lpstr>
      <vt:lpstr>Struktura</vt:lpstr>
      <vt:lpstr>Zahraniční situace v 70. letech</vt:lpstr>
      <vt:lpstr>Politická situace v ČSSR</vt:lpstr>
      <vt:lpstr>Politická situace</vt:lpstr>
      <vt:lpstr>Politická situace</vt:lpstr>
      <vt:lpstr>Personální situace</vt:lpstr>
      <vt:lpstr>Zahraniční situace</vt:lpstr>
      <vt:lpstr>Opoziční proudy a represe</vt:lpstr>
      <vt:lpstr>Disent</vt:lpstr>
      <vt:lpstr>Konference KBSE</vt:lpstr>
      <vt:lpstr>Český underground</vt:lpstr>
      <vt:lpstr>Proces s Plastiky a Charta 77</vt:lpstr>
      <vt:lpstr>Reakce režimu</vt:lpstr>
      <vt:lpstr>Akce proti Chartě</vt:lpstr>
      <vt:lpstr>Dopad Charty</vt:lpstr>
      <vt:lpstr>Represe</vt:lpstr>
      <vt:lpstr>Shrnutí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 a opozice proti normalizačnímu režimu</dc:title>
  <dc:creator>Ondřej Haváč</dc:creator>
  <cp:lastModifiedBy>Ondřej Haváč</cp:lastModifiedBy>
  <cp:revision>22</cp:revision>
  <dcterms:created xsi:type="dcterms:W3CDTF">2022-11-21T10:27:42Z</dcterms:created>
  <dcterms:modified xsi:type="dcterms:W3CDTF">2023-12-10T20:58:12Z</dcterms:modified>
</cp:coreProperties>
</file>