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59" r:id="rId6"/>
    <p:sldId id="274" r:id="rId7"/>
    <p:sldId id="261" r:id="rId8"/>
    <p:sldId id="264" r:id="rId9"/>
    <p:sldId id="273" r:id="rId10"/>
    <p:sldId id="276" r:id="rId11"/>
    <p:sldId id="268" r:id="rId12"/>
    <p:sldId id="272" r:id="rId13"/>
    <p:sldId id="270" r:id="rId14"/>
    <p:sldId id="271" r:id="rId15"/>
    <p:sldId id="277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Světci a světice</a:t>
            </a:r>
            <a:br>
              <a:rPr lang="cs-CZ" dirty="0"/>
            </a:br>
            <a:r>
              <a:rPr lang="cs-CZ" dirty="0"/>
              <a:t>v rané církvi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/>
          <a:p>
            <a:r>
              <a:rPr lang="cs-CZ" dirty="0"/>
              <a:t>Počátky kultu</a:t>
            </a:r>
            <a:endParaRPr lang="en-US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pic>
        <p:nvPicPr>
          <p:cNvPr id="9" name="Obrázek 8" descr="Obsah obrázku obraz, umění, mytologie, Výtvarné umění&#10;&#10;Popis byl vytvořen automaticky">
            <a:extLst>
              <a:ext uri="{FF2B5EF4-FFF2-40B4-BE49-F238E27FC236}">
                <a16:creationId xmlns:a16="http://schemas.microsoft.com/office/drawing/2014/main" id="{D25017C8-A222-4108-11F8-6FB57FC85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83" y="1308616"/>
            <a:ext cx="6981461" cy="411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4E2A81-2706-90DB-E392-193E9669F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48967-478F-9F85-7523-A7B310F682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271AA0-A2F3-EC51-7B76-59482DB6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36590"/>
            <a:ext cx="10753200" cy="451576"/>
          </a:xfrm>
        </p:spPr>
        <p:txBody>
          <a:bodyPr/>
          <a:lstStyle/>
          <a:p>
            <a:r>
              <a:rPr lang="cs-CZ" sz="3600" dirty="0"/>
              <a:t>Umučení </a:t>
            </a:r>
            <a:r>
              <a:rPr lang="cs-CZ" sz="3600" dirty="0" err="1"/>
              <a:t>Polykarpovo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501083-47C3-3739-1BE3-9F76A38B3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30287"/>
            <a:ext cx="6414982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Jak vnímá autor </a:t>
            </a:r>
            <a:r>
              <a:rPr lang="cs-CZ" sz="2400" dirty="0" err="1">
                <a:latin typeface="Arial Narrow" panose="020B0606020202030204" pitchFamily="34" charset="0"/>
              </a:rPr>
              <a:t>Polykarpa</a:t>
            </a:r>
            <a:r>
              <a:rPr lang="cs-CZ" sz="2400" dirty="0">
                <a:latin typeface="Arial Narrow" panose="020B060602020203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Proč šel hlavní hrdina tak ochotně na smrt?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Jaký význam má pro autora mučednictví?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Hlavní záporné postavy?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Role Židů?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Obsahuje text zmínky o úctě k </a:t>
            </a:r>
            <a:r>
              <a:rPr lang="cs-CZ" sz="2400" dirty="0" err="1">
                <a:latin typeface="Arial Narrow" panose="020B0606020202030204" pitchFamily="34" charset="0"/>
              </a:rPr>
              <a:t>Polykarpovi</a:t>
            </a:r>
            <a:r>
              <a:rPr lang="cs-CZ" sz="2400" dirty="0">
                <a:latin typeface="Arial Narrow" panose="020B0606020202030204" pitchFamily="34" charset="0"/>
              </a:rPr>
              <a:t> jako 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ke světci?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Jaký mohl být primární účel daného textu?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Komu byl tento text určen?</a:t>
            </a:r>
          </a:p>
        </p:txBody>
      </p:sp>
      <p:pic>
        <p:nvPicPr>
          <p:cNvPr id="7" name="Obrázek 6" descr="Obsah obrázku obraz, kresba, skica, Umělecký tisk&#10;&#10;Popis byl vytvořen automaticky">
            <a:extLst>
              <a:ext uri="{FF2B5EF4-FFF2-40B4-BE49-F238E27FC236}">
                <a16:creationId xmlns:a16="http://schemas.microsoft.com/office/drawing/2014/main" id="{6BF37BCE-D1CE-FBC0-2B9F-5F81CB612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53" y="829576"/>
            <a:ext cx="5654447" cy="47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8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94CB19-47EF-46E4-8A80-475BC3F48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230148-903B-40F3-A6E0-B11B88E18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02A19-B15F-4B0A-941A-0DDB53FB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28435"/>
            <a:ext cx="6768035" cy="451576"/>
          </a:xfrm>
        </p:spPr>
        <p:txBody>
          <a:bodyPr/>
          <a:lstStyle/>
          <a:p>
            <a:r>
              <a:rPr lang="cs-CZ" sz="3600" dirty="0"/>
              <a:t>Raná forma kanonizace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4C9BE-B5BA-47CE-B205-42800DC7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752077"/>
            <a:ext cx="10753200" cy="47885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ve starověké církvi </a:t>
            </a:r>
            <a:r>
              <a:rPr lang="cs-CZ" sz="2400" b="1" dirty="0">
                <a:latin typeface="Arial Narrow" panose="020B0606020202030204" pitchFamily="34" charset="0"/>
              </a:rPr>
              <a:t>nemusel</a:t>
            </a:r>
            <a:r>
              <a:rPr lang="cs-CZ" sz="2400" dirty="0">
                <a:latin typeface="Arial Narrow" panose="020B0606020202030204" pitchFamily="34" charset="0"/>
              </a:rPr>
              <a:t> provádět kanonizace pouze </a:t>
            </a:r>
            <a:r>
              <a:rPr lang="cs-CZ" sz="2400" b="1" dirty="0">
                <a:latin typeface="Arial Narrow" panose="020B0606020202030204" pitchFamily="34" charset="0"/>
              </a:rPr>
              <a:t>papež</a:t>
            </a:r>
            <a:r>
              <a:rPr lang="cs-CZ" sz="2400" dirty="0">
                <a:latin typeface="Arial Narrow" panose="020B0606020202030204" pitchFamily="34" charset="0"/>
              </a:rPr>
              <a:t> (jako dnes)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nebylo vedeno žádné oficiální řízení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za svatého byla daná osoba prohlášena </a:t>
            </a:r>
            <a:r>
              <a:rPr lang="cs-CZ" sz="2400" b="1" dirty="0">
                <a:latin typeface="Arial Narrow" panose="020B0606020202030204" pitchFamily="34" charset="0"/>
              </a:rPr>
              <a:t>spontánně</a:t>
            </a:r>
            <a:r>
              <a:rPr lang="cs-CZ" sz="2400" dirty="0">
                <a:latin typeface="Arial Narrow" panose="020B0606020202030204" pitchFamily="34" charset="0"/>
              </a:rPr>
              <a:t> představiteli církevní obce – biskupem nebo knězem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na základně </a:t>
            </a:r>
            <a:r>
              <a:rPr lang="cs-CZ" sz="2400" b="1" dirty="0">
                <a:latin typeface="Arial Narrow" panose="020B0606020202030204" pitchFamily="34" charset="0"/>
              </a:rPr>
              <a:t>pověsti a zázraků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přenesení ostatků světce do chrámu nebo vystavění chrámu nad jeho hrobem (až od 4. století)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papežské kanonizace až od konce 10. století – pokud předtím papež kanonizoval, tak z funkce místního (římského) biskupa</a:t>
            </a:r>
          </a:p>
        </p:txBody>
      </p:sp>
    </p:spTree>
    <p:extLst>
      <p:ext uri="{BB962C8B-B14F-4D97-AF65-F5344CB8AC3E}">
        <p14:creationId xmlns:p14="http://schemas.microsoft.com/office/powerpoint/2010/main" val="216529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AE95A2-4A87-4849-95B6-24A146C323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B84DAF-4A08-4C2D-8F42-22C457A6C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6E8685-085F-4FEF-B9CC-25597B82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9962C5A3-877B-4FF7-BF85-5E7D7CEC0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25" y="237662"/>
            <a:ext cx="8575627" cy="5701452"/>
          </a:xfrm>
        </p:spPr>
      </p:pic>
    </p:spTree>
    <p:extLst>
      <p:ext uri="{BB962C8B-B14F-4D97-AF65-F5344CB8AC3E}">
        <p14:creationId xmlns:p14="http://schemas.microsoft.com/office/powerpoint/2010/main" val="134677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1F192-F7E5-4AEE-AA13-D1C10D100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302055-2E37-425C-97F3-55C3AF9B7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C80C84-77C6-444B-A02C-F5D2EF68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70" y="874660"/>
            <a:ext cx="6608237" cy="451576"/>
          </a:xfrm>
        </p:spPr>
        <p:txBody>
          <a:bodyPr/>
          <a:lstStyle/>
          <a:p>
            <a:r>
              <a:rPr lang="cs-CZ" sz="3600" dirty="0"/>
              <a:t>Svatí v rané církvi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4BE826-62BB-45B1-95D9-0ABE84F2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77400"/>
            <a:ext cx="8591219" cy="47974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především mučedníci – položili život pro víru – největší z nich Jan Křtitel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apoštolové – Petr, Pavel, Jakub, Ondřej, Tomáš, Filip, 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kněží, biskupové a papežové – Ignác z Antiochie, Kliment, Linus, 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jáhni a jiní zbožní muži – Štěpán, Vavřinec, </a:t>
            </a:r>
            <a:r>
              <a:rPr lang="cs-CZ" sz="2400" dirty="0" err="1">
                <a:latin typeface="Arial Narrow" panose="020B0606020202030204" pitchFamily="34" charset="0"/>
              </a:rPr>
              <a:t>Nereus</a:t>
            </a:r>
            <a:r>
              <a:rPr lang="cs-CZ" sz="2400" dirty="0">
                <a:latin typeface="Arial Narrow" panose="020B0606020202030204" pitchFamily="34" charset="0"/>
              </a:rPr>
              <a:t>, </a:t>
            </a:r>
            <a:r>
              <a:rPr lang="cs-CZ" sz="2400" dirty="0" err="1">
                <a:latin typeface="Arial Narrow" panose="020B0606020202030204" pitchFamily="34" charset="0"/>
              </a:rPr>
              <a:t>Achileus</a:t>
            </a:r>
            <a:r>
              <a:rPr lang="cs-CZ" sz="2400" dirty="0">
                <a:latin typeface="Arial Narrow" panose="020B0606020202030204" pitchFamily="34" charset="0"/>
              </a:rPr>
              <a:t>, 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mučednice – Cecílie, Perpetua, Felicita, Lucie, Barbora, Kateřina 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mladí mučedníci – Anežka, Pankrác, … a také?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později také vyznavači – pro víru trpěli, ale zemřeli přirozenou smrtí 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(Jan Evangelista, Marie Magdalena, Jan Zlatoústý, ...)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obraz, mytologie, umění, Výtvarné umění&#10;&#10;Popis byl vytvořen automaticky">
            <a:extLst>
              <a:ext uri="{FF2B5EF4-FFF2-40B4-BE49-F238E27FC236}">
                <a16:creationId xmlns:a16="http://schemas.microsoft.com/office/drawing/2014/main" id="{509D3998-23F0-FF25-D487-254666A76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679" y="874660"/>
            <a:ext cx="3351321" cy="479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7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E9262D-A695-4633-9FF3-0A4C1F98E7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3A488E-CCF1-4437-A82D-945ABC41FD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F5BD07-9EB2-472D-A5F8-7957DB2C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, tráva, malování, malované&#10;&#10;Popis byl vytvořen automaticky">
            <a:extLst>
              <a:ext uri="{FF2B5EF4-FFF2-40B4-BE49-F238E27FC236}">
                <a16:creationId xmlns:a16="http://schemas.microsoft.com/office/drawing/2014/main" id="{299A1D76-708D-458A-97BF-ABE877C54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94" y="378000"/>
            <a:ext cx="7920000" cy="5456002"/>
          </a:xfrm>
        </p:spPr>
      </p:pic>
    </p:spTree>
    <p:extLst>
      <p:ext uri="{BB962C8B-B14F-4D97-AF65-F5344CB8AC3E}">
        <p14:creationId xmlns:p14="http://schemas.microsoft.com/office/powerpoint/2010/main" val="348595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114523-954C-237F-E262-057C98B090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D3BAE6-5E6D-D2F7-37E8-CBCACA931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843DAA-ACFB-B0DD-1C68-EE8AB261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0" y="771275"/>
            <a:ext cx="10753200" cy="451576"/>
          </a:xfrm>
        </p:spPr>
        <p:txBody>
          <a:bodyPr/>
          <a:lstStyle/>
          <a:p>
            <a:r>
              <a:rPr lang="cs-CZ" sz="3600" dirty="0"/>
              <a:t>Shrnutí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FA66A1-348B-0A38-0DA6-3F809E815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33" y="1946727"/>
            <a:ext cx="10753200" cy="413999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604020202020204" pitchFamily="34" charset="0"/>
              </a:rPr>
              <a:t>první křesťané neuctívali svaté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604020202020204" pitchFamily="34" charset="0"/>
              </a:rPr>
              <a:t>náboženství se vyvíjelo (počátky silně chiliastické)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604020202020204" pitchFamily="34" charset="0"/>
              </a:rPr>
              <a:t>počátek úcty k mrtvým </a:t>
            </a:r>
            <a:r>
              <a:rPr lang="cs-CZ" dirty="0" err="1">
                <a:latin typeface="Aptos Narrow" panose="020B0604020202020204" pitchFamily="34" charset="0"/>
              </a:rPr>
              <a:t>spolubratřím</a:t>
            </a:r>
            <a:r>
              <a:rPr lang="cs-CZ" dirty="0">
                <a:latin typeface="Aptos Narrow" panose="020B0604020202020204" pitchFamily="34" charset="0"/>
              </a:rPr>
              <a:t> až v 2. polovině 2. stol.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604020202020204" pitchFamily="34" charset="0"/>
              </a:rPr>
              <a:t>sv. </a:t>
            </a:r>
            <a:r>
              <a:rPr lang="cs-CZ" dirty="0" err="1">
                <a:latin typeface="Aptos Narrow" panose="020B0604020202020204" pitchFamily="34" charset="0"/>
              </a:rPr>
              <a:t>Polykarpus</a:t>
            </a:r>
            <a:r>
              <a:rPr lang="cs-CZ" dirty="0">
                <a:latin typeface="Aptos Narrow" panose="020B0604020202020204" pitchFamily="34" charset="0"/>
              </a:rPr>
              <a:t> – první doklad o úctě k světci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604020202020204" pitchFamily="34" charset="0"/>
              </a:rPr>
              <a:t>prameny: Acta, </a:t>
            </a:r>
            <a:r>
              <a:rPr lang="cs-CZ" dirty="0" err="1">
                <a:latin typeface="Aptos Narrow" panose="020B0604020202020204" pitchFamily="34" charset="0"/>
              </a:rPr>
              <a:t>Passio</a:t>
            </a:r>
            <a:endParaRPr lang="cs-CZ" dirty="0">
              <a:latin typeface="Aptos Narrow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ptos Narrow" panose="020B0604020202020204" pitchFamily="34" charset="0"/>
              </a:rPr>
              <a:t>postupný růst kultu od 3. století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62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C64BDA-E396-4108-A528-AC99C7FF09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E5C89EA-2EE3-474A-BD69-C6305EB90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D721339E-924D-4AEC-A6F6-132A7495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800212"/>
            <a:ext cx="6661503" cy="451576"/>
          </a:xfrm>
        </p:spPr>
        <p:txBody>
          <a:bodyPr anchor="t">
            <a:noAutofit/>
          </a:bodyPr>
          <a:lstStyle/>
          <a:p>
            <a:r>
              <a:rPr lang="cs-CZ" sz="3200" dirty="0"/>
              <a:t>Kdo je to svatý?</a:t>
            </a:r>
            <a:endParaRPr lang="en-US" sz="32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362CACE-17AE-4D94-AF2D-BC14710E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77" y="1917790"/>
            <a:ext cx="6357075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člověk, kterého církev </a:t>
            </a:r>
            <a:r>
              <a:rPr lang="cs-CZ" sz="2400" b="1" dirty="0">
                <a:latin typeface="Arial Narrow" panose="020B0606020202030204" pitchFamily="34" charset="0"/>
              </a:rPr>
              <a:t>kanonizovala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člověk, u něhož není pochyb, že se dostal po smrti </a:t>
            </a:r>
            <a:r>
              <a:rPr lang="cs-CZ" sz="2400" b="1" dirty="0">
                <a:latin typeface="Arial Narrow" panose="020B0606020202030204" pitchFamily="34" charset="0"/>
              </a:rPr>
              <a:t>do nebe </a:t>
            </a:r>
            <a:r>
              <a:rPr lang="cs-CZ" sz="2400" dirty="0">
                <a:latin typeface="Arial Narrow" panose="020B0606020202030204" pitchFamily="34" charset="0"/>
              </a:rPr>
              <a:t>(dlí u Boha)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člověk, který má moc </a:t>
            </a:r>
            <a:r>
              <a:rPr lang="cs-CZ" sz="2400" b="1" dirty="0">
                <a:latin typeface="Arial Narrow" panose="020B0606020202030204" pitchFamily="34" charset="0"/>
              </a:rPr>
              <a:t>přimlouvat se</a:t>
            </a:r>
            <a:r>
              <a:rPr lang="cs-CZ" sz="2400" dirty="0">
                <a:latin typeface="Arial Narrow" panose="020B0606020202030204" pitchFamily="34" charset="0"/>
              </a:rPr>
              <a:t> za určité prosby u Boha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člověk </a:t>
            </a:r>
            <a:r>
              <a:rPr lang="cs-CZ" sz="2400" b="1" dirty="0">
                <a:latin typeface="Arial Narrow" panose="020B0606020202030204" pitchFamily="34" charset="0"/>
              </a:rPr>
              <a:t>hodný úcty a následování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 Narrow" panose="020B0606020202030204" pitchFamily="34" charset="0"/>
              </a:rPr>
              <a:t>příklad</a:t>
            </a:r>
            <a:r>
              <a:rPr lang="cs-CZ" sz="2400" dirty="0">
                <a:latin typeface="Arial Narrow" panose="020B0606020202030204" pitchFamily="34" charset="0"/>
              </a:rPr>
              <a:t> pro ostatní věřící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vykonavatel zázraků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4" name="Obrázek 3" descr="Obsah obrázku text, interiér, pózování&#10;&#10;Popis byl vytvořen automaticky">
            <a:extLst>
              <a:ext uri="{FF2B5EF4-FFF2-40B4-BE49-F238E27FC236}">
                <a16:creationId xmlns:a16="http://schemas.microsoft.com/office/drawing/2014/main" id="{E48BC618-1F34-4D8C-8443-47AC306AD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38" y="671615"/>
            <a:ext cx="4412671" cy="50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1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728" y="738642"/>
            <a:ext cx="7424983" cy="451576"/>
          </a:xfrm>
        </p:spPr>
        <p:txBody>
          <a:bodyPr/>
          <a:lstStyle/>
          <a:p>
            <a:r>
              <a:rPr lang="cs-CZ" sz="3600" dirty="0"/>
              <a:t>Inspirace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34356"/>
            <a:ext cx="6423750" cy="46785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především </a:t>
            </a:r>
            <a:r>
              <a:rPr lang="cs-CZ" sz="2400" b="1" dirty="0">
                <a:latin typeface="Arial Narrow" panose="020B0606020202030204" pitchFamily="34" charset="0"/>
              </a:rPr>
              <a:t>Judaismus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úctyhodné </a:t>
            </a:r>
            <a:r>
              <a:rPr lang="cs-CZ" sz="2400" b="1" dirty="0">
                <a:latin typeface="Arial Narrow" panose="020B0606020202030204" pitchFamily="34" charset="0"/>
              </a:rPr>
              <a:t>starozákonní postavy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Adam, Ábel, Abrahám, Jakub, Josef Egyptský, Mojžíš, proroci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 Narrow" panose="020B0606020202030204" pitchFamily="34" charset="0"/>
              </a:rPr>
              <a:t>spravedlivý člověk </a:t>
            </a:r>
            <a:r>
              <a:rPr lang="cs-CZ" sz="2400" dirty="0">
                <a:latin typeface="Arial Narrow" panose="020B0606020202030204" pitchFamily="34" charset="0"/>
              </a:rPr>
              <a:t>– ten, kdo je hoden úcty a následování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v Novém Zákoně – spravedlivý Simeon a prorokyně Anna (</a:t>
            </a:r>
            <a:r>
              <a:rPr lang="cs-CZ" sz="2400" dirty="0" err="1">
                <a:latin typeface="Arial Narrow" panose="020B0606020202030204" pitchFamily="34" charset="0"/>
              </a:rPr>
              <a:t>Lk</a:t>
            </a:r>
            <a:r>
              <a:rPr lang="cs-CZ" sz="2400" dirty="0">
                <a:latin typeface="Arial Narrow" panose="020B0606020202030204" pitchFamily="34" charset="0"/>
              </a:rPr>
              <a:t> 2,21-40)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 Narrow" panose="020B0606020202030204" pitchFamily="34" charset="0"/>
              </a:rPr>
              <a:t>Antičtí hrdinové </a:t>
            </a:r>
          </a:p>
        </p:txBody>
      </p:sp>
      <p:pic>
        <p:nvPicPr>
          <p:cNvPr id="7" name="Obrázek 6" descr="Obsah obrázku text, kniha&#10;&#10;Popis byl vytvořen automaticky">
            <a:extLst>
              <a:ext uri="{FF2B5EF4-FFF2-40B4-BE49-F238E27FC236}">
                <a16:creationId xmlns:a16="http://schemas.microsoft.com/office/drawing/2014/main" id="{6E1869ED-656A-4D94-860F-C6C3EEB34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20" y="285750"/>
            <a:ext cx="4097062" cy="53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6C394A-682C-4227-A4B5-27FFAD2BD2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E8E6DF-0701-456E-A9FF-FE55F0CB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BD22EB-71CD-41F5-AA06-F39B4D25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83707"/>
            <a:ext cx="10753200" cy="451576"/>
          </a:xfrm>
        </p:spPr>
        <p:txBody>
          <a:bodyPr/>
          <a:lstStyle/>
          <a:p>
            <a:r>
              <a:rPr lang="cs-CZ" sz="3600" dirty="0"/>
              <a:t>Svatost v Novém zákoně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0C1600-3779-44ED-AC8C-0CE550DC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12" y="2059550"/>
            <a:ext cx="10753200" cy="44204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různé zmínky mají spíše charakter zdůrazňující </a:t>
            </a:r>
            <a:r>
              <a:rPr lang="cs-CZ" sz="2400" b="1" dirty="0">
                <a:latin typeface="Arial Narrow" panose="020B0606020202030204" pitchFamily="34" charset="0"/>
              </a:rPr>
              <a:t>vyvolení křesťanů Bohem</a:t>
            </a:r>
            <a:r>
              <a:rPr lang="cs-CZ" sz="2400" dirty="0">
                <a:latin typeface="Arial Narrow" panose="020B0606020202030204" pitchFamily="34" charset="0"/>
              </a:rPr>
              <a:t>, než doklad o úctě 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k svatým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povolání ke svatosti jako </a:t>
            </a:r>
            <a:r>
              <a:rPr lang="cs-CZ" sz="2400" b="1" dirty="0">
                <a:latin typeface="Arial Narrow" panose="020B0606020202030204" pitchFamily="34" charset="0"/>
              </a:rPr>
              <a:t>norma pro všechny křesťany</a:t>
            </a:r>
            <a:r>
              <a:rPr lang="cs-CZ" sz="2400" dirty="0">
                <a:latin typeface="Arial Narrow" panose="020B0606020202030204" pitchFamily="34" charset="0"/>
              </a:rPr>
              <a:t>, běžné oslovení věřících v Pavlových listech (Řím 1,7)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mnoho zmínek ve </a:t>
            </a:r>
            <a:r>
              <a:rPr lang="cs-CZ" sz="2400" b="1" dirty="0">
                <a:latin typeface="Arial Narrow" panose="020B0606020202030204" pitchFamily="34" charset="0"/>
              </a:rPr>
              <a:t>Zjevení Janově </a:t>
            </a:r>
            <a:r>
              <a:rPr lang="cs-CZ" sz="2400" dirty="0">
                <a:latin typeface="Arial Narrow" panose="020B0606020202030204" pitchFamily="34" charset="0"/>
              </a:rPr>
              <a:t>– svatí především jako svědci Kristovi – ti, kteří položili 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pro Krista svůj život (</a:t>
            </a:r>
            <a:r>
              <a:rPr lang="cs-CZ" sz="2400" dirty="0" err="1">
                <a:latin typeface="Arial Narrow" panose="020B0606020202030204" pitchFamily="34" charset="0"/>
              </a:rPr>
              <a:t>Zj</a:t>
            </a:r>
            <a:r>
              <a:rPr lang="cs-CZ" sz="2400" dirty="0">
                <a:latin typeface="Arial Narrow" panose="020B0606020202030204" pitchFamily="34" charset="0"/>
              </a:rPr>
              <a:t> 6,9; </a:t>
            </a:r>
            <a:r>
              <a:rPr lang="cs-CZ" sz="2400" dirty="0" err="1">
                <a:latin typeface="Arial Narrow" panose="020B0606020202030204" pitchFamily="34" charset="0"/>
              </a:rPr>
              <a:t>Zj</a:t>
            </a:r>
            <a:r>
              <a:rPr lang="cs-CZ" sz="2400" dirty="0">
                <a:latin typeface="Arial Narrow" panose="020B0606020202030204" pitchFamily="34" charset="0"/>
              </a:rPr>
              <a:t> 20,4 přítomnost mučedníků při posledním soudu a v Božím království; </a:t>
            </a:r>
            <a:r>
              <a:rPr lang="cs-CZ" sz="2400" dirty="0" err="1">
                <a:latin typeface="Arial Narrow" panose="020B0606020202030204" pitchFamily="34" charset="0"/>
              </a:rPr>
              <a:t>Zj</a:t>
            </a:r>
            <a:r>
              <a:rPr lang="cs-CZ" sz="2400" dirty="0">
                <a:latin typeface="Arial Narrow" panose="020B0606020202030204" pitchFamily="34" charset="0"/>
              </a:rPr>
              <a:t> 11,1-13 dva svědkové; </a:t>
            </a:r>
            <a:r>
              <a:rPr lang="cs-CZ" sz="2400" dirty="0" err="1">
                <a:latin typeface="Arial Narrow" panose="020B0606020202030204" pitchFamily="34" charset="0"/>
              </a:rPr>
              <a:t>Zj</a:t>
            </a:r>
            <a:r>
              <a:rPr lang="cs-CZ" sz="2400" dirty="0">
                <a:latin typeface="Arial Narrow" panose="020B0606020202030204" pitchFamily="34" charset="0"/>
              </a:rPr>
              <a:t> 16,6 výhružka anděla vylévajícího třetí nádobu; 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 err="1">
                <a:latin typeface="Arial Narrow" panose="020B0606020202030204" pitchFamily="34" charset="0"/>
              </a:rPr>
              <a:t>Zj</a:t>
            </a:r>
            <a:r>
              <a:rPr lang="cs-CZ" sz="2400" dirty="0">
                <a:latin typeface="Arial Narrow" panose="020B0606020202030204" pitchFamily="34" charset="0"/>
              </a:rPr>
              <a:t> 17,6: nevěstka zpitá krvím svatých a mučedníků) </a:t>
            </a:r>
          </a:p>
        </p:txBody>
      </p:sp>
    </p:spTree>
    <p:extLst>
      <p:ext uri="{BB962C8B-B14F-4D97-AF65-F5344CB8AC3E}">
        <p14:creationId xmlns:p14="http://schemas.microsoft.com/office/powerpoint/2010/main" val="60002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05" y="733207"/>
            <a:ext cx="8730000" cy="451576"/>
          </a:xfrm>
        </p:spPr>
        <p:txBody>
          <a:bodyPr/>
          <a:lstStyle/>
          <a:p>
            <a:r>
              <a:rPr lang="cs-CZ" sz="3600" dirty="0"/>
              <a:t>Raná církev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6607"/>
            <a:ext cx="9294013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postupný počátek kultu svatých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úcta k lidem, o nichž </a:t>
            </a:r>
            <a:r>
              <a:rPr lang="cs-CZ" sz="2400" b="1" dirty="0">
                <a:latin typeface="Arial Narrow" panose="020B0606020202030204" pitchFamily="34" charset="0"/>
              </a:rPr>
              <a:t>se píše </a:t>
            </a:r>
            <a:r>
              <a:rPr lang="cs-CZ" sz="2400" dirty="0">
                <a:latin typeface="Arial Narrow" panose="020B0606020202030204" pitchFamily="34" charset="0"/>
              </a:rPr>
              <a:t>v Novém Zákoně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Jan Křtitel (</a:t>
            </a:r>
            <a:r>
              <a:rPr lang="cs-CZ" sz="2400" dirty="0" err="1">
                <a:latin typeface="Arial Narrow" panose="020B0606020202030204" pitchFamily="34" charset="0"/>
              </a:rPr>
              <a:t>Mk</a:t>
            </a:r>
            <a:r>
              <a:rPr lang="cs-CZ" sz="2400" dirty="0">
                <a:latin typeface="Arial Narrow" panose="020B0606020202030204" pitchFamily="34" charset="0"/>
              </a:rPr>
              <a:t> 6,14-29)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Apoštolové, učedníci, ženy, které doprovázely Krista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 Narrow" panose="020B0606020202030204" pitchFamily="34" charset="0"/>
              </a:rPr>
              <a:t>první mučedníci </a:t>
            </a:r>
            <a:r>
              <a:rPr lang="cs-CZ" sz="2400" dirty="0">
                <a:latin typeface="Arial Narrow" panose="020B0606020202030204" pitchFamily="34" charset="0"/>
              </a:rPr>
              <a:t>(sv. Štěpán – Sk 7,54-8,1-3; 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sv. Jakub - Sk 12,1-2)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původní význam slova svatý nelze spojovat přímo s kultem, 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ale s označením křesťanů – </a:t>
            </a:r>
            <a:r>
              <a:rPr lang="cs-CZ" sz="2400" b="1" dirty="0">
                <a:latin typeface="Arial Narrow" panose="020B0606020202030204" pitchFamily="34" charset="0"/>
              </a:rPr>
              <a:t>vyvolených Bohem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silný </a:t>
            </a:r>
            <a:r>
              <a:rPr lang="cs-CZ" sz="2400" b="1" dirty="0">
                <a:latin typeface="Arial Narrow" panose="020B0606020202030204" pitchFamily="34" charset="0"/>
              </a:rPr>
              <a:t>chiliasmus</a:t>
            </a:r>
            <a:r>
              <a:rPr lang="cs-CZ" sz="2400" dirty="0">
                <a:latin typeface="Arial Narrow" panose="020B0606020202030204" pitchFamily="34" charset="0"/>
              </a:rPr>
              <a:t> prvních křesťanů</a:t>
            </a:r>
          </a:p>
        </p:txBody>
      </p:sp>
      <p:pic>
        <p:nvPicPr>
          <p:cNvPr id="7" name="Obrázek 6" descr="Obsah obrázku umění, kostel, obraz, freska&#10;&#10;Popis byl vytvořen automaticky">
            <a:extLst>
              <a:ext uri="{FF2B5EF4-FFF2-40B4-BE49-F238E27FC236}">
                <a16:creationId xmlns:a16="http://schemas.microsoft.com/office/drawing/2014/main" id="{DB6362C4-8CBB-CB8E-FEDB-B4F7A0EF4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91" y="168275"/>
            <a:ext cx="4280079" cy="569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4C3424-3DCD-4EBB-9829-C47FC4D31A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DA8192-3D0D-403C-B35F-76897ED5B5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0E2F5-FEE8-4630-8313-37C721C1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31573D35-3789-48DB-ABC6-DA76DC2B1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43" y="99008"/>
            <a:ext cx="8773828" cy="5958892"/>
          </a:xfrm>
        </p:spPr>
      </p:pic>
    </p:spTree>
    <p:extLst>
      <p:ext uri="{BB962C8B-B14F-4D97-AF65-F5344CB8AC3E}">
        <p14:creationId xmlns:p14="http://schemas.microsoft.com/office/powerpoint/2010/main" val="409850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EC161-51D9-4C31-89A4-B3EE70BBD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DCC6C-96CD-4A0D-AC41-98B12982D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27DCCC-205F-4C17-A5A6-CD3691B6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340" y="696198"/>
            <a:ext cx="7922132" cy="451576"/>
          </a:xfrm>
        </p:spPr>
        <p:txBody>
          <a:bodyPr/>
          <a:lstStyle/>
          <a:p>
            <a:r>
              <a:rPr lang="cs-CZ" sz="3600" dirty="0"/>
              <a:t>Počátek kultu svatých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E4EE26-65B9-4C65-B204-5DD0C4D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21804"/>
            <a:ext cx="8290835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počátek skutečné úcty k svatým v </a:t>
            </a:r>
            <a:r>
              <a:rPr lang="cs-CZ" sz="2400" b="1" dirty="0">
                <a:latin typeface="Arial Narrow" panose="020B0606020202030204" pitchFamily="34" charset="0"/>
              </a:rPr>
              <a:t>2. pol. 2. století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souvislost s neuskutečním brzkého konce světa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první písemný doklad – </a:t>
            </a:r>
            <a:r>
              <a:rPr lang="cs-CZ" sz="2400" b="1" dirty="0">
                <a:latin typeface="Arial Narrow" panose="020B0606020202030204" pitchFamily="34" charset="0"/>
              </a:rPr>
              <a:t>kult svatého </a:t>
            </a:r>
            <a:r>
              <a:rPr lang="cs-CZ" sz="2400" b="1" dirty="0" err="1">
                <a:latin typeface="Arial Narrow" panose="020B0606020202030204" pitchFamily="34" charset="0"/>
              </a:rPr>
              <a:t>Polykarpa</a:t>
            </a:r>
            <a:r>
              <a:rPr lang="cs-CZ" sz="2400" b="1" dirty="0">
                <a:latin typeface="Arial Narrow" panose="020B0606020202030204" pitchFamily="34" charset="0"/>
              </a:rPr>
              <a:t> ze Smyrny </a:t>
            </a:r>
            <a:r>
              <a:rPr lang="cs-CZ" sz="2400" dirty="0">
                <a:latin typeface="Arial Narrow" panose="020B0606020202030204" pitchFamily="34" charset="0"/>
              </a:rPr>
              <a:t>– umučen </a:t>
            </a:r>
            <a:br>
              <a:rPr lang="cs-CZ" sz="2400" dirty="0">
                <a:latin typeface="Arial Narrow" panose="020B0606020202030204" pitchFamily="34" charset="0"/>
              </a:rPr>
            </a:br>
            <a:r>
              <a:rPr lang="cs-CZ" sz="2400" dirty="0">
                <a:latin typeface="Arial Narrow" panose="020B0606020202030204" pitchFamily="34" charset="0"/>
              </a:rPr>
              <a:t>v 60. letech 2. století – touha následovníků připomínat si výroční den jeho smrti u jeho hrobu – </a:t>
            </a:r>
            <a:r>
              <a:rPr lang="cs-CZ" sz="2400" b="1" i="1" dirty="0">
                <a:latin typeface="Arial Narrow" panose="020B0606020202030204" pitchFamily="34" charset="0"/>
              </a:rPr>
              <a:t>Umučení </a:t>
            </a:r>
            <a:r>
              <a:rPr lang="cs-CZ" sz="2400" b="1" i="1" dirty="0" err="1">
                <a:latin typeface="Arial Narrow" panose="020B0606020202030204" pitchFamily="34" charset="0"/>
              </a:rPr>
              <a:t>Polykarpovo</a:t>
            </a:r>
            <a:endParaRPr lang="cs-CZ" sz="2400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podoba rané úcty – shromáždění u hrobu mučedníka ve </a:t>
            </a:r>
            <a:r>
              <a:rPr lang="cs-CZ" sz="2400" b="1" dirty="0">
                <a:latin typeface="Arial Narrow" panose="020B0606020202030204" pitchFamily="34" charset="0"/>
              </a:rPr>
              <a:t>výroční den smrti</a:t>
            </a:r>
            <a:r>
              <a:rPr lang="cs-CZ" sz="2400" dirty="0">
                <a:latin typeface="Arial Narrow" panose="020B0606020202030204" pitchFamily="34" charset="0"/>
              </a:rPr>
              <a:t>, četba textů z Bible a o životě daného světce, modlitby</a:t>
            </a:r>
          </a:p>
        </p:txBody>
      </p:sp>
      <p:pic>
        <p:nvPicPr>
          <p:cNvPr id="7" name="Obrázek 6" descr="Obsah obrázku text, tkanina&#10;&#10;Popis byl vytvořen automaticky">
            <a:extLst>
              <a:ext uri="{FF2B5EF4-FFF2-40B4-BE49-F238E27FC236}">
                <a16:creationId xmlns:a16="http://schemas.microsoft.com/office/drawing/2014/main" id="{B13698D5-1D58-4287-9868-FF1F5FC96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96" y="329469"/>
            <a:ext cx="1867464" cy="55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929082-3DB7-49F5-8E80-BA79A55444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0A9FE0-5EFA-4689-BED5-C8DD5224E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75D429-C7DB-48C5-B6AA-3459DF46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24598"/>
            <a:ext cx="8801021" cy="378215"/>
          </a:xfrm>
        </p:spPr>
        <p:txBody>
          <a:bodyPr/>
          <a:lstStyle/>
          <a:p>
            <a:r>
              <a:rPr lang="cs-CZ" sz="3600" dirty="0"/>
              <a:t>Základní rané hagiografické texty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EE2D6F-66CC-451C-8896-9BB849F8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2002858"/>
            <a:ext cx="7186261" cy="42251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 Narrow" panose="020B0606020202030204" pitchFamily="34" charset="0"/>
              </a:rPr>
              <a:t>Acta</a:t>
            </a:r>
            <a:r>
              <a:rPr lang="cs-CZ" sz="2400" dirty="0">
                <a:latin typeface="Arial Narrow" panose="020B0606020202030204" pitchFamily="34" charset="0"/>
              </a:rPr>
              <a:t> – stručný popis soudního jednání s umučenými křesťany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nejstarší – </a:t>
            </a:r>
            <a:r>
              <a:rPr lang="cs-CZ" sz="2400" i="1" dirty="0">
                <a:latin typeface="Arial Narrow" panose="020B0606020202030204" pitchFamily="34" charset="0"/>
              </a:rPr>
              <a:t>Acta </a:t>
            </a:r>
            <a:r>
              <a:rPr lang="cs-CZ" sz="2400" i="1" dirty="0" err="1">
                <a:latin typeface="Arial Narrow" panose="020B0606020202030204" pitchFamily="34" charset="0"/>
              </a:rPr>
              <a:t>martyrum</a:t>
            </a:r>
            <a:r>
              <a:rPr lang="cs-CZ" sz="2400" i="1" dirty="0">
                <a:latin typeface="Arial Narrow" panose="020B0606020202030204" pitchFamily="34" charset="0"/>
              </a:rPr>
              <a:t> </a:t>
            </a:r>
            <a:r>
              <a:rPr lang="cs-CZ" sz="2400" i="1" dirty="0" err="1">
                <a:latin typeface="Arial Narrow" panose="020B0606020202030204" pitchFamily="34" charset="0"/>
              </a:rPr>
              <a:t>Scillitanorum</a:t>
            </a:r>
            <a:r>
              <a:rPr lang="cs-CZ" sz="2400" i="1" dirty="0">
                <a:latin typeface="Arial Narrow" panose="020B0606020202030204" pitchFamily="34" charset="0"/>
              </a:rPr>
              <a:t> </a:t>
            </a:r>
            <a:r>
              <a:rPr lang="cs-CZ" sz="2400" dirty="0">
                <a:latin typeface="Arial Narrow" panose="020B0606020202030204" pitchFamily="34" charset="0"/>
              </a:rPr>
              <a:t>(kolem roku 180 v Numidii – severní Afrika)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 err="1">
                <a:latin typeface="Arial Narrow" panose="020B0606020202030204" pitchFamily="34" charset="0"/>
              </a:rPr>
              <a:t>Passio</a:t>
            </a:r>
            <a:r>
              <a:rPr lang="cs-CZ" sz="2400" dirty="0">
                <a:latin typeface="Arial Narrow" panose="020B0606020202030204" pitchFamily="34" charset="0"/>
              </a:rPr>
              <a:t> – umučení – také martyrium – obsáhlejší narativní text – podobný antickému románu – obsahuje „výpovědi očitých svědků“ a zázraky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Arial Narrow" panose="020B0606020202030204" pitchFamily="34" charset="0"/>
              </a:rPr>
              <a:t>nejstarší – </a:t>
            </a:r>
            <a:r>
              <a:rPr lang="cs-CZ" sz="2400" i="1" dirty="0" err="1">
                <a:latin typeface="Arial Narrow" panose="020B0606020202030204" pitchFamily="34" charset="0"/>
              </a:rPr>
              <a:t>Passio</a:t>
            </a:r>
            <a:r>
              <a:rPr lang="cs-CZ" sz="2400" i="1" dirty="0">
                <a:latin typeface="Arial Narrow" panose="020B0606020202030204" pitchFamily="34" charset="0"/>
              </a:rPr>
              <a:t> </a:t>
            </a:r>
            <a:r>
              <a:rPr lang="cs-CZ" sz="2400" i="1" dirty="0" err="1">
                <a:latin typeface="Arial Narrow" panose="020B0606020202030204" pitchFamily="34" charset="0"/>
              </a:rPr>
              <a:t>Perpetuae</a:t>
            </a:r>
            <a:r>
              <a:rPr lang="cs-CZ" sz="2400" i="1" dirty="0">
                <a:latin typeface="Arial Narrow" panose="020B0606020202030204" pitchFamily="34" charset="0"/>
              </a:rPr>
              <a:t> </a:t>
            </a:r>
            <a:r>
              <a:rPr lang="cs-CZ" sz="2400" dirty="0">
                <a:latin typeface="Arial Narrow" panose="020B0606020202030204" pitchFamily="34" charset="0"/>
              </a:rPr>
              <a:t>– Umučení svaté </a:t>
            </a:r>
            <a:r>
              <a:rPr lang="cs-CZ" sz="2400" dirty="0" err="1">
                <a:latin typeface="Arial Narrow" panose="020B0606020202030204" pitchFamily="34" charset="0"/>
              </a:rPr>
              <a:t>Perpetuy</a:t>
            </a:r>
            <a:r>
              <a:rPr lang="cs-CZ" sz="2400" dirty="0">
                <a:latin typeface="Arial Narrow" panose="020B0606020202030204" pitchFamily="34" charset="0"/>
              </a:rPr>
              <a:t> – vznik na počátku 3. století v Kartágu – severní Afrika</a:t>
            </a:r>
          </a:p>
        </p:txBody>
      </p:sp>
      <p:pic>
        <p:nvPicPr>
          <p:cNvPr id="7" name="Obrázek 6" descr="Obsah obrázku text, kniha, inkoust, Písmo&#10;&#10;Popis byl vytvořen automaticky">
            <a:extLst>
              <a:ext uri="{FF2B5EF4-FFF2-40B4-BE49-F238E27FC236}">
                <a16:creationId xmlns:a16="http://schemas.microsoft.com/office/drawing/2014/main" id="{B82EF9B2-8BEA-F4E7-41E5-15100F034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193963"/>
            <a:ext cx="3668472" cy="57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0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9FC58C-14FB-45CF-9394-801D46AF84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3EDBA5-0B75-4EC8-BF3D-43180E1DE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7B81E0-03AB-42FC-963C-C1F3E678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13AF5B9-A1B7-4C74-8256-2076BCCFF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93" y="266438"/>
            <a:ext cx="8436013" cy="5503180"/>
          </a:xfrm>
        </p:spPr>
      </p:pic>
    </p:spTree>
    <p:extLst>
      <p:ext uri="{BB962C8B-B14F-4D97-AF65-F5344CB8AC3E}">
        <p14:creationId xmlns:p14="http://schemas.microsoft.com/office/powerpoint/2010/main" val="15681223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831</Words>
  <Application>Microsoft Office PowerPoint</Application>
  <PresentationFormat>Širokoúhlá obrazovka</PresentationFormat>
  <Paragraphs>101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Aptos Narrow</vt:lpstr>
      <vt:lpstr>Arial</vt:lpstr>
      <vt:lpstr>Arial Narrow</vt:lpstr>
      <vt:lpstr>Tahoma</vt:lpstr>
      <vt:lpstr>Wingdings</vt:lpstr>
      <vt:lpstr>Prezentace_MU_CZ</vt:lpstr>
      <vt:lpstr>Světci a světice v rané církvi</vt:lpstr>
      <vt:lpstr>Kdo je to svatý?</vt:lpstr>
      <vt:lpstr>Inspirace</vt:lpstr>
      <vt:lpstr>Svatost v Novém zákoně</vt:lpstr>
      <vt:lpstr>Raná církev</vt:lpstr>
      <vt:lpstr>Prezentace aplikace PowerPoint</vt:lpstr>
      <vt:lpstr>Počátek kultu svatých</vt:lpstr>
      <vt:lpstr>Základní rané hagiografické texty </vt:lpstr>
      <vt:lpstr>Prezentace aplikace PowerPoint</vt:lpstr>
      <vt:lpstr>Umučení Polykarpovo</vt:lpstr>
      <vt:lpstr>Raná forma kanonizace</vt:lpstr>
      <vt:lpstr>Prezentace aplikace PowerPoint</vt:lpstr>
      <vt:lpstr>Svatí v rané církvi</vt:lpstr>
      <vt:lpstr>Prezentace aplikace PowerPoint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27</cp:revision>
  <cp:lastPrinted>1601-01-01T00:00:00Z</cp:lastPrinted>
  <dcterms:created xsi:type="dcterms:W3CDTF">2021-09-18T10:12:07Z</dcterms:created>
  <dcterms:modified xsi:type="dcterms:W3CDTF">2023-10-02T12:31:09Z</dcterms:modified>
</cp:coreProperties>
</file>