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82" r:id="rId5"/>
    <p:sldId id="283" r:id="rId6"/>
    <p:sldId id="280" r:id="rId7"/>
    <p:sldId id="258" r:id="rId8"/>
    <p:sldId id="259" r:id="rId9"/>
    <p:sldId id="260" r:id="rId10"/>
    <p:sldId id="277" r:id="rId11"/>
    <p:sldId id="261" r:id="rId12"/>
    <p:sldId id="264" r:id="rId13"/>
    <p:sldId id="279" r:id="rId14"/>
    <p:sldId id="268" r:id="rId15"/>
    <p:sldId id="270" r:id="rId16"/>
    <p:sldId id="275" r:id="rId17"/>
    <p:sldId id="278" r:id="rId18"/>
    <p:sldId id="281" r:id="rId19"/>
    <p:sldId id="284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257420"/>
            <a:ext cx="3528583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mezi pozdní antikou a středověkem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obraz, umění, budova, oblečení&#10;&#10;Popis byl vytvořen automaticky">
            <a:extLst>
              <a:ext uri="{FF2B5EF4-FFF2-40B4-BE49-F238E27FC236}">
                <a16:creationId xmlns:a16="http://schemas.microsoft.com/office/drawing/2014/main" id="{2C5CCF43-97A9-FFC8-821B-A3FAA159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9265" y="1426587"/>
            <a:ext cx="7989288" cy="42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506A2-D7F7-44D4-992D-752CFC58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57698-DB04-41AE-A4A4-28D05FC4E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4546A-F979-4585-8ECA-926E777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98C3C03-AC37-E847-8F33-59F586E8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5ABDD-EBA7-5AFA-5F18-A2C9A3FA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275"/>
            <a:ext cx="12192000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88" y="629484"/>
            <a:ext cx="7922132" cy="451576"/>
          </a:xfrm>
        </p:spPr>
        <p:txBody>
          <a:bodyPr/>
          <a:lstStyle/>
          <a:p>
            <a:r>
              <a:rPr lang="cs-CZ" sz="3200" dirty="0"/>
              <a:t>Misionáři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63187"/>
            <a:ext cx="611895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šíření křesťanství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oblasti mimo tradiční základny křesťanství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velmi často mučedníci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často také zakladatelé klášterů nebo první biskupové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Patrik, sv. Martin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Tours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Libor, sv. Cyril a Metoděj,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Bonifác, sv.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Jimram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sv. Vojtěch, ...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F63D9B-F48F-472E-8375-51D55F99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56" y="1590674"/>
            <a:ext cx="4926418" cy="34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68" y="705438"/>
            <a:ext cx="8801021" cy="378215"/>
          </a:xfrm>
        </p:spPr>
        <p:txBody>
          <a:bodyPr/>
          <a:lstStyle/>
          <a:p>
            <a:r>
              <a:rPr lang="cs-CZ" sz="3200" dirty="0"/>
              <a:t>Zakladatelé řeholí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43530"/>
            <a:ext cx="10753200" cy="42251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první poustevníci – od 4. století (sv. Antonín Veliký, sv. Pavel Thébský, ...)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zakladatelé řádů na západě (na východě rozdělení do řádů neexistuje)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Benedikt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Nursie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(6. stol., Itálie) – Benediktini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Bruno (11. stol., Francie) - Kartuziáni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Robert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Molesme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(11. stol., Francie) - Cisterciáci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Norbert (12. stol., Německo) – Premonstráti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Dominik (13. stol., Španělsko) – Dominikáni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František z Assisi (13. stol., Itálie) – Minorité, Františkáni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30F5D2-6E7B-416E-A9F5-8C1972E0B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B9DBE-39DC-43A8-A039-F0236E64A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61A6-1FFC-48FD-8075-719FCEFB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osoba&#10;&#10;Popis byl vytvořen automaticky">
            <a:extLst>
              <a:ext uri="{FF2B5EF4-FFF2-40B4-BE49-F238E27FC236}">
                <a16:creationId xmlns:a16="http://schemas.microsoft.com/office/drawing/2014/main" id="{060B3020-FF71-49A2-9E7F-3B8BD536E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5" y="1015275"/>
            <a:ext cx="6898274" cy="4598849"/>
          </a:xfr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CD03BB8-C31B-4473-8965-299F7EFD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7542" y="1057274"/>
            <a:ext cx="299468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716714"/>
            <a:ext cx="6768035" cy="451576"/>
          </a:xfrm>
        </p:spPr>
        <p:txBody>
          <a:bodyPr/>
          <a:lstStyle/>
          <a:p>
            <a:r>
              <a:rPr lang="cs-CZ" sz="3200" dirty="0"/>
              <a:t>Vyznavači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253469"/>
            <a:ext cx="7784808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původně lidé, kteří pro víru trpěli, ale nezemřeli mučednickou smrtí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posun významu – všichni, kteří nezemřeli mučednickou smrtí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velká rozmanitost (kněží, řádové sestry, pečovatelé o chudinu, cnostní lidé, často panovníci)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Brigita, sv. Františka Římská, sv. Bernard, sv. Prokop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2172F73-D6E3-44FE-9BEC-6EFE59E1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378000"/>
            <a:ext cx="3545280" cy="54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41" y="782874"/>
            <a:ext cx="6608237" cy="451576"/>
          </a:xfrm>
        </p:spPr>
        <p:txBody>
          <a:bodyPr/>
          <a:lstStyle/>
          <a:p>
            <a:r>
              <a:rPr lang="cs-CZ" sz="3200" dirty="0"/>
              <a:t>Bojovníci proti herezím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569396"/>
            <a:ext cx="6903051" cy="4797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již od raného křesťanství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hereze – menšinový náboženský směr odštěpený od oficiální věrouky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 ariánství – sv. Athanasios, sv. Isidor ze Sevilly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 katarství – sv. Bernard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487DB159-D701-47E2-B2AB-9B91ECE0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41" y="1234450"/>
            <a:ext cx="3212639" cy="43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6" y="806887"/>
            <a:ext cx="10753200" cy="451576"/>
          </a:xfrm>
        </p:spPr>
        <p:txBody>
          <a:bodyPr/>
          <a:lstStyle/>
          <a:p>
            <a:r>
              <a:rPr lang="cs-CZ" sz="3200" dirty="0"/>
              <a:t>Svatí panovníci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06234"/>
            <a:ext cx="7749297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velmi často ti, kteří jako první v dané zemi přijali křest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spojení dané země s Božím královstvím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hledání křesťanských kořenů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někdy i mučedníci (sv. Zikmund, sv. Eduard Mučedník,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Václav)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většinou vyznavači (sv. Eduard Vyznavač, sv. Karel Veliký,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Štěpán Uherský, sv. Jindřich, sv. Kunhuta, sv. Olga, ...)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7BEF230-4610-429F-8941-7E93B834A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7" y="907688"/>
            <a:ext cx="3127899" cy="46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A3994-4E90-4479-9CE5-193C81B57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CCD4E-464B-49AD-8CD9-2F80DAB2B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D27D0-CC49-4F97-96FF-F28AC7F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6" y="784169"/>
            <a:ext cx="10753200" cy="451576"/>
          </a:xfrm>
        </p:spPr>
        <p:txBody>
          <a:bodyPr/>
          <a:lstStyle/>
          <a:p>
            <a:r>
              <a:rPr lang="cs-CZ" sz="3200" dirty="0"/>
              <a:t>Svatí papežové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1BA7FE-B6AF-4D91-B125-54F14C90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784695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drtivá většina papežů z prvních šesti století byla svatořečena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konce pronásledování často mučedníci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později kanonizováni významní papežové, kteří vykonali pro církev zásadní věci (sv. Řehoř Veliký, sv. Mikuláš I., sv. Lev IX., sv. Silvestr 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také papežové, kteří měli již za života pověst svatosti (Celestýn V.)</a:t>
            </a:r>
          </a:p>
        </p:txBody>
      </p:sp>
      <p:pic>
        <p:nvPicPr>
          <p:cNvPr id="1026" name="Picture 2" descr="Saint Sylvester, Pope and Confessor - Messa del Papa">
            <a:extLst>
              <a:ext uri="{FF2B5EF4-FFF2-40B4-BE49-F238E27FC236}">
                <a16:creationId xmlns:a16="http://schemas.microsoft.com/office/drawing/2014/main" id="{23FD3684-D438-9EF8-83DE-9A677551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2" y="195558"/>
            <a:ext cx="2984408" cy="57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3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A2D0C9-AF04-449D-AA0F-0F147E416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3E53FF-A4F8-4D54-89E4-D3A0AA2FD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686A1-7814-4309-A3CE-A6F2C18C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84" y="574424"/>
            <a:ext cx="10753200" cy="451576"/>
          </a:xfrm>
        </p:spPr>
        <p:txBody>
          <a:bodyPr/>
          <a:lstStyle/>
          <a:p>
            <a:r>
              <a:rPr lang="cs-CZ" sz="3200" dirty="0"/>
              <a:t>Specifické kulty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50F3A5-85EB-477D-8ACC-4FD0D832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92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Panně Marii – Matka boží – Bohorodička – postava z Evangelií – obrovská popularita – sv. Bernard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svatému Kříži – nástroj umučení – nalezení svatou Helenou ve 4. století – postupně se stal symbolem křesťanství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svaté Trojici – božské tajemství – trojjedinost – téma mnohých teologických spisů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úcta k Božímu tělu – od 13. století – z Itálie – Eucharistie – Kristova božská přítomnost v chlebu a víně</a:t>
            </a:r>
          </a:p>
        </p:txBody>
      </p:sp>
    </p:spTree>
    <p:extLst>
      <p:ext uri="{BB962C8B-B14F-4D97-AF65-F5344CB8AC3E}">
        <p14:creationId xmlns:p14="http://schemas.microsoft.com/office/powerpoint/2010/main" val="358698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90D1B3-4718-3593-29B0-58FD11648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27244F-52EF-F1C9-D2A1-71DBC89D8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45C0A9-0B0F-F1CF-5791-9DB27B3D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58" y="523150"/>
            <a:ext cx="10753200" cy="451576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729839-DCC3-E38D-810C-661DCA32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43276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konci pronásledování křesťanů se začaly měnit poměry v církvi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církev se etablovala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vznik papežského primátu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uctívání svatých dostalo konkrétní podobu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vznikala centra úcty k svatým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noví světci byli především misionáři a vyznavači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nová centra – Konstantinopol, později Francká a Karolinská říše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84" y="692212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Období změn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5131"/>
            <a:ext cx="6357075" cy="4611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konec pronásledování křesťanů v Římské říši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311 – toleranční edikt císaře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Galeria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religio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licita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313 – „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Edikt Milánský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“ – ujednání císařů Konstantina a Licinia o náboženské svobodě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380 – křesťanství prohlášeno jediným náboženstvím Římské říše za císaře Theodosia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395 rozdělené Římské říše</a:t>
            </a:r>
          </a:p>
          <a:p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DF6BEF3-7464-41EC-9C26-5EEB238B0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87" y="692212"/>
            <a:ext cx="3887463" cy="5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29" y="538342"/>
            <a:ext cx="10753200" cy="451576"/>
          </a:xfrm>
        </p:spPr>
        <p:txBody>
          <a:bodyPr/>
          <a:lstStyle/>
          <a:p>
            <a:r>
              <a:rPr lang="cs-CZ" sz="3200" dirty="0"/>
              <a:t>Změny v církvi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50" y="1507444"/>
            <a:ext cx="7678276" cy="4445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postupný vznik církevní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nové diecéze, z původních obcí věřících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šíření křesťanství do dalších oblastí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papežský primát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vznik řeholního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ukotvování věrouky – ekumenické koncily – první již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roce 325 – svolal císař Konstantin –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velkého schismatu jich proběhlo osm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řešení různých heretických směrů v církvi</a:t>
            </a:r>
          </a:p>
          <a:p>
            <a:endParaRPr lang="cs-CZ" dirty="0"/>
          </a:p>
        </p:txBody>
      </p:sp>
      <p:pic>
        <p:nvPicPr>
          <p:cNvPr id="10" name="Obrázek 9" descr="Obsah obrázku obraz, oblečení, umění, osoba&#10;&#10;Popis byl vytvořen automaticky">
            <a:extLst>
              <a:ext uri="{FF2B5EF4-FFF2-40B4-BE49-F238E27FC236}">
                <a16:creationId xmlns:a16="http://schemas.microsoft.com/office/drawing/2014/main" id="{33057F21-BA00-D5BD-1581-6D96EF14B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9" y="83889"/>
            <a:ext cx="4530436" cy="5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A5DBDA-C09F-E089-62D0-4828548D6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220D7E-4689-78BC-6871-6594AE98B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C56587-15E5-952A-0934-85C351AE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0096"/>
            <a:ext cx="10753200" cy="451576"/>
          </a:xfrm>
        </p:spPr>
        <p:txBody>
          <a:bodyPr/>
          <a:lstStyle/>
          <a:p>
            <a:r>
              <a:rPr lang="cs-CZ" sz="3200" dirty="0"/>
              <a:t>Ustálení kultu svatých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06923-7D6E-D1C6-2235-D39BD287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692662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založení bazilik v Římě nad hroby mučedníků –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 hradbami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Řím disponoval vysokou koncentrací posvátna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dalších města v rámci celého křesťanského světa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začátek translací relikvií světců do chrámů ve městech (4.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Konstantinopol a budování baziliky Svatých apoštolů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činnost biskupa Ambrože v Miláně – kult svatých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Gervasia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Protasia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šíření kultu konkrétních svatých – vznik poutních míst</a:t>
            </a:r>
          </a:p>
        </p:txBody>
      </p:sp>
      <p:pic>
        <p:nvPicPr>
          <p:cNvPr id="9" name="Obrázek 8" descr="Obsah obrázku zlato, umění, interiér, háv&#10;&#10;Popis byl vytvořen automaticky">
            <a:extLst>
              <a:ext uri="{FF2B5EF4-FFF2-40B4-BE49-F238E27FC236}">
                <a16:creationId xmlns:a16="http://schemas.microsoft.com/office/drawing/2014/main" id="{5C9D7609-B1DA-9D10-59DB-5A211047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95" y="550096"/>
            <a:ext cx="4560095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E8AA2-40DA-6672-925B-169FDD011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D9F70-E49B-5B3E-CAAF-2AE48F230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ABDB13-453F-92EA-FCF7-C14C89B7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Mezi pozdní antikou a středověkem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B60D55-3975-AD65-96C2-35D52CED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10753200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centra křesťanství uctívala své místní patrony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kodifikace úcty v době pontifikátu Řehoře I.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(přelom 6. a 7. století)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posun vnímání v době vlády Karla Velikého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(přelom 8. a 9. století)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Furta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sacra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(Benátky)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noví světci převážně v misijních oblastech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Velké schizma v roce 1054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vyznavači kanonizování dle společenských tendencí v církvi</a:t>
            </a:r>
          </a:p>
          <a:p>
            <a:pPr marL="7200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 descr="Obsah obrázku obraz, oblečení, kresba, Prorok&#10;&#10;Popis byl vytvořen automaticky">
            <a:extLst>
              <a:ext uri="{FF2B5EF4-FFF2-40B4-BE49-F238E27FC236}">
                <a16:creationId xmlns:a16="http://schemas.microsoft.com/office/drawing/2014/main" id="{5BB65849-D7F6-8ACE-DC2B-91536CC8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08" y="893357"/>
            <a:ext cx="3941223" cy="40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7303E-411D-4440-994C-8580A4622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6ECC3-15A1-43D0-B696-2FEDE16B6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DAAFE-1EB1-473A-8040-BE4A5120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9019"/>
            <a:ext cx="10753200" cy="451576"/>
          </a:xfrm>
        </p:spPr>
        <p:txBody>
          <a:bodyPr/>
          <a:lstStyle/>
          <a:p>
            <a:r>
              <a:rPr lang="cs-CZ" sz="3200" dirty="0"/>
              <a:t>Co je to kult svatých?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EF965-687D-4249-908A-8C178319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1906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souhrn všech aspektů úcty k danému světci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skupině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vznik hagiografického materiálu - legendy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slavení svátku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zasvěcování kostelů a oltářů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výskyt relikvií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poutě k hrobu a kostelům jím zasvěceným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oblíbenost křestního jména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prolínaní do profánního světa</a:t>
            </a:r>
          </a:p>
        </p:txBody>
      </p:sp>
      <p:pic>
        <p:nvPicPr>
          <p:cNvPr id="7" name="Obrázek 6" descr="Obsah obrázku skica, kresba, budova, dům&#10;&#10;Popis byl vytvořen automaticky">
            <a:extLst>
              <a:ext uri="{FF2B5EF4-FFF2-40B4-BE49-F238E27FC236}">
                <a16:creationId xmlns:a16="http://schemas.microsoft.com/office/drawing/2014/main" id="{F24306AB-BADA-6FE5-6FE0-288313C2D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28" y="1266736"/>
            <a:ext cx="5354972" cy="35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2966"/>
            <a:ext cx="7424983" cy="451576"/>
          </a:xfrm>
        </p:spPr>
        <p:txBody>
          <a:bodyPr/>
          <a:lstStyle/>
          <a:p>
            <a:r>
              <a:rPr lang="cs-CZ" sz="3200" dirty="0"/>
              <a:t>Svatí po konci </a:t>
            </a:r>
            <a:br>
              <a:rPr lang="cs-CZ" sz="3200" dirty="0"/>
            </a:br>
            <a:r>
              <a:rPr lang="cs-CZ" sz="3200" dirty="0"/>
              <a:t>pronásledování křesťanů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53633"/>
            <a:ext cx="6423750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osoby, které přispěly k ukotvení a rozvoji církve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církevní otcové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misionáři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zakladatelé řeholí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vyznavači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bojovníci proti herezím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svatí panovníci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svatí papežové</a:t>
            </a:r>
          </a:p>
        </p:txBody>
      </p:sp>
      <p:pic>
        <p:nvPicPr>
          <p:cNvPr id="7" name="Obrázek 6" descr="Obsah obrázku text, tkanina, kámen&#10;&#10;Popis byl vytvořen automaticky">
            <a:extLst>
              <a:ext uri="{FF2B5EF4-FFF2-40B4-BE49-F238E27FC236}">
                <a16:creationId xmlns:a16="http://schemas.microsoft.com/office/drawing/2014/main" id="{062F6ED0-9B86-32AE-9A39-47229F44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49382"/>
            <a:ext cx="4432709" cy="54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33"/>
            <a:ext cx="8730000" cy="451576"/>
          </a:xfrm>
        </p:spPr>
        <p:txBody>
          <a:bodyPr/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Osoby, které přispěly k</a:t>
            </a:r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ukotvení a rozvoji církve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50" y="2718002"/>
            <a:ext cx="711408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postavy, kterým se podařilo prosadit vzestup křesťanství z ilegality na oficiální náboženství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pohled do minulosti – svatý Pavel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přímí aktéři – sv. Helena, sv. Ambrož, sv. Silvestr I.</a:t>
            </a:r>
          </a:p>
        </p:txBody>
      </p:sp>
      <p:pic>
        <p:nvPicPr>
          <p:cNvPr id="7" name="Obrázek 6" descr="Obsah obrázku text, staré&#10;&#10;Popis byl vytvořen automaticky">
            <a:extLst>
              <a:ext uri="{FF2B5EF4-FFF2-40B4-BE49-F238E27FC236}">
                <a16:creationId xmlns:a16="http://schemas.microsoft.com/office/drawing/2014/main" id="{FA055E94-F28A-4C79-A70D-FD151DA8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0" y="537415"/>
            <a:ext cx="3439455" cy="51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74" y="644447"/>
            <a:ext cx="10753200" cy="451576"/>
          </a:xfrm>
        </p:spPr>
        <p:txBody>
          <a:bodyPr/>
          <a:lstStyle/>
          <a:p>
            <a:r>
              <a:rPr lang="cs-CZ" sz="3200" dirty="0"/>
              <a:t>Církevní otcové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6442"/>
            <a:ext cx="10394843" cy="4420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patristika – zlatý věk do 7.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teologové – ukotvení věrouky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často účastníci ekumenických koncilů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velcí východní otcové – sv. Athanasios, sv.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Basileios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Veliký, sv. Řehoř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Naziánský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sv. Jan Zlatoústý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velcí západní otcové – sv. Ambrož, sv. Jeroným,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sv. Augustin, sv. Řehoř Veliký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skupiny (apoštolští otcové, apologeti,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kappadočtí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otcové, ...)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celá řada další otců (např.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Órigenés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Eusebios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Kaisareie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1094</Words>
  <Application>Microsoft Office PowerPoint</Application>
  <PresentationFormat>Širokoúhlá obrazovka</PresentationFormat>
  <Paragraphs>151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Prezentace_MU_CZ</vt:lpstr>
      <vt:lpstr>Svatí mezi pozdní antikou a středověkem</vt:lpstr>
      <vt:lpstr>Období změn</vt:lpstr>
      <vt:lpstr>Změny v církvi</vt:lpstr>
      <vt:lpstr>Ustálení kultu svatých</vt:lpstr>
      <vt:lpstr>Mezi pozdní antikou a středověkem</vt:lpstr>
      <vt:lpstr>Co je to kult svatých?</vt:lpstr>
      <vt:lpstr>Svatí po konci  pronásledování křesťanů</vt:lpstr>
      <vt:lpstr>Osoby, které přispěly k ukotvení a rozvoji církve</vt:lpstr>
      <vt:lpstr>Církevní otcové</vt:lpstr>
      <vt:lpstr>Prezentace aplikace PowerPoint</vt:lpstr>
      <vt:lpstr>Misionáři</vt:lpstr>
      <vt:lpstr>Zakladatelé řeholí</vt:lpstr>
      <vt:lpstr>Prezentace aplikace PowerPoint</vt:lpstr>
      <vt:lpstr>Vyznavači</vt:lpstr>
      <vt:lpstr>Bojovníci proti herezím</vt:lpstr>
      <vt:lpstr>Svatí panovníci</vt:lpstr>
      <vt:lpstr>Svatí papežové</vt:lpstr>
      <vt:lpstr>Specifické kulty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33</cp:revision>
  <cp:lastPrinted>1601-01-01T00:00:00Z</cp:lastPrinted>
  <dcterms:created xsi:type="dcterms:W3CDTF">2021-09-18T10:12:07Z</dcterms:created>
  <dcterms:modified xsi:type="dcterms:W3CDTF">2023-10-09T13:47:01Z</dcterms:modified>
</cp:coreProperties>
</file>