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89" r:id="rId4"/>
    <p:sldId id="284" r:id="rId5"/>
    <p:sldId id="259" r:id="rId6"/>
    <p:sldId id="260" r:id="rId7"/>
    <p:sldId id="285" r:id="rId8"/>
    <p:sldId id="277" r:id="rId9"/>
    <p:sldId id="261" r:id="rId10"/>
    <p:sldId id="268" r:id="rId11"/>
    <p:sldId id="286" r:id="rId12"/>
    <p:sldId id="287" r:id="rId13"/>
    <p:sldId id="270" r:id="rId14"/>
    <p:sldId id="275" r:id="rId15"/>
    <p:sldId id="288" r:id="rId16"/>
    <p:sldId id="290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91" y="2447604"/>
            <a:ext cx="5246518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Čeští zemští patroni a jejich hagiografie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D7B5B583-DE5A-4EBD-AA23-B7DE3E8D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60" y="326017"/>
            <a:ext cx="4797178" cy="59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17" y="627042"/>
            <a:ext cx="6768035" cy="451576"/>
          </a:xfrm>
        </p:spPr>
        <p:txBody>
          <a:bodyPr/>
          <a:lstStyle/>
          <a:p>
            <a:r>
              <a:rPr lang="cs-CZ" sz="3200" dirty="0"/>
              <a:t>Svatý Prokop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349406"/>
            <a:ext cx="7784808" cy="4788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nebyl mučedníkem - </a:t>
            </a:r>
            <a:r>
              <a:rPr lang="cs-CZ" b="1" dirty="0">
                <a:latin typeface="Arial Narrow" panose="020B0606020202030204" pitchFamily="34" charset="0"/>
              </a:rPr>
              <a:t>vyznavač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původně poustevník – později </a:t>
            </a:r>
            <a:r>
              <a:rPr lang="cs-CZ" b="1" dirty="0">
                <a:latin typeface="Arial Narrow" panose="020B0606020202030204" pitchFamily="34" charset="0"/>
              </a:rPr>
              <a:t>zakladatel sázavského kláštera </a:t>
            </a:r>
            <a:r>
              <a:rPr lang="cs-CZ" dirty="0">
                <a:latin typeface="Arial Narrow" panose="020B0606020202030204" pitchFamily="34" charset="0"/>
              </a:rPr>
              <a:t>a jeho první opat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centrum </a:t>
            </a:r>
            <a:r>
              <a:rPr lang="cs-CZ" b="1" dirty="0">
                <a:latin typeface="Arial Narrow" panose="020B0606020202030204" pitchFamily="34" charset="0"/>
              </a:rPr>
              <a:t>slovanské liturgie </a:t>
            </a:r>
            <a:r>
              <a:rPr lang="cs-CZ" dirty="0">
                <a:latin typeface="Arial Narrow" panose="020B0606020202030204" pitchFamily="34" charset="0"/>
              </a:rPr>
              <a:t>(stále před velkým církevním rozkolem)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zemřel v roce 1053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snaha klášterní komunity o svatořečení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sepsání několika legend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svatořečen v roce 1204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spíše </a:t>
            </a:r>
            <a:r>
              <a:rPr lang="cs-CZ" b="1" dirty="0">
                <a:latin typeface="Arial Narrow" panose="020B0606020202030204" pitchFamily="34" charset="0"/>
              </a:rPr>
              <a:t>lokální patron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1456B5-2D9F-4360-8B2B-2D1F5DEA1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09" y="1035788"/>
            <a:ext cx="3120272" cy="45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88915B-0D5F-C8EB-B023-E52F54FE1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0060B-CC40-17BB-DC15-5AE9C488F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3F09A1-ACD8-B794-9A67-2DFE63BD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69" y="1038782"/>
            <a:ext cx="10753200" cy="451576"/>
          </a:xfrm>
        </p:spPr>
        <p:txBody>
          <a:bodyPr/>
          <a:lstStyle/>
          <a:p>
            <a:r>
              <a:rPr lang="cs-CZ" sz="3200" dirty="0"/>
              <a:t>Legendy o svatém Prokopovi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618866-AE15-27F7-B03E-7D3975D5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926894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Vita minor </a:t>
            </a:r>
            <a:r>
              <a:rPr lang="cs-CZ" dirty="0">
                <a:latin typeface="Arial Narrow" panose="020B0606020202030204" pitchFamily="34" charset="0"/>
              </a:rPr>
              <a:t>– nejstarší dochovaná legenda (asi konec 12. století) – předpokládá se čerpání ze starší nedochované staroslověnské legendy vzniklé v sázavském klášteře, čerpání také z letopisu tzv. </a:t>
            </a:r>
            <a:r>
              <a:rPr lang="cs-CZ" i="1" dirty="0">
                <a:latin typeface="Arial Narrow" panose="020B0606020202030204" pitchFamily="34" charset="0"/>
              </a:rPr>
              <a:t>Mnicha sázavského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Vita </a:t>
            </a:r>
            <a:r>
              <a:rPr lang="cs-CZ" b="1" i="1" dirty="0" err="1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antiqua</a:t>
            </a:r>
            <a:r>
              <a:rPr lang="cs-CZ" b="1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rozšířená verze předchozího text</a:t>
            </a:r>
            <a:r>
              <a:rPr lang="cs-CZ" dirty="0">
                <a:solidFill>
                  <a:srgbClr val="202122"/>
                </a:solidFill>
                <a:latin typeface="Arial Narrow" panose="020B0606020202030204" pitchFamily="34" charset="0"/>
              </a:rPr>
              <a:t>u – vznikla v první polovině 13.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Vita maior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opět vychází z </a:t>
            </a:r>
            <a:r>
              <a:rPr lang="cs-CZ" b="0" i="1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Vita minor </a:t>
            </a:r>
            <a:r>
              <a:rPr lang="cs-CZ" b="0" i="0" dirty="0">
                <a:solidFill>
                  <a:srgbClr val="202122"/>
                </a:solidFill>
                <a:effectLst/>
                <a:latin typeface="Arial Narrow" panose="020B0606020202030204" pitchFamily="34" charset="0"/>
              </a:rPr>
              <a:t>– vznikla až ve 14. století - </a:t>
            </a:r>
            <a:r>
              <a:rPr lang="cs-CZ" dirty="0">
                <a:latin typeface="Arial Narrow" panose="020B0606020202030204" pitchFamily="34" charset="0"/>
              </a:rPr>
              <a:t>Edice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Fontes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rerum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Bohemicarum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I.</a:t>
            </a:r>
          </a:p>
          <a:p>
            <a:pPr marL="72000" indent="0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15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10E28F-A969-7BD6-2D61-8A53DC5C8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A373D1-821B-3ADB-AA99-A3A44A02D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10DC79-998D-5B1A-145F-4AFC908A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zeď, interiér, staré, oltář&#10;&#10;Popis byl vytvořen automaticky">
            <a:extLst>
              <a:ext uri="{FF2B5EF4-FFF2-40B4-BE49-F238E27FC236}">
                <a16:creationId xmlns:a16="http://schemas.microsoft.com/office/drawing/2014/main" id="{E7CD5449-BF45-067C-5FD1-9B869BC8A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24" y="91065"/>
            <a:ext cx="4969151" cy="6625535"/>
          </a:xfrm>
        </p:spPr>
      </p:pic>
    </p:spTree>
    <p:extLst>
      <p:ext uri="{BB962C8B-B14F-4D97-AF65-F5344CB8AC3E}">
        <p14:creationId xmlns:p14="http://schemas.microsoft.com/office/powerpoint/2010/main" val="335332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55245"/>
            <a:ext cx="6608237" cy="451576"/>
          </a:xfrm>
        </p:spPr>
        <p:txBody>
          <a:bodyPr/>
          <a:lstStyle/>
          <a:p>
            <a:r>
              <a:rPr lang="cs-CZ" sz="3200" dirty="0"/>
              <a:t>Svatá Anežka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067849"/>
            <a:ext cx="6903051" cy="50896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členka přemyslovské dynastie – dcera krále Přemysla Otakara I. a sestra krále Václava 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propagátorka </a:t>
            </a:r>
            <a:r>
              <a:rPr lang="cs-CZ" b="1" dirty="0">
                <a:latin typeface="Arial Narrow" panose="020B0606020202030204" pitchFamily="34" charset="0"/>
              </a:rPr>
              <a:t>řehole svatého Františka </a:t>
            </a:r>
            <a:r>
              <a:rPr lang="cs-CZ" dirty="0">
                <a:latin typeface="Arial Narrow" panose="020B0606020202030204" pitchFamily="34" charset="0"/>
              </a:rPr>
              <a:t>a péče o </a:t>
            </a:r>
            <a:r>
              <a:rPr lang="cs-CZ" b="1" dirty="0">
                <a:latin typeface="Arial Narrow" panose="020B0606020202030204" pitchFamily="34" charset="0"/>
              </a:rPr>
              <a:t>chudé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osobně si dopisovala se svatou Klárou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zakladatelka</a:t>
            </a:r>
            <a:r>
              <a:rPr lang="cs-CZ" dirty="0">
                <a:latin typeface="Arial Narrow" panose="020B0606020202030204" pitchFamily="34" charset="0"/>
              </a:rPr>
              <a:t> klášterů a řádů Křižovníků s červenou hvězdou (1233)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zemřela v pověsti svatosti </a:t>
            </a:r>
            <a:r>
              <a:rPr lang="cs-CZ" dirty="0">
                <a:latin typeface="Arial Narrow" panose="020B0606020202030204" pitchFamily="34" charset="0"/>
              </a:rPr>
              <a:t>(1282)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první pokus o svatořečení již ve 14.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kanonizována až v roce 1989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legenda </a:t>
            </a:r>
            <a:r>
              <a:rPr lang="cs-CZ" b="1" i="1" dirty="0" err="1">
                <a:latin typeface="Arial Narrow" panose="020B0606020202030204" pitchFamily="34" charset="0"/>
              </a:rPr>
              <a:t>Candor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lucis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eterne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(14. století)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D0288BB-D607-4CB7-914C-EF35AAE1E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71" y="1000641"/>
            <a:ext cx="3720811" cy="46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23712E-AB33-47CE-A343-86B536C50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7D027F-E6AE-4795-B3AD-64F8A6737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480C78-ED75-41DF-BC33-05789590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77" y="285048"/>
            <a:ext cx="10753200" cy="451576"/>
          </a:xfrm>
        </p:spPr>
        <p:txBody>
          <a:bodyPr/>
          <a:lstStyle/>
          <a:p>
            <a:r>
              <a:rPr lang="cs-CZ" sz="3200" dirty="0"/>
              <a:t>Další svatí patroni českých zemí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F0C205-EF20-4FE8-B0B9-9F21558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56138"/>
            <a:ext cx="1035933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svatí </a:t>
            </a:r>
            <a:r>
              <a:rPr lang="cs-CZ" b="1" dirty="0">
                <a:latin typeface="Arial Narrow" panose="020B0606020202030204" pitchFamily="34" charset="0"/>
              </a:rPr>
              <a:t>Cyril a Metoděj </a:t>
            </a:r>
            <a:r>
              <a:rPr lang="cs-CZ" dirty="0">
                <a:latin typeface="Arial Narrow" panose="020B0606020202030204" pitchFamily="34" charset="0"/>
              </a:rPr>
              <a:t>– rozvoj kultu až v době vlády Karla IV.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svatý </a:t>
            </a:r>
            <a:r>
              <a:rPr lang="cs-CZ" b="1" dirty="0">
                <a:latin typeface="Arial Narrow" panose="020B0606020202030204" pitchFamily="34" charset="0"/>
              </a:rPr>
              <a:t>Vít</a:t>
            </a:r>
            <a:r>
              <a:rPr lang="cs-CZ" dirty="0">
                <a:latin typeface="Arial Narrow" panose="020B0606020202030204" pitchFamily="34" charset="0"/>
              </a:rPr>
              <a:t> – patron pražské katedrály (žil na přelomu 3. a 4. století na Sicílii), velmi rozšířený kult po celé Evropě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svatý </a:t>
            </a:r>
            <a:r>
              <a:rPr lang="cs-CZ" b="1" dirty="0">
                <a:latin typeface="Arial Narrow" panose="020B0606020202030204" pitchFamily="34" charset="0"/>
              </a:rPr>
              <a:t>Ivan</a:t>
            </a:r>
            <a:r>
              <a:rPr lang="cs-CZ" dirty="0">
                <a:latin typeface="Arial Narrow" panose="020B0606020202030204" pitchFamily="34" charset="0"/>
              </a:rPr>
              <a:t> – spíše legendární postava, která měla žít v 9.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svatý Radim </a:t>
            </a:r>
            <a:r>
              <a:rPr lang="cs-CZ" dirty="0">
                <a:latin typeface="Arial Narrow" panose="020B0606020202030204" pitchFamily="34" charset="0"/>
              </a:rPr>
              <a:t>– bratr svatého Vojtěcha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„svatý“ </a:t>
            </a:r>
            <a:r>
              <a:rPr lang="cs-CZ" b="1" dirty="0" err="1">
                <a:latin typeface="Arial Narrow" panose="020B0606020202030204" pitchFamily="34" charset="0"/>
              </a:rPr>
              <a:t>Vintíř</a:t>
            </a:r>
            <a:r>
              <a:rPr lang="cs-CZ" dirty="0">
                <a:latin typeface="Arial Narrow" panose="020B0606020202030204" pitchFamily="34" charset="0"/>
              </a:rPr>
              <a:t> – poustevník a benediktinský mnich, který žil v 11. století, pohřben na Břevnově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blahoslavený </a:t>
            </a:r>
            <a:r>
              <a:rPr lang="cs-CZ" b="1" dirty="0" err="1">
                <a:latin typeface="Arial Narrow" panose="020B0606020202030204" pitchFamily="34" charset="0"/>
              </a:rPr>
              <a:t>Hroznata</a:t>
            </a:r>
            <a:r>
              <a:rPr lang="cs-CZ" dirty="0">
                <a:latin typeface="Arial Narrow" panose="020B0606020202030204" pitchFamily="34" charset="0"/>
              </a:rPr>
              <a:t> – šlechtic a zakladatel klášterů v Teplé a Chotěšově, zemřel v roce 1217 (blahořečen v roce 1897), legenda </a:t>
            </a:r>
            <a:r>
              <a:rPr lang="cs-CZ" i="1" dirty="0">
                <a:latin typeface="Arial Narrow" panose="020B0606020202030204" pitchFamily="34" charset="0"/>
              </a:rPr>
              <a:t>Vita </a:t>
            </a:r>
            <a:r>
              <a:rPr lang="cs-CZ" i="1" dirty="0" err="1">
                <a:latin typeface="Arial Narrow" panose="020B0606020202030204" pitchFamily="34" charset="0"/>
              </a:rPr>
              <a:t>fratris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Hroznatae</a:t>
            </a:r>
            <a:endParaRPr lang="cs-CZ" i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svatý </a:t>
            </a:r>
            <a:r>
              <a:rPr lang="cs-CZ" b="1" dirty="0">
                <a:latin typeface="Arial Narrow" panose="020B0606020202030204" pitchFamily="34" charset="0"/>
              </a:rPr>
              <a:t>Zikmund</a:t>
            </a:r>
            <a:r>
              <a:rPr lang="cs-CZ" dirty="0">
                <a:latin typeface="Arial Narrow" panose="020B0606020202030204" pitchFamily="34" charset="0"/>
              </a:rPr>
              <a:t> – burgundský král, jehož kult přinesl do Čech Karel IV. (žil již v 6. století)</a:t>
            </a:r>
          </a:p>
        </p:txBody>
      </p:sp>
    </p:spTree>
    <p:extLst>
      <p:ext uri="{BB962C8B-B14F-4D97-AF65-F5344CB8AC3E}">
        <p14:creationId xmlns:p14="http://schemas.microsoft.com/office/powerpoint/2010/main" val="261550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79F9D-27DF-FAFE-9C6D-B84DE186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3CCE47-3A19-D73C-30D1-95ED6CD8E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77569B-C427-EB9F-F187-54A446C0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helma&#10;&#10;Popis byl vytvořen automaticky">
            <a:extLst>
              <a:ext uri="{FF2B5EF4-FFF2-40B4-BE49-F238E27FC236}">
                <a16:creationId xmlns:a16="http://schemas.microsoft.com/office/drawing/2014/main" id="{DB5C6187-EF41-ACE9-4B50-25C17BA7C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4" y="223254"/>
            <a:ext cx="4808618" cy="6411491"/>
          </a:xfrm>
        </p:spPr>
      </p:pic>
      <p:pic>
        <p:nvPicPr>
          <p:cNvPr id="9" name="Obrázek 8" descr="Obsah obrázku budova, kámen, staré, oltář&#10;&#10;Popis byl vytvořen automaticky">
            <a:extLst>
              <a:ext uri="{FF2B5EF4-FFF2-40B4-BE49-F238E27FC236}">
                <a16:creationId xmlns:a16="http://schemas.microsoft.com/office/drawing/2014/main" id="{D3FF858C-A291-6FE0-DC49-8FAFF1254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2" y="223254"/>
            <a:ext cx="4808618" cy="64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0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63E5F7-1A01-6F69-9182-FBBE0F78C3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8737D7-00D9-0005-A630-6053BFEE2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744504-26A7-F613-AD23-62738D7D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6DBB5C-C765-CAA5-E3BF-5D88D9FD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 svatém Václavu a Ludmile brzy přibyli další světci a světice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problematická osoba druhého pražského biskupa Vojtěcha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translace jeho ostatků do Prahy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 vyhnance se stal 2. nejvýznamnější patron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další spíše lokální svatí (Prokop, Anežka, Pět svatých bratří,…)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postupné vytvoření pantheonu zemských světců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vrchol za vlády Karla IV.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8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87" y="629999"/>
            <a:ext cx="9044785" cy="403235"/>
          </a:xfrm>
        </p:spPr>
        <p:txBody>
          <a:bodyPr/>
          <a:lstStyle/>
          <a:p>
            <a:r>
              <a:rPr lang="cs-CZ" sz="3200" dirty="0"/>
              <a:t>Legenda </a:t>
            </a:r>
            <a:r>
              <a:rPr lang="cs-CZ" sz="3200" dirty="0" err="1"/>
              <a:t>Nascitur</a:t>
            </a:r>
            <a:r>
              <a:rPr lang="cs-CZ" sz="3200" dirty="0"/>
              <a:t> </a:t>
            </a:r>
            <a:r>
              <a:rPr lang="cs-CZ" sz="3200" dirty="0" err="1"/>
              <a:t>purpureus</a:t>
            </a:r>
            <a:r>
              <a:rPr lang="cs-CZ" sz="3200" dirty="0"/>
              <a:t> </a:t>
            </a:r>
            <a:r>
              <a:rPr lang="cs-CZ" sz="3200" dirty="0" err="1"/>
              <a:t>flos</a:t>
            </a:r>
            <a:r>
              <a:rPr lang="cs-CZ" sz="3200" dirty="0"/>
              <a:t> </a:t>
            </a:r>
            <a:r>
              <a:rPr lang="cs-CZ" sz="3200" dirty="0" err="1"/>
              <a:t>Boemicis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468"/>
            <a:ext cx="5731491" cy="4678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autorem je svatý </a:t>
            </a:r>
            <a:r>
              <a:rPr lang="cs-CZ" b="1" dirty="0">
                <a:latin typeface="Arial Narrow" panose="020B0606020202030204" pitchFamily="34" charset="0"/>
              </a:rPr>
              <a:t>Bruno z </a:t>
            </a:r>
            <a:r>
              <a:rPr lang="cs-CZ" b="1" dirty="0" err="1">
                <a:latin typeface="Arial Narrow" panose="020B0606020202030204" pitchFamily="34" charset="0"/>
              </a:rPr>
              <a:t>Querfurtu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saský misionář, řeholník a mučedník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(970-1009)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osobně </a:t>
            </a:r>
            <a:r>
              <a:rPr lang="cs-CZ" b="1" dirty="0">
                <a:latin typeface="Arial Narrow" panose="020B0606020202030204" pitchFamily="34" charset="0"/>
              </a:rPr>
              <a:t>se setkal </a:t>
            </a:r>
            <a:r>
              <a:rPr lang="cs-CZ" dirty="0">
                <a:latin typeface="Arial Narrow" panose="020B0606020202030204" pitchFamily="34" charset="0"/>
              </a:rPr>
              <a:t>se svatým Vojtěchem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Vojtěcha obdivoval a snažil se pokračovat jeho díle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byl zabit při misijní činnost na území dnešní Litvy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je také autorem legendy o Pěti svatých bratrech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6D40C1-3772-14F8-7E39-10734527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29" y="1888284"/>
            <a:ext cx="5645369" cy="30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F86D03-B08B-D161-D92A-20E538B1E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08A387-68B0-A9EF-F94D-00F687B46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B2858-C847-CF51-58CE-D29E56AB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6734"/>
            <a:ext cx="10753200" cy="451576"/>
          </a:xfrm>
        </p:spPr>
        <p:txBody>
          <a:bodyPr/>
          <a:lstStyle/>
          <a:p>
            <a:pPr algn="ctr"/>
            <a:r>
              <a:rPr lang="cs-CZ" sz="3200" dirty="0"/>
              <a:t>Legenda </a:t>
            </a:r>
            <a:r>
              <a:rPr lang="cs-CZ" sz="3200" dirty="0" err="1"/>
              <a:t>Nascitur</a:t>
            </a:r>
            <a:r>
              <a:rPr lang="cs-CZ" sz="3200" dirty="0"/>
              <a:t> </a:t>
            </a:r>
            <a:r>
              <a:rPr lang="cs-CZ" sz="3200" dirty="0" err="1"/>
              <a:t>purpureus</a:t>
            </a:r>
            <a:r>
              <a:rPr lang="cs-CZ" sz="3200" dirty="0"/>
              <a:t> </a:t>
            </a:r>
            <a:r>
              <a:rPr lang="cs-CZ" sz="3200" dirty="0" err="1"/>
              <a:t>flos</a:t>
            </a:r>
            <a:r>
              <a:rPr lang="cs-CZ" sz="3200" dirty="0"/>
              <a:t> </a:t>
            </a:r>
            <a:r>
              <a:rPr lang="cs-CZ" sz="3200" dirty="0" err="1"/>
              <a:t>Boemicis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8E9305-B278-36DF-827D-3E4E437FB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2340002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Jakým byl dle textu Vojtěch biskupem a misionářem?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Jaký byl Vojtěchův vztah k řeholnímu životu a benediktinskému řádu?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Co nám text říká o jeho povahových rysech?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Lze z textu vyčíst vztah autora a hlavní postavy?</a:t>
            </a:r>
          </a:p>
        </p:txBody>
      </p:sp>
    </p:spTree>
    <p:extLst>
      <p:ext uri="{BB962C8B-B14F-4D97-AF65-F5344CB8AC3E}">
        <p14:creationId xmlns:p14="http://schemas.microsoft.com/office/powerpoint/2010/main" val="326976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AED6A2-5240-4E78-9A96-6D9D1B064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6603F4-599E-4860-8C2E-7BDB41EFF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8BCB02-2469-4D1C-B47D-52F578F6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sz="3200" dirty="0"/>
              <a:t>Obraz svatého Vojtěcha v Brunově legendě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9B5F16-59FD-4FBD-AD72-75710B3E0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89" y="1056982"/>
            <a:ext cx="601405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 rozverném mládí inklinace k víře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velmi zbožný muž a </a:t>
            </a:r>
            <a:r>
              <a:rPr lang="cs-CZ" i="1" dirty="0">
                <a:latin typeface="Arial Narrow" panose="020B0606020202030204" pitchFamily="34" charset="0"/>
              </a:rPr>
              <a:t>nadšený </a:t>
            </a:r>
            <a:r>
              <a:rPr lang="cs-CZ" i="1" dirty="0" err="1">
                <a:latin typeface="Arial Narrow" panose="020B0606020202030204" pitchFamily="34" charset="0"/>
              </a:rPr>
              <a:t>christianizátor</a:t>
            </a:r>
            <a:endParaRPr lang="cs-CZ" i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přísný potlačovatel pohanských zvyků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touha po mučednictví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zabit pro víru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autor </a:t>
            </a:r>
            <a:r>
              <a:rPr lang="cs-CZ" b="1" dirty="0">
                <a:latin typeface="Arial Narrow" panose="020B0606020202030204" pitchFamily="34" charset="0"/>
              </a:rPr>
              <a:t>nezmiňuje žádné zázraky </a:t>
            </a:r>
            <a:r>
              <a:rPr lang="cs-CZ" dirty="0">
                <a:latin typeface="Arial Narrow" panose="020B0606020202030204" pitchFamily="34" charset="0"/>
              </a:rPr>
              <a:t>po jeho smrti</a:t>
            </a:r>
          </a:p>
          <a:p>
            <a:pPr marL="72000" indent="0">
              <a:buNone/>
            </a:pPr>
            <a:r>
              <a:rPr lang="cs-CZ" dirty="0">
                <a:latin typeface="Arial Narrow" panose="020B0606020202030204" pitchFamily="34" charset="0"/>
              </a:rPr>
              <a:t>  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neúspěšný pražský biskup?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útěk</a:t>
            </a:r>
            <a:r>
              <a:rPr lang="cs-CZ" dirty="0">
                <a:latin typeface="Arial Narrow" panose="020B0606020202030204" pitchFamily="34" charset="0"/>
              </a:rPr>
              <a:t> z Prahy před nepříznivou situací?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neúspěšný misionář?</a:t>
            </a:r>
          </a:p>
          <a:p>
            <a:endParaRPr lang="cs-CZ" dirty="0"/>
          </a:p>
        </p:txBody>
      </p:sp>
      <p:pic>
        <p:nvPicPr>
          <p:cNvPr id="7" name="Obrázek 6" descr="Obsah obrázku interiér, oltář, kámen, staré&#10;&#10;Popis byl vytvořen automaticky">
            <a:extLst>
              <a:ext uri="{FF2B5EF4-FFF2-40B4-BE49-F238E27FC236}">
                <a16:creationId xmlns:a16="http://schemas.microsoft.com/office/drawing/2014/main" id="{FC961BEC-4308-DA1C-C0FB-CF21A01C9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8" y="1661020"/>
            <a:ext cx="4714613" cy="3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44161"/>
            <a:ext cx="8730000" cy="451576"/>
          </a:xfrm>
        </p:spPr>
        <p:txBody>
          <a:bodyPr/>
          <a:lstStyle/>
          <a:p>
            <a:r>
              <a:rPr lang="cs-CZ" sz="3200" dirty="0"/>
              <a:t>Svatý Vojtěch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161473"/>
            <a:ext cx="8232525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(nar. asi 956 – zem. 997) člen rodu </a:t>
            </a:r>
            <a:r>
              <a:rPr lang="cs-CZ" b="1" dirty="0">
                <a:latin typeface="Arial Narrow" panose="020B0606020202030204" pitchFamily="34" charset="0"/>
              </a:rPr>
              <a:t>Slavníkovců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studium</a:t>
            </a:r>
            <a:r>
              <a:rPr lang="cs-CZ" dirty="0">
                <a:latin typeface="Arial Narrow" panose="020B0606020202030204" pitchFamily="34" charset="0"/>
              </a:rPr>
              <a:t> v Magdeburgu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druhý pražský biskup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horlivý </a:t>
            </a:r>
            <a:r>
              <a:rPr lang="cs-CZ" b="1" dirty="0" err="1">
                <a:latin typeface="Arial Narrow" panose="020B0606020202030204" pitchFamily="34" charset="0"/>
              </a:rPr>
              <a:t>christianizátor</a:t>
            </a:r>
            <a:r>
              <a:rPr lang="cs-CZ" dirty="0">
                <a:latin typeface="Arial Narrow" panose="020B0606020202030204" pitchFamily="34" charset="0"/>
              </a:rPr>
              <a:t> – spory s knížetem Boleslavem II.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odchod do Itálie – </a:t>
            </a:r>
            <a:r>
              <a:rPr lang="cs-CZ" b="1" dirty="0">
                <a:latin typeface="Arial Narrow" panose="020B0606020202030204" pitchFamily="34" charset="0"/>
              </a:rPr>
              <a:t>inklinace k benediktinskému řádu </a:t>
            </a:r>
            <a:r>
              <a:rPr lang="cs-CZ" dirty="0">
                <a:latin typeface="Arial Narrow" panose="020B0606020202030204" pitchFamily="34" charset="0"/>
              </a:rPr>
              <a:t>a následný vstup do něj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 návratu do Čech založení prvního mužského kláštera – Břevnov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spolupracovník císaře Oty III.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 roce 994 opouští Čechy podruhé (rok před vyvražděním Slavníkovců)</a:t>
            </a:r>
          </a:p>
          <a:p>
            <a:endParaRPr lang="cs-CZ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1026" name="Picture 2" descr="Detail z Votivního obrazu Jana Očka z Vlašimi">
            <a:extLst>
              <a:ext uri="{FF2B5EF4-FFF2-40B4-BE49-F238E27FC236}">
                <a16:creationId xmlns:a16="http://schemas.microsoft.com/office/drawing/2014/main" id="{DE1CA318-57D1-7762-B328-5F5DC67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40" y="533977"/>
            <a:ext cx="34861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3911"/>
            <a:ext cx="10753200" cy="451576"/>
          </a:xfrm>
        </p:spPr>
        <p:txBody>
          <a:bodyPr/>
          <a:lstStyle/>
          <a:p>
            <a:r>
              <a:rPr lang="cs-CZ" sz="3200" dirty="0"/>
              <a:t>Svatý Vojtěch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1496700"/>
            <a:ext cx="7639431" cy="4420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odchod na misii </a:t>
            </a:r>
            <a:r>
              <a:rPr lang="cs-CZ" dirty="0">
                <a:latin typeface="Arial Narrow" panose="020B0606020202030204" pitchFamily="34" charset="0"/>
              </a:rPr>
              <a:t>do Pruska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zabit roku 997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svatořečen již v roce 999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jeho tělo vykoupil a pohřbil Boleslav Chrabrý v Hnězdně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část ostatků do Říma a Cách (Ota III.)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 roce </a:t>
            </a:r>
            <a:r>
              <a:rPr lang="cs-CZ" b="1" dirty="0">
                <a:latin typeface="Arial Narrow" panose="020B0606020202030204" pitchFamily="34" charset="0"/>
              </a:rPr>
              <a:t>1039 ukradl </a:t>
            </a:r>
            <a:r>
              <a:rPr lang="cs-CZ" dirty="0">
                <a:latin typeface="Arial Narrow" panose="020B0606020202030204" pitchFamily="34" charset="0"/>
              </a:rPr>
              <a:t>jeho tělo kníže </a:t>
            </a:r>
            <a:r>
              <a:rPr lang="cs-CZ" b="1" dirty="0">
                <a:latin typeface="Arial Narrow" panose="020B0606020202030204" pitchFamily="34" charset="0"/>
              </a:rPr>
              <a:t>Břetislav I.</a:t>
            </a:r>
            <a:r>
              <a:rPr lang="cs-CZ" dirty="0">
                <a:latin typeface="Arial Narrow" panose="020B0606020202030204" pitchFamily="34" charset="0"/>
              </a:rPr>
              <a:t> a uložil v pražské katedrále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postupně se stává patronem českých zemí a pražských biskupů</a:t>
            </a:r>
          </a:p>
        </p:txBody>
      </p:sp>
      <p:pic>
        <p:nvPicPr>
          <p:cNvPr id="6" name="Obrázek 5" descr="Obsah obrázku exteriér, osoba&#10;&#10;Popis byl vytvořen automaticky">
            <a:extLst>
              <a:ext uri="{FF2B5EF4-FFF2-40B4-BE49-F238E27FC236}">
                <a16:creationId xmlns:a16="http://schemas.microsoft.com/office/drawing/2014/main" id="{1DEF91CB-714B-AC36-AE53-C5C67D64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46" y="663911"/>
            <a:ext cx="3230654" cy="48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1B67CC-7208-EAC2-FCB3-52D89BC12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B97CFF-1719-110C-D389-72A5634CA3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1C263F-71F6-A92B-C88B-C47EA52C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874592"/>
            <a:ext cx="10753200" cy="451576"/>
          </a:xfrm>
        </p:spPr>
        <p:txBody>
          <a:bodyPr/>
          <a:lstStyle/>
          <a:p>
            <a:r>
              <a:rPr lang="cs-CZ" sz="3200" dirty="0"/>
              <a:t>Svatovojtěšské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E25720-0968-1BA7-6F26-B648278E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1843410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 err="1">
                <a:latin typeface="Arial Narrow" panose="020B0606020202030204" pitchFamily="34" charset="0"/>
              </a:rPr>
              <a:t>Canapariova</a:t>
            </a:r>
            <a:r>
              <a:rPr lang="cs-CZ" b="1" i="1" dirty="0">
                <a:latin typeface="Arial Narrow" panose="020B0606020202030204" pitchFamily="34" charset="0"/>
              </a:rPr>
              <a:t> legenda </a:t>
            </a:r>
            <a:r>
              <a:rPr lang="cs-CZ" b="1" i="1" dirty="0" err="1">
                <a:latin typeface="Arial Narrow" panose="020B0606020202030204" pitchFamily="34" charset="0"/>
              </a:rPr>
              <a:t>Est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locus</a:t>
            </a:r>
            <a:r>
              <a:rPr lang="cs-CZ" b="1" i="1" dirty="0">
                <a:latin typeface="Arial Narrow" panose="020B0606020202030204" pitchFamily="34" charset="0"/>
              </a:rPr>
              <a:t> in </a:t>
            </a:r>
            <a:r>
              <a:rPr lang="cs-CZ" b="1" i="1" dirty="0" err="1">
                <a:latin typeface="Arial Narrow" panose="020B0606020202030204" pitchFamily="34" charset="0"/>
              </a:rPr>
              <a:t>patribus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Germaniae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i="1" dirty="0">
                <a:latin typeface="Arial Narrow" panose="020B0606020202030204" pitchFamily="34" charset="0"/>
              </a:rPr>
              <a:t>(Jest jistý kraj v končinách Germánie) </a:t>
            </a:r>
            <a:r>
              <a:rPr lang="cs-CZ" dirty="0">
                <a:latin typeface="Arial Narrow" panose="020B0606020202030204" pitchFamily="34" charset="0"/>
              </a:rPr>
              <a:t>– nejstarší svatovojtěšský text – vznikl na objednávku císaře Oty III. (konec 10. století) – základ pro Vojtěchovu kanonizaci, ideál mnišského života – Edice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Fontes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rerum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Bohemicarum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</a:t>
            </a:r>
            <a:r>
              <a:rPr lang="cs-CZ" sz="2800" dirty="0">
                <a:latin typeface="Arial Narrow" panose="020B0606020202030204" pitchFamily="34" charset="0"/>
              </a:rPr>
              <a:t>iž zmíněná legenda </a:t>
            </a:r>
            <a:r>
              <a:rPr lang="cs-CZ" sz="2800" b="1" i="1" dirty="0" err="1">
                <a:latin typeface="Arial Narrow" panose="020B0606020202030204" pitchFamily="34" charset="0"/>
              </a:rPr>
              <a:t>Nascitur</a:t>
            </a:r>
            <a:r>
              <a:rPr lang="cs-CZ" sz="2800" b="1" i="1" dirty="0">
                <a:latin typeface="Arial Narrow" panose="020B0606020202030204" pitchFamily="34" charset="0"/>
              </a:rPr>
              <a:t> </a:t>
            </a:r>
            <a:r>
              <a:rPr lang="cs-CZ" sz="2800" b="1" i="1" dirty="0" err="1">
                <a:latin typeface="Arial Narrow" panose="020B0606020202030204" pitchFamily="34" charset="0"/>
              </a:rPr>
              <a:t>purpureus</a:t>
            </a:r>
            <a:r>
              <a:rPr lang="cs-CZ" sz="2800" b="1" i="1" dirty="0">
                <a:latin typeface="Arial Narrow" panose="020B0606020202030204" pitchFamily="34" charset="0"/>
              </a:rPr>
              <a:t> </a:t>
            </a:r>
            <a:r>
              <a:rPr lang="cs-CZ" sz="2800" b="1" i="1" dirty="0" err="1">
                <a:latin typeface="Arial Narrow" panose="020B0606020202030204" pitchFamily="34" charset="0"/>
              </a:rPr>
              <a:t>flos</a:t>
            </a:r>
            <a:r>
              <a:rPr lang="cs-CZ" sz="2800" b="1" i="1" dirty="0">
                <a:latin typeface="Arial Narrow" panose="020B0606020202030204" pitchFamily="34" charset="0"/>
              </a:rPr>
              <a:t> </a:t>
            </a:r>
            <a:r>
              <a:rPr lang="cs-CZ" sz="2800" b="1" i="1" dirty="0" err="1">
                <a:latin typeface="Arial Narrow" panose="020B0606020202030204" pitchFamily="34" charset="0"/>
              </a:rPr>
              <a:t>Boemicis</a:t>
            </a:r>
            <a:r>
              <a:rPr lang="cs-CZ" sz="2800" b="1" i="1" dirty="0">
                <a:latin typeface="Arial Narrow" panose="020B0606020202030204" pitchFamily="34" charset="0"/>
              </a:rPr>
              <a:t> </a:t>
            </a:r>
            <a:r>
              <a:rPr lang="cs-CZ" sz="2800" dirty="0">
                <a:latin typeface="Arial Narrow" panose="020B0606020202030204" pitchFamily="34" charset="0"/>
              </a:rPr>
              <a:t>(</a:t>
            </a:r>
            <a:r>
              <a:rPr lang="cs-CZ" b="0" i="1" dirty="0">
                <a:effectLst/>
                <a:latin typeface="Arial Narrow" panose="020B0606020202030204" pitchFamily="34" charset="0"/>
              </a:rPr>
              <a:t>Z českých zemí vykvetl purpurový květ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) – Edice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Fontes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rerum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Bohemicarum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Umučení svatého Vojtěcha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i="1" dirty="0" err="1">
                <a:latin typeface="Arial Narrow" panose="020B0606020202030204" pitchFamily="34" charset="0"/>
              </a:rPr>
              <a:t>Passio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sancti</a:t>
            </a:r>
            <a:r>
              <a:rPr lang="cs-CZ" i="1" dirty="0">
                <a:latin typeface="Arial Narrow" panose="020B0606020202030204" pitchFamily="34" charset="0"/>
              </a:rPr>
              <a:t> Adalberti </a:t>
            </a:r>
            <a:r>
              <a:rPr lang="cs-CZ" i="1" dirty="0" err="1">
                <a:latin typeface="Arial Narrow" panose="020B0606020202030204" pitchFamily="34" charset="0"/>
              </a:rPr>
              <a:t>martyris</a:t>
            </a:r>
            <a:r>
              <a:rPr lang="cs-CZ" dirty="0">
                <a:latin typeface="Arial Narrow" panose="020B0606020202030204" pitchFamily="34" charset="0"/>
              </a:rPr>
              <a:t>) – krátký anonymní text - Edice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Fontes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rerum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cs-CZ" b="0" i="0" dirty="0" err="1">
                <a:effectLst/>
                <a:latin typeface="Arial Narrow" panose="020B0606020202030204" pitchFamily="34" charset="0"/>
              </a:rPr>
              <a:t>Bohemicarum</a:t>
            </a:r>
            <a:r>
              <a:rPr lang="cs-CZ" b="0" i="0" dirty="0">
                <a:effectLst/>
                <a:latin typeface="Arial Narrow" panose="020B0606020202030204" pitchFamily="34" charset="0"/>
              </a:rPr>
              <a:t> I.</a:t>
            </a:r>
          </a:p>
          <a:p>
            <a:pPr marL="72000" indent="0">
              <a:buNone/>
            </a:pPr>
            <a:endParaRPr lang="cs-CZ" b="0" i="0" dirty="0">
              <a:effectLst/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4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1506A2-D7F7-44D4-992D-752CFC58F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C57698-DB04-41AE-A4A4-28D05FC4E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54546A-F979-4585-8ECA-926E777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 descr="Obsah obrázku interiér, kovové nádobí&#10;&#10;Popis byl vytvořen automaticky">
            <a:extLst>
              <a:ext uri="{FF2B5EF4-FFF2-40B4-BE49-F238E27FC236}">
                <a16:creationId xmlns:a16="http://schemas.microsoft.com/office/drawing/2014/main" id="{F912001A-9BB2-4ECC-BAAF-C76EF3BF6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294" y="1010942"/>
            <a:ext cx="6250352" cy="4687764"/>
          </a:xfrm>
        </p:spPr>
      </p:pic>
      <p:pic>
        <p:nvPicPr>
          <p:cNvPr id="11" name="Obrázek 10" descr="Obsah obrázku interiér, patro, ležící&#10;&#10;Popis byl vytvořen automaticky">
            <a:extLst>
              <a:ext uri="{FF2B5EF4-FFF2-40B4-BE49-F238E27FC236}">
                <a16:creationId xmlns:a16="http://schemas.microsoft.com/office/drawing/2014/main" id="{868867EC-4AA3-4F96-AF22-AF870966F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0470" y="1010942"/>
            <a:ext cx="6250351" cy="46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6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55358"/>
            <a:ext cx="7922132" cy="451576"/>
          </a:xfrm>
        </p:spPr>
        <p:txBody>
          <a:bodyPr/>
          <a:lstStyle/>
          <a:p>
            <a:r>
              <a:rPr lang="cs-CZ" sz="3200" dirty="0"/>
              <a:t>Pět svatých bratrů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434574"/>
            <a:ext cx="814879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řeholníci pokračující v odkazu svatého Vojtěcha na území dnešního Polska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Italové a Slované – </a:t>
            </a:r>
            <a:r>
              <a:rPr lang="cs-CZ" b="1" dirty="0">
                <a:latin typeface="Arial Narrow" panose="020B0606020202030204" pitchFamily="34" charset="0"/>
              </a:rPr>
              <a:t>Benedikt, Jan, Matouš, Izák a Kristýn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zabiti v roce 1003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spíše </a:t>
            </a:r>
            <a:r>
              <a:rPr lang="cs-CZ" b="1" dirty="0">
                <a:latin typeface="Arial Narrow" panose="020B0606020202030204" pitchFamily="34" charset="0"/>
              </a:rPr>
              <a:t>loupežná vražda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svatý Bruno napsal o jejich životě a smrti legendu </a:t>
            </a:r>
            <a:r>
              <a:rPr lang="cs-CZ" b="1" i="1" dirty="0">
                <a:latin typeface="Arial Narrow" panose="020B0606020202030204" pitchFamily="34" charset="0"/>
              </a:rPr>
              <a:t>Vita </a:t>
            </a:r>
            <a:r>
              <a:rPr lang="cs-CZ" b="1" i="1" dirty="0" err="1">
                <a:latin typeface="Arial Narrow" panose="020B0606020202030204" pitchFamily="34" charset="0"/>
              </a:rPr>
              <a:t>quinque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Frantrum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Eremitarum</a:t>
            </a:r>
            <a:r>
              <a:rPr lang="cs-CZ" dirty="0">
                <a:latin typeface="Arial Narrow" panose="020B0606020202030204" pitchFamily="34" charset="0"/>
              </a:rPr>
              <a:t> – edice </a:t>
            </a:r>
            <a:r>
              <a:rPr lang="cs-CZ" dirty="0" err="1">
                <a:latin typeface="Arial Narrow" panose="020B0606020202030204" pitchFamily="34" charset="0"/>
              </a:rPr>
              <a:t>Monumenta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Poloniae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historica</a:t>
            </a:r>
            <a:r>
              <a:rPr lang="cs-CZ" dirty="0">
                <a:latin typeface="Arial Narrow" panose="020B0606020202030204" pitchFamily="34" charset="0"/>
              </a:rPr>
              <a:t>: </a:t>
            </a:r>
            <a:r>
              <a:rPr lang="cs-CZ" dirty="0" err="1">
                <a:latin typeface="Arial Narrow" panose="020B0606020202030204" pitchFamily="34" charset="0"/>
              </a:rPr>
              <a:t>Series</a:t>
            </a:r>
            <a:r>
              <a:rPr lang="cs-CZ" dirty="0">
                <a:latin typeface="Arial Narrow" panose="020B0606020202030204" pitchFamily="34" charset="0"/>
              </a:rPr>
              <a:t> nova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jejich ostatky </a:t>
            </a:r>
            <a:r>
              <a:rPr lang="cs-CZ" b="1" dirty="0">
                <a:latin typeface="Arial Narrow" panose="020B0606020202030204" pitchFamily="34" charset="0"/>
              </a:rPr>
              <a:t>přivezl do Prahy kníže Břetislav v roce 1039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EC74AC4-29B7-4F7F-8549-F0741DF8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036" y="1147774"/>
            <a:ext cx="2599923" cy="343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926</Words>
  <Application>Microsoft Office PowerPoint</Application>
  <PresentationFormat>Širokoúhlá obrazovka</PresentationFormat>
  <Paragraphs>125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Tahoma</vt:lpstr>
      <vt:lpstr>Wingdings</vt:lpstr>
      <vt:lpstr>Prezentace_MU_CZ</vt:lpstr>
      <vt:lpstr>Čeští zemští patroni a jejich hagiografie</vt:lpstr>
      <vt:lpstr>Legenda Nascitur purpureus flos Boemicis</vt:lpstr>
      <vt:lpstr>Legenda Nascitur purpureus flos Boemicis</vt:lpstr>
      <vt:lpstr>Obraz svatého Vojtěcha v Brunově legendě</vt:lpstr>
      <vt:lpstr>Svatý Vojtěch</vt:lpstr>
      <vt:lpstr>Svatý Vojtěch</vt:lpstr>
      <vt:lpstr>Svatovojtěšské legendy</vt:lpstr>
      <vt:lpstr>Prezentace aplikace PowerPoint</vt:lpstr>
      <vt:lpstr>Pět svatých bratrů</vt:lpstr>
      <vt:lpstr>Svatý Prokop</vt:lpstr>
      <vt:lpstr>Legendy o svatém Prokopovi</vt:lpstr>
      <vt:lpstr>Prezentace aplikace PowerPoint</vt:lpstr>
      <vt:lpstr>Svatá Anežka</vt:lpstr>
      <vt:lpstr>Další svatí patroni českých zemí</vt:lpstr>
      <vt:lpstr>Prezentace aplikace PowerPoint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43</cp:revision>
  <cp:lastPrinted>1601-01-01T00:00:00Z</cp:lastPrinted>
  <dcterms:created xsi:type="dcterms:W3CDTF">2021-09-18T10:12:07Z</dcterms:created>
  <dcterms:modified xsi:type="dcterms:W3CDTF">2023-11-06T14:09:06Z</dcterms:modified>
</cp:coreProperties>
</file>