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1"/>
  </p:notesMasterIdLst>
  <p:handoutMasterIdLst>
    <p:handoutMasterId r:id="rId22"/>
  </p:handoutMasterIdLst>
  <p:sldIdLst>
    <p:sldId id="256" r:id="rId2"/>
    <p:sldId id="276" r:id="rId3"/>
    <p:sldId id="280" r:id="rId4"/>
    <p:sldId id="278" r:id="rId5"/>
    <p:sldId id="283" r:id="rId6"/>
    <p:sldId id="258" r:id="rId7"/>
    <p:sldId id="281" r:id="rId8"/>
    <p:sldId id="259" r:id="rId9"/>
    <p:sldId id="282" r:id="rId10"/>
    <p:sldId id="279" r:id="rId11"/>
    <p:sldId id="294" r:id="rId12"/>
    <p:sldId id="284" r:id="rId13"/>
    <p:sldId id="285" r:id="rId14"/>
    <p:sldId id="289" r:id="rId15"/>
    <p:sldId id="291" r:id="rId16"/>
    <p:sldId id="292" r:id="rId17"/>
    <p:sldId id="286" r:id="rId18"/>
    <p:sldId id="287" r:id="rId19"/>
    <p:sldId id="293" r:id="rId2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C8FF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768" autoAdjust="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FE8B4362-9944-7342-B28B-E931E1E862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95976C0B-67C9-FE4D-861B-FEF2C4BECD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6E56905-98EB-4E4B-BB7F-7609236513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7CFE304C-B4EC-AE41-83D6-DFCA8039AA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ARTS slide">
    <p:bg>
      <p:bgPr>
        <a:solidFill>
          <a:srgbClr val="4BC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98FE51A2-DFE6-8C4C-AE3B-7EEE5FB3D6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EE10F69E-5BDF-EB4D-A549-99C3B52C04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57CE533F-B2A8-0141-B7C6-76DE53BCD8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45470077-C754-D94D-8876-CD951865E4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2BA8601A-2E5F-F046-8BEE-D6DFB9D512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2CA3E3DA-40C1-DE49-9B26-0B773DA09A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CDE6E024-A30E-2949-8B4D-FC6A4F774D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52CFA366-9799-3646-8C42-F75DED40DF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noProof="0" smtClean="0"/>
              <a:pPr>
                <a:spcAft>
                  <a:spcPts val="600"/>
                </a:spcAft>
              </a:pPr>
              <a:t>1</a:t>
            </a:fld>
            <a:endParaRPr lang="cs-CZ" altLang="cs-CZ" noProof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481" y="2247895"/>
            <a:ext cx="4648248" cy="1171580"/>
          </a:xfrm>
        </p:spPr>
        <p:txBody>
          <a:bodyPr anchor="t">
            <a:normAutofit fontScale="90000"/>
          </a:bodyPr>
          <a:lstStyle/>
          <a:p>
            <a:r>
              <a:rPr lang="cs-CZ" dirty="0"/>
              <a:t>Svatí </a:t>
            </a:r>
            <a:br>
              <a:rPr lang="cs-CZ" dirty="0"/>
            </a:br>
            <a:r>
              <a:rPr lang="cs-CZ" dirty="0"/>
              <a:t>Konstantin, Metoděj </a:t>
            </a:r>
            <a:br>
              <a:rPr lang="cs-CZ" dirty="0"/>
            </a:br>
            <a:r>
              <a:rPr lang="cs-CZ" dirty="0"/>
              <a:t>a jejich kult </a:t>
            </a:r>
          </a:p>
        </p:txBody>
      </p:sp>
      <p:sp>
        <p:nvSpPr>
          <p:cNvPr id="17" name="Subtitle 3">
            <a:extLst>
              <a:ext uri="{FF2B5EF4-FFF2-40B4-BE49-F238E27FC236}">
                <a16:creationId xmlns:a16="http://schemas.microsoft.com/office/drawing/2014/main" id="{E396138E-4AA9-48ED-8762-95846CA1A0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7481" y="5066312"/>
            <a:ext cx="5246518" cy="6984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pic>
        <p:nvPicPr>
          <p:cNvPr id="6" name="Obrázek 5" descr="Obsah obrázku text, roucho, oltář, tkanina&#10;&#10;Popis byl vytvořen automaticky">
            <a:extLst>
              <a:ext uri="{FF2B5EF4-FFF2-40B4-BE49-F238E27FC236}">
                <a16:creationId xmlns:a16="http://schemas.microsoft.com/office/drawing/2014/main" id="{6963E2C7-92C2-A027-8D0F-3C2FF54465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389" y="990872"/>
            <a:ext cx="8003208" cy="489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595883A-926F-F68B-767A-5C6FC0305C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6A567A3-351F-66F6-2AD9-5FE4F676EE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C1C4C75-37BC-BCF2-EAC2-AC08AAC13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043" y="839394"/>
            <a:ext cx="10753200" cy="451576"/>
          </a:xfrm>
        </p:spPr>
        <p:txBody>
          <a:bodyPr/>
          <a:lstStyle/>
          <a:p>
            <a:r>
              <a:rPr lang="cs-CZ" sz="3200" dirty="0"/>
              <a:t>Cyrilometodějské legendy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BD86712-1CC2-12F9-33E0-4E20D1FAE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2429137"/>
            <a:ext cx="10753200" cy="456675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b="1" dirty="0">
                <a:latin typeface="Arial Narrow" panose="020B0606020202030204" pitchFamily="34" charset="0"/>
              </a:rPr>
              <a:t>Moravsko-panonské legendy </a:t>
            </a:r>
            <a:r>
              <a:rPr lang="cs-CZ" dirty="0">
                <a:latin typeface="Arial Narrow" panose="020B0606020202030204" pitchFamily="34" charset="0"/>
              </a:rPr>
              <a:t>– </a:t>
            </a:r>
            <a:r>
              <a:rPr lang="cs-CZ" i="1" dirty="0">
                <a:latin typeface="Arial Narrow" panose="020B0606020202030204" pitchFamily="34" charset="0"/>
              </a:rPr>
              <a:t>Život svatého Konstantina </a:t>
            </a:r>
            <a:r>
              <a:rPr lang="cs-CZ" dirty="0">
                <a:latin typeface="Arial Narrow" panose="020B0606020202030204" pitchFamily="34" charset="0"/>
              </a:rPr>
              <a:t>a </a:t>
            </a:r>
            <a:r>
              <a:rPr lang="cs-CZ" i="1" dirty="0">
                <a:latin typeface="Arial Narrow" panose="020B0606020202030204" pitchFamily="34" charset="0"/>
              </a:rPr>
              <a:t>Život svatého Metoděje</a:t>
            </a:r>
            <a:r>
              <a:rPr lang="cs-CZ" dirty="0">
                <a:latin typeface="Arial Narrow" panose="020B0606020202030204" pitchFamily="34" charset="0"/>
              </a:rPr>
              <a:t> – vznikly na konci 9. století, autory byli jejich žáci, osobně je znali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i="1" dirty="0">
                <a:latin typeface="Arial Narrow" panose="020B0606020202030204" pitchFamily="34" charset="0"/>
              </a:rPr>
              <a:t>Pochvala sv. Konstantinu </a:t>
            </a:r>
            <a:r>
              <a:rPr lang="cs-CZ" dirty="0">
                <a:latin typeface="Arial Narrow" panose="020B0606020202030204" pitchFamily="34" charset="0"/>
              </a:rPr>
              <a:t>– vychází z přechozích textů, vznikla taktéž v 9. století, autorem sv. Kliment </a:t>
            </a:r>
            <a:r>
              <a:rPr lang="cs-CZ" dirty="0" err="1">
                <a:latin typeface="Arial Narrow" panose="020B0606020202030204" pitchFamily="34" charset="0"/>
              </a:rPr>
              <a:t>Ohridský</a:t>
            </a:r>
            <a:endParaRPr lang="cs-CZ" dirty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b="1" i="1" dirty="0">
                <a:latin typeface="Arial Narrow" panose="020B0606020202030204" pitchFamily="34" charset="0"/>
              </a:rPr>
              <a:t>Pochvalné slovo svatým Cyrilu a Metodu </a:t>
            </a:r>
            <a:r>
              <a:rPr lang="cs-CZ" dirty="0">
                <a:latin typeface="Arial Narrow" panose="020B0606020202030204" pitchFamily="34" charset="0"/>
              </a:rPr>
              <a:t>– podobně starý text</a:t>
            </a:r>
          </a:p>
        </p:txBody>
      </p:sp>
    </p:spTree>
    <p:extLst>
      <p:ext uri="{BB962C8B-B14F-4D97-AF65-F5344CB8AC3E}">
        <p14:creationId xmlns:p14="http://schemas.microsoft.com/office/powerpoint/2010/main" val="2108821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14DFB67-6621-A8CC-6A74-9BB0C3C29D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7FE5893-38A4-2115-E97E-0EF9035670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403BFD4-E7FE-DF9E-BADE-212A48182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Cyrilometodějské legendy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43ECBB2-560C-02F7-6666-D6DD183AB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998002"/>
            <a:ext cx="10753200" cy="413999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b="1" i="1" dirty="0" err="1">
                <a:latin typeface="Arial Narrow" panose="020B0606020202030204" pitchFamily="34" charset="0"/>
              </a:rPr>
              <a:t>Tempore</a:t>
            </a:r>
            <a:r>
              <a:rPr lang="cs-CZ" b="1" i="1" dirty="0">
                <a:latin typeface="Arial Narrow" panose="020B0606020202030204" pitchFamily="34" charset="0"/>
              </a:rPr>
              <a:t> </a:t>
            </a:r>
            <a:r>
              <a:rPr lang="cs-CZ" b="1" i="1" dirty="0" err="1">
                <a:latin typeface="Arial Narrow" panose="020B0606020202030204" pitchFamily="34" charset="0"/>
              </a:rPr>
              <a:t>igitur</a:t>
            </a:r>
            <a:r>
              <a:rPr lang="cs-CZ" b="1" i="1" dirty="0">
                <a:latin typeface="Arial Narrow" panose="020B0606020202030204" pitchFamily="34" charset="0"/>
              </a:rPr>
              <a:t> </a:t>
            </a:r>
            <a:r>
              <a:rPr lang="cs-CZ" dirty="0">
                <a:latin typeface="Arial Narrow" panose="020B0606020202030204" pitchFamily="34" charset="0"/>
              </a:rPr>
              <a:t>– vznikla v 9. století v Římě, důraz na svatého Cyrila (Konstantina) a translaci těla sv. Klimenta do Říma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i="1" dirty="0" err="1">
                <a:latin typeface="Arial Narrow" panose="020B0606020202030204" pitchFamily="34" charset="0"/>
              </a:rPr>
              <a:t>Tempore</a:t>
            </a:r>
            <a:r>
              <a:rPr lang="cs-CZ" b="1" i="1" dirty="0">
                <a:latin typeface="Arial Narrow" panose="020B0606020202030204" pitchFamily="34" charset="0"/>
              </a:rPr>
              <a:t> </a:t>
            </a:r>
            <a:r>
              <a:rPr lang="cs-CZ" b="1" i="1" dirty="0" err="1">
                <a:latin typeface="Arial Narrow" panose="020B0606020202030204" pitchFamily="34" charset="0"/>
              </a:rPr>
              <a:t>Michaelis</a:t>
            </a:r>
            <a:r>
              <a:rPr lang="cs-CZ" b="1" i="1" dirty="0">
                <a:latin typeface="Arial Narrow" panose="020B0606020202030204" pitchFamily="34" charset="0"/>
              </a:rPr>
              <a:t> </a:t>
            </a:r>
            <a:r>
              <a:rPr lang="cs-CZ" dirty="0">
                <a:latin typeface="Arial Narrow" panose="020B0606020202030204" pitchFamily="34" charset="0"/>
              </a:rPr>
              <a:t>(legenda Moravská) – mladší latinská legenda, vznikla pravděpodobně na území Moravy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zmínky v tzv. </a:t>
            </a:r>
            <a:r>
              <a:rPr lang="cs-CZ" b="1" i="1" dirty="0">
                <a:latin typeface="Arial Narrow" panose="020B0606020202030204" pitchFamily="34" charset="0"/>
              </a:rPr>
              <a:t>Kristiánově legendě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všechny texty v edici </a:t>
            </a:r>
            <a:r>
              <a:rPr lang="cs-CZ" dirty="0" err="1">
                <a:latin typeface="Arial Narrow" panose="020B0606020202030204" pitchFamily="34" charset="0"/>
              </a:rPr>
              <a:t>Fontes</a:t>
            </a:r>
            <a:r>
              <a:rPr lang="cs-CZ" dirty="0">
                <a:latin typeface="Arial Narrow" panose="020B0606020202030204" pitchFamily="34" charset="0"/>
              </a:rPr>
              <a:t> </a:t>
            </a:r>
            <a:r>
              <a:rPr lang="cs-CZ" dirty="0" err="1">
                <a:latin typeface="Arial Narrow" panose="020B0606020202030204" pitchFamily="34" charset="0"/>
              </a:rPr>
              <a:t>rerum</a:t>
            </a:r>
            <a:r>
              <a:rPr lang="cs-CZ" dirty="0">
                <a:latin typeface="Arial Narrow" panose="020B0606020202030204" pitchFamily="34" charset="0"/>
              </a:rPr>
              <a:t> </a:t>
            </a:r>
            <a:r>
              <a:rPr lang="cs-CZ" dirty="0" err="1">
                <a:latin typeface="Arial Narrow" panose="020B0606020202030204" pitchFamily="34" charset="0"/>
              </a:rPr>
              <a:t>Bohemicarum</a:t>
            </a:r>
            <a:r>
              <a:rPr lang="cs-CZ" dirty="0">
                <a:latin typeface="Arial Narrow" panose="020B0606020202030204" pitchFamily="34" charset="0"/>
              </a:rPr>
              <a:t> I. a </a:t>
            </a:r>
            <a:r>
              <a:rPr lang="cs-CZ" dirty="0" err="1">
                <a:latin typeface="Arial Narrow" panose="020B0606020202030204" pitchFamily="34" charset="0"/>
              </a:rPr>
              <a:t>Magnae</a:t>
            </a:r>
            <a:r>
              <a:rPr lang="cs-CZ" dirty="0">
                <a:latin typeface="Arial Narrow" panose="020B0606020202030204" pitchFamily="34" charset="0"/>
              </a:rPr>
              <a:t> </a:t>
            </a:r>
            <a:r>
              <a:rPr lang="cs-CZ" dirty="0" err="1">
                <a:latin typeface="Arial Narrow" panose="020B0606020202030204" pitchFamily="34" charset="0"/>
              </a:rPr>
              <a:t>Moraviae</a:t>
            </a:r>
            <a:r>
              <a:rPr lang="cs-CZ" dirty="0">
                <a:latin typeface="Arial Narrow" panose="020B0606020202030204" pitchFamily="34" charset="0"/>
              </a:rPr>
              <a:t> </a:t>
            </a:r>
            <a:r>
              <a:rPr lang="cs-CZ" dirty="0" err="1">
                <a:latin typeface="Arial Narrow" panose="020B0606020202030204" pitchFamily="34" charset="0"/>
              </a:rPr>
              <a:t>Fontes</a:t>
            </a:r>
            <a:r>
              <a:rPr lang="cs-CZ" dirty="0">
                <a:latin typeface="Arial Narrow" panose="020B0606020202030204" pitchFamily="34" charset="0"/>
              </a:rPr>
              <a:t> Historici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8680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318C0D6-6F85-D7E6-9294-70E3C6DB28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středověku, foto: wikipedie.org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0243D4-518D-D67A-FC62-5AEC732925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9CF5FC0-97C7-EC85-8D5F-8543A5DEA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332949"/>
            <a:ext cx="10753200" cy="451576"/>
          </a:xfrm>
        </p:spPr>
        <p:txBody>
          <a:bodyPr/>
          <a:lstStyle/>
          <a:p>
            <a:r>
              <a:rPr lang="cs-CZ" sz="3200" dirty="0"/>
              <a:t>Kult svatých Cyrila v Metoděje</a:t>
            </a:r>
            <a:br>
              <a:rPr lang="cs-CZ" sz="3200" dirty="0"/>
            </a:br>
            <a:r>
              <a:rPr lang="cs-CZ" sz="3200" dirty="0"/>
              <a:t>v českých zemích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AF767B8-90DF-974D-B2CE-AA52A2A09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277" y="1975422"/>
            <a:ext cx="8867883" cy="413999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úcta na Moravě díky jejich žákům –</a:t>
            </a:r>
            <a:br>
              <a:rPr lang="cs-CZ" dirty="0">
                <a:latin typeface="Arial Narrow" panose="020B0606020202030204" pitchFamily="34" charset="0"/>
              </a:rPr>
            </a:br>
            <a:r>
              <a:rPr lang="cs-CZ" dirty="0">
                <a:latin typeface="Arial Narrow" panose="020B0606020202030204" pitchFamily="34" charset="0"/>
              </a:rPr>
              <a:t>brzký konec s jejich vyhnáním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kult se nestačil vytvořit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přenesení kultu na </a:t>
            </a:r>
            <a:r>
              <a:rPr lang="cs-CZ" b="1" dirty="0">
                <a:latin typeface="Arial Narrow" panose="020B0606020202030204" pitchFamily="34" charset="0"/>
              </a:rPr>
              <a:t>Balkán</a:t>
            </a:r>
            <a:r>
              <a:rPr lang="cs-CZ" dirty="0">
                <a:latin typeface="Arial Narrow" panose="020B0606020202030204" pitchFamily="34" charset="0"/>
              </a:rPr>
              <a:t> a do </a:t>
            </a:r>
            <a:r>
              <a:rPr lang="cs-CZ" b="1" dirty="0">
                <a:latin typeface="Arial Narrow" panose="020B0606020202030204" pitchFamily="34" charset="0"/>
              </a:rPr>
              <a:t>Čech</a:t>
            </a:r>
            <a:r>
              <a:rPr lang="cs-CZ" dirty="0">
                <a:latin typeface="Arial Narrow" panose="020B0606020202030204" pitchFamily="34" charset="0"/>
              </a:rPr>
              <a:t> (Kristiánova legenda, Sázava)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Balkán – dnešní Makedonie (</a:t>
            </a:r>
            <a:r>
              <a:rPr lang="cs-CZ" dirty="0" err="1">
                <a:latin typeface="Arial Narrow" panose="020B0606020202030204" pitchFamily="34" charset="0"/>
              </a:rPr>
              <a:t>Ohridské</a:t>
            </a:r>
            <a:r>
              <a:rPr lang="cs-CZ" dirty="0">
                <a:latin typeface="Arial Narrow" panose="020B0606020202030204" pitchFamily="34" charset="0"/>
              </a:rPr>
              <a:t> jezero – sv. </a:t>
            </a:r>
            <a:r>
              <a:rPr lang="cs-CZ" dirty="0" err="1">
                <a:latin typeface="Arial Narrow" panose="020B0606020202030204" pitchFamily="34" charset="0"/>
              </a:rPr>
              <a:t>Naum</a:t>
            </a:r>
            <a:r>
              <a:rPr lang="cs-CZ" dirty="0">
                <a:latin typeface="Arial Narrow" panose="020B0606020202030204" pitchFamily="34" charset="0"/>
              </a:rPr>
              <a:t>, </a:t>
            </a:r>
            <a:br>
              <a:rPr lang="cs-CZ" dirty="0">
                <a:latin typeface="Arial Narrow" panose="020B0606020202030204" pitchFamily="34" charset="0"/>
              </a:rPr>
            </a:br>
            <a:r>
              <a:rPr lang="cs-CZ" dirty="0">
                <a:latin typeface="Arial Narrow" panose="020B0606020202030204" pitchFamily="34" charset="0"/>
              </a:rPr>
              <a:t>sv. Kliment </a:t>
            </a:r>
            <a:r>
              <a:rPr lang="cs-CZ" dirty="0" err="1">
                <a:latin typeface="Arial Narrow" panose="020B0606020202030204" pitchFamily="34" charset="0"/>
              </a:rPr>
              <a:t>Ohridský</a:t>
            </a:r>
            <a:r>
              <a:rPr lang="cs-CZ" dirty="0">
                <a:latin typeface="Arial Narrow" panose="020B0606020202030204" pitchFamily="34" charset="0"/>
              </a:rPr>
              <a:t>)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A84F011-E98A-F1D2-CB53-D9B5993282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519" y="378000"/>
            <a:ext cx="3588202" cy="475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726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CAA7CE6-3D49-0209-B16D-C9D1DEAC7D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DFD7DAF-86A9-8E6F-4CDA-2B007BCB34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7CCE26F-634D-3162-845B-2317152E9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obsah 6" descr="Obsah obrázku obloha, mrak, venku, budova&#10;&#10;Popis byl vytvořen automaticky">
            <a:extLst>
              <a:ext uri="{FF2B5EF4-FFF2-40B4-BE49-F238E27FC236}">
                <a16:creationId xmlns:a16="http://schemas.microsoft.com/office/drawing/2014/main" id="{E9B4E75D-B012-479E-E506-98995CF9DB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257757"/>
            <a:ext cx="4743200" cy="6338840"/>
          </a:xfrm>
        </p:spPr>
      </p:pic>
      <p:pic>
        <p:nvPicPr>
          <p:cNvPr id="9" name="Obrázek 8" descr="Obsah obrázku umění, obraz, Výtvarné umění, interiér&#10;&#10;Popis byl vytvořen automaticky">
            <a:extLst>
              <a:ext uri="{FF2B5EF4-FFF2-40B4-BE49-F238E27FC236}">
                <a16:creationId xmlns:a16="http://schemas.microsoft.com/office/drawing/2014/main" id="{66E3D5C9-B7BC-214A-3119-E4A4CC924E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691" y="1099875"/>
            <a:ext cx="6225309" cy="465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547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318C0D6-6F85-D7E6-9294-70E3C6DB28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středověku, foto: wikipedie.org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0243D4-518D-D67A-FC62-5AEC732925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9CF5FC0-97C7-EC85-8D5F-8543A5DEA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224" y="599880"/>
            <a:ext cx="10753200" cy="451576"/>
          </a:xfrm>
        </p:spPr>
        <p:txBody>
          <a:bodyPr/>
          <a:lstStyle/>
          <a:p>
            <a:r>
              <a:rPr lang="cs-CZ" sz="3200" dirty="0"/>
              <a:t>Kult svatých Cyrila v Metoděje</a:t>
            </a:r>
            <a:br>
              <a:rPr lang="cs-CZ" sz="3200" dirty="0"/>
            </a:br>
            <a:r>
              <a:rPr lang="cs-CZ" sz="3200" dirty="0"/>
              <a:t>v českých zemích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AF767B8-90DF-974D-B2CE-AA52A2A09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2088002"/>
            <a:ext cx="8867883" cy="413999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po velké schizmatu postupný </a:t>
            </a:r>
            <a:r>
              <a:rPr lang="cs-CZ" b="1" dirty="0">
                <a:latin typeface="Arial Narrow" panose="020B0606020202030204" pitchFamily="34" charset="0"/>
              </a:rPr>
              <a:t>útlum </a:t>
            </a:r>
            <a:r>
              <a:rPr lang="cs-CZ" dirty="0">
                <a:latin typeface="Arial Narrow" panose="020B0606020202030204" pitchFamily="34" charset="0"/>
              </a:rPr>
              <a:t>– zákaz liturgie ve staroslověnském jazyce na Sázavě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renesance v době vlády Přemysla Otakara II.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povědomí o hrobu svatého Cyrila v Římě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vzestup významu v době vlády </a:t>
            </a:r>
            <a:r>
              <a:rPr lang="cs-CZ" b="1" dirty="0">
                <a:latin typeface="Arial Narrow" panose="020B0606020202030204" pitchFamily="34" charset="0"/>
              </a:rPr>
              <a:t>Karla IV.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import relikvií sv. Cyrila do českých zemí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založení benediktinského kláštera Na Slovanech </a:t>
            </a:r>
            <a:br>
              <a:rPr lang="cs-CZ" dirty="0">
                <a:latin typeface="Arial Narrow" panose="020B0606020202030204" pitchFamily="34" charset="0"/>
              </a:rPr>
            </a:br>
            <a:r>
              <a:rPr lang="cs-CZ" dirty="0">
                <a:latin typeface="Arial Narrow" panose="020B0606020202030204" pitchFamily="34" charset="0"/>
              </a:rPr>
              <a:t>na Novém Městě</a:t>
            </a:r>
          </a:p>
          <a:p>
            <a:endParaRPr lang="cs-CZ" dirty="0"/>
          </a:p>
        </p:txBody>
      </p:sp>
      <p:pic>
        <p:nvPicPr>
          <p:cNvPr id="7" name="Obrázek 6" descr="Obsah obrázku obraz, oblečení, umění, Prorok&#10;&#10;Popis byl vytvořen automaticky">
            <a:extLst>
              <a:ext uri="{FF2B5EF4-FFF2-40B4-BE49-F238E27FC236}">
                <a16:creationId xmlns:a16="http://schemas.microsoft.com/office/drawing/2014/main" id="{8631E17E-C695-5B15-2B0F-86D47FA3AA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602" y="599880"/>
            <a:ext cx="3827279" cy="510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227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6DD81A3-F15A-F089-F674-7525E6E658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Svatí a jejich kult ve středověku, foto: https://encyklopedie.praha2.cz/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09109FD-30D3-D593-0F1C-A43FE25E8F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F7431CD-AFB8-114C-EEC2-1CBEF0DE5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Zástupný obsah 10">
            <a:extLst>
              <a:ext uri="{FF2B5EF4-FFF2-40B4-BE49-F238E27FC236}">
                <a16:creationId xmlns:a16="http://schemas.microsoft.com/office/drawing/2014/main" id="{EB7B18A3-307F-E8AA-1CCE-B167493C24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2" name="Obrázek 11" descr="Obsah obrázku venku, budova, mrak, obloha&#10;&#10;Popis byl vytvořen automaticky">
            <a:extLst>
              <a:ext uri="{FF2B5EF4-FFF2-40B4-BE49-F238E27FC236}">
                <a16:creationId xmlns:a16="http://schemas.microsoft.com/office/drawing/2014/main" id="{83B1A7E6-6383-B08B-C063-2421AEF4E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139" y="912697"/>
            <a:ext cx="7235481" cy="475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810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318C0D6-6F85-D7E6-9294-70E3C6DB28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0243D4-518D-D67A-FC62-5AEC732925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9CF5FC0-97C7-EC85-8D5F-8543A5DEA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112" y="378000"/>
            <a:ext cx="10753200" cy="451576"/>
          </a:xfrm>
        </p:spPr>
        <p:txBody>
          <a:bodyPr/>
          <a:lstStyle/>
          <a:p>
            <a:r>
              <a:rPr lang="cs-CZ" sz="3200" dirty="0"/>
              <a:t>Kult svatých Cyrila v Metoděje </a:t>
            </a:r>
            <a:br>
              <a:rPr lang="cs-CZ" sz="3200" dirty="0"/>
            </a:br>
            <a:r>
              <a:rPr lang="cs-CZ" sz="3200" dirty="0"/>
              <a:t>v českých zemích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AF767B8-90DF-974D-B2CE-AA52A2A095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769385"/>
            <a:ext cx="8867883" cy="413999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Morava v době baroka </a:t>
            </a:r>
            <a:br>
              <a:rPr lang="cs-CZ" dirty="0">
                <a:latin typeface="Arial Narrow" panose="020B0606020202030204" pitchFamily="34" charset="0"/>
              </a:rPr>
            </a:br>
            <a:r>
              <a:rPr lang="cs-CZ" dirty="0">
                <a:latin typeface="Arial Narrow" panose="020B0606020202030204" pitchFamily="34" charset="0"/>
              </a:rPr>
              <a:t>(ikonografie velehradské baziliky)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>
                <a:latin typeface="Arial Narrow" panose="020B0606020202030204" pitchFamily="34" charset="0"/>
              </a:rPr>
              <a:t>v 19. století obrovský vzestup kultu</a:t>
            </a:r>
            <a:r>
              <a:rPr lang="cs-CZ" dirty="0">
                <a:latin typeface="Arial Narrow" panose="020B0606020202030204" pitchFamily="34" charset="0"/>
              </a:rPr>
              <a:t> – přenesení svátku </a:t>
            </a:r>
            <a:br>
              <a:rPr lang="cs-CZ" dirty="0">
                <a:latin typeface="Arial Narrow" panose="020B0606020202030204" pitchFamily="34" charset="0"/>
              </a:rPr>
            </a:br>
            <a:r>
              <a:rPr lang="cs-CZ" dirty="0">
                <a:latin typeface="Arial Narrow" panose="020B0606020202030204" pitchFamily="34" charset="0"/>
              </a:rPr>
              <a:t>na 5. července – 1880 - papež Lev IX. (původně 14. února), </a:t>
            </a:r>
            <a:br>
              <a:rPr lang="cs-CZ" dirty="0">
                <a:latin typeface="Arial Narrow" panose="020B0606020202030204" pitchFamily="34" charset="0"/>
              </a:rPr>
            </a:br>
            <a:r>
              <a:rPr lang="cs-CZ" dirty="0">
                <a:latin typeface="Arial Narrow" panose="020B0606020202030204" pitchFamily="34" charset="0"/>
              </a:rPr>
              <a:t>pravoslavní stále 11. května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vznikl </a:t>
            </a:r>
            <a:r>
              <a:rPr lang="cs-CZ" b="1" dirty="0">
                <a:latin typeface="Arial Narrow" panose="020B0606020202030204" pitchFamily="34" charset="0"/>
              </a:rPr>
              <a:t>velehradské poutní tradice – ekumenické hnutí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Cyril a Metoděj </a:t>
            </a:r>
            <a:r>
              <a:rPr lang="cs-CZ" dirty="0" err="1">
                <a:latin typeface="Arial Narrow" panose="020B0606020202030204" pitchFamily="34" charset="0"/>
              </a:rPr>
              <a:t>spolupatrony</a:t>
            </a:r>
            <a:r>
              <a:rPr lang="cs-CZ" dirty="0">
                <a:latin typeface="Arial Narrow" panose="020B0606020202030204" pitchFamily="34" charset="0"/>
              </a:rPr>
              <a:t> Evropy </a:t>
            </a:r>
            <a:br>
              <a:rPr lang="cs-CZ" dirty="0">
                <a:latin typeface="Arial Narrow" panose="020B0606020202030204" pitchFamily="34" charset="0"/>
              </a:rPr>
            </a:br>
            <a:r>
              <a:rPr lang="cs-CZ" dirty="0">
                <a:latin typeface="Arial Narrow" panose="020B0606020202030204" pitchFamily="34" charset="0"/>
              </a:rPr>
              <a:t>(1980 - Jan Pavel II.) – cesta k porozumění mezi Východem a Západem</a:t>
            </a:r>
          </a:p>
          <a:p>
            <a:endParaRPr lang="cs-CZ" dirty="0"/>
          </a:p>
        </p:txBody>
      </p:sp>
      <p:pic>
        <p:nvPicPr>
          <p:cNvPr id="5122" name="Picture 2" descr="Svatí Cyril a Metoděj - Rodon">
            <a:extLst>
              <a:ext uri="{FF2B5EF4-FFF2-40B4-BE49-F238E27FC236}">
                <a16:creationId xmlns:a16="http://schemas.microsoft.com/office/drawing/2014/main" id="{4C477E07-1879-2E52-2AF6-097864275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965" y="441180"/>
            <a:ext cx="3314299" cy="433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8700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6AB942F-A4DD-352D-34D3-F2811E2C17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středověku, foto: aukro.cz; jesuit.cz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B568DC4-D558-A077-C718-84E62F149C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6BAFC65-DADF-11BD-359C-94744C915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obsah 6" descr="Obsah obrázku obraz, umění, kresba, venku&#10;&#10;Popis byl vytvořen automaticky">
            <a:extLst>
              <a:ext uri="{FF2B5EF4-FFF2-40B4-BE49-F238E27FC236}">
                <a16:creationId xmlns:a16="http://schemas.microsoft.com/office/drawing/2014/main" id="{F4B3C642-BE03-B7EC-435E-22F3FF03E8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70" y="1171576"/>
            <a:ext cx="6526345" cy="4140200"/>
          </a:xfrm>
        </p:spPr>
      </p:pic>
      <p:pic>
        <p:nvPicPr>
          <p:cNvPr id="9" name="Obrázek 8" descr="Obsah obrázku budova, socha, venku, Kamenořezba&#10;&#10;Popis byl vytvořen automaticky">
            <a:extLst>
              <a:ext uri="{FF2B5EF4-FFF2-40B4-BE49-F238E27FC236}">
                <a16:creationId xmlns:a16="http://schemas.microsoft.com/office/drawing/2014/main" id="{2D7C26D7-C565-FC58-D8D5-D9A99B4E60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671" y="384176"/>
            <a:ext cx="380047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8315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7095F9D-E1F9-D209-7DD5-D54F834C88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středověku, foto: velehrad.cz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76614DD-2ADA-9F66-C221-E91342EE48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2DDCD10-CE4A-B15D-37F1-2F0411844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obsah 6" descr="Obsah obrázku budova, venku, oblečení, černobílá&#10;&#10;Popis byl vytvořen automaticky">
            <a:extLst>
              <a:ext uri="{FF2B5EF4-FFF2-40B4-BE49-F238E27FC236}">
                <a16:creationId xmlns:a16="http://schemas.microsoft.com/office/drawing/2014/main" id="{3BAD2238-3004-A7B7-631B-67E5893042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43" y="291313"/>
            <a:ext cx="3927638" cy="5669462"/>
          </a:xfrm>
        </p:spPr>
      </p:pic>
      <p:pic>
        <p:nvPicPr>
          <p:cNvPr id="9" name="Obrázek 8" descr="Obsah obrázku venku, obloha, budova, pohřeb&#10;&#10;Popis byl vytvořen automaticky">
            <a:extLst>
              <a:ext uri="{FF2B5EF4-FFF2-40B4-BE49-F238E27FC236}">
                <a16:creationId xmlns:a16="http://schemas.microsoft.com/office/drawing/2014/main" id="{198D0F85-3E91-AFAD-44BD-36395C3ABA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260" y="1524961"/>
            <a:ext cx="600075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9959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5C49BE2-85F0-011A-3D3E-393960F7AD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DA466CA-B1DD-6A6F-5935-48BD3EF4B2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1676D37-BFA0-9D72-F512-23753C48D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600" dirty="0"/>
              <a:t>Shrnutí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2B9F447-5E16-BABF-6D30-7F3EC3D66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775892"/>
            <a:ext cx="10753200" cy="4139998"/>
          </a:xfrm>
        </p:spPr>
        <p:txBody>
          <a:bodyPr/>
          <a:lstStyle/>
          <a:p>
            <a:pPr algn="ctr"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Konstantin a Metoděj hráli velkou roli v církevní politice 9. století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jejich mise přispěla k upevnění křesťanství na „Velké Moravě“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kvůli politické situaci se jejich kult rozvíjel mimo toho území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postupné objevení těchto světců ve vrcholném středověku (Karel IV.)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vrchol v 19. století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ekumenismus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dnes velmi silný kult především na Moravě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7816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ABA2A26-DBF1-43F3-9CFA-59CE4B3709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B33F992-5044-499A-920B-548D69D682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7E86AEB-5AAA-4C76-B0CB-A816BD398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78000"/>
            <a:ext cx="10753200" cy="451576"/>
          </a:xfrm>
        </p:spPr>
        <p:txBody>
          <a:bodyPr/>
          <a:lstStyle/>
          <a:p>
            <a:r>
              <a:rPr lang="cs-CZ" sz="3200" dirty="0"/>
              <a:t>„Velká Morava“ a její místo v dějinách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5E1248B-42DE-4195-A7BF-7F1E248AB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145" y="1022440"/>
            <a:ext cx="11171709" cy="460992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Jak se můžeme dívat na historii tohoto územního celku?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Jak pohled na „Velkou Moravu“ ovlivňovaly dějiny 20. století?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Co říkají o „Velké Moravě“ prameny? (přístup k pramenům vzniklých na území Francké říše)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postavení vůči Francké říši, Byzanci a Svatému stolci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dynastie </a:t>
            </a:r>
            <a:r>
              <a:rPr lang="cs-CZ" b="1" dirty="0" err="1">
                <a:latin typeface="Arial Narrow" panose="020B0606020202030204" pitchFamily="34" charset="0"/>
              </a:rPr>
              <a:t>Mojmírovců</a:t>
            </a:r>
            <a:r>
              <a:rPr lang="cs-CZ" dirty="0">
                <a:latin typeface="Arial Narrow" panose="020B0606020202030204" pitchFamily="34" charset="0"/>
              </a:rPr>
              <a:t> a její postavení – zpráva markraběte </a:t>
            </a:r>
            <a:r>
              <a:rPr lang="cs-CZ" dirty="0" err="1">
                <a:latin typeface="Arial Narrow" panose="020B0606020202030204" pitchFamily="34" charset="0"/>
              </a:rPr>
              <a:t>Aribona</a:t>
            </a:r>
            <a:endParaRPr lang="cs-CZ" dirty="0">
              <a:latin typeface="Arial Narrow" panose="020B0606020202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>
                <a:latin typeface="Arial Narrow" panose="020B0606020202030204" pitchFamily="34" charset="0"/>
              </a:rPr>
              <a:t>Mojmír</a:t>
            </a:r>
            <a:r>
              <a:rPr lang="cs-CZ" dirty="0">
                <a:latin typeface="Arial Narrow" panose="020B0606020202030204" pitchFamily="34" charset="0"/>
              </a:rPr>
              <a:t> - rok 846 - vzpoura proti východofranckému králi Ludvíku Němci (</a:t>
            </a:r>
            <a:r>
              <a:rPr lang="cs-CZ" dirty="0" err="1">
                <a:latin typeface="Arial Narrow" panose="020B0606020202030204" pitchFamily="34" charset="0"/>
              </a:rPr>
              <a:t>Fuldské</a:t>
            </a:r>
            <a:r>
              <a:rPr lang="cs-CZ" dirty="0">
                <a:latin typeface="Arial Narrow" panose="020B0606020202030204" pitchFamily="34" charset="0"/>
              </a:rPr>
              <a:t> anály) – role </a:t>
            </a:r>
            <a:r>
              <a:rPr lang="cs-CZ" dirty="0" err="1">
                <a:latin typeface="Arial Narrow" panose="020B0606020202030204" pitchFamily="34" charset="0"/>
              </a:rPr>
              <a:t>Pribiny</a:t>
            </a:r>
            <a:r>
              <a:rPr lang="cs-CZ" dirty="0">
                <a:latin typeface="Arial Narrow" panose="020B0606020202030204" pitchFamily="34" charset="0"/>
              </a:rPr>
              <a:t> a </a:t>
            </a:r>
            <a:r>
              <a:rPr lang="cs-CZ" dirty="0" err="1">
                <a:latin typeface="Arial Narrow" panose="020B0606020202030204" pitchFamily="34" charset="0"/>
              </a:rPr>
              <a:t>Kocela</a:t>
            </a:r>
            <a:r>
              <a:rPr lang="cs-CZ" dirty="0">
                <a:latin typeface="Arial Narrow" panose="020B0606020202030204" pitchFamily="34" charset="0"/>
              </a:rPr>
              <a:t> v rámci dějin Mojmírovské Moravy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>
                <a:latin typeface="Arial Narrow" panose="020B0606020202030204" pitchFamily="34" charset="0"/>
              </a:rPr>
              <a:t>Rostislav</a:t>
            </a:r>
            <a:r>
              <a:rPr lang="cs-CZ" dirty="0">
                <a:latin typeface="Arial Narrow" panose="020B0606020202030204" pitchFamily="34" charset="0"/>
              </a:rPr>
              <a:t> (846 – 870) – opakovaný slib věrnosti, snaha o upevnění vlády díky církvi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>
                <a:latin typeface="Arial Narrow" panose="020B0606020202030204" pitchFamily="34" charset="0"/>
              </a:rPr>
              <a:t>Svatopluk</a:t>
            </a:r>
            <a:r>
              <a:rPr lang="cs-CZ" dirty="0">
                <a:latin typeface="Arial Narrow" panose="020B0606020202030204" pitchFamily="34" charset="0"/>
              </a:rPr>
              <a:t> (871 – 894) – komunikace s papeži a Východofranckou říší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>
                <a:latin typeface="Arial Narrow" panose="020B0606020202030204" pitchFamily="34" charset="0"/>
              </a:rPr>
              <a:t>Mojmír II.</a:t>
            </a:r>
            <a:r>
              <a:rPr lang="cs-CZ" dirty="0">
                <a:latin typeface="Arial Narrow" panose="020B0606020202030204" pitchFamily="34" charset="0"/>
              </a:rPr>
              <a:t> (894 – 906?) – role Maďarů při konci vlády </a:t>
            </a:r>
            <a:r>
              <a:rPr lang="cs-CZ" dirty="0" err="1">
                <a:latin typeface="Arial Narrow" panose="020B0606020202030204" pitchFamily="34" charset="0"/>
              </a:rPr>
              <a:t>Mojmírovců</a:t>
            </a:r>
            <a:endParaRPr lang="cs-CZ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632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81A7F57-28D3-5A5C-06E4-22CC0B570C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3C10E44-5DAA-3B1E-9E3B-F8BDFCB385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65D9EA7-8B02-BE33-7B50-2119AEE53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FB38117-59B6-2639-A85F-392FE8A474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Mapa štátu">
            <a:extLst>
              <a:ext uri="{FF2B5EF4-FFF2-40B4-BE49-F238E27FC236}">
                <a16:creationId xmlns:a16="http://schemas.microsoft.com/office/drawing/2014/main" id="{0799B108-6DEF-65DA-5520-F3DC2D383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139" y="252412"/>
            <a:ext cx="7763521" cy="635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868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3F2DC78-F891-9F32-29AC-2A5DFA56019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0A2CA5A-B990-4839-9F29-CDCDC66C99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BAACF99-3850-C976-E057-CFB8F0354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164" y="369811"/>
            <a:ext cx="10753200" cy="451576"/>
          </a:xfrm>
        </p:spPr>
        <p:txBody>
          <a:bodyPr/>
          <a:lstStyle/>
          <a:p>
            <a:r>
              <a:rPr lang="cs-CZ" sz="3200" dirty="0"/>
              <a:t>Christianizace Velké Moravy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6946590-641C-4228-8601-FF1EDB1B0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243592"/>
            <a:ext cx="10753200" cy="413999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počátek christianizace z </a:t>
            </a:r>
            <a:r>
              <a:rPr lang="cs-CZ" b="1" dirty="0">
                <a:latin typeface="Arial Narrow" panose="020B0606020202030204" pitchFamily="34" charset="0"/>
              </a:rPr>
              <a:t>Východofrancké říše </a:t>
            </a:r>
            <a:r>
              <a:rPr lang="cs-CZ" dirty="0">
                <a:latin typeface="Arial Narrow" panose="020B0606020202030204" pitchFamily="34" charset="0"/>
              </a:rPr>
              <a:t>(</a:t>
            </a:r>
            <a:r>
              <a:rPr lang="cs-CZ" b="1" dirty="0">
                <a:latin typeface="Arial Narrow" panose="020B0606020202030204" pitchFamily="34" charset="0"/>
              </a:rPr>
              <a:t>Pasov, Salzburg</a:t>
            </a:r>
            <a:r>
              <a:rPr lang="cs-CZ" dirty="0">
                <a:latin typeface="Arial Narrow" panose="020B0606020202030204" pitchFamily="34" charset="0"/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Karel Veliký pověřil v roce 800 salzburského arcibiskupa Arna šířením víry na nově dobytých územích Panonie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 err="1">
                <a:latin typeface="Arial Narrow" panose="020B0606020202030204" pitchFamily="34" charset="0"/>
              </a:rPr>
              <a:t>Conversio</a:t>
            </a:r>
            <a:r>
              <a:rPr lang="cs-CZ" b="1" dirty="0">
                <a:latin typeface="Arial Narrow" panose="020B0606020202030204" pitchFamily="34" charset="0"/>
              </a:rPr>
              <a:t> </a:t>
            </a:r>
            <a:r>
              <a:rPr lang="cs-CZ" b="1" dirty="0" err="1">
                <a:latin typeface="Arial Narrow" panose="020B0606020202030204" pitchFamily="34" charset="0"/>
              </a:rPr>
              <a:t>Bagoariorum</a:t>
            </a:r>
            <a:r>
              <a:rPr lang="cs-CZ" b="1" dirty="0">
                <a:latin typeface="Arial Narrow" panose="020B0606020202030204" pitchFamily="34" charset="0"/>
              </a:rPr>
              <a:t> et </a:t>
            </a:r>
            <a:r>
              <a:rPr lang="cs-CZ" b="1" dirty="0" err="1">
                <a:latin typeface="Arial Narrow" panose="020B0606020202030204" pitchFamily="34" charset="0"/>
              </a:rPr>
              <a:t>Carantanorum</a:t>
            </a:r>
            <a:r>
              <a:rPr lang="cs-CZ" b="1" dirty="0">
                <a:latin typeface="Arial Narrow" panose="020B0606020202030204" pitchFamily="34" charset="0"/>
              </a:rPr>
              <a:t> </a:t>
            </a:r>
            <a:r>
              <a:rPr lang="cs-CZ" dirty="0">
                <a:latin typeface="Arial Narrow" panose="020B0606020202030204" pitchFamily="34" charset="0"/>
              </a:rPr>
              <a:t>– přijetí křtu Moravany kolem let 829 - 833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Mohučská synoda (854) – </a:t>
            </a:r>
            <a:r>
              <a:rPr lang="cs-CZ" i="1" dirty="0">
                <a:latin typeface="Arial Narrow" panose="020B0606020202030204" pitchFamily="34" charset="0"/>
              </a:rPr>
              <a:t>„</a:t>
            </a:r>
            <a:r>
              <a:rPr lang="cs-CZ" i="1" dirty="0" err="1">
                <a:latin typeface="Arial Narrow" panose="020B0606020202030204" pitchFamily="34" charset="0"/>
              </a:rPr>
              <a:t>Terra</a:t>
            </a:r>
            <a:r>
              <a:rPr lang="cs-CZ" i="1" dirty="0">
                <a:latin typeface="Arial Narrow" panose="020B0606020202030204" pitchFamily="34" charset="0"/>
              </a:rPr>
              <a:t> </a:t>
            </a:r>
            <a:r>
              <a:rPr lang="cs-CZ" i="1" dirty="0" err="1">
                <a:latin typeface="Arial Narrow" panose="020B0606020202030204" pitchFamily="34" charset="0"/>
              </a:rPr>
              <a:t>Marahenses</a:t>
            </a:r>
            <a:r>
              <a:rPr lang="cs-CZ" i="1" dirty="0">
                <a:latin typeface="Arial Narrow" panose="020B0606020202030204" pitchFamily="34" charset="0"/>
              </a:rPr>
              <a:t> in </a:t>
            </a:r>
            <a:r>
              <a:rPr lang="cs-CZ" i="1" dirty="0" err="1">
                <a:latin typeface="Arial Narrow" panose="020B0606020202030204" pitchFamily="34" charset="0"/>
              </a:rPr>
              <a:t>rude</a:t>
            </a:r>
            <a:r>
              <a:rPr lang="cs-CZ" i="1" dirty="0">
                <a:latin typeface="Arial Narrow" panose="020B0606020202030204" pitchFamily="34" charset="0"/>
              </a:rPr>
              <a:t> </a:t>
            </a:r>
            <a:r>
              <a:rPr lang="cs-CZ" i="1" dirty="0" err="1">
                <a:latin typeface="Arial Narrow" panose="020B0606020202030204" pitchFamily="34" charset="0"/>
              </a:rPr>
              <a:t>christiana</a:t>
            </a:r>
            <a:r>
              <a:rPr lang="cs-CZ" i="1" dirty="0">
                <a:latin typeface="Arial Narrow" panose="020B0606020202030204" pitchFamily="34" charset="0"/>
              </a:rPr>
              <a:t>“ </a:t>
            </a:r>
            <a:r>
              <a:rPr lang="cs-CZ" dirty="0">
                <a:latin typeface="Arial Narrow" panose="020B0606020202030204" pitchFamily="34" charset="0"/>
              </a:rPr>
              <a:t>(hrubé křesťanské mravy)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nutnost církevní správy – ideálně biskupství – Rostislav se v roce </a:t>
            </a:r>
            <a:r>
              <a:rPr lang="cs-CZ" b="1" dirty="0">
                <a:latin typeface="Arial Narrow" panose="020B0606020202030204" pitchFamily="34" charset="0"/>
              </a:rPr>
              <a:t>862 </a:t>
            </a:r>
            <a:r>
              <a:rPr lang="cs-CZ" dirty="0">
                <a:latin typeface="Arial Narrow" panose="020B0606020202030204" pitchFamily="34" charset="0"/>
              </a:rPr>
              <a:t>obrátil do Říma – odkaz na Salzburg – nesouhlas – až pak Konstantinopol (Michal III., </a:t>
            </a:r>
            <a:r>
              <a:rPr lang="cs-CZ" dirty="0" err="1">
                <a:latin typeface="Arial Narrow" panose="020B0606020202030204" pitchFamily="34" charset="0"/>
              </a:rPr>
              <a:t>Fotios</a:t>
            </a:r>
            <a:r>
              <a:rPr lang="cs-CZ" dirty="0">
                <a:latin typeface="Arial Narrow" panose="020B0606020202030204" pitchFamily="34" charset="0"/>
              </a:rPr>
              <a:t> x papež Mikuláš I. – christianizace Bulharů)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280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44E3F2C-3205-B46A-807D-D03D6B5C84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D6C98CE-CEFB-0667-D29C-B5848C3EF7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E6B990F-20CF-F3DC-14DA-0DA0BA52B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4D0BD30-0264-EF78-8EDE-B066E9000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4541E73-7849-63C6-307C-E7EDDCBCE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225" y="115308"/>
            <a:ext cx="8865193" cy="5914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361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88E5EC3-0441-4AE8-8DE2-7949FEABBC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7A1E47E-51F3-4D37-A852-40C736AA6C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00236EA-4F91-48EE-A3E5-8A58D69EC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288569"/>
            <a:ext cx="8763842" cy="451576"/>
          </a:xfrm>
        </p:spPr>
        <p:txBody>
          <a:bodyPr/>
          <a:lstStyle/>
          <a:p>
            <a:r>
              <a:rPr lang="cs-CZ" sz="3200" dirty="0"/>
              <a:t>Christianizace Velké Moravy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0C385CC-3960-4DD2-839E-E9932E567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960424"/>
            <a:ext cx="11048327" cy="4678532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b="1" dirty="0">
                <a:latin typeface="Arial Narrow" panose="020B0606020202030204" pitchFamily="34" charset="0"/>
              </a:rPr>
              <a:t>863</a:t>
            </a:r>
            <a:r>
              <a:rPr lang="cs-CZ" dirty="0">
                <a:latin typeface="Arial Narrow" panose="020B0606020202030204" pitchFamily="34" charset="0"/>
              </a:rPr>
              <a:t> - příchod Konstantina s Metodějem (se souhlasem papeže)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liturgie svatého Petra (ne sv. Jana Zlatoústého)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výuka kněží – předpoklad pro vznik farní správy a biskupství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869 – bula </a:t>
            </a:r>
            <a:r>
              <a:rPr lang="cs-CZ" b="1" dirty="0">
                <a:latin typeface="Arial Narrow" panose="020B0606020202030204" pitchFamily="34" charset="0"/>
              </a:rPr>
              <a:t>Gloria in </a:t>
            </a:r>
            <a:r>
              <a:rPr lang="cs-CZ" b="1" dirty="0" err="1">
                <a:latin typeface="Arial Narrow" panose="020B0606020202030204" pitchFamily="34" charset="0"/>
              </a:rPr>
              <a:t>excelsis</a:t>
            </a:r>
            <a:r>
              <a:rPr lang="cs-CZ" b="1" dirty="0">
                <a:latin typeface="Arial Narrow" panose="020B0606020202030204" pitchFamily="34" charset="0"/>
              </a:rPr>
              <a:t> </a:t>
            </a:r>
            <a:r>
              <a:rPr lang="cs-CZ" b="1" dirty="0" err="1">
                <a:latin typeface="Arial Narrow" panose="020B0606020202030204" pitchFamily="34" charset="0"/>
              </a:rPr>
              <a:t>Deo</a:t>
            </a:r>
            <a:r>
              <a:rPr lang="cs-CZ" b="1" dirty="0">
                <a:latin typeface="Arial Narrow" panose="020B0606020202030204" pitchFamily="34" charset="0"/>
              </a:rPr>
              <a:t> </a:t>
            </a:r>
            <a:r>
              <a:rPr lang="cs-CZ" dirty="0">
                <a:latin typeface="Arial Narrow" panose="020B0606020202030204" pitchFamily="34" charset="0"/>
              </a:rPr>
              <a:t>(Hadrián II.) – povolení užívání staroslověnštiny v rámci liturgie – translace těla sv. Klimenta do Říma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Konstantin vstoupil v Římě do kláštera a téhož roku zemřel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Metoděj obdržel titul misijního (arci)biskupa – odkaz na </a:t>
            </a:r>
            <a:r>
              <a:rPr lang="cs-CZ" dirty="0" err="1">
                <a:latin typeface="Arial Narrow" panose="020B0606020202030204" pitchFamily="34" charset="0"/>
              </a:rPr>
              <a:t>Sirmium</a:t>
            </a:r>
            <a:r>
              <a:rPr lang="cs-CZ" dirty="0">
                <a:latin typeface="Arial Narrow" panose="020B0606020202030204" pitchFamily="34" charset="0"/>
              </a:rPr>
              <a:t> (zničeno Avary)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870 – 873 - zajetí Metoděje – porušení práv salzburského metropolity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>
                <a:latin typeface="Arial Narrow" panose="020B0606020202030204" pitchFamily="34" charset="0"/>
              </a:rPr>
              <a:t>880</a:t>
            </a:r>
            <a:r>
              <a:rPr lang="cs-CZ" dirty="0">
                <a:latin typeface="Arial Narrow" panose="020B0606020202030204" pitchFamily="34" charset="0"/>
              </a:rPr>
              <a:t> – bula </a:t>
            </a:r>
            <a:r>
              <a:rPr lang="cs-CZ" b="1" dirty="0">
                <a:latin typeface="Arial Narrow" panose="020B0606020202030204" pitchFamily="34" charset="0"/>
              </a:rPr>
              <a:t>Industrie </a:t>
            </a:r>
            <a:r>
              <a:rPr lang="cs-CZ" b="1" dirty="0" err="1">
                <a:latin typeface="Arial Narrow" panose="020B0606020202030204" pitchFamily="34" charset="0"/>
              </a:rPr>
              <a:t>tuae</a:t>
            </a:r>
            <a:r>
              <a:rPr lang="cs-CZ" b="1" dirty="0">
                <a:latin typeface="Arial Narrow" panose="020B0606020202030204" pitchFamily="34" charset="0"/>
              </a:rPr>
              <a:t> </a:t>
            </a:r>
            <a:r>
              <a:rPr lang="cs-CZ" dirty="0">
                <a:latin typeface="Arial Narrow" panose="020B0606020202030204" pitchFamily="34" charset="0"/>
              </a:rPr>
              <a:t>(Jan VIII.) – zřízení církevní provincie – </a:t>
            </a:r>
            <a:r>
              <a:rPr lang="cs-CZ" b="1" dirty="0">
                <a:latin typeface="Arial Narrow" panose="020B0606020202030204" pitchFamily="34" charset="0"/>
              </a:rPr>
              <a:t>Metoděj metropolitou</a:t>
            </a:r>
            <a:r>
              <a:rPr lang="cs-CZ" dirty="0">
                <a:latin typeface="Arial Narrow" panose="020B0606020202030204" pitchFamily="34" charset="0"/>
              </a:rPr>
              <a:t>, </a:t>
            </a:r>
            <a:r>
              <a:rPr lang="cs-CZ" dirty="0" err="1">
                <a:latin typeface="Arial Narrow" panose="020B0606020202030204" pitchFamily="34" charset="0"/>
              </a:rPr>
              <a:t>Wiching</a:t>
            </a:r>
            <a:r>
              <a:rPr lang="cs-CZ" dirty="0">
                <a:latin typeface="Arial Narrow" panose="020B0606020202030204" pitchFamily="34" charset="0"/>
              </a:rPr>
              <a:t> sufragánem v Nitře – nefunkční církevní provincie – druhý biskup má být teprve poslán; </a:t>
            </a:r>
            <a:r>
              <a:rPr lang="cs-CZ" b="1" dirty="0">
                <a:latin typeface="Arial Narrow" panose="020B0606020202030204" pitchFamily="34" charset="0"/>
              </a:rPr>
              <a:t>ochrana svatého stolce </a:t>
            </a:r>
            <a:r>
              <a:rPr lang="cs-CZ" dirty="0">
                <a:latin typeface="Arial Narrow" panose="020B0606020202030204" pitchFamily="34" charset="0"/>
              </a:rPr>
              <a:t>pro Svatoplukovo panství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8342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9EFBFF9-70B0-1C14-4B07-83D479D47B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167DEB6-3968-8E60-1D15-76089C5677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38ECA1C-B22C-E8D0-A8F9-F527E3767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6C584C3-3761-487E-95B5-4C241CB22E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625767A-E2FD-A12A-E85D-B4AB40519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457" y="667425"/>
            <a:ext cx="9525000" cy="536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526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54C6356-65D6-4CE0-AAB8-81792FAEB1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90F7616-029C-4825-B047-E7DE150FD6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E8E5401-3D2F-4CEF-953F-1208FA3C2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29680"/>
            <a:ext cx="8730000" cy="451576"/>
          </a:xfrm>
        </p:spPr>
        <p:txBody>
          <a:bodyPr/>
          <a:lstStyle/>
          <a:p>
            <a:r>
              <a:rPr lang="cs-CZ" sz="3200" dirty="0"/>
              <a:t>Christianizace Velké Moravy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25F0EDF-1E18-4BAF-B75C-56C6415EC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034449"/>
            <a:ext cx="10852250" cy="4536069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b="1" dirty="0">
                <a:latin typeface="Arial Narrow" panose="020B0606020202030204" pitchFamily="34" charset="0"/>
              </a:rPr>
              <a:t>885</a:t>
            </a:r>
            <a:r>
              <a:rPr lang="cs-CZ" dirty="0">
                <a:latin typeface="Arial Narrow" panose="020B0606020202030204" pitchFamily="34" charset="0"/>
              </a:rPr>
              <a:t> – </a:t>
            </a:r>
            <a:r>
              <a:rPr lang="cs-CZ" b="1" dirty="0">
                <a:latin typeface="Arial Narrow" panose="020B0606020202030204" pitchFamily="34" charset="0"/>
              </a:rPr>
              <a:t>Metodějova smrt </a:t>
            </a:r>
            <a:r>
              <a:rPr lang="cs-CZ" dirty="0">
                <a:latin typeface="Arial Narrow" panose="020B0606020202030204" pitchFamily="34" charset="0"/>
              </a:rPr>
              <a:t>– papež Štěpán V. zakázal používání liturgie ve slovanském jazyce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900 – stížnost bavorských biskupů – Moravané si oholili hlavy a přebrali maďarský způsob života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za vlády Mojmíra II. – </a:t>
            </a:r>
            <a:r>
              <a:rPr lang="cs-CZ" b="1" dirty="0">
                <a:latin typeface="Arial Narrow" panose="020B0606020202030204" pitchFamily="34" charset="0"/>
              </a:rPr>
              <a:t>vizitační cesta</a:t>
            </a:r>
            <a:r>
              <a:rPr lang="cs-CZ" dirty="0">
                <a:latin typeface="Arial Narrow" panose="020B0606020202030204" pitchFamily="34" charset="0"/>
              </a:rPr>
              <a:t> z popudu papeže Benedikta IV. (900-903)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kusé zprávy o dalších biskupech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opětovný zájem pasovského biskupa o oblast Moravy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postupný vznik nových církevně-správních center – Praha (973), Ostřihom (1000)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>
                <a:latin typeface="Arial Narrow" panose="020B0606020202030204" pitchFamily="34" charset="0"/>
              </a:rPr>
              <a:t>obnovení? olomouckého biskupství </a:t>
            </a:r>
            <a:r>
              <a:rPr lang="cs-CZ" dirty="0">
                <a:latin typeface="Arial Narrow" panose="020B0606020202030204" pitchFamily="34" charset="0"/>
              </a:rPr>
              <a:t>(1063)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>
                <a:latin typeface="Arial Narrow" panose="020B0606020202030204" pitchFamily="34" charset="0"/>
              </a:rPr>
              <a:t>postupný </a:t>
            </a:r>
            <a:r>
              <a:rPr lang="cs-CZ" b="1" dirty="0">
                <a:latin typeface="Arial Narrow" panose="020B0606020202030204" pitchFamily="34" charset="0"/>
              </a:rPr>
              <a:t>úpadek liturgie ve slovanské jazyce </a:t>
            </a:r>
            <a:r>
              <a:rPr lang="cs-CZ" dirty="0">
                <a:latin typeface="Arial Narrow" panose="020B0606020202030204" pitchFamily="34" charset="0"/>
              </a:rPr>
              <a:t>na území českých zemí </a:t>
            </a:r>
            <a:br>
              <a:rPr lang="cs-CZ" dirty="0">
                <a:latin typeface="Arial Narrow" panose="020B0606020202030204" pitchFamily="34" charset="0"/>
              </a:rPr>
            </a:br>
            <a:r>
              <a:rPr lang="cs-CZ" dirty="0">
                <a:latin typeface="Arial Narrow" panose="020B0606020202030204" pitchFamily="34" charset="0"/>
              </a:rPr>
              <a:t>(1080 Řehoř VII.; 1096 Břetislav II.)</a:t>
            </a:r>
          </a:p>
          <a:p>
            <a:endParaRPr lang="cs-CZ" dirty="0">
              <a:latin typeface="Arial Narrow" panose="020B0606020202030204" pitchFamily="34" charset="0"/>
            </a:endParaRPr>
          </a:p>
          <a:p>
            <a:endParaRPr lang="cs-CZ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142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0F451B4-4132-56BD-1DEE-C235339EB8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cs-CZ" dirty="0"/>
              <a:t>Svatí a jejich kult ve středověku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E2B60B6-08A4-F281-3623-7CE227F143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4046A02-3771-86E7-165A-49D47E93B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6B77736-ED9C-4F1C-0118-7E8354093B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6404A96-A679-9CF7-BA95-D1623E9ED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252" y="302016"/>
            <a:ext cx="8744597" cy="580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466667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arts-prezentace-16-9-cz-v11.potx" id="{850E93A8-45C9-4C23-9306-30E4FC2F50F2}" vid="{13F8A24C-E6A5-454D-8F66-47FE17FE1E3B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1036</Words>
  <Application>Microsoft Office PowerPoint</Application>
  <PresentationFormat>Širokoúhlá obrazovka</PresentationFormat>
  <Paragraphs>107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4" baseType="lpstr">
      <vt:lpstr>Arial</vt:lpstr>
      <vt:lpstr>Arial Narrow</vt:lpstr>
      <vt:lpstr>Tahoma</vt:lpstr>
      <vt:lpstr>Wingdings</vt:lpstr>
      <vt:lpstr>Prezentace_MU_CZ</vt:lpstr>
      <vt:lpstr>Svatí  Konstantin, Metoděj  a jejich kult </vt:lpstr>
      <vt:lpstr>„Velká Morava“ a její místo v dějinách</vt:lpstr>
      <vt:lpstr>Prezentace aplikace PowerPoint</vt:lpstr>
      <vt:lpstr>Christianizace Velké Moravy</vt:lpstr>
      <vt:lpstr>Prezentace aplikace PowerPoint</vt:lpstr>
      <vt:lpstr>Christianizace Velké Moravy</vt:lpstr>
      <vt:lpstr>Prezentace aplikace PowerPoint</vt:lpstr>
      <vt:lpstr>Christianizace Velké Moravy</vt:lpstr>
      <vt:lpstr>Prezentace aplikace PowerPoint</vt:lpstr>
      <vt:lpstr>Cyrilometodějské legendy</vt:lpstr>
      <vt:lpstr>Cyrilometodějské legendy</vt:lpstr>
      <vt:lpstr>Kult svatých Cyrila v Metoděje v českých zemích</vt:lpstr>
      <vt:lpstr>Prezentace aplikace PowerPoint</vt:lpstr>
      <vt:lpstr>Kult svatých Cyrila v Metoděje v českých zemích</vt:lpstr>
      <vt:lpstr>Prezentace aplikace PowerPoint</vt:lpstr>
      <vt:lpstr>Kult svatých Cyrila v Metoděje  v českých zemích</vt:lpstr>
      <vt:lpstr>Prezentace aplikace PowerPoint</vt:lpstr>
      <vt:lpstr>Prezentace aplikace PowerPoint</vt:lpstr>
      <vt:lpstr>Shrnutí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Svatí a jejich kult ve středověku</dc:title>
  <dc:creator>Josef</dc:creator>
  <cp:lastModifiedBy>Libor Zajíc</cp:lastModifiedBy>
  <cp:revision>53</cp:revision>
  <cp:lastPrinted>1601-01-01T00:00:00Z</cp:lastPrinted>
  <dcterms:created xsi:type="dcterms:W3CDTF">2021-09-18T10:12:07Z</dcterms:created>
  <dcterms:modified xsi:type="dcterms:W3CDTF">2023-11-20T13:31:01Z</dcterms:modified>
</cp:coreProperties>
</file>