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765392aab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765392aab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https://sheg.stanford.edu/history-lessons/cleopatra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765392aab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765392aab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ec6356fc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ec6356fc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heg.stanford.edu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metodika.historylab.cz/kapitola/ucebnice-a-historicke-vzdelavani-pro-21-stoleti/promena-cilu-historickeho-vzdelavani-v-case-novych-medi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35550" y="2819150"/>
            <a:ext cx="4275425" cy="12826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>
            <p:ph type="title"/>
          </p:nvPr>
        </p:nvSpPr>
        <p:spPr>
          <a:xfrm>
            <a:off x="311700" y="445025"/>
            <a:ext cx="8520600" cy="184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POZNÁMKA NA ÚVOD: Tato metodika je českým překladem metodiky Cleopatra vytvořené skupinou Stanford History Education Group v rámci projektu Reading Like a Historian (logo obsahuje přímý odkaz).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b="1" lang="cs"/>
              <a:t>Zemřela Kleopatra po uštknutí hadem?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i="1" lang="cs">
                <a:solidFill>
                  <a:srgbClr val="3F3C30"/>
                </a:solidFill>
              </a:rPr>
              <a:t>Smrt egyptské královny Kleopatry 12. srpna roku 30 před naším letopočtem je dodnes zahalena tajemstvím, které láká umělce i historiky. Jak to vlastně bylo? Uštknul Kleopatru had, kterého si nechala přinést nebo se vše seběhlo jinak? A jak poznat, který zdroj je nejblíže pravdě?</a:t>
            </a:r>
            <a:endParaRPr i="1">
              <a:solidFill>
                <a:srgbClr val="3F3C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>
                <a:solidFill>
                  <a:srgbClr val="3F3C30"/>
                </a:solidFill>
              </a:rPr>
              <a:t>Kleopatra (69 př.n.l.  –  30 př. n. l.) byla egyptská královna pocházející z dynastie Ptolemaiovců, kteří vládli v Egyptě od roku 332 př.n.l.). </a:t>
            </a:r>
            <a:endParaRPr>
              <a:solidFill>
                <a:srgbClr val="3F3C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>
                <a:solidFill>
                  <a:srgbClr val="3F3C30"/>
                </a:solidFill>
              </a:rPr>
              <a:t>Už v osmnácti letech se stala spoluvládkyní svého otce. Později se jí podařilo spojit se s římským panovníkem Caesarem. Po jeho smrti navázala blízký vztah s dalším významným představitelem Říma Markem Antoniem. Oba podlehli jejímu kouzlu. </a:t>
            </a:r>
            <a:endParaRPr>
              <a:solidFill>
                <a:srgbClr val="3F3C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3F3C30"/>
                </a:solidFill>
              </a:rPr>
              <a:t>Když se rozpoutal boj o nadvládu nad římskou říší podlehli Antonius a Kleopatra pozdějšímu římskému císaři Augustovi. Kleopatra uprchla do Alexandrie a pokoušela se vyjednávat s vítězem, aby zajistila vládu pro své děti. Když její plán ztroskotal, spáchala sebevraždu. Po její smrti byl Egypt zcela ovládnut a včleněn do Římské říše.</a:t>
            </a:r>
            <a:endParaRPr sz="127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86548"/>
              <a:buFont typeface="Arial"/>
              <a:buNone/>
            </a:pPr>
            <a:r>
              <a:rPr lang="cs" sz="1270">
                <a:solidFill>
                  <a:schemeClr val="dk1"/>
                </a:solidFill>
              </a:rPr>
              <a:t>Volně podle: REBENICH, Stefan. Antika: 101 nejdůležitějších otázek. Velké Bílovice 2007.</a:t>
            </a:r>
            <a:endParaRPr sz="1670">
              <a:solidFill>
                <a:srgbClr val="3F3C3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7800" y="152400"/>
            <a:ext cx="4550502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6310100" y="4583750"/>
            <a:ext cx="27924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cs" sz="1100">
                <a:solidFill>
                  <a:schemeClr val="dk1"/>
                </a:solidFill>
              </a:rPr>
              <a:t>Kleopatra, Michelangelo, 1534 n.l.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Výpověď pramenů: Jak víme, co víme o minulosti?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0000"/>
                </a:solidFill>
              </a:rPr>
              <a:t>Zkoumání pramenů často začíná ještě dřív, než si je přečteme, protože se nejprve ptáme, kdo a kdy je vytvořil. Z pramenů dále usuzujeme, jaké byly vědomé i nevědomé záměry a hodnoty jejich autorů či tvůrců, jejich celkový pohled na svět.</a:t>
            </a:r>
            <a:endParaRPr>
              <a:solidFill>
                <a:srgbClr val="FF0000"/>
              </a:solidFill>
            </a:endParaRPr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Výchozí míra porozumění: </a:t>
            </a:r>
            <a:r>
              <a:rPr i="1" lang="cs"/>
              <a:t>Žáci nedokážou sami zvažovat otázky spojené se vznikem pramene.</a:t>
            </a:r>
            <a:endParaRPr i="1"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Značná míra porozumění: </a:t>
            </a:r>
            <a:r>
              <a:rPr i="1" lang="cs"/>
              <a:t>Analýzu dokumentu, ať už písemného nebo obrazového, začínají žáci zkoumáním jeho původu, tj. ptají se kdy, proč a kým byl pramen vytvořen.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solidFill>
                  <a:srgbClr val="FF0000"/>
                </a:solidFill>
              </a:rPr>
              <a:t>Dedukce vycházející z jednoho zdroje nemohou samy nikdy obstát. Vždy by měly být ověřeny, tj. potvrzeny na základě informací z dalších zdrojů (primárních i sekundárních).</a:t>
            </a:r>
            <a:endParaRPr>
              <a:solidFill>
                <a:srgbClr val="FF0000"/>
              </a:solidFill>
            </a:endParaRPr>
          </a:p>
          <a:p>
            <a:pPr indent="-308610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Výchozí míra porozumění: </a:t>
            </a:r>
            <a:r>
              <a:rPr i="1" lang="cs"/>
              <a:t>Žáci formulují nepodložené soudy na základě jednoho zdroje.</a:t>
            </a:r>
            <a:endParaRPr i="1"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cs"/>
              <a:t>Značná míra porozumění: </a:t>
            </a:r>
            <a:r>
              <a:rPr i="1" lang="cs"/>
              <a:t>Žáci ověřují dedukce z jednoho zdroje pomocí informací z dalších zdrojů (primárních i sekundárních) a dokážou popsat míru jistoty těchto dedukcí.</a:t>
            </a:r>
            <a:endParaRPr i="1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228"/>
          </a:p>
          <a:p>
            <a:pPr indent="-283209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cs" sz="1228"/>
              <a:t>SEIXAS, P., MORTON, T. The Big Six Historical Thinking Concepts. Nelson, Toronto 2012. (citováno podle HAVLŮJOVÁ, Hana a NAJBERT, Jaroslav, a kol. Paměť a projektové vyučování v dějepise. Praha: Ústav pro studium totalitních režimů, 2014. ISBN978-80-87912-12-6. </a:t>
            </a:r>
            <a:r>
              <a:rPr lang="cs" sz="1228" u="sng">
                <a:solidFill>
                  <a:schemeClr val="hlink"/>
                </a:solidFill>
                <a:hlinkClick r:id="rId3"/>
              </a:rPr>
              <a:t>Dostupné online.</a:t>
            </a:r>
            <a:r>
              <a:rPr lang="cs" sz="1228"/>
              <a:t>)</a:t>
            </a:r>
            <a:endParaRPr i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