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27"/>
  </p:notesMasterIdLst>
  <p:handoutMasterIdLst>
    <p:handoutMasterId r:id="rId28"/>
  </p:handoutMasterIdLst>
  <p:sldIdLst>
    <p:sldId id="316" r:id="rId5"/>
    <p:sldId id="258" r:id="rId6"/>
    <p:sldId id="279" r:id="rId7"/>
    <p:sldId id="276" r:id="rId8"/>
    <p:sldId id="280" r:id="rId9"/>
    <p:sldId id="281" r:id="rId10"/>
    <p:sldId id="282" r:id="rId11"/>
    <p:sldId id="283" r:id="rId12"/>
    <p:sldId id="284" r:id="rId13"/>
    <p:sldId id="260" r:id="rId14"/>
    <p:sldId id="259" r:id="rId15"/>
    <p:sldId id="285" r:id="rId16"/>
    <p:sldId id="261" r:id="rId17"/>
    <p:sldId id="287" r:id="rId18"/>
    <p:sldId id="288" r:id="rId19"/>
    <p:sldId id="286" r:id="rId20"/>
    <p:sldId id="289" r:id="rId21"/>
    <p:sldId id="290" r:id="rId22"/>
    <p:sldId id="303" r:id="rId23"/>
    <p:sldId id="307" r:id="rId24"/>
    <p:sldId id="311" r:id="rId25"/>
    <p:sldId id="309" r:id="rId2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334C5-0A17-4E32-912B-D9C58A6178B4}" v="50" dt="2023-06-22T14:57:27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29.09.2023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29.09.2023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1C223F2-EEF1-95ED-BDC4-45B5111C96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69E408-4900-434B-9C44-145E7C2E6100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9B839CB-15BF-CAAB-25C2-5CECF01547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A1C4F5E-F400-F9EB-7EDA-8C84A1021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29.09.2023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29.09.2023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29.09.2023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29.09.2023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29.09.2023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29.09.2023</a:t>
            </a:fld>
            <a:endParaRPr lang="en-US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29.09.2023</a:t>
            </a:fld>
            <a:endParaRPr lang="en-US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29.09.2023</a:t>
            </a:fld>
            <a:endParaRPr lang="en-US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29.09.2023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29.09.2023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29.09.2023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29.09.2023</a:t>
            </a:fld>
            <a:endParaRPr lang="en-US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126172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loc.gov/aba/cataloging/classification/lcco/lcco_n.pdf" TargetMode="External"/><Relationship Id="rId7" Type="http://schemas.openxmlformats.org/officeDocument/2006/relationships/hyperlink" Target="https://cs.wikipedia.org/wiki/Giuseppe_Arcimboldo" TargetMode="External"/><Relationship Id="rId2" Type="http://schemas.openxmlformats.org/officeDocument/2006/relationships/hyperlink" Target="https://cs.wikipedia.org/wiki/%C5%98%C3%AD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s.wikipedia.org/wiki/Mechanismus_z_Antikyth%C3%A9ry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cs.wikipedia.org/wiki/P%C5%99%C3%AD%C5%A1tpo" TargetMode="External"/><Relationship Id="rId9" Type="http://schemas.openxmlformats.org/officeDocument/2006/relationships/hyperlink" Target="https://www.kartellshop.cz/eur-cihlova/?gclid=Cj0KCQjw2cWgBhDYARIsALggUhrDfDHb2aEq1uoNlmwpfANV4-2FIcyNnoEY2t0Mr2bUF_AOLqAB50waAsoXEALw_wcB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nkp.cz/knihovna141/141036.htm" TargetMode="External"/><Relationship Id="rId2" Type="http://schemas.openxmlformats.org/officeDocument/2006/relationships/hyperlink" Target="https://cs.wikipedia.org/wiki/Koncepce_t%C5%99%C3%AD_sv%C4%9Bt%C5%A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leph.nkp.cz/F/?func=direct&amp;doc_number=000002386&amp;local_base=KTD" TargetMode="External"/><Relationship Id="rId13" Type="http://schemas.openxmlformats.org/officeDocument/2006/relationships/hyperlink" Target="https://aleph.nkp.cz/F/?func=direct&amp;doc_number=000000879&amp;local_base=KTD" TargetMode="External"/><Relationship Id="rId18" Type="http://schemas.openxmlformats.org/officeDocument/2006/relationships/hyperlink" Target="https://aleph.nkp.cz/F/?func=direct&amp;doc_number=000000395&amp;local_base=KTD" TargetMode="External"/><Relationship Id="rId3" Type="http://schemas.openxmlformats.org/officeDocument/2006/relationships/hyperlink" Target="https://cs.wikipedia.org/wiki/En%C3%BAma_eli%C5%A1" TargetMode="External"/><Relationship Id="rId7" Type="http://schemas.openxmlformats.org/officeDocument/2006/relationships/hyperlink" Target="https://www.ig.cas.cz/wp-content/uploads/2020/05/kdyz_se_zeme_chveje_tisk_domaci.pdf" TargetMode="External"/><Relationship Id="rId12" Type="http://schemas.openxmlformats.org/officeDocument/2006/relationships/hyperlink" Target="https://aleph.nkp.cz/F/?func=direct&amp;doc_number=000000993&amp;local_base=KTD" TargetMode="External"/><Relationship Id="rId17" Type="http://schemas.openxmlformats.org/officeDocument/2006/relationships/hyperlink" Target="https://aleph.nkp.cz/F/?func=direct&amp;doc_number=000000952&amp;local_base=KTD" TargetMode="External"/><Relationship Id="rId2" Type="http://schemas.openxmlformats.org/officeDocument/2006/relationships/hyperlink" Target="https://cs.wikipedia.org/wiki/Traj%C3%A1n%C5%AFv_sloup" TargetMode="External"/><Relationship Id="rId16" Type="http://schemas.openxmlformats.org/officeDocument/2006/relationships/hyperlink" Target="https://aleph.nkp.cz/F/?func=direct&amp;doc_number=000000126&amp;local_base=KT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nematicbrno.phil.muni.cz/cs/node?year=1930" TargetMode="External"/><Relationship Id="rId11" Type="http://schemas.openxmlformats.org/officeDocument/2006/relationships/hyperlink" Target="https://aleph.nkp.cz/F/?func=direct&amp;doc_number=000002322&amp;local_base=KTD" TargetMode="External"/><Relationship Id="rId5" Type="http://schemas.openxmlformats.org/officeDocument/2006/relationships/hyperlink" Target="https://www.muzeum-hudby.cz/vinyl-detail/jan-werich-zpiva-jan-werich-3315224" TargetMode="External"/><Relationship Id="rId15" Type="http://schemas.openxmlformats.org/officeDocument/2006/relationships/hyperlink" Target="https://aleph.nkp.cz/F/?func=direct&amp;doc_number=000003397&amp;local_base=KTD" TargetMode="External"/><Relationship Id="rId10" Type="http://schemas.openxmlformats.org/officeDocument/2006/relationships/hyperlink" Target="https://aleph.nkp.cz/F/?func=direct&amp;doc_number=000016226&amp;local_base=KTD" TargetMode="External"/><Relationship Id="rId4" Type="http://schemas.openxmlformats.org/officeDocument/2006/relationships/hyperlink" Target="https://cs.wikipedia.org/wiki/Babi%C4%8Dka_(kniha)" TargetMode="External"/><Relationship Id="rId9" Type="http://schemas.openxmlformats.org/officeDocument/2006/relationships/hyperlink" Target="https://aleph.nkp.cz/F/?func=direct&amp;doc_number=000000841&amp;local_base=KTD" TargetMode="External"/><Relationship Id="rId14" Type="http://schemas.openxmlformats.org/officeDocument/2006/relationships/hyperlink" Target="https://aleph.nkp.cz/F/?func=direct&amp;doc_number=000000089&amp;local_base=KT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sh.techlib.cz/skos/PSH774/cs" TargetMode="External"/><Relationship Id="rId2" Type="http://schemas.openxmlformats.org/officeDocument/2006/relationships/hyperlink" Target="https://mkn10.uzi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otrebitele.dtest.cz/clanek-7426/nealko-pivo-v-evrope-vetsinou-obsahuje-alkohol" TargetMode="External"/><Relationship Id="rId4" Type="http://schemas.openxmlformats.org/officeDocument/2006/relationships/hyperlink" Target="https://service.ucl.cas.cz/edicee/lexikon/lexiko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leph.nkp.cz/F/?func=direct&amp;doc_number=003173919&amp;local_base=NKC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B09EEC56-5305-5DED-1071-2AFF173855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75050" y="1371600"/>
            <a:ext cx="7092950" cy="1752600"/>
          </a:xfrm>
        </p:spPr>
        <p:txBody>
          <a:bodyPr/>
          <a:lstStyle/>
          <a:p>
            <a:pPr eaLnBrk="1" hangingPunct="1"/>
            <a:r>
              <a:rPr lang="cs-CZ" altLang="cs-CZ" sz="1600"/>
              <a:t>ISKB18</a:t>
            </a:r>
            <a:br>
              <a:rPr lang="cs-CZ" altLang="cs-CZ" sz="1600"/>
            </a:br>
            <a:r>
              <a:rPr lang="cs-CZ" altLang="cs-CZ" sz="4400" b="1"/>
              <a:t>Organizace informací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740E1745-0D97-AFB6-B2C9-AC7A2D2FC7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57600" y="3733801"/>
            <a:ext cx="6477000" cy="27908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/>
              <a:t>22. 9. 2023: ÚVOD</a:t>
            </a:r>
          </a:p>
          <a:p>
            <a:pPr eaLnBrk="1" hangingPunct="1">
              <a:lnSpc>
                <a:spcPct val="80000"/>
              </a:lnSpc>
            </a:pPr>
            <a:endParaRPr lang="cs-CZ" altLang="cs-CZ"/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KISK FF MU, podzim 2023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Mgr. Josef Schwarz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>
                <a:hlinkClick r:id="rId3"/>
              </a:rPr>
              <a:t>126172@mail.muni.cz</a:t>
            </a:r>
            <a:endParaRPr lang="cs-CZ" altLang="cs-CZ" sz="16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B3650-79B3-9371-B0BC-D9CBEE1A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sz="6000" dirty="0"/>
            </a:br>
            <a:br>
              <a:rPr lang="cs-CZ" sz="6000" dirty="0"/>
            </a:br>
            <a:r>
              <a:rPr lang="cs-CZ" sz="6000" dirty="0"/>
              <a:t>TROCHA TEORIE I. </a:t>
            </a:r>
            <a:br>
              <a:rPr lang="cs-CZ" sz="6000" dirty="0"/>
            </a:br>
            <a:r>
              <a:rPr lang="cs-CZ" sz="6000" dirty="0"/>
              <a:t>Několik základních pojmů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80335F-542F-2AAB-E5B7-99D5B7E07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jakém vztahu jsou </a:t>
            </a:r>
            <a:r>
              <a:rPr lang="cs-CZ" b="1" dirty="0"/>
              <a:t>data, informace a znalosti</a:t>
            </a:r>
            <a:r>
              <a:rPr lang="cs-CZ" dirty="0"/>
              <a:t>? A proč v knihách nenajdeme </a:t>
            </a:r>
            <a:r>
              <a:rPr lang="cs-CZ" b="1" dirty="0"/>
              <a:t>znalosti</a:t>
            </a:r>
            <a:r>
              <a:rPr lang="cs-CZ" dirty="0"/>
              <a:t>…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23F40C-BFD2-352A-4E1D-9A3882FC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E4E29C-9478-40CB-B885-8083C7A499E9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9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034BD-6CE4-1C38-BBC5-51754BB1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Data, informace, znalosti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F34B9-D18C-B75A-EBE9-96EE7AE7B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7726"/>
            <a:ext cx="4181475" cy="4178299"/>
          </a:xfrm>
        </p:spPr>
        <p:txBody>
          <a:bodyPr>
            <a:normAutofit lnSpcReduction="10000"/>
          </a:bodyPr>
          <a:lstStyle/>
          <a:p>
            <a:r>
              <a:rPr lang="cs-CZ" b="1"/>
              <a:t>Data</a:t>
            </a:r>
          </a:p>
          <a:p>
            <a:pPr lvl="1"/>
            <a:r>
              <a:rPr lang="cs-CZ"/>
              <a:t>Vymezení: Zaznamenané symbolické reprezentace reálného světa nebo světů fikčních</a:t>
            </a:r>
          </a:p>
          <a:p>
            <a:pPr lvl="1"/>
            <a:r>
              <a:rPr lang="cs-CZ"/>
              <a:t>Médium (nosič): Analogové (hlína, kámen, papír atd.) nebo digitální</a:t>
            </a:r>
          </a:p>
          <a:p>
            <a:pPr lvl="1"/>
            <a:r>
              <a:rPr lang="cs-CZ"/>
              <a:t>Struktura: Data strukturovaná (seznamy, tabulky, databáze atd.) nebo nestrukturovaná (text)</a:t>
            </a:r>
          </a:p>
          <a:p>
            <a:pPr lvl="1"/>
            <a:r>
              <a:rPr lang="cs-CZ"/>
              <a:t>Formát: Číselný, textový, obrazový, zvukový, audiovizuální, kombinovaný</a:t>
            </a:r>
          </a:p>
          <a:p>
            <a:pPr lvl="1"/>
            <a:r>
              <a:rPr lang="cs-CZ"/>
              <a:t>Příklady:</a:t>
            </a:r>
          </a:p>
          <a:p>
            <a:pPr lvl="2"/>
            <a:r>
              <a:rPr lang="cs-CZ">
                <a:hlinkClick r:id="rId2"/>
              </a:rPr>
              <a:t>460,8</a:t>
            </a:r>
            <a:endParaRPr lang="cs-CZ"/>
          </a:p>
          <a:p>
            <a:pPr lvl="2"/>
            <a:r>
              <a:rPr lang="cs-CZ">
                <a:hlinkClick r:id="rId3"/>
              </a:rPr>
              <a:t>NA1995</a:t>
            </a:r>
            <a:endParaRPr lang="cs-CZ"/>
          </a:p>
          <a:p>
            <a:pPr lvl="2"/>
            <a:r>
              <a:rPr lang="cs-CZ">
                <a:hlinkClick r:id="rId4"/>
              </a:rPr>
              <a:t>Příštpo</a:t>
            </a:r>
            <a:endParaRPr lang="cs-CZ"/>
          </a:p>
          <a:p>
            <a:pPr lvl="2"/>
            <a:endParaRPr lang="cs-CZ"/>
          </a:p>
          <a:p>
            <a:pPr lvl="2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ECD1AD-61E8-BF88-500D-C2F56139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29.09.2023</a:t>
            </a:fld>
            <a:endParaRPr lang="en-US"/>
          </a:p>
        </p:txBody>
      </p:sp>
      <p:pic>
        <p:nvPicPr>
          <p:cNvPr id="2050" name="Picture 2">
            <a:hlinkClick r:id="rId5"/>
            <a:extLst>
              <a:ext uri="{FF2B5EF4-FFF2-40B4-BE49-F238E27FC236}">
                <a16:creationId xmlns:a16="http://schemas.microsoft.com/office/drawing/2014/main" id="{15F09CFC-1184-F624-B45B-408B25E8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29" y="5119370"/>
            <a:ext cx="742950" cy="10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hlinkClick r:id="rId7"/>
            <a:extLst>
              <a:ext uri="{FF2B5EF4-FFF2-40B4-BE49-F238E27FC236}">
                <a16:creationId xmlns:a16="http://schemas.microsoft.com/office/drawing/2014/main" id="{FFC3D7DE-54BF-172F-DE46-5FEC5708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71" y="5119370"/>
            <a:ext cx="864870" cy="10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Konferenční stolek Sitting Rhino 65x49cm">
            <a:extLst>
              <a:ext uri="{FF2B5EF4-FFF2-40B4-BE49-F238E27FC236}">
                <a16:creationId xmlns:a16="http://schemas.microsoft.com/office/drawing/2014/main" id="{9AC2BDD0-9842-FC11-E3AC-DF29B91FD3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Konferenční stolek Sitting Rhino 65x49cm">
            <a:extLst>
              <a:ext uri="{FF2B5EF4-FFF2-40B4-BE49-F238E27FC236}">
                <a16:creationId xmlns:a16="http://schemas.microsoft.com/office/drawing/2014/main" id="{633EC7E0-4CBE-75D4-A3D0-33696A6883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hlinkClick r:id="rId9"/>
            <a:extLst>
              <a:ext uri="{FF2B5EF4-FFF2-40B4-BE49-F238E27FC236}">
                <a16:creationId xmlns:a16="http://schemas.microsoft.com/office/drawing/2014/main" id="{F2CEE022-BF5F-1067-7B25-6DA36EA69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9433" y="5051855"/>
            <a:ext cx="1247343" cy="1208253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E7F7A4A-BC71-E228-7C92-F932AE63CF86}"/>
              </a:ext>
            </a:extLst>
          </p:cNvPr>
          <p:cNvSpPr txBox="1">
            <a:spLocks/>
          </p:cNvSpPr>
          <p:nvPr/>
        </p:nvSpPr>
        <p:spPr>
          <a:xfrm>
            <a:off x="4191950" y="2117725"/>
            <a:ext cx="4181475" cy="41782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Informace</a:t>
            </a:r>
          </a:p>
          <a:p>
            <a:pPr lvl="1"/>
            <a:r>
              <a:rPr lang="cs-CZ" dirty="0"/>
              <a:t>Vymezení: data s přiděleným významem</a:t>
            </a:r>
          </a:p>
          <a:p>
            <a:pPr lvl="1"/>
            <a:r>
              <a:rPr lang="cs-CZ" dirty="0"/>
              <a:t>Médium (nosič): Analogové (hlína, kámen, papír atd.) nebo digitální</a:t>
            </a:r>
          </a:p>
          <a:p>
            <a:pPr lvl="1"/>
            <a:r>
              <a:rPr lang="cs-CZ" dirty="0"/>
              <a:t>Struktura: Informace faktografické, plnotextové, bibliografické atd.</a:t>
            </a:r>
          </a:p>
          <a:p>
            <a:pPr lvl="1"/>
            <a:r>
              <a:rPr lang="cs-CZ" dirty="0"/>
              <a:t>Formát: Číselný, textový, obrazový, zvukový, audiovizuální, kombinovaný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Příklady:</a:t>
            </a:r>
          </a:p>
          <a:p>
            <a:pPr lvl="2"/>
            <a:r>
              <a:rPr lang="cs-CZ" dirty="0"/>
              <a:t>460,8 </a:t>
            </a:r>
            <a:r>
              <a:rPr lang="cs-CZ" dirty="0" err="1"/>
              <a:t>m.n.m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NA1995 </a:t>
            </a:r>
            <a:r>
              <a:rPr lang="cs-CZ" dirty="0" err="1"/>
              <a:t>Architecture</a:t>
            </a:r>
            <a:r>
              <a:rPr lang="cs-CZ" dirty="0"/>
              <a:t> as a </a:t>
            </a:r>
            <a:r>
              <a:rPr lang="cs-CZ" dirty="0" err="1"/>
              <a:t>profession</a:t>
            </a:r>
            <a:endParaRPr lang="cs-CZ" dirty="0"/>
          </a:p>
          <a:p>
            <a:pPr lvl="2"/>
            <a:r>
              <a:rPr lang="cs-CZ" dirty="0"/>
              <a:t>obec Příštpo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F4CC0EC2-BEA5-0D59-A876-934B7CB7C08C}"/>
              </a:ext>
            </a:extLst>
          </p:cNvPr>
          <p:cNvSpPr txBox="1">
            <a:spLocks/>
          </p:cNvSpPr>
          <p:nvPr/>
        </p:nvSpPr>
        <p:spPr>
          <a:xfrm>
            <a:off x="8152451" y="2117725"/>
            <a:ext cx="4039550" cy="417829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Znalost</a:t>
            </a:r>
          </a:p>
          <a:p>
            <a:pPr lvl="1"/>
            <a:r>
              <a:rPr lang="cs-CZ" dirty="0"/>
              <a:t>Vymezení: informace s přiděleným kontextem</a:t>
            </a:r>
          </a:p>
          <a:p>
            <a:pPr lvl="1"/>
            <a:r>
              <a:rPr lang="cs-CZ" dirty="0"/>
              <a:t>Médium (nosič): Mozek</a:t>
            </a:r>
          </a:p>
          <a:p>
            <a:pPr lvl="1"/>
            <a:r>
              <a:rPr lang="cs-CZ" dirty="0"/>
              <a:t>Struktura: Poznatkový tezaurus</a:t>
            </a:r>
          </a:p>
          <a:p>
            <a:pPr lvl="1"/>
            <a:r>
              <a:rPr lang="cs-CZ" dirty="0"/>
              <a:t>Formát: Elektrochemický signál</a:t>
            </a:r>
          </a:p>
          <a:p>
            <a:pPr lvl="1"/>
            <a:r>
              <a:rPr lang="cs-CZ" dirty="0"/>
              <a:t>Druhy: explicitní, </a:t>
            </a:r>
            <a:r>
              <a:rPr lang="cs-CZ" dirty="0" err="1"/>
              <a:t>tacitní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Příklady:</a:t>
            </a:r>
          </a:p>
          <a:p>
            <a:pPr lvl="2"/>
            <a:r>
              <a:rPr lang="cs-CZ" dirty="0"/>
              <a:t>460,8 </a:t>
            </a:r>
            <a:r>
              <a:rPr lang="cs-CZ" dirty="0" err="1"/>
              <a:t>m.n.m</a:t>
            </a:r>
            <a:r>
              <a:rPr lang="cs-CZ" dirty="0"/>
              <a:t>. (Říp) </a:t>
            </a:r>
            <a:r>
              <a:rPr lang="cs-CZ" i="1" u="sng" dirty="0">
                <a:solidFill>
                  <a:srgbClr val="FF0000"/>
                </a:solidFill>
              </a:rPr>
              <a:t>ÚKOL 1</a:t>
            </a:r>
          </a:p>
          <a:p>
            <a:pPr lvl="2"/>
            <a:r>
              <a:rPr lang="cs-CZ" dirty="0"/>
              <a:t>NA1995 </a:t>
            </a:r>
            <a:r>
              <a:rPr lang="cs-CZ" dirty="0" err="1"/>
              <a:t>Architecture</a:t>
            </a:r>
            <a:r>
              <a:rPr lang="cs-CZ" dirty="0"/>
              <a:t> as a </a:t>
            </a:r>
            <a:r>
              <a:rPr lang="cs-CZ" dirty="0" err="1"/>
              <a:t>profession</a:t>
            </a:r>
            <a:r>
              <a:rPr lang="cs-CZ" dirty="0"/>
              <a:t> (LCC)</a:t>
            </a:r>
          </a:p>
          <a:p>
            <a:pPr lvl="2"/>
            <a:r>
              <a:rPr lang="cs-CZ" dirty="0"/>
              <a:t>Příštpo u Jaroměřic nad Rokytnou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38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B3650-79B3-9371-B0BC-D9CBEE1A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sz="6000" dirty="0"/>
            </a:br>
            <a:br>
              <a:rPr lang="cs-CZ" sz="6000" dirty="0"/>
            </a:br>
            <a:r>
              <a:rPr lang="cs-CZ" sz="6000" dirty="0"/>
              <a:t>TROCHA TEORIE II. </a:t>
            </a:r>
            <a:br>
              <a:rPr lang="cs-CZ" sz="6000" dirty="0"/>
            </a:br>
            <a:r>
              <a:rPr lang="cs-CZ" sz="6000" dirty="0"/>
              <a:t>Sémiotický trojúhelník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80335F-542F-2AAB-E5B7-99D5B7E0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844784" cy="11430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Základní </a:t>
            </a:r>
            <a:r>
              <a:rPr lang="cs-CZ" b="1" dirty="0"/>
              <a:t>epistemologický Model</a:t>
            </a:r>
            <a:r>
              <a:rPr lang="cs-CZ" dirty="0"/>
              <a:t> a jeho souvislost S filozofickým modelem K. R. </a:t>
            </a:r>
            <a:r>
              <a:rPr lang="cs-CZ" dirty="0" err="1"/>
              <a:t>Poppera</a:t>
            </a:r>
            <a:r>
              <a:rPr lang="cs-CZ" dirty="0"/>
              <a:t>. Objektivní a subjektivní klasifikace. Důsledky pro organizaci informací: Co vlastně třídíme?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23F40C-BFD2-352A-4E1D-9A3882FC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E4E29C-9478-40CB-B885-8083C7A499E9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0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AB86E98D-C537-5C24-4BA6-29E368C4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26" y="640080"/>
            <a:ext cx="3517567" cy="1664206"/>
          </a:xfrm>
        </p:spPr>
        <p:txBody>
          <a:bodyPr>
            <a:normAutofit/>
          </a:bodyPr>
          <a:lstStyle/>
          <a:p>
            <a:r>
              <a:rPr lang="cs-CZ" sz="2400" dirty="0"/>
              <a:t>Sémiotický trojúhelník a </a:t>
            </a:r>
            <a:r>
              <a:rPr lang="cs-CZ" sz="2400" dirty="0">
                <a:hlinkClick r:id="rId2"/>
              </a:rPr>
              <a:t>teorie tří světů Karla </a:t>
            </a:r>
            <a:r>
              <a:rPr lang="cs-CZ" sz="2400" dirty="0" err="1">
                <a:hlinkClick r:id="rId2"/>
              </a:rPr>
              <a:t>Poppera</a:t>
            </a:r>
            <a:r>
              <a:rPr lang="cs-CZ" sz="2400" dirty="0">
                <a:hlinkClick r:id="rId2"/>
              </a:rPr>
              <a:t> a Johna </a:t>
            </a:r>
            <a:r>
              <a:rPr lang="cs-CZ" sz="2400" dirty="0" err="1">
                <a:hlinkClick r:id="rId2"/>
              </a:rPr>
              <a:t>Ecclese</a:t>
            </a:r>
            <a:endParaRPr lang="en-US" sz="2400" dirty="0"/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300B1142-67D6-5C2C-0598-9CE9D6F0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5239512"/>
            <a:ext cx="3517567" cy="86804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dirty="0"/>
              <a:t>Schéma převzato z </a:t>
            </a:r>
            <a:r>
              <a:rPr lang="cs-CZ" sz="1000" dirty="0"/>
              <a:t>KUČEROVÁ, Helena. Co analyzujeme při obsahové analýze dokumentů? K　pojmu </a:t>
            </a:r>
            <a:r>
              <a:rPr lang="cs-CZ" sz="1000" dirty="0" err="1"/>
              <a:t>aboutness</a:t>
            </a:r>
            <a:r>
              <a:rPr lang="cs-CZ" sz="1000" dirty="0"/>
              <a:t> v　organizaci znalostí. Knihovna [online]. 2014, roč. 25, č. 1, s. 36-54 [cit. 2023-03-15]. Dostupný z WWW: </a:t>
            </a:r>
            <a:r>
              <a:rPr lang="cs-CZ" sz="1000" dirty="0">
                <a:hlinkClick r:id="rId3"/>
              </a:rPr>
              <a:t>http://knihovna.nkp.cz/knihovna141/141036.htm</a:t>
            </a:r>
            <a:r>
              <a:rPr lang="cs-CZ" sz="1000" dirty="0"/>
              <a:t>     </a:t>
            </a:r>
            <a:r>
              <a:rPr lang="cs-CZ" dirty="0"/>
              <a:t>a upraveno.</a:t>
            </a:r>
            <a:endParaRPr lang="en-US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EA0E93-85A9-B64B-946E-796E1CC1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E121A66-A1E7-4CF3-A514-5864B0060CFE}" type="datetime1">
              <a:rPr lang="cs-CZ" smtClean="0"/>
              <a:pPr rtl="0">
                <a:spcAft>
                  <a:spcPts val="600"/>
                </a:spcAft>
              </a:pPr>
              <a:t>29.09.2023</a:t>
            </a:fld>
            <a:endParaRPr lang="en-US"/>
          </a:p>
        </p:txBody>
      </p:sp>
      <p:pic>
        <p:nvPicPr>
          <p:cNvPr id="13" name="Zástupný obsah 12" descr="Obsah obrázku diagram&#10;&#10;Popis byl vytvořen automaticky">
            <a:extLst>
              <a:ext uri="{FF2B5EF4-FFF2-40B4-BE49-F238E27FC236}">
                <a16:creationId xmlns:a16="http://schemas.microsoft.com/office/drawing/2014/main" id="{BD980692-A91B-0B2F-DD97-15C0A6320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956677"/>
            <a:ext cx="7377971" cy="4944645"/>
          </a:xfrm>
        </p:spPr>
      </p:pic>
    </p:spTree>
    <p:extLst>
      <p:ext uri="{BB962C8B-B14F-4D97-AF65-F5344CB8AC3E}">
        <p14:creationId xmlns:p14="http://schemas.microsoft.com/office/powerpoint/2010/main" val="148131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E7308-10D8-1CB8-6DFE-C706CD8A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827950" cy="2093975"/>
          </a:xfrm>
        </p:spPr>
        <p:txBody>
          <a:bodyPr/>
          <a:lstStyle/>
          <a:p>
            <a:r>
              <a:rPr lang="cs-CZ" dirty="0" err="1"/>
              <a:t>Popperův</a:t>
            </a:r>
            <a:r>
              <a:rPr lang="cs-CZ" dirty="0"/>
              <a:t> svět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17B20-6A7B-8388-DAB5-ACDD50D00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704" y="1151763"/>
            <a:ext cx="2854571" cy="5294757"/>
          </a:xfrm>
        </p:spPr>
        <p:txBody>
          <a:bodyPr/>
          <a:lstStyle/>
          <a:p>
            <a:r>
              <a:rPr lang="cs-CZ" dirty="0"/>
              <a:t>Zaznamenané poznání</a:t>
            </a:r>
          </a:p>
          <a:p>
            <a:pPr lvl="1"/>
            <a:r>
              <a:rPr lang="cs-CZ" u="sng" dirty="0"/>
              <a:t>Informační objekt</a:t>
            </a:r>
          </a:p>
          <a:p>
            <a:pPr lvl="2"/>
            <a:r>
              <a:rPr lang="cs-CZ" dirty="0"/>
              <a:t>Dokument</a:t>
            </a:r>
          </a:p>
          <a:p>
            <a:pPr lvl="3"/>
            <a:r>
              <a:rPr lang="cs-CZ" dirty="0"/>
              <a:t>Vědecká zpráva</a:t>
            </a:r>
          </a:p>
          <a:p>
            <a:pPr lvl="3"/>
            <a:r>
              <a:rPr lang="cs-CZ" dirty="0"/>
              <a:t>Časopis</a:t>
            </a:r>
          </a:p>
          <a:p>
            <a:pPr lvl="4"/>
            <a:r>
              <a:rPr lang="cs-CZ" dirty="0"/>
              <a:t>Vědecký časopis</a:t>
            </a:r>
          </a:p>
          <a:p>
            <a:pPr lvl="4"/>
            <a:r>
              <a:rPr lang="cs-CZ" dirty="0"/>
              <a:t>Společenský časopis</a:t>
            </a:r>
          </a:p>
          <a:p>
            <a:pPr lvl="3"/>
            <a:r>
              <a:rPr lang="cs-CZ" dirty="0"/>
              <a:t>Znalecký posudek</a:t>
            </a:r>
          </a:p>
          <a:p>
            <a:pPr lvl="3"/>
            <a:r>
              <a:rPr lang="cs-CZ" dirty="0"/>
              <a:t>Faktura</a:t>
            </a:r>
          </a:p>
          <a:p>
            <a:pPr lvl="2"/>
            <a:r>
              <a:rPr lang="cs-CZ" dirty="0"/>
              <a:t>3D objekt</a:t>
            </a:r>
          </a:p>
          <a:p>
            <a:pPr lvl="3"/>
            <a:r>
              <a:rPr lang="cs-CZ" dirty="0"/>
              <a:t>Kamenná stéla</a:t>
            </a:r>
          </a:p>
          <a:p>
            <a:pPr lvl="2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157AF6-21F0-259D-CCB8-2939DF58F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Typologie a atributy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B8C15D-C927-08E7-006A-8BC6BCA4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82B159-E07C-4CB9-92A4-E7A9600AB687}" type="datetime1">
              <a:rPr lang="cs-CZ" smtClean="0"/>
              <a:t>29.09.2023</a:t>
            </a:fld>
            <a:endParaRPr lang="en-US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9B29615-999D-7C20-F7D2-11FBAF2B3578}"/>
              </a:ext>
            </a:extLst>
          </p:cNvPr>
          <p:cNvSpPr txBox="1">
            <a:spLocks/>
          </p:cNvSpPr>
          <p:nvPr/>
        </p:nvSpPr>
        <p:spPr>
          <a:xfrm>
            <a:off x="8778503" y="529335"/>
            <a:ext cx="2571986" cy="5294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cs-CZ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F76637C-6815-2F6C-11A6-1096E3B990A2}"/>
              </a:ext>
            </a:extLst>
          </p:cNvPr>
          <p:cNvSpPr txBox="1">
            <a:spLocks/>
          </p:cNvSpPr>
          <p:nvPr/>
        </p:nvSpPr>
        <p:spPr>
          <a:xfrm>
            <a:off x="8504563" y="1179576"/>
            <a:ext cx="2854571" cy="5294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cs-CZ" dirty="0"/>
              <a:t>Atributy informačního objektu</a:t>
            </a:r>
          </a:p>
          <a:p>
            <a:pPr marL="201168" lvl="1" indent="0">
              <a:buNone/>
            </a:pPr>
            <a:endParaRPr lang="cs-CZ" dirty="0"/>
          </a:p>
          <a:p>
            <a:pPr marL="201168" lvl="1" indent="0">
              <a:buNone/>
            </a:pPr>
            <a:r>
              <a:rPr lang="cs-CZ" i="1" dirty="0">
                <a:solidFill>
                  <a:srgbClr val="FF0000"/>
                </a:solidFill>
              </a:rPr>
              <a:t>ÚKOL 2</a:t>
            </a:r>
            <a:r>
              <a:rPr lang="cs-CZ" dirty="0">
                <a:solidFill>
                  <a:srgbClr val="FF0000"/>
                </a:solidFill>
              </a:rPr>
              <a:t>: Co je komiks?</a:t>
            </a:r>
          </a:p>
        </p:txBody>
      </p:sp>
    </p:spTree>
    <p:extLst>
      <p:ext uri="{BB962C8B-B14F-4D97-AF65-F5344CB8AC3E}">
        <p14:creationId xmlns:p14="http://schemas.microsoft.com/office/powerpoint/2010/main" val="1770702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404F14-0147-D7A7-D2FF-A2C8D935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29.09.2023</a:t>
            </a:fld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631E45-F395-F223-625F-6BDDF06B0AA5}"/>
              </a:ext>
            </a:extLst>
          </p:cNvPr>
          <p:cNvSpPr txBox="1">
            <a:spLocks/>
          </p:cNvSpPr>
          <p:nvPr/>
        </p:nvSpPr>
        <p:spPr>
          <a:xfrm>
            <a:off x="15333" y="181024"/>
            <a:ext cx="11030619" cy="3651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Atributy informačního objektu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E4BE20B-FE5B-DCC8-6B78-9099BE63B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30292"/>
              </p:ext>
            </p:extLst>
          </p:nvPr>
        </p:nvGraphicFramePr>
        <p:xfrm>
          <a:off x="676276" y="546150"/>
          <a:ext cx="10839454" cy="5900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311">
                  <a:extLst>
                    <a:ext uri="{9D8B030D-6E8A-4147-A177-3AD203B41FA5}">
                      <a16:colId xmlns:a16="http://schemas.microsoft.com/office/drawing/2014/main" val="2846844498"/>
                    </a:ext>
                  </a:extLst>
                </a:gridCol>
                <a:gridCol w="1200605">
                  <a:extLst>
                    <a:ext uri="{9D8B030D-6E8A-4147-A177-3AD203B41FA5}">
                      <a16:colId xmlns:a16="http://schemas.microsoft.com/office/drawing/2014/main" val="657048176"/>
                    </a:ext>
                  </a:extLst>
                </a:gridCol>
                <a:gridCol w="1405311">
                  <a:extLst>
                    <a:ext uri="{9D8B030D-6E8A-4147-A177-3AD203B41FA5}">
                      <a16:colId xmlns:a16="http://schemas.microsoft.com/office/drawing/2014/main" val="1860498344"/>
                    </a:ext>
                  </a:extLst>
                </a:gridCol>
                <a:gridCol w="1305438">
                  <a:extLst>
                    <a:ext uri="{9D8B030D-6E8A-4147-A177-3AD203B41FA5}">
                      <a16:colId xmlns:a16="http://schemas.microsoft.com/office/drawing/2014/main" val="2935253804"/>
                    </a:ext>
                  </a:extLst>
                </a:gridCol>
                <a:gridCol w="1405311">
                  <a:extLst>
                    <a:ext uri="{9D8B030D-6E8A-4147-A177-3AD203B41FA5}">
                      <a16:colId xmlns:a16="http://schemas.microsoft.com/office/drawing/2014/main" val="1086814154"/>
                    </a:ext>
                  </a:extLst>
                </a:gridCol>
                <a:gridCol w="1406020">
                  <a:extLst>
                    <a:ext uri="{9D8B030D-6E8A-4147-A177-3AD203B41FA5}">
                      <a16:colId xmlns:a16="http://schemas.microsoft.com/office/drawing/2014/main" val="1381887908"/>
                    </a:ext>
                  </a:extLst>
                </a:gridCol>
                <a:gridCol w="1406020">
                  <a:extLst>
                    <a:ext uri="{9D8B030D-6E8A-4147-A177-3AD203B41FA5}">
                      <a16:colId xmlns:a16="http://schemas.microsoft.com/office/drawing/2014/main" val="4001768574"/>
                    </a:ext>
                  </a:extLst>
                </a:gridCol>
                <a:gridCol w="1305438">
                  <a:extLst>
                    <a:ext uri="{9D8B030D-6E8A-4147-A177-3AD203B41FA5}">
                      <a16:colId xmlns:a16="http://schemas.microsoft.com/office/drawing/2014/main" val="1286753675"/>
                    </a:ext>
                  </a:extLst>
                </a:gridCol>
              </a:tblGrid>
              <a:tr h="61768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Označení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Dokumentografická úroveň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Příklad1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Příklad2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Příklad3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Příklad4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Příklad5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Příklad6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5902266"/>
                  </a:ext>
                </a:extLst>
              </a:tr>
              <a:tr h="12571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Informační objekt: </a:t>
                      </a:r>
                      <a:r>
                        <a:rPr lang="cs-CZ" sz="1200" u="sng">
                          <a:effectLst/>
                          <a:hlinkClick r:id="rId2"/>
                        </a:rPr>
                        <a:t>Trajánův sloup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Informační objekt: </a:t>
                      </a:r>
                      <a:r>
                        <a:rPr lang="cs-CZ" sz="1200" u="sng">
                          <a:effectLst/>
                          <a:hlinkClick r:id="rId3"/>
                        </a:rPr>
                        <a:t>Enúma eliš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Informační objekt: </a:t>
                      </a:r>
                      <a:r>
                        <a:rPr lang="cs-CZ" sz="1200" u="sng">
                          <a:effectLst/>
                          <a:hlinkClick r:id="rId4"/>
                        </a:rPr>
                        <a:t>Babička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Informační objekt: </a:t>
                      </a:r>
                      <a:r>
                        <a:rPr lang="cs-CZ" sz="1200" u="sng">
                          <a:effectLst/>
                          <a:hlinkClick r:id="rId5"/>
                        </a:rPr>
                        <a:t>Zpívá Jan Werich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Informační objekt: </a:t>
                      </a:r>
                      <a:r>
                        <a:rPr lang="cs-CZ" sz="1200" u="sng">
                          <a:effectLst/>
                          <a:hlinkClick r:id="rId6"/>
                        </a:rPr>
                        <a:t>Filmové Brno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Informační objekt: </a:t>
                      </a:r>
                      <a:r>
                        <a:rPr lang="cs-CZ" sz="1200" u="sng">
                          <a:effectLst/>
                          <a:hlinkClick r:id="rId7"/>
                        </a:rPr>
                        <a:t>Když se země chvěje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1691670"/>
                  </a:ext>
                </a:extLst>
              </a:tr>
              <a:tr h="617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nosič/médium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kámen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hlína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8"/>
                        </a:rPr>
                        <a:t>papír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9"/>
                        </a:rPr>
                        <a:t>analogové médium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0"/>
                        </a:rPr>
                        <a:t>digitální médium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0"/>
                        </a:rPr>
                        <a:t>digitální médium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1695518"/>
                  </a:ext>
                </a:extLst>
              </a:tr>
              <a:tr h="617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B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forma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kamenný sloup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1"/>
                        </a:rPr>
                        <a:t>hliněné tabulky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2"/>
                        </a:rPr>
                        <a:t>kniha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3"/>
                        </a:rPr>
                        <a:t>gramofonová deska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4"/>
                        </a:rPr>
                        <a:t>databáze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Webová stránka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20411"/>
                  </a:ext>
                </a:extLst>
              </a:tr>
              <a:tr h="1257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C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typ/druh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pamětní sloup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5"/>
                        </a:rPr>
                        <a:t>klínopisné tabulky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tištěná kniha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LP (dlouhohrající gramofonová deska)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6"/>
                        </a:rPr>
                        <a:t>relační databáze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Webový dokument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388259"/>
                  </a:ext>
                </a:extLst>
              </a:tr>
              <a:tr h="617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D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formát obsahu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text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text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text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zvuk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data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komiks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396430"/>
                  </a:ext>
                </a:extLst>
              </a:tr>
              <a:tr h="297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žánr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pamětní reliéfy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epos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7"/>
                        </a:rPr>
                        <a:t>beletrie</a:t>
                      </a:r>
                      <a:r>
                        <a:rPr lang="cs-CZ" sz="1200">
                          <a:effectLst/>
                        </a:rPr>
                        <a:t>/próza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písně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8"/>
                        </a:rPr>
                        <a:t>faktografie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naučná fikce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225711"/>
                  </a:ext>
                </a:extLst>
              </a:tr>
              <a:tr h="617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F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obsah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římsko-dácké války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kosmogonické mýty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venkovský život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život, kultura, společnost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brněnská kina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</a:rPr>
                        <a:t>Zemětřesení, seismologie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68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01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F6EBF-52DC-1290-8398-F6BE961B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dirty="0"/>
            </a:br>
            <a:r>
              <a:rPr lang="cs-CZ" dirty="0"/>
              <a:t>Co třídí (organizuje):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474D1C-F626-50A0-0E5F-32CCB1453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2816352" cy="736282"/>
          </a:xfrm>
        </p:spPr>
        <p:txBody>
          <a:bodyPr/>
          <a:lstStyle/>
          <a:p>
            <a:r>
              <a:rPr lang="cs-CZ" dirty="0"/>
              <a:t>Badatel (ornitolog)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031AF5-49DC-2253-FAA3-792130F3D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2715768" cy="291082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A/ Pozorování a analýza/syntéza jevu: </a:t>
            </a:r>
            <a:r>
              <a:rPr lang="cs-CZ" i="1" dirty="0"/>
              <a:t>datel břidlicový </a:t>
            </a:r>
            <a:r>
              <a:rPr lang="cs-CZ" dirty="0"/>
              <a:t>(věc)</a:t>
            </a:r>
          </a:p>
          <a:p>
            <a:r>
              <a:rPr lang="cs-CZ" dirty="0"/>
              <a:t>B/ Třídění jevu za pomoci taxonomie: </a:t>
            </a:r>
            <a:r>
              <a:rPr lang="cs-CZ" i="1" dirty="0"/>
              <a:t>datel břidlicový</a:t>
            </a:r>
            <a:r>
              <a:rPr lang="cs-CZ" dirty="0"/>
              <a:t> (význam/znak)</a:t>
            </a:r>
          </a:p>
          <a:p>
            <a:r>
              <a:rPr lang="cs-CZ" dirty="0"/>
              <a:t>C/ Záznam o jevu: </a:t>
            </a:r>
            <a:r>
              <a:rPr lang="cs-CZ" i="1" dirty="0"/>
              <a:t>datel břidlicový</a:t>
            </a:r>
            <a:r>
              <a:rPr lang="cs-CZ" dirty="0"/>
              <a:t> (informační objekt)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83473E-8E0D-F9BC-3DB6-23DEFDB9D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56208" y="2057400"/>
            <a:ext cx="4497160" cy="736282"/>
          </a:xfrm>
        </p:spPr>
        <p:txBody>
          <a:bodyPr/>
          <a:lstStyle/>
          <a:p>
            <a:r>
              <a:rPr lang="en-US" dirty="0"/>
              <a:t>INFORMA</a:t>
            </a:r>
            <a:r>
              <a:rPr lang="cs-CZ" dirty="0"/>
              <a:t>ČNÍ SPECIALISTA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3FCACF-4742-F07F-AC19-D0B1B3213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56208" y="2981324"/>
            <a:ext cx="3441872" cy="291082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A/ Pozorování a analýza/syntéza jevu: </a:t>
            </a:r>
            <a:r>
              <a:rPr lang="cs-CZ" i="1" dirty="0"/>
              <a:t>datel břidlicový </a:t>
            </a:r>
            <a:r>
              <a:rPr lang="cs-CZ" dirty="0"/>
              <a:t>(informační objekt)</a:t>
            </a:r>
          </a:p>
          <a:p>
            <a:r>
              <a:rPr lang="cs-CZ" dirty="0"/>
              <a:t>B/ Třídění jevu za pomoci systému organizace znalostí: </a:t>
            </a:r>
            <a:r>
              <a:rPr lang="cs-CZ" i="1" dirty="0"/>
              <a:t>datel břidlicový</a:t>
            </a:r>
            <a:r>
              <a:rPr lang="cs-CZ" dirty="0"/>
              <a:t> (význam/znak)</a:t>
            </a:r>
          </a:p>
          <a:p>
            <a:r>
              <a:rPr lang="cs-CZ" dirty="0"/>
              <a:t>C/ Záznam o jevu: </a:t>
            </a:r>
            <a:r>
              <a:rPr lang="cs-CZ" i="1" dirty="0"/>
              <a:t>datel břidlicový</a:t>
            </a:r>
            <a:r>
              <a:rPr lang="cs-CZ" dirty="0"/>
              <a:t> (metadata)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7C93E77-666E-33FE-5797-9C37DBFA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FFA001-1288-4B91-8F38-F652FDAD1948}" type="datetime1">
              <a:rPr lang="cs-CZ" smtClean="0"/>
              <a:t>29.09.2023</a:t>
            </a:fld>
            <a:endParaRPr lang="en-US"/>
          </a:p>
        </p:txBody>
      </p:sp>
      <p:sp>
        <p:nvSpPr>
          <p:cNvPr id="8" name="Zástupný text 4">
            <a:extLst>
              <a:ext uri="{FF2B5EF4-FFF2-40B4-BE49-F238E27FC236}">
                <a16:creationId xmlns:a16="http://schemas.microsoft.com/office/drawing/2014/main" id="{2D4F9D6C-AFFA-1C8F-0E0A-49B16ABB8097}"/>
              </a:ext>
            </a:extLst>
          </p:cNvPr>
          <p:cNvSpPr txBox="1">
            <a:spLocks/>
          </p:cNvSpPr>
          <p:nvPr/>
        </p:nvSpPr>
        <p:spPr>
          <a:xfrm>
            <a:off x="7942408" y="2066544"/>
            <a:ext cx="44971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DIGITÁLNÍ BADATEL</a:t>
            </a:r>
          </a:p>
        </p:txBody>
      </p:sp>
      <p:sp>
        <p:nvSpPr>
          <p:cNvPr id="9" name="Zástupný obsah 5">
            <a:extLst>
              <a:ext uri="{FF2B5EF4-FFF2-40B4-BE49-F238E27FC236}">
                <a16:creationId xmlns:a16="http://schemas.microsoft.com/office/drawing/2014/main" id="{318CE090-F75F-12A2-DD61-F38C27664A3F}"/>
              </a:ext>
            </a:extLst>
          </p:cNvPr>
          <p:cNvSpPr txBox="1">
            <a:spLocks/>
          </p:cNvSpPr>
          <p:nvPr/>
        </p:nvSpPr>
        <p:spPr>
          <a:xfrm>
            <a:off x="7942408" y="2981323"/>
            <a:ext cx="3441872" cy="291082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A/ Pozorování a analýza/syntéza jevu: </a:t>
            </a:r>
            <a:r>
              <a:rPr lang="cs-CZ" i="1" dirty="0"/>
              <a:t>datel břidlicový </a:t>
            </a:r>
            <a:r>
              <a:rPr lang="cs-CZ" dirty="0"/>
              <a:t>(metadata)</a:t>
            </a:r>
          </a:p>
          <a:p>
            <a:r>
              <a:rPr lang="cs-CZ" dirty="0"/>
              <a:t>B/ Třídění jevu za pomoci systému organizace znalostí a dalších nástrojů pro zpracování (velkých) dat a metadat: </a:t>
            </a:r>
            <a:r>
              <a:rPr lang="cs-CZ" i="1" dirty="0"/>
              <a:t>datel břidlicový</a:t>
            </a:r>
            <a:r>
              <a:rPr lang="cs-CZ" dirty="0"/>
              <a:t> (</a:t>
            </a:r>
            <a:r>
              <a:rPr lang="cs-CZ" dirty="0" err="1"/>
              <a:t>metavýznam</a:t>
            </a:r>
            <a:r>
              <a:rPr lang="cs-CZ" dirty="0"/>
              <a:t>/</a:t>
            </a:r>
            <a:r>
              <a:rPr lang="cs-CZ" dirty="0" err="1"/>
              <a:t>metaznak</a:t>
            </a:r>
            <a:r>
              <a:rPr lang="cs-CZ" dirty="0"/>
              <a:t>)</a:t>
            </a:r>
          </a:p>
          <a:p>
            <a:r>
              <a:rPr lang="cs-CZ" dirty="0"/>
              <a:t>C/ Záznam o jevu: </a:t>
            </a:r>
            <a:r>
              <a:rPr lang="cs-CZ" i="1" dirty="0"/>
              <a:t>datel břidlicový</a:t>
            </a:r>
            <a:r>
              <a:rPr lang="cs-CZ" dirty="0"/>
              <a:t> (</a:t>
            </a:r>
            <a:r>
              <a:rPr lang="en-US" dirty="0"/>
              <a:t>meta</a:t>
            </a:r>
            <a:r>
              <a:rPr lang="cs-CZ" dirty="0"/>
              <a:t>metadata)</a:t>
            </a:r>
          </a:p>
        </p:txBody>
      </p:sp>
    </p:spTree>
    <p:extLst>
      <p:ext uri="{BB962C8B-B14F-4D97-AF65-F5344CB8AC3E}">
        <p14:creationId xmlns:p14="http://schemas.microsoft.com/office/powerpoint/2010/main" val="601785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ED47C-64D7-87CE-88F0-28912793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//Pauza s úkoly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3D5E4-DD62-8590-133D-BE64961A0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ÚKOL 3</a:t>
            </a:r>
            <a:r>
              <a:rPr lang="cs-CZ" dirty="0">
                <a:solidFill>
                  <a:srgbClr val="FF0000"/>
                </a:solidFill>
              </a:rPr>
              <a:t>: Je těhotenství nemoc?</a:t>
            </a:r>
          </a:p>
          <a:p>
            <a:r>
              <a:rPr lang="cs-CZ" i="1" dirty="0">
                <a:solidFill>
                  <a:srgbClr val="FF0000"/>
                </a:solidFill>
              </a:rPr>
              <a:t>ÚKOL 4</a:t>
            </a:r>
            <a:r>
              <a:rPr lang="cs-CZ" dirty="0">
                <a:solidFill>
                  <a:srgbClr val="FF0000"/>
                </a:solidFill>
              </a:rPr>
              <a:t>: Je Franz Kafka český spisovatel?</a:t>
            </a:r>
          </a:p>
          <a:p>
            <a:r>
              <a:rPr lang="cs-CZ" i="1" dirty="0">
                <a:solidFill>
                  <a:srgbClr val="FF0000"/>
                </a:solidFill>
              </a:rPr>
              <a:t>ÚKOL 5</a:t>
            </a:r>
            <a:r>
              <a:rPr lang="cs-CZ" dirty="0">
                <a:solidFill>
                  <a:srgbClr val="FF0000"/>
                </a:solidFill>
              </a:rPr>
              <a:t>: Je nealkoholické pivo nealkoholický nápoj?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F4C87D-99A7-10A2-B09C-F84176AB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2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ED47C-64D7-87CE-88F0-28912793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//Pauza s úkoly – autorské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3D5E4-DD62-8590-133D-BE64961A0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ÚKOL 3</a:t>
            </a:r>
            <a:r>
              <a:rPr lang="cs-CZ" dirty="0">
                <a:solidFill>
                  <a:srgbClr val="FF0000"/>
                </a:solidFill>
              </a:rPr>
              <a:t>: Je těhotenství nemoc?</a:t>
            </a:r>
          </a:p>
          <a:p>
            <a:pPr lvl="1"/>
            <a:r>
              <a:rPr lang="cs-CZ" dirty="0">
                <a:solidFill>
                  <a:srgbClr val="FF0000"/>
                </a:solidFill>
                <a:hlinkClick r:id="rId2"/>
              </a:rPr>
              <a:t>Ano: MKN, třída O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>
                <a:solidFill>
                  <a:srgbClr val="FF0000"/>
                </a:solidFill>
                <a:hlinkClick r:id="rId3"/>
              </a:rPr>
              <a:t>Ne: PSH, třída </a:t>
            </a:r>
            <a:r>
              <a:rPr lang="cs-CZ" dirty="0" err="1">
                <a:solidFill>
                  <a:srgbClr val="FF0000"/>
                </a:solidFill>
                <a:hlinkClick r:id="rId3"/>
              </a:rPr>
              <a:t>bi</a:t>
            </a:r>
            <a:r>
              <a:rPr lang="cs-CZ" dirty="0">
                <a:solidFill>
                  <a:srgbClr val="FF0000"/>
                </a:solidFill>
                <a:hlinkClick r:id="rId3"/>
              </a:rPr>
              <a:t> (biologie)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i="1" dirty="0">
                <a:solidFill>
                  <a:srgbClr val="FF0000"/>
                </a:solidFill>
              </a:rPr>
              <a:t>ÚKOL 4</a:t>
            </a:r>
            <a:r>
              <a:rPr lang="cs-CZ" dirty="0">
                <a:solidFill>
                  <a:srgbClr val="FF0000"/>
                </a:solidFill>
              </a:rPr>
              <a:t>: Je Franz Kafka český spisovatel?</a:t>
            </a:r>
          </a:p>
          <a:p>
            <a:pPr lvl="1"/>
            <a:r>
              <a:rPr lang="cs-CZ" dirty="0">
                <a:solidFill>
                  <a:srgbClr val="00B0F0"/>
                </a:solidFill>
              </a:rPr>
              <a:t>Ano: narodil se v Praze, tvořil v českém prostředí</a:t>
            </a:r>
          </a:p>
          <a:p>
            <a:pPr lvl="1"/>
            <a:r>
              <a:rPr lang="cs-CZ" dirty="0">
                <a:solidFill>
                  <a:srgbClr val="00B0F0"/>
                </a:solidFill>
              </a:rPr>
              <a:t>Ne: psal německy (a není tudíž v </a:t>
            </a:r>
            <a:r>
              <a:rPr lang="cs-CZ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LČL</a:t>
            </a:r>
            <a:r>
              <a:rPr lang="cs-CZ" dirty="0">
                <a:solidFill>
                  <a:srgbClr val="00B0F0"/>
                </a:solidFill>
              </a:rPr>
              <a:t>)</a:t>
            </a:r>
          </a:p>
          <a:p>
            <a:r>
              <a:rPr lang="cs-CZ" i="1" dirty="0">
                <a:solidFill>
                  <a:srgbClr val="FF0000"/>
                </a:solidFill>
              </a:rPr>
              <a:t>ÚKOL 5</a:t>
            </a:r>
            <a:r>
              <a:rPr lang="cs-CZ" dirty="0">
                <a:solidFill>
                  <a:srgbClr val="FF0000"/>
                </a:solidFill>
              </a:rPr>
              <a:t>: Je nealkoholické pivo nealkoholický nápoj?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00B0F0"/>
                </a:solidFill>
              </a:rPr>
              <a:t>Ano: jmenuje se tak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00B0F0"/>
                </a:solidFill>
              </a:rPr>
              <a:t>Ne: obsahuje zbytkový alkohol (u nás cca 0,5 %, </a:t>
            </a:r>
            <a:r>
              <a:rPr lang="cs-CZ" dirty="0">
                <a:solidFill>
                  <a:srgbClr val="00B0F0"/>
                </a:solidFill>
                <a:hlinkClick r:id="rId5"/>
              </a:rPr>
              <a:t>v jiných zemích odlišně</a:t>
            </a:r>
            <a:r>
              <a:rPr lang="cs-CZ" dirty="0">
                <a:solidFill>
                  <a:srgbClr val="00B0F0"/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F4C87D-99A7-10A2-B09C-F84176AB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28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B3650-79B3-9371-B0BC-D9CBEE1A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318282" cy="3566160"/>
          </a:xfrm>
        </p:spPr>
        <p:txBody>
          <a:bodyPr>
            <a:normAutofit/>
          </a:bodyPr>
          <a:lstStyle/>
          <a:p>
            <a:br>
              <a:rPr lang="cs-CZ" sz="6000" dirty="0"/>
            </a:br>
            <a:br>
              <a:rPr lang="cs-CZ" sz="6000" dirty="0"/>
            </a:br>
            <a:br>
              <a:rPr lang="cs-CZ" sz="6000" dirty="0"/>
            </a:br>
            <a:r>
              <a:rPr lang="cs-CZ" sz="3600" dirty="0"/>
              <a:t>Vstupní zpracování informačních objektů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80335F-542F-2AAB-E5B7-99D5B7E0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844784" cy="1143000"/>
          </a:xfrm>
        </p:spPr>
        <p:txBody>
          <a:bodyPr>
            <a:normAutofit/>
          </a:bodyPr>
          <a:lstStyle/>
          <a:p>
            <a:r>
              <a:rPr lang="cs-CZ" dirty="0"/>
              <a:t>Co znamená indexovat a klasifikovat? V jaké úrovni zpracování se pohybujeme?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23F40C-BFD2-352A-4E1D-9A3882FC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E4E29C-9478-40CB-B885-8083C7A499E9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402336"/>
            <a:ext cx="10058400" cy="4248784"/>
          </a:xfrm>
        </p:spPr>
        <p:txBody>
          <a:bodyPr rtlCol="0" anchor="ctr">
            <a:normAutofit fontScale="90000"/>
          </a:bodyPr>
          <a:lstStyle/>
          <a:p>
            <a:pPr lvl="0" rtl="0"/>
            <a:r>
              <a:rPr lang="cs" sz="4800" i="1" dirty="0">
                <a:solidFill>
                  <a:srgbClr val="FFFFFF"/>
                </a:solidFill>
              </a:rPr>
              <a:t>„</a:t>
            </a:r>
            <a:r>
              <a:rPr lang="cs-CZ" sz="4400" i="1" dirty="0">
                <a:solidFill>
                  <a:srgbClr val="FFFFFF"/>
                </a:solidFill>
              </a:rPr>
              <a:t>Jako ani ta nejbohatší knihovna, pokud není uspořádaná, neposkytuje tolik užitku jako velmi umírněná, ale dobře uspořádaná, právě tak i to největší množství poznatků, není-li propracováno vlastním myšlením, má mnohem méně ceny než daleko menší množství, avšak mnohostranně promyšlené.</a:t>
            </a:r>
            <a:r>
              <a:rPr lang="cs" sz="4800" i="1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cs" dirty="0">
                <a:solidFill>
                  <a:srgbClr val="FFFFFF"/>
                </a:solidFill>
              </a:rPr>
              <a:t>– </a:t>
            </a:r>
            <a:r>
              <a:rPr lang="cs-CZ" dirty="0">
                <a:solidFill>
                  <a:srgbClr val="FFFFFF"/>
                </a:solidFill>
              </a:rPr>
              <a:t>Arthur Schopenhauer, </a:t>
            </a:r>
            <a:r>
              <a:rPr lang="cs-CZ" i="1" dirty="0">
                <a:solidFill>
                  <a:srgbClr val="FFFFFF"/>
                </a:solidFill>
              </a:rPr>
              <a:t>Parerga a </a:t>
            </a:r>
            <a:r>
              <a:rPr lang="cs-CZ" i="1" dirty="0" err="1">
                <a:solidFill>
                  <a:srgbClr val="FFFFFF"/>
                </a:solidFill>
              </a:rPr>
              <a:t>paralipomena</a:t>
            </a:r>
            <a:r>
              <a:rPr lang="cs-CZ" i="1" dirty="0">
                <a:solidFill>
                  <a:srgbClr val="FFFFFF"/>
                </a:solidFill>
              </a:rPr>
              <a:t>, § 257 </a:t>
            </a:r>
            <a:r>
              <a:rPr lang="cs-CZ" dirty="0">
                <a:solidFill>
                  <a:srgbClr val="FFFFFF"/>
                </a:solidFill>
              </a:rPr>
              <a:t>(1851; přel. Milan </a:t>
            </a:r>
            <a:r>
              <a:rPr lang="cs-CZ" dirty="0" err="1">
                <a:solidFill>
                  <a:srgbClr val="FFFFFF"/>
                </a:solidFill>
              </a:rPr>
              <a:t>váňa</a:t>
            </a:r>
            <a:r>
              <a:rPr lang="cs-CZ" dirty="0">
                <a:solidFill>
                  <a:srgbClr val="FFFFFF"/>
                </a:solidFill>
              </a:rPr>
              <a:t>, 2011)</a:t>
            </a:r>
            <a:endParaRPr lang="c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1CFAA-A682-093E-5114-96AB8C0B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Věcné zpracování informačního objektu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FF0DB5-81B8-3E47-D5D9-DFC72915D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indexace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4A9EEC-E40D-3DB6-1566-AF33DBB878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Princip: </a:t>
            </a:r>
          </a:p>
          <a:p>
            <a:r>
              <a:rPr lang="cs-CZ" dirty="0"/>
              <a:t>Popis objektu souborem pořádacích znaků, které jako celek vyjadřují obsah.</a:t>
            </a:r>
          </a:p>
          <a:p>
            <a:r>
              <a:rPr lang="cs-CZ" dirty="0">
                <a:hlinkClick r:id="rId2"/>
              </a:rPr>
              <a:t>Příklad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52B68A-895B-89BB-2027-1571D425B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klasifikace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6C310CB-8529-04FA-0F58-420AC31B995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Princip:</a:t>
            </a:r>
          </a:p>
          <a:p>
            <a:r>
              <a:rPr lang="cs-CZ" dirty="0"/>
              <a:t>Zařazení objektu na určité místo v informačním systému.</a:t>
            </a:r>
          </a:p>
          <a:p>
            <a:r>
              <a:rPr lang="cs-CZ" dirty="0">
                <a:hlinkClick r:id="rId2"/>
              </a:rPr>
              <a:t>Příklad</a:t>
            </a:r>
            <a:r>
              <a:rPr lang="cs-CZ" dirty="0"/>
              <a:t> 1</a:t>
            </a:r>
          </a:p>
          <a:p>
            <a:r>
              <a:rPr lang="cs-CZ" dirty="0"/>
              <a:t>Příklad 2 (dále)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F66D33-3776-44B8-B171-3FC38950C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FFA001-1288-4B91-8F38-F652FDAD1948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4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6D414D4-A9B8-D4D7-81D8-BB3447F6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29.09.2023</a:t>
            </a:fld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804C379-AF26-2BBA-9AEC-DECEF903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04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30863A8C-1FDD-DE27-A9C1-8A2877222C01}"/>
              </a:ext>
            </a:extLst>
          </p:cNvPr>
          <p:cNvSpPr/>
          <p:nvPr/>
        </p:nvSpPr>
        <p:spPr>
          <a:xfrm>
            <a:off x="777394" y="2493818"/>
            <a:ext cx="5434060" cy="3579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D870959-AA32-6700-73F6-CF0884591E7D}"/>
              </a:ext>
            </a:extLst>
          </p:cNvPr>
          <p:cNvSpPr/>
          <p:nvPr/>
        </p:nvSpPr>
        <p:spPr>
          <a:xfrm>
            <a:off x="2155151" y="3209636"/>
            <a:ext cx="4056303" cy="2863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3D9332C-BDDF-CAD9-ADF6-6C8DE6C169F3}"/>
              </a:ext>
            </a:extLst>
          </p:cNvPr>
          <p:cNvSpPr/>
          <p:nvPr/>
        </p:nvSpPr>
        <p:spPr>
          <a:xfrm>
            <a:off x="2832484" y="3725332"/>
            <a:ext cx="3378970" cy="2347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72A20AA-798E-211A-10D9-00F1231023BB}"/>
              </a:ext>
            </a:extLst>
          </p:cNvPr>
          <p:cNvSpPr/>
          <p:nvPr/>
        </p:nvSpPr>
        <p:spPr>
          <a:xfrm>
            <a:off x="3448241" y="4471938"/>
            <a:ext cx="2763213" cy="1600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E964FF7-76E0-41E2-727C-9CFE5D9A3F7B}"/>
              </a:ext>
            </a:extLst>
          </p:cNvPr>
          <p:cNvSpPr/>
          <p:nvPr/>
        </p:nvSpPr>
        <p:spPr>
          <a:xfrm>
            <a:off x="4256422" y="5018422"/>
            <a:ext cx="1955032" cy="1054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EB415DF-38B9-E7E6-B11E-EC13DBF96BEE}"/>
              </a:ext>
            </a:extLst>
          </p:cNvPr>
          <p:cNvSpPr txBox="1"/>
          <p:nvPr/>
        </p:nvSpPr>
        <p:spPr>
          <a:xfrm>
            <a:off x="1346969" y="2755515"/>
            <a:ext cx="4795212" cy="369332"/>
          </a:xfrm>
          <a:prstGeom prst="rect">
            <a:avLst/>
          </a:prstGeom>
          <a:ln w="28575"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Calibri"/>
                <a:cs typeface="Calibri"/>
              </a:rPr>
              <a:t>Uspořádaná skupina uspořádaných skupin IO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EFE9681-8D57-889F-B4B7-5BEDD624306B}"/>
              </a:ext>
            </a:extLst>
          </p:cNvPr>
          <p:cNvSpPr txBox="1"/>
          <p:nvPr/>
        </p:nvSpPr>
        <p:spPr>
          <a:xfrm>
            <a:off x="2393756" y="3309696"/>
            <a:ext cx="3748425" cy="369332"/>
          </a:xfrm>
          <a:prstGeom prst="rect">
            <a:avLst/>
          </a:prstGeom>
          <a:ln w="28575"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Calibri"/>
                <a:cs typeface="Calibri"/>
              </a:rPr>
              <a:t>Uspořádaná skupina IO (sbírka)</a:t>
            </a: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CC3484F-D53D-E9AF-DF6D-6D71364032AA}"/>
              </a:ext>
            </a:extLst>
          </p:cNvPr>
          <p:cNvSpPr txBox="1"/>
          <p:nvPr/>
        </p:nvSpPr>
        <p:spPr>
          <a:xfrm>
            <a:off x="2994119" y="3856180"/>
            <a:ext cx="3148062" cy="369332"/>
          </a:xfrm>
          <a:prstGeom prst="rect">
            <a:avLst/>
          </a:prstGeom>
          <a:ln w="28575"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Calibri"/>
                <a:cs typeface="Calibri"/>
              </a:rPr>
              <a:t>Informační objekt (IO)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0697F3A-F6B6-AC08-4761-3DD4266828B8}"/>
              </a:ext>
            </a:extLst>
          </p:cNvPr>
          <p:cNvSpPr txBox="1"/>
          <p:nvPr/>
        </p:nvSpPr>
        <p:spPr>
          <a:xfrm>
            <a:off x="3609876" y="4602786"/>
            <a:ext cx="2532305" cy="369332"/>
          </a:xfrm>
          <a:prstGeom prst="rect">
            <a:avLst/>
          </a:prstGeom>
          <a:ln w="28575"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Calibri"/>
                <a:cs typeface="Calibri"/>
              </a:rPr>
              <a:t>Informace</a:t>
            </a:r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8B173E6-67F2-B81B-D2A3-CA8D1A920E5E}"/>
              </a:ext>
            </a:extLst>
          </p:cNvPr>
          <p:cNvSpPr txBox="1"/>
          <p:nvPr/>
        </p:nvSpPr>
        <p:spPr>
          <a:xfrm>
            <a:off x="4410360" y="5180058"/>
            <a:ext cx="1731821" cy="369332"/>
          </a:xfrm>
          <a:prstGeom prst="rect">
            <a:avLst/>
          </a:prstGeom>
          <a:ln w="28575"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Calibri"/>
                <a:cs typeface="Calibri"/>
              </a:rPr>
              <a:t>Data</a:t>
            </a:r>
            <a:endParaRPr lang="cs-CZ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D20B4278-C17B-7332-3551-3B10CAC2E777}"/>
              </a:ext>
            </a:extLst>
          </p:cNvPr>
          <p:cNvSpPr/>
          <p:nvPr/>
        </p:nvSpPr>
        <p:spPr>
          <a:xfrm>
            <a:off x="6450060" y="2486121"/>
            <a:ext cx="5434060" cy="3579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149B5CA-7900-E2E5-AA4C-9E3C1CD09B4D}"/>
              </a:ext>
            </a:extLst>
          </p:cNvPr>
          <p:cNvSpPr/>
          <p:nvPr/>
        </p:nvSpPr>
        <p:spPr>
          <a:xfrm>
            <a:off x="7827817" y="3201939"/>
            <a:ext cx="4056303" cy="2863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38D02461-E870-FA8B-D486-FE0AFF6B5C07}"/>
              </a:ext>
            </a:extLst>
          </p:cNvPr>
          <p:cNvSpPr/>
          <p:nvPr/>
        </p:nvSpPr>
        <p:spPr>
          <a:xfrm>
            <a:off x="8505150" y="3717635"/>
            <a:ext cx="3378970" cy="2347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D6421341-BB3A-E0B1-9A7C-2F507C86E9B5}"/>
              </a:ext>
            </a:extLst>
          </p:cNvPr>
          <p:cNvSpPr/>
          <p:nvPr/>
        </p:nvSpPr>
        <p:spPr>
          <a:xfrm>
            <a:off x="9120907" y="4464241"/>
            <a:ext cx="2763213" cy="1600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6156981E-5811-17B4-A759-C8562A3B3A5B}"/>
              </a:ext>
            </a:extLst>
          </p:cNvPr>
          <p:cNvSpPr/>
          <p:nvPr/>
        </p:nvSpPr>
        <p:spPr>
          <a:xfrm>
            <a:off x="9929088" y="5010725"/>
            <a:ext cx="1955032" cy="1054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590C0CC-AAA0-A1CA-B776-39E7693FA98C}"/>
              </a:ext>
            </a:extLst>
          </p:cNvPr>
          <p:cNvSpPr txBox="1"/>
          <p:nvPr/>
        </p:nvSpPr>
        <p:spPr>
          <a:xfrm>
            <a:off x="7019635" y="2747818"/>
            <a:ext cx="4795212" cy="369332"/>
          </a:xfrm>
          <a:prstGeom prst="rect">
            <a:avLst/>
          </a:prstGeom>
          <a:ln w="28575"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Calibri"/>
                <a:cs typeface="Calibri"/>
              </a:rPr>
              <a:t>Popis sbírky sbírek</a:t>
            </a:r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7F4FCF9-1EE6-850C-FE16-2B5229DEF578}"/>
              </a:ext>
            </a:extLst>
          </p:cNvPr>
          <p:cNvSpPr txBox="1"/>
          <p:nvPr/>
        </p:nvSpPr>
        <p:spPr>
          <a:xfrm>
            <a:off x="8057278" y="3301999"/>
            <a:ext cx="3748425" cy="369332"/>
          </a:xfrm>
          <a:prstGeom prst="rect">
            <a:avLst/>
          </a:prstGeom>
          <a:ln w="28575"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Calibri"/>
                <a:cs typeface="Calibri"/>
              </a:rPr>
              <a:t>Popis sbírky</a:t>
            </a:r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15B24DC-4D97-9402-2B98-10B6AFF24E40}"/>
              </a:ext>
            </a:extLst>
          </p:cNvPr>
          <p:cNvSpPr txBox="1"/>
          <p:nvPr/>
        </p:nvSpPr>
        <p:spPr>
          <a:xfrm>
            <a:off x="8666785" y="3848483"/>
            <a:ext cx="3148062" cy="369332"/>
          </a:xfrm>
          <a:prstGeom prst="rect">
            <a:avLst/>
          </a:prstGeom>
          <a:ln w="28575"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Calibri"/>
                <a:cs typeface="Calibri"/>
              </a:rPr>
              <a:t>Popis IO</a:t>
            </a:r>
            <a:endParaRPr lang="cs-CZ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B30DF7F-77C5-F7FF-F23A-EDA59EE10879}"/>
              </a:ext>
            </a:extLst>
          </p:cNvPr>
          <p:cNvSpPr txBox="1"/>
          <p:nvPr/>
        </p:nvSpPr>
        <p:spPr>
          <a:xfrm>
            <a:off x="9282542" y="4595089"/>
            <a:ext cx="2532305" cy="369332"/>
          </a:xfrm>
          <a:prstGeom prst="rect">
            <a:avLst/>
          </a:prstGeom>
          <a:ln w="28575"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Calibri"/>
                <a:cs typeface="Calibri"/>
              </a:rPr>
              <a:t>Popis informace</a:t>
            </a:r>
            <a:endParaRPr lang="cs-CZ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86C2ABE-39AB-0896-AE5C-97C1520918D9}"/>
              </a:ext>
            </a:extLst>
          </p:cNvPr>
          <p:cNvSpPr txBox="1"/>
          <p:nvPr/>
        </p:nvSpPr>
        <p:spPr>
          <a:xfrm>
            <a:off x="10083026" y="5172361"/>
            <a:ext cx="1731821" cy="369332"/>
          </a:xfrm>
          <a:prstGeom prst="rect">
            <a:avLst/>
          </a:prstGeom>
          <a:ln w="28575"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Calibri"/>
                <a:cs typeface="Calibri"/>
              </a:rPr>
              <a:t>Popis dat</a:t>
            </a:r>
            <a:endParaRPr lang="cs-CZ" dirty="0"/>
          </a:p>
        </p:txBody>
      </p:sp>
      <p:sp>
        <p:nvSpPr>
          <p:cNvPr id="32" name="Nadpis 1">
            <a:extLst>
              <a:ext uri="{FF2B5EF4-FFF2-40B4-BE49-F238E27FC236}">
                <a16:creationId xmlns:a16="http://schemas.microsoft.com/office/drawing/2014/main" id="{491B0893-287E-C0D1-CA62-9A8EEB97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Úrovně zpracování </a:t>
            </a:r>
            <a:r>
              <a:rPr lang="cs-CZ" dirty="0" err="1"/>
              <a:t>inf</a:t>
            </a:r>
            <a:r>
              <a:rPr lang="cs-CZ" dirty="0"/>
              <a:t>. objektu</a:t>
            </a:r>
          </a:p>
        </p:txBody>
      </p:sp>
      <p:sp>
        <p:nvSpPr>
          <p:cNvPr id="33" name="Zástupný text 2">
            <a:extLst>
              <a:ext uri="{FF2B5EF4-FFF2-40B4-BE49-F238E27FC236}">
                <a16:creationId xmlns:a16="http://schemas.microsoft.com/office/drawing/2014/main" id="{1524A407-0C46-EA06-BDE1-36A54491D2B6}"/>
              </a:ext>
            </a:extLst>
          </p:cNvPr>
          <p:cNvSpPr txBox="1">
            <a:spLocks/>
          </p:cNvSpPr>
          <p:nvPr/>
        </p:nvSpPr>
        <p:spPr>
          <a:xfrm>
            <a:off x="1097280" y="2057400"/>
            <a:ext cx="4639736" cy="4516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Primární úroveň (data, plný text)</a:t>
            </a:r>
          </a:p>
        </p:txBody>
      </p:sp>
      <p:sp>
        <p:nvSpPr>
          <p:cNvPr id="34" name="Zástupný text 2">
            <a:extLst>
              <a:ext uri="{FF2B5EF4-FFF2-40B4-BE49-F238E27FC236}">
                <a16:creationId xmlns:a16="http://schemas.microsoft.com/office/drawing/2014/main" id="{A98334D5-04C9-1699-848E-8C402EB6743E}"/>
              </a:ext>
            </a:extLst>
          </p:cNvPr>
          <p:cNvSpPr txBox="1">
            <a:spLocks/>
          </p:cNvSpPr>
          <p:nvPr/>
        </p:nvSpPr>
        <p:spPr>
          <a:xfrm>
            <a:off x="6515944" y="1969008"/>
            <a:ext cx="4639736" cy="4516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Sekundární úroveň (metadata)</a:t>
            </a:r>
          </a:p>
        </p:txBody>
      </p:sp>
    </p:spTree>
    <p:extLst>
      <p:ext uri="{BB962C8B-B14F-4D97-AF65-F5344CB8AC3E}">
        <p14:creationId xmlns:p14="http://schemas.microsoft.com/office/powerpoint/2010/main" val="428096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3E631-5628-F92A-0089-BD4D178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organizace informací?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A9BF8C-25D6-EA9E-09C6-ABB38C33F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Neboli: k čemu je oblast v angličtině nazývaná </a:t>
            </a:r>
            <a:r>
              <a:rPr lang="cs-CZ" b="1" dirty="0" err="1"/>
              <a:t>knowledge</a:t>
            </a:r>
            <a:r>
              <a:rPr lang="cs-CZ" b="1" dirty="0"/>
              <a:t> </a:t>
            </a:r>
            <a:r>
              <a:rPr lang="cs-CZ" b="1" dirty="0" err="1"/>
              <a:t>organization</a:t>
            </a:r>
            <a:r>
              <a:rPr lang="cs-CZ" b="1" dirty="0"/>
              <a:t> </a:t>
            </a:r>
            <a:r>
              <a:rPr lang="cs-CZ" dirty="0"/>
              <a:t>dobrá.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142DD2-397B-BCED-92E4-E12D96E6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E4E29C-9478-40CB-B885-8083C7A499E9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65EB06-9A92-749B-EF4F-295CB523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29.09.2023</a:t>
            </a:fld>
            <a:endParaRPr lang="en-US"/>
          </a:p>
        </p:txBody>
      </p:sp>
      <p:pic>
        <p:nvPicPr>
          <p:cNvPr id="6" name="Obrázek 5" descr="Obsah obrázku budova, okno, kniha, knihovna&#10;&#10;Popis byl vytvořen automaticky">
            <a:extLst>
              <a:ext uri="{FF2B5EF4-FFF2-40B4-BE49-F238E27FC236}">
                <a16:creationId xmlns:a16="http://schemas.microsoft.com/office/drawing/2014/main" id="{50C7CEBC-F2CE-C069-63A7-DA441BAEA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0"/>
            <a:ext cx="1122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1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C969243-803D-7BC0-6BD1-6D82F19F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exploze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E04F76-B1C7-935C-CD38-4DF750F5B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Zvláště po druhé světové válce roste množství zachycených dat, informací, poznatků.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DA4F43-EAD4-6502-89FB-250FDB16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121A66-A1E7-4CF3-A514-5864B0060CFE}" type="datetime1">
              <a:rPr lang="cs-CZ" smtClean="0"/>
              <a:t>29.09.2023</a:t>
            </a:fld>
            <a:endParaRPr lang="en-US"/>
          </a:p>
        </p:txBody>
      </p:sp>
      <p:pic>
        <p:nvPicPr>
          <p:cNvPr id="11" name="Zástupný symbol obrázku 10" descr="Obsah obrázku skica, kresba, ilustrace, umění&#10;&#10;Popis byl vytvořen automaticky">
            <a:extLst>
              <a:ext uri="{FF2B5EF4-FFF2-40B4-BE49-F238E27FC236}">
                <a16:creationId xmlns:a16="http://schemas.microsoft.com/office/drawing/2014/main" id="{643C2E03-40C2-167D-6848-7DDB8951E9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9" b="6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694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0F7D4A-71F9-84ED-D826-CF49EF09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29.09.2023</a:t>
            </a:fld>
            <a:endParaRPr lang="en-US"/>
          </a:p>
        </p:txBody>
      </p:sp>
      <p:pic>
        <p:nvPicPr>
          <p:cNvPr id="4" name="Obrázek 3" descr="Obsah obrázku text, skica, rukopis, kresba&#10;&#10;Popis byl vytvořen automaticky">
            <a:extLst>
              <a:ext uri="{FF2B5EF4-FFF2-40B4-BE49-F238E27FC236}">
                <a16:creationId xmlns:a16="http://schemas.microsoft.com/office/drawing/2014/main" id="{73680570-F55B-1879-5124-E54595D2B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72" y="-64073"/>
            <a:ext cx="7187183" cy="6286037"/>
          </a:xfrm>
          <a:prstGeom prst="rect">
            <a:avLst/>
          </a:prstGeom>
        </p:spPr>
      </p:pic>
      <p:sp>
        <p:nvSpPr>
          <p:cNvPr id="5" name="Nadpis 2">
            <a:extLst>
              <a:ext uri="{FF2B5EF4-FFF2-40B4-BE49-F238E27FC236}">
                <a16:creationId xmlns:a16="http://schemas.microsoft.com/office/drawing/2014/main" id="{F8CB51BE-929C-FE7F-F430-8B0877D853E7}"/>
              </a:ext>
            </a:extLst>
          </p:cNvPr>
          <p:cNvSpPr txBox="1">
            <a:spLocks/>
          </p:cNvSpPr>
          <p:nvPr/>
        </p:nvSpPr>
        <p:spPr>
          <a:xfrm>
            <a:off x="128015" y="264195"/>
            <a:ext cx="10113645" cy="743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Informační přetížení</a:t>
            </a:r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3EEBB135-42AF-C0FE-26F1-9847B842FD93}"/>
              </a:ext>
            </a:extLst>
          </p:cNvPr>
          <p:cNvSpPr txBox="1">
            <a:spLocks/>
          </p:cNvSpPr>
          <p:nvPr/>
        </p:nvSpPr>
        <p:spPr>
          <a:xfrm>
            <a:off x="0" y="1143000"/>
            <a:ext cx="4690872" cy="244144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Objektivní důsledek: Informační exploze komplikuje efektivní vyhledávání informací i jejich využívání.</a:t>
            </a:r>
          </a:p>
        </p:txBody>
      </p:sp>
    </p:spTree>
    <p:extLst>
      <p:ext uri="{BB962C8B-B14F-4D97-AF65-F5344CB8AC3E}">
        <p14:creationId xmlns:p14="http://schemas.microsoft.com/office/powerpoint/2010/main" val="121455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text, kresba, skica, rukopis&#10;&#10;Popis byl vytvořen automaticky">
            <a:extLst>
              <a:ext uri="{FF2B5EF4-FFF2-40B4-BE49-F238E27FC236}">
                <a16:creationId xmlns:a16="http://schemas.microsoft.com/office/drawing/2014/main" id="{C1360FAA-7D2C-7592-A04E-7109D3C551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8" b="6688"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D8AF887-EDB4-90AB-41F3-4D10F926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neuróza/deprivace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E3B106-4F43-8ECC-67CD-BEE229E38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83210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Subjektivní důsledek: Psychologické dopady v podobě stavů způsobených nadbytkem informací nebo nedostatkem informací relevantních; vede k neschopnosti rychlého a racionálního rozhodování, ke stresu, únavě, roztržitosti a dalším negativním jevům.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961C10-5AC3-0625-C063-81478F21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121A66-A1E7-4CF3-A514-5864B0060CFE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E7B64D4-8734-A9CC-9359-7C2DFDA5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informací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04D699-36BF-3E5F-1EFE-7F89B334C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Jedním z řešení uvedených problémů je pořádání informací/dokumentů.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A1D7E6-AC59-E84F-719D-C4B70BD8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121A66-A1E7-4CF3-A514-5864B0060CFE}" type="datetime1">
              <a:rPr lang="cs-CZ" smtClean="0"/>
              <a:t>29.09.2023</a:t>
            </a:fld>
            <a:endParaRPr lang="en-US"/>
          </a:p>
        </p:txBody>
      </p:sp>
      <p:pic>
        <p:nvPicPr>
          <p:cNvPr id="11" name="Zástupný symbol obrázku 10" descr="Obsah obrázku skica, kresba, Perokresba&#10;&#10;Popis byl vytvořen automaticky">
            <a:extLst>
              <a:ext uri="{FF2B5EF4-FFF2-40B4-BE49-F238E27FC236}">
                <a16:creationId xmlns:a16="http://schemas.microsoft.com/office/drawing/2014/main" id="{E467277A-B79C-B398-4CCB-423D716B91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" b="10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468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skica, kresba, Perokresba, kresba tužkou&#10;&#10;Popis byl vytvořen automaticky">
            <a:extLst>
              <a:ext uri="{FF2B5EF4-FFF2-40B4-BE49-F238E27FC236}">
                <a16:creationId xmlns:a16="http://schemas.microsoft.com/office/drawing/2014/main" id="{A3472314-E43C-DBBB-7A7C-464E27D38A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5926"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C16D2EB-6161-8CB7-FECF-C03277E5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Specializace vs </a:t>
            </a:r>
            <a:r>
              <a:rPr lang="cs-CZ" dirty="0" err="1"/>
              <a:t>transdisciplinarita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2BCC08-DFD0-813D-12C6-C5EFDA223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Jsme skutečně schopni zachytit neustále sílící proud zaznamenaného poznání? A jaká je vlastně povaha tohoto poznání? Jsou systémy organizace informací schopny se tomuto rychlému tempu přizpůsobovat?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02182F-0C9F-00F0-A651-1F5A73E7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121A66-A1E7-4CF3-A514-5864B0060CFE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6213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7711A8568C1F46A4C63761F189146B" ma:contentTypeVersion="16" ma:contentTypeDescription="Vytvoří nový dokument" ma:contentTypeScope="" ma:versionID="db1ff49e2e2c40b09cf7230eca1a74a0">
  <xsd:schema xmlns:xsd="http://www.w3.org/2001/XMLSchema" xmlns:xs="http://www.w3.org/2001/XMLSchema" xmlns:p="http://schemas.microsoft.com/office/2006/metadata/properties" xmlns:ns2="5937007a-8195-43ff-a160-5fe1e929e744" xmlns:ns3="415b5be2-d6d7-4c87-9879-307efa6b3e1f" targetNamespace="http://schemas.microsoft.com/office/2006/metadata/properties" ma:root="true" ma:fieldsID="6ab09e84bd9c3b250fd7f8bf224b8bd2" ns2:_="" ns3:_="">
    <xsd:import namespace="5937007a-8195-43ff-a160-5fe1e929e744"/>
    <xsd:import namespace="415b5be2-d6d7-4c87-9879-307efa6b3e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7007a-8195-43ff-a160-5fe1e929e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b5be2-d6d7-4c87-9879-307efa6b3e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8d4ca9-754a-431e-a3b7-6bb9906270c5}" ma:internalName="TaxCatchAll" ma:showField="CatchAllData" ma:web="415b5be2-d6d7-4c87-9879-307efa6b3e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37007a-8195-43ff-a160-5fe1e929e744">
      <Terms xmlns="http://schemas.microsoft.com/office/infopath/2007/PartnerControls"/>
    </lcf76f155ced4ddcb4097134ff3c332f>
    <TaxCatchAll xmlns="415b5be2-d6d7-4c87-9879-307efa6b3e1f" xsi:nil="true"/>
  </documentManagement>
</p:properties>
</file>

<file path=customXml/itemProps1.xml><?xml version="1.0" encoding="utf-8"?>
<ds:datastoreItem xmlns:ds="http://schemas.openxmlformats.org/officeDocument/2006/customXml" ds:itemID="{6990E88D-331C-4090-82FD-9A9CD1E334D3}">
  <ds:schemaRefs>
    <ds:schemaRef ds:uri="415b5be2-d6d7-4c87-9879-307efa6b3e1f"/>
    <ds:schemaRef ds:uri="5937007a-8195-43ff-a160-5fe1e929e7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83A98BD-434D-4515-B0F0-03CFE485A0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828B32-D920-4092-8D7F-1DC5CC06C343}">
  <ds:schemaRefs>
    <ds:schemaRef ds:uri="415b5be2-d6d7-4c87-9879-307efa6b3e1f"/>
    <ds:schemaRef ds:uri="5937007a-8195-43ff-a160-5fe1e929e744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{C35B4E2B-4C6C-4633-A859-AA61710D8B8D}tf56160789_win32</Template>
  <TotalTime>1158</TotalTime>
  <Words>1107</Words>
  <Application>Microsoft Office PowerPoint</Application>
  <PresentationFormat>Širokoúhlá obrazovka</PresentationFormat>
  <Paragraphs>212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Bookman Old Style</vt:lpstr>
      <vt:lpstr>Calibri</vt:lpstr>
      <vt:lpstr>Franklin Gothic Book</vt:lpstr>
      <vt:lpstr>Times New Roman</vt:lpstr>
      <vt:lpstr>1_RetrospectVTI</vt:lpstr>
      <vt:lpstr>ISKB18 Organizace informací</vt:lpstr>
      <vt:lpstr>„Jako ani ta nejbohatší knihovna, pokud není uspořádaná, neposkytuje tolik užitku jako velmi umírněná, ale dobře uspořádaná, právě tak i to největší množství poznatků, není-li propracováno vlastním myšlením, má mnohem méně ceny než daleko menší množství, avšak mnohostranně promyšlené.“</vt:lpstr>
      <vt:lpstr>Proč organizace informací?</vt:lpstr>
      <vt:lpstr>Prezentace aplikace PowerPoint</vt:lpstr>
      <vt:lpstr>Informační exploze</vt:lpstr>
      <vt:lpstr>Prezentace aplikace PowerPoint</vt:lpstr>
      <vt:lpstr>Informační neuróza/deprivace</vt:lpstr>
      <vt:lpstr>Organizace informací</vt:lpstr>
      <vt:lpstr>Specializace vs transdisciplinarita</vt:lpstr>
      <vt:lpstr>  TROCHA TEORIE I.  Několik základních pojmů</vt:lpstr>
      <vt:lpstr>Data, informace, znalosti</vt:lpstr>
      <vt:lpstr>  TROCHA TEORIE II.  Sémiotický trojúhelník</vt:lpstr>
      <vt:lpstr>Sémiotický trojúhelník a teorie tří světů Karla Poppera a Johna Ecclese</vt:lpstr>
      <vt:lpstr>Popperův svět III</vt:lpstr>
      <vt:lpstr>Prezentace aplikace PowerPoint</vt:lpstr>
      <vt:lpstr> Co třídí (organizuje):</vt:lpstr>
      <vt:lpstr>//Pauza s úkoly</vt:lpstr>
      <vt:lpstr>//Pauza s úkoly – autorské řešení</vt:lpstr>
      <vt:lpstr>   Vstupní zpracování informačních objektů</vt:lpstr>
      <vt:lpstr>Věcné zpracování informačního objektu</vt:lpstr>
      <vt:lpstr>Prezentace aplikace PowerPoint</vt:lpstr>
      <vt:lpstr>Úrovně zpracování inf. objektu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Josef Schwarz</dc:creator>
  <cp:lastModifiedBy>Josef Schwarz</cp:lastModifiedBy>
  <cp:revision>5</cp:revision>
  <dcterms:created xsi:type="dcterms:W3CDTF">2023-03-15T09:32:02Z</dcterms:created>
  <dcterms:modified xsi:type="dcterms:W3CDTF">2023-09-29T09:25:29Z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0x010100AA7711A8568C1F46A4C63761F189146B</vt:lpwstr>
  </property>
  <property fmtid="{D5CDD505-2E9C-101B-9397-08002B2CF9AE}" pid="3" name="MediaServiceImageTags">
    <vt:lpwstr/>
  </property>
</Properties>
</file>