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67" r:id="rId7"/>
    <p:sldId id="279" r:id="rId8"/>
    <p:sldId id="281" r:id="rId9"/>
    <p:sldId id="283" r:id="rId10"/>
    <p:sldId id="282" r:id="rId11"/>
    <p:sldId id="289" r:id="rId12"/>
    <p:sldId id="291" r:id="rId13"/>
    <p:sldId id="292" r:id="rId14"/>
    <p:sldId id="280" r:id="rId15"/>
    <p:sldId id="284" r:id="rId16"/>
    <p:sldId id="287" r:id="rId17"/>
    <p:sldId id="285" r:id="rId18"/>
    <p:sldId id="286" r:id="rId19"/>
    <p:sldId id="288" r:id="rId20"/>
    <p:sldId id="278" r:id="rId21"/>
    <p:sldId id="261" r:id="rId22"/>
    <p:sldId id="260" r:id="rId23"/>
    <p:sldId id="265" r:id="rId24"/>
    <p:sldId id="266" r:id="rId25"/>
    <p:sldId id="271" r:id="rId26"/>
    <p:sldId id="263" r:id="rId27"/>
    <p:sldId id="275" r:id="rId28"/>
    <p:sldId id="264" r:id="rId29"/>
    <p:sldId id="268" r:id="rId30"/>
    <p:sldId id="270" r:id="rId31"/>
    <p:sldId id="276" r:id="rId32"/>
    <p:sldId id="272" r:id="rId33"/>
    <p:sldId id="273" r:id="rId34"/>
    <p:sldId id="274" r:id="rId35"/>
    <p:sldId id="277" r:id="rId36"/>
    <p:sldId id="269" r:id="rId37"/>
    <p:sldId id="258" r:id="rId38"/>
    <p:sldId id="293" r:id="rId39"/>
    <p:sldId id="294" r:id="rId40"/>
    <p:sldId id="295" r:id="rId41"/>
    <p:sldId id="259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3"/>
    <a:srgbClr val="008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9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62372-43DC-4D76-AA1D-30040D81001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95F1D8-76C2-4E1C-807B-D49EBD28232A}">
      <dgm:prSet phldrT="[Text]"/>
      <dgm:spPr>
        <a:solidFill>
          <a:srgbClr val="008691"/>
        </a:solidFill>
        <a:ln>
          <a:solidFill>
            <a:srgbClr val="008691"/>
          </a:solidFill>
        </a:ln>
      </dgm:spPr>
      <dgm:t>
        <a:bodyPr/>
        <a:lstStyle/>
        <a:p>
          <a:r>
            <a:rPr lang="cs-CZ" dirty="0"/>
            <a:t>1. Experiment-Data Nexus</a:t>
          </a:r>
        </a:p>
      </dgm:t>
    </dgm:pt>
    <dgm:pt modelId="{37EC03C2-687E-4FAF-85F7-E88862C19C3A}" type="parTrans" cxnId="{37A8F843-FE44-437B-BCF4-3EF7039E1F66}">
      <dgm:prSet/>
      <dgm:spPr/>
      <dgm:t>
        <a:bodyPr/>
        <a:lstStyle/>
        <a:p>
          <a:endParaRPr lang="cs-CZ"/>
        </a:p>
      </dgm:t>
    </dgm:pt>
    <dgm:pt modelId="{7C2F1614-4FAB-4D78-BE16-0270E8F75617}" type="sibTrans" cxnId="{37A8F843-FE44-437B-BCF4-3EF7039E1F66}">
      <dgm:prSet/>
      <dgm:spPr>
        <a:solidFill>
          <a:srgbClr val="E4E4E3"/>
        </a:solidFill>
        <a:ln>
          <a:solidFill>
            <a:srgbClr val="E4E4E3"/>
          </a:solidFill>
        </a:ln>
      </dgm:spPr>
      <dgm:t>
        <a:bodyPr/>
        <a:lstStyle/>
        <a:p>
          <a:endParaRPr lang="cs-CZ"/>
        </a:p>
      </dgm:t>
    </dgm:pt>
    <dgm:pt modelId="{5752D3F1-4C69-4086-BB12-16C3E86B5804}">
      <dgm:prSet phldrT="[Text]"/>
      <dgm:spPr>
        <a:solidFill>
          <a:srgbClr val="008691"/>
        </a:solidFill>
        <a:ln>
          <a:solidFill>
            <a:srgbClr val="008691"/>
          </a:solidFill>
        </a:ln>
      </dgm:spPr>
      <dgm:t>
        <a:bodyPr/>
        <a:lstStyle/>
        <a:p>
          <a:r>
            <a:rPr lang="cs-CZ"/>
            <a:t>2. Vznik dat experimentu</a:t>
          </a:r>
        </a:p>
      </dgm:t>
    </dgm:pt>
    <dgm:pt modelId="{CE4D3E24-F22C-40BF-BB5C-FA9ECF1CF0F0}" type="parTrans" cxnId="{630EB176-25B8-4C6F-BB1A-DBE52E0A3423}">
      <dgm:prSet/>
      <dgm:spPr/>
      <dgm:t>
        <a:bodyPr/>
        <a:lstStyle/>
        <a:p>
          <a:endParaRPr lang="cs-CZ"/>
        </a:p>
      </dgm:t>
    </dgm:pt>
    <dgm:pt modelId="{6B892284-BA93-4F63-9D95-B87627253ACE}" type="sibTrans" cxnId="{630EB176-25B8-4C6F-BB1A-DBE52E0A3423}">
      <dgm:prSet/>
      <dgm:spPr/>
      <dgm:t>
        <a:bodyPr/>
        <a:lstStyle/>
        <a:p>
          <a:endParaRPr lang="cs-CZ"/>
        </a:p>
      </dgm:t>
    </dgm:pt>
    <dgm:pt modelId="{EF3A4360-35CA-49C3-86F5-9C9706AAF5AB}">
      <dgm:prSet phldrT="[Text]"/>
      <dgm:spPr>
        <a:solidFill>
          <a:srgbClr val="008691"/>
        </a:solidFill>
        <a:ln>
          <a:solidFill>
            <a:srgbClr val="008691"/>
          </a:solidFill>
        </a:ln>
      </dgm:spPr>
      <dgm:t>
        <a:bodyPr/>
        <a:lstStyle/>
        <a:p>
          <a:r>
            <a:rPr lang="cs-CZ" dirty="0"/>
            <a:t>3. Primární zpracování dat</a:t>
          </a:r>
        </a:p>
      </dgm:t>
    </dgm:pt>
    <dgm:pt modelId="{8B13778C-6168-406A-9955-17AA5C43AB0C}" type="parTrans" cxnId="{702459FD-F250-4EE4-A59A-CDCF9BC7587E}">
      <dgm:prSet/>
      <dgm:spPr/>
      <dgm:t>
        <a:bodyPr/>
        <a:lstStyle/>
        <a:p>
          <a:endParaRPr lang="cs-CZ"/>
        </a:p>
      </dgm:t>
    </dgm:pt>
    <dgm:pt modelId="{0CE6DB37-F4F5-4471-A861-568E3533882D}" type="sibTrans" cxnId="{702459FD-F250-4EE4-A59A-CDCF9BC7587E}">
      <dgm:prSet/>
      <dgm:spPr/>
      <dgm:t>
        <a:bodyPr/>
        <a:lstStyle/>
        <a:p>
          <a:endParaRPr lang="cs-CZ"/>
        </a:p>
      </dgm:t>
    </dgm:pt>
    <dgm:pt modelId="{D1BD5793-C4C9-4DCD-A220-D7969D1CF93C}">
      <dgm:prSet phldrT="[Text]"/>
      <dgm:spPr>
        <a:solidFill>
          <a:srgbClr val="008691"/>
        </a:solidFill>
        <a:ln>
          <a:solidFill>
            <a:srgbClr val="008691"/>
          </a:solidFill>
        </a:ln>
      </dgm:spPr>
      <dgm:t>
        <a:bodyPr/>
        <a:lstStyle/>
        <a:p>
          <a:r>
            <a:rPr lang="cs-CZ" dirty="0"/>
            <a:t>4. Sekundární zpracování dat</a:t>
          </a:r>
        </a:p>
      </dgm:t>
    </dgm:pt>
    <dgm:pt modelId="{70709948-F3F2-457C-933A-BF086B793F3D}" type="parTrans" cxnId="{A3C7C63F-78C1-4DF3-873B-307D2239E442}">
      <dgm:prSet/>
      <dgm:spPr/>
      <dgm:t>
        <a:bodyPr/>
        <a:lstStyle/>
        <a:p>
          <a:endParaRPr lang="cs-CZ"/>
        </a:p>
      </dgm:t>
    </dgm:pt>
    <dgm:pt modelId="{911F27A9-F3E6-4991-B5FF-2C210C80EE12}" type="sibTrans" cxnId="{A3C7C63F-78C1-4DF3-873B-307D2239E442}">
      <dgm:prSet/>
      <dgm:spPr/>
      <dgm:t>
        <a:bodyPr/>
        <a:lstStyle/>
        <a:p>
          <a:endParaRPr lang="cs-CZ"/>
        </a:p>
      </dgm:t>
    </dgm:pt>
    <dgm:pt modelId="{ACF3162B-8019-4AEE-A80B-4FC3903F15D5}">
      <dgm:prSet phldrT="[Text]"/>
      <dgm:spPr>
        <a:solidFill>
          <a:srgbClr val="008691"/>
        </a:solidFill>
        <a:ln>
          <a:solidFill>
            <a:srgbClr val="008691"/>
          </a:solidFill>
        </a:ln>
      </dgm:spPr>
      <dgm:t>
        <a:bodyPr/>
        <a:lstStyle/>
        <a:p>
          <a:r>
            <a:rPr lang="cs-CZ" dirty="0"/>
            <a:t>5. Uchovávání dat</a:t>
          </a:r>
        </a:p>
      </dgm:t>
    </dgm:pt>
    <dgm:pt modelId="{3E9FEB80-3F64-4EF6-B5A6-DAEE0343BE19}" type="parTrans" cxnId="{AE667E52-366E-409B-9941-DB7C48E3F19F}">
      <dgm:prSet/>
      <dgm:spPr/>
      <dgm:t>
        <a:bodyPr/>
        <a:lstStyle/>
        <a:p>
          <a:endParaRPr lang="cs-CZ"/>
        </a:p>
      </dgm:t>
    </dgm:pt>
    <dgm:pt modelId="{BE04B0AC-0C91-42B2-9129-B9DACCD5FF4E}" type="sibTrans" cxnId="{AE667E52-366E-409B-9941-DB7C48E3F19F}">
      <dgm:prSet/>
      <dgm:spPr/>
      <dgm:t>
        <a:bodyPr/>
        <a:lstStyle/>
        <a:p>
          <a:endParaRPr lang="cs-CZ"/>
        </a:p>
      </dgm:t>
    </dgm:pt>
    <dgm:pt modelId="{F3E3A488-9250-4DD7-8D78-771F472B553C}">
      <dgm:prSet/>
      <dgm:spPr>
        <a:solidFill>
          <a:srgbClr val="008691"/>
        </a:solidFill>
        <a:ln>
          <a:solidFill>
            <a:srgbClr val="008691"/>
          </a:solidFill>
        </a:ln>
      </dgm:spPr>
      <dgm:t>
        <a:bodyPr/>
        <a:lstStyle/>
        <a:p>
          <a:r>
            <a:rPr lang="cs-CZ"/>
            <a:t>6. Zpřístupnění dat</a:t>
          </a:r>
        </a:p>
      </dgm:t>
    </dgm:pt>
    <dgm:pt modelId="{3A8EED5E-23F3-4ECB-9530-52934E3FD1DE}" type="parTrans" cxnId="{F88E5A99-14FE-44EB-B48A-A605AE20569F}">
      <dgm:prSet/>
      <dgm:spPr/>
      <dgm:t>
        <a:bodyPr/>
        <a:lstStyle/>
        <a:p>
          <a:endParaRPr lang="cs-CZ"/>
        </a:p>
      </dgm:t>
    </dgm:pt>
    <dgm:pt modelId="{3365610E-8420-4E69-B513-FE79BA59D5BF}" type="sibTrans" cxnId="{F88E5A99-14FE-44EB-B48A-A605AE20569F}">
      <dgm:prSet/>
      <dgm:spPr/>
      <dgm:t>
        <a:bodyPr/>
        <a:lstStyle/>
        <a:p>
          <a:endParaRPr lang="cs-CZ"/>
        </a:p>
      </dgm:t>
    </dgm:pt>
    <dgm:pt modelId="{B1B2AA54-5630-4196-824A-2B9E77BB62E1}">
      <dgm:prSet/>
      <dgm:spPr>
        <a:solidFill>
          <a:srgbClr val="008691"/>
        </a:solidFill>
        <a:ln>
          <a:solidFill>
            <a:srgbClr val="008691"/>
          </a:solidFill>
        </a:ln>
      </dgm:spPr>
      <dgm:t>
        <a:bodyPr/>
        <a:lstStyle/>
        <a:p>
          <a:r>
            <a:rPr lang="cs-CZ" dirty="0">
              <a:solidFill>
                <a:srgbClr val="FF0000"/>
              </a:solidFill>
            </a:rPr>
            <a:t>7. Opakované použití dat</a:t>
          </a:r>
        </a:p>
      </dgm:t>
    </dgm:pt>
    <dgm:pt modelId="{E090F067-4479-4EFE-86EE-0614CCF3D8D1}" type="parTrans" cxnId="{258794DC-91B5-429C-B097-861CC6E21D8E}">
      <dgm:prSet/>
      <dgm:spPr/>
      <dgm:t>
        <a:bodyPr/>
        <a:lstStyle/>
        <a:p>
          <a:endParaRPr lang="cs-CZ"/>
        </a:p>
      </dgm:t>
    </dgm:pt>
    <dgm:pt modelId="{8806501A-3438-4D37-82C7-A4D5DDF2A916}" type="sibTrans" cxnId="{258794DC-91B5-429C-B097-861CC6E21D8E}">
      <dgm:prSet/>
      <dgm:spPr/>
      <dgm:t>
        <a:bodyPr/>
        <a:lstStyle/>
        <a:p>
          <a:endParaRPr lang="cs-CZ"/>
        </a:p>
      </dgm:t>
    </dgm:pt>
    <dgm:pt modelId="{487B5690-2D17-49CD-A605-9662DAE2324A}" type="pres">
      <dgm:prSet presAssocID="{E1262372-43DC-4D76-AA1D-30040D810010}" presName="Name0" presStyleCnt="0">
        <dgm:presLayoutVars>
          <dgm:dir/>
          <dgm:resizeHandles val="exact"/>
        </dgm:presLayoutVars>
      </dgm:prSet>
      <dgm:spPr/>
    </dgm:pt>
    <dgm:pt modelId="{5C1EE173-E635-4C2C-893C-F48B6F79E7A2}" type="pres">
      <dgm:prSet presAssocID="{E1262372-43DC-4D76-AA1D-30040D810010}" presName="cycle" presStyleCnt="0"/>
      <dgm:spPr/>
    </dgm:pt>
    <dgm:pt modelId="{C850E481-511A-4B3B-B3CE-169599FE7050}" type="pres">
      <dgm:prSet presAssocID="{EA95F1D8-76C2-4E1C-807B-D49EBD28232A}" presName="nodeFirstNode" presStyleLbl="node1" presStyleIdx="0" presStyleCnt="7">
        <dgm:presLayoutVars>
          <dgm:bulletEnabled val="1"/>
        </dgm:presLayoutVars>
      </dgm:prSet>
      <dgm:spPr/>
    </dgm:pt>
    <dgm:pt modelId="{7301F123-5904-4EAD-A71C-51B136576A27}" type="pres">
      <dgm:prSet presAssocID="{7C2F1614-4FAB-4D78-BE16-0270E8F75617}" presName="sibTransFirstNode" presStyleLbl="bgShp" presStyleIdx="0" presStyleCnt="1"/>
      <dgm:spPr/>
    </dgm:pt>
    <dgm:pt modelId="{23FAB34D-F1C6-4405-A38C-748D098FFA51}" type="pres">
      <dgm:prSet presAssocID="{5752D3F1-4C69-4086-BB12-16C3E86B5804}" presName="nodeFollowingNodes" presStyleLbl="node1" presStyleIdx="1" presStyleCnt="7">
        <dgm:presLayoutVars>
          <dgm:bulletEnabled val="1"/>
        </dgm:presLayoutVars>
      </dgm:prSet>
      <dgm:spPr/>
    </dgm:pt>
    <dgm:pt modelId="{6E221DE3-0B6F-4F45-BD8E-FD7C702565A3}" type="pres">
      <dgm:prSet presAssocID="{EF3A4360-35CA-49C3-86F5-9C9706AAF5AB}" presName="nodeFollowingNodes" presStyleLbl="node1" presStyleIdx="2" presStyleCnt="7">
        <dgm:presLayoutVars>
          <dgm:bulletEnabled val="1"/>
        </dgm:presLayoutVars>
      </dgm:prSet>
      <dgm:spPr/>
    </dgm:pt>
    <dgm:pt modelId="{F0A21A6F-8236-471A-9563-8E29B9B6633A}" type="pres">
      <dgm:prSet presAssocID="{D1BD5793-C4C9-4DCD-A220-D7969D1CF93C}" presName="nodeFollowingNodes" presStyleLbl="node1" presStyleIdx="3" presStyleCnt="7">
        <dgm:presLayoutVars>
          <dgm:bulletEnabled val="1"/>
        </dgm:presLayoutVars>
      </dgm:prSet>
      <dgm:spPr/>
    </dgm:pt>
    <dgm:pt modelId="{4FF6E13A-5D3D-4709-933D-493D4C6D37B1}" type="pres">
      <dgm:prSet presAssocID="{ACF3162B-8019-4AEE-A80B-4FC3903F15D5}" presName="nodeFollowingNodes" presStyleLbl="node1" presStyleIdx="4" presStyleCnt="7">
        <dgm:presLayoutVars>
          <dgm:bulletEnabled val="1"/>
        </dgm:presLayoutVars>
      </dgm:prSet>
      <dgm:spPr/>
    </dgm:pt>
    <dgm:pt modelId="{018EBC84-984D-48D6-8AD2-92E6D4CF91DC}" type="pres">
      <dgm:prSet presAssocID="{F3E3A488-9250-4DD7-8D78-771F472B553C}" presName="nodeFollowingNodes" presStyleLbl="node1" presStyleIdx="5" presStyleCnt="7">
        <dgm:presLayoutVars>
          <dgm:bulletEnabled val="1"/>
        </dgm:presLayoutVars>
      </dgm:prSet>
      <dgm:spPr/>
    </dgm:pt>
    <dgm:pt modelId="{53B54B98-7D41-4FEA-9209-A3B95EE7A3F7}" type="pres">
      <dgm:prSet presAssocID="{B1B2AA54-5630-4196-824A-2B9E77BB62E1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A01B682D-EA79-45F0-A2BD-8E63C45B1D39}" type="presOf" srcId="{5752D3F1-4C69-4086-BB12-16C3E86B5804}" destId="{23FAB34D-F1C6-4405-A38C-748D098FFA51}" srcOrd="0" destOrd="0" presId="urn:microsoft.com/office/officeart/2005/8/layout/cycle3"/>
    <dgm:cxn modelId="{D8491B30-531C-44E1-A198-929826889FD9}" type="presOf" srcId="{B1B2AA54-5630-4196-824A-2B9E77BB62E1}" destId="{53B54B98-7D41-4FEA-9209-A3B95EE7A3F7}" srcOrd="0" destOrd="0" presId="urn:microsoft.com/office/officeart/2005/8/layout/cycle3"/>
    <dgm:cxn modelId="{A3C7C63F-78C1-4DF3-873B-307D2239E442}" srcId="{E1262372-43DC-4D76-AA1D-30040D810010}" destId="{D1BD5793-C4C9-4DCD-A220-D7969D1CF93C}" srcOrd="3" destOrd="0" parTransId="{70709948-F3F2-457C-933A-BF086B793F3D}" sibTransId="{911F27A9-F3E6-4991-B5FF-2C210C80EE12}"/>
    <dgm:cxn modelId="{37A8F843-FE44-437B-BCF4-3EF7039E1F66}" srcId="{E1262372-43DC-4D76-AA1D-30040D810010}" destId="{EA95F1D8-76C2-4E1C-807B-D49EBD28232A}" srcOrd="0" destOrd="0" parTransId="{37EC03C2-687E-4FAF-85F7-E88862C19C3A}" sibTransId="{7C2F1614-4FAB-4D78-BE16-0270E8F75617}"/>
    <dgm:cxn modelId="{E2933449-D542-4E32-93F9-3FCD9D02F5D0}" type="presOf" srcId="{ACF3162B-8019-4AEE-A80B-4FC3903F15D5}" destId="{4FF6E13A-5D3D-4709-933D-493D4C6D37B1}" srcOrd="0" destOrd="0" presId="urn:microsoft.com/office/officeart/2005/8/layout/cycle3"/>
    <dgm:cxn modelId="{AE667E52-366E-409B-9941-DB7C48E3F19F}" srcId="{E1262372-43DC-4D76-AA1D-30040D810010}" destId="{ACF3162B-8019-4AEE-A80B-4FC3903F15D5}" srcOrd="4" destOrd="0" parTransId="{3E9FEB80-3F64-4EF6-B5A6-DAEE0343BE19}" sibTransId="{BE04B0AC-0C91-42B2-9129-B9DACCD5FF4E}"/>
    <dgm:cxn modelId="{B7CCC754-05A1-46CF-AF25-34A6B744613F}" type="presOf" srcId="{F3E3A488-9250-4DD7-8D78-771F472B553C}" destId="{018EBC84-984D-48D6-8AD2-92E6D4CF91DC}" srcOrd="0" destOrd="0" presId="urn:microsoft.com/office/officeart/2005/8/layout/cycle3"/>
    <dgm:cxn modelId="{5CE9025C-32DB-4741-9632-BA76A72E87E6}" type="presOf" srcId="{EA95F1D8-76C2-4E1C-807B-D49EBD28232A}" destId="{C850E481-511A-4B3B-B3CE-169599FE7050}" srcOrd="0" destOrd="0" presId="urn:microsoft.com/office/officeart/2005/8/layout/cycle3"/>
    <dgm:cxn modelId="{C39D6667-0034-4A90-A001-B1E9A4C89D87}" type="presOf" srcId="{EF3A4360-35CA-49C3-86F5-9C9706AAF5AB}" destId="{6E221DE3-0B6F-4F45-BD8E-FD7C702565A3}" srcOrd="0" destOrd="0" presId="urn:microsoft.com/office/officeart/2005/8/layout/cycle3"/>
    <dgm:cxn modelId="{630EB176-25B8-4C6F-BB1A-DBE52E0A3423}" srcId="{E1262372-43DC-4D76-AA1D-30040D810010}" destId="{5752D3F1-4C69-4086-BB12-16C3E86B5804}" srcOrd="1" destOrd="0" parTransId="{CE4D3E24-F22C-40BF-BB5C-FA9ECF1CF0F0}" sibTransId="{6B892284-BA93-4F63-9D95-B87627253ACE}"/>
    <dgm:cxn modelId="{F88E5A99-14FE-44EB-B48A-A605AE20569F}" srcId="{E1262372-43DC-4D76-AA1D-30040D810010}" destId="{F3E3A488-9250-4DD7-8D78-771F472B553C}" srcOrd="5" destOrd="0" parTransId="{3A8EED5E-23F3-4ECB-9530-52934E3FD1DE}" sibTransId="{3365610E-8420-4E69-B513-FE79BA59D5BF}"/>
    <dgm:cxn modelId="{145692B0-F2D0-42A9-8793-41D06A295D2F}" type="presOf" srcId="{E1262372-43DC-4D76-AA1D-30040D810010}" destId="{487B5690-2D17-49CD-A605-9662DAE2324A}" srcOrd="0" destOrd="0" presId="urn:microsoft.com/office/officeart/2005/8/layout/cycle3"/>
    <dgm:cxn modelId="{5D0058D7-308F-46FD-B90B-22414AA337A3}" type="presOf" srcId="{7C2F1614-4FAB-4D78-BE16-0270E8F75617}" destId="{7301F123-5904-4EAD-A71C-51B136576A27}" srcOrd="0" destOrd="0" presId="urn:microsoft.com/office/officeart/2005/8/layout/cycle3"/>
    <dgm:cxn modelId="{258794DC-91B5-429C-B097-861CC6E21D8E}" srcId="{E1262372-43DC-4D76-AA1D-30040D810010}" destId="{B1B2AA54-5630-4196-824A-2B9E77BB62E1}" srcOrd="6" destOrd="0" parTransId="{E090F067-4479-4EFE-86EE-0614CCF3D8D1}" sibTransId="{8806501A-3438-4D37-82C7-A4D5DDF2A916}"/>
    <dgm:cxn modelId="{A8E9F6E7-459A-469B-8E9C-2ACAD03FCFBE}" type="presOf" srcId="{D1BD5793-C4C9-4DCD-A220-D7969D1CF93C}" destId="{F0A21A6F-8236-471A-9563-8E29B9B6633A}" srcOrd="0" destOrd="0" presId="urn:microsoft.com/office/officeart/2005/8/layout/cycle3"/>
    <dgm:cxn modelId="{702459FD-F250-4EE4-A59A-CDCF9BC7587E}" srcId="{E1262372-43DC-4D76-AA1D-30040D810010}" destId="{EF3A4360-35CA-49C3-86F5-9C9706AAF5AB}" srcOrd="2" destOrd="0" parTransId="{8B13778C-6168-406A-9955-17AA5C43AB0C}" sibTransId="{0CE6DB37-F4F5-4471-A861-568E3533882D}"/>
    <dgm:cxn modelId="{8D2E65F6-ADE6-4EA6-A534-F6B65074729F}" type="presParOf" srcId="{487B5690-2D17-49CD-A605-9662DAE2324A}" destId="{5C1EE173-E635-4C2C-893C-F48B6F79E7A2}" srcOrd="0" destOrd="0" presId="urn:microsoft.com/office/officeart/2005/8/layout/cycle3"/>
    <dgm:cxn modelId="{2D91B7C7-E0B2-4278-B34F-FA5E8C3FC1E0}" type="presParOf" srcId="{5C1EE173-E635-4C2C-893C-F48B6F79E7A2}" destId="{C850E481-511A-4B3B-B3CE-169599FE7050}" srcOrd="0" destOrd="0" presId="urn:microsoft.com/office/officeart/2005/8/layout/cycle3"/>
    <dgm:cxn modelId="{3476B41B-3605-4826-94E8-D14CF6A0B625}" type="presParOf" srcId="{5C1EE173-E635-4C2C-893C-F48B6F79E7A2}" destId="{7301F123-5904-4EAD-A71C-51B136576A27}" srcOrd="1" destOrd="0" presId="urn:microsoft.com/office/officeart/2005/8/layout/cycle3"/>
    <dgm:cxn modelId="{3AD0F948-6FC1-4BB4-827A-DA294AD47873}" type="presParOf" srcId="{5C1EE173-E635-4C2C-893C-F48B6F79E7A2}" destId="{23FAB34D-F1C6-4405-A38C-748D098FFA51}" srcOrd="2" destOrd="0" presId="urn:microsoft.com/office/officeart/2005/8/layout/cycle3"/>
    <dgm:cxn modelId="{DB2F54C7-2CCE-40B7-9BB6-49A188D881CE}" type="presParOf" srcId="{5C1EE173-E635-4C2C-893C-F48B6F79E7A2}" destId="{6E221DE3-0B6F-4F45-BD8E-FD7C702565A3}" srcOrd="3" destOrd="0" presId="urn:microsoft.com/office/officeart/2005/8/layout/cycle3"/>
    <dgm:cxn modelId="{6E06591E-D3CC-4DD9-8880-142F0B7A6A55}" type="presParOf" srcId="{5C1EE173-E635-4C2C-893C-F48B6F79E7A2}" destId="{F0A21A6F-8236-471A-9563-8E29B9B6633A}" srcOrd="4" destOrd="0" presId="urn:microsoft.com/office/officeart/2005/8/layout/cycle3"/>
    <dgm:cxn modelId="{723D808A-41B5-493D-87C6-9877430EC192}" type="presParOf" srcId="{5C1EE173-E635-4C2C-893C-F48B6F79E7A2}" destId="{4FF6E13A-5D3D-4709-933D-493D4C6D37B1}" srcOrd="5" destOrd="0" presId="urn:microsoft.com/office/officeart/2005/8/layout/cycle3"/>
    <dgm:cxn modelId="{3947879E-5449-4ECE-8254-BB973D6C031C}" type="presParOf" srcId="{5C1EE173-E635-4C2C-893C-F48B6F79E7A2}" destId="{018EBC84-984D-48D6-8AD2-92E6D4CF91DC}" srcOrd="6" destOrd="0" presId="urn:microsoft.com/office/officeart/2005/8/layout/cycle3"/>
    <dgm:cxn modelId="{B0C66E22-F21F-4411-A12D-640D30818F81}" type="presParOf" srcId="{5C1EE173-E635-4C2C-893C-F48B6F79E7A2}" destId="{53B54B98-7D41-4FEA-9209-A3B95EE7A3F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1F123-5904-4EAD-A71C-51B136576A27}">
      <dsp:nvSpPr>
        <dsp:cNvPr id="0" name=""/>
        <dsp:cNvSpPr/>
      </dsp:nvSpPr>
      <dsp:spPr>
        <a:xfrm>
          <a:off x="2006452" y="-28053"/>
          <a:ext cx="4350201" cy="4350201"/>
        </a:xfrm>
        <a:prstGeom prst="circularArrow">
          <a:avLst>
            <a:gd name="adj1" fmla="val 5544"/>
            <a:gd name="adj2" fmla="val 330680"/>
            <a:gd name="adj3" fmla="val 14501564"/>
            <a:gd name="adj4" fmla="val 16958364"/>
            <a:gd name="adj5" fmla="val 5757"/>
          </a:avLst>
        </a:prstGeom>
        <a:solidFill>
          <a:srgbClr val="E4E4E3"/>
        </a:solidFill>
        <a:ln>
          <a:solidFill>
            <a:srgbClr val="E4E4E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0E481-511A-4B3B-B3CE-169599FE7050}">
      <dsp:nvSpPr>
        <dsp:cNvPr id="0" name=""/>
        <dsp:cNvSpPr/>
      </dsp:nvSpPr>
      <dsp:spPr>
        <a:xfrm>
          <a:off x="3497558" y="1067"/>
          <a:ext cx="1367988" cy="683994"/>
        </a:xfrm>
        <a:prstGeom prst="roundRect">
          <a:avLst/>
        </a:prstGeom>
        <a:solidFill>
          <a:srgbClr val="008691"/>
        </a:solidFill>
        <a:ln w="12700" cap="flat" cmpd="sng" algn="ctr">
          <a:solidFill>
            <a:srgbClr val="0086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1. Experiment-Data Nexus</a:t>
          </a:r>
        </a:p>
      </dsp:txBody>
      <dsp:txXfrm>
        <a:off x="3530948" y="34457"/>
        <a:ext cx="1301208" cy="617214"/>
      </dsp:txXfrm>
    </dsp:sp>
    <dsp:sp modelId="{23FAB34D-F1C6-4405-A38C-748D098FFA51}">
      <dsp:nvSpPr>
        <dsp:cNvPr id="0" name=""/>
        <dsp:cNvSpPr/>
      </dsp:nvSpPr>
      <dsp:spPr>
        <a:xfrm>
          <a:off x="4947931" y="699530"/>
          <a:ext cx="1367988" cy="683994"/>
        </a:xfrm>
        <a:prstGeom prst="roundRect">
          <a:avLst/>
        </a:prstGeom>
        <a:solidFill>
          <a:srgbClr val="008691"/>
        </a:solidFill>
        <a:ln w="12700" cap="flat" cmpd="sng" algn="ctr">
          <a:solidFill>
            <a:srgbClr val="0086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2. Vznik dat experimentu</a:t>
          </a:r>
        </a:p>
      </dsp:txBody>
      <dsp:txXfrm>
        <a:off x="4981321" y="732920"/>
        <a:ext cx="1301208" cy="617214"/>
      </dsp:txXfrm>
    </dsp:sp>
    <dsp:sp modelId="{6E221DE3-0B6F-4F45-BD8E-FD7C702565A3}">
      <dsp:nvSpPr>
        <dsp:cNvPr id="0" name=""/>
        <dsp:cNvSpPr/>
      </dsp:nvSpPr>
      <dsp:spPr>
        <a:xfrm>
          <a:off x="5306144" y="2268961"/>
          <a:ext cx="1367988" cy="683994"/>
        </a:xfrm>
        <a:prstGeom prst="roundRect">
          <a:avLst/>
        </a:prstGeom>
        <a:solidFill>
          <a:srgbClr val="008691"/>
        </a:solidFill>
        <a:ln w="12700" cap="flat" cmpd="sng" algn="ctr">
          <a:solidFill>
            <a:srgbClr val="0086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3. Primární zpracování dat</a:t>
          </a:r>
        </a:p>
      </dsp:txBody>
      <dsp:txXfrm>
        <a:off x="5339534" y="2302351"/>
        <a:ext cx="1301208" cy="617214"/>
      </dsp:txXfrm>
    </dsp:sp>
    <dsp:sp modelId="{F0A21A6F-8236-471A-9563-8E29B9B6633A}">
      <dsp:nvSpPr>
        <dsp:cNvPr id="0" name=""/>
        <dsp:cNvSpPr/>
      </dsp:nvSpPr>
      <dsp:spPr>
        <a:xfrm>
          <a:off x="4302454" y="3527548"/>
          <a:ext cx="1367988" cy="683994"/>
        </a:xfrm>
        <a:prstGeom prst="roundRect">
          <a:avLst/>
        </a:prstGeom>
        <a:solidFill>
          <a:srgbClr val="008691"/>
        </a:solidFill>
        <a:ln w="12700" cap="flat" cmpd="sng" algn="ctr">
          <a:solidFill>
            <a:srgbClr val="0086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4. Sekundární zpracování dat</a:t>
          </a:r>
        </a:p>
      </dsp:txBody>
      <dsp:txXfrm>
        <a:off x="4335844" y="3560938"/>
        <a:ext cx="1301208" cy="617214"/>
      </dsp:txXfrm>
    </dsp:sp>
    <dsp:sp modelId="{4FF6E13A-5D3D-4709-933D-493D4C6D37B1}">
      <dsp:nvSpPr>
        <dsp:cNvPr id="0" name=""/>
        <dsp:cNvSpPr/>
      </dsp:nvSpPr>
      <dsp:spPr>
        <a:xfrm>
          <a:off x="2692662" y="3527548"/>
          <a:ext cx="1367988" cy="683994"/>
        </a:xfrm>
        <a:prstGeom prst="roundRect">
          <a:avLst/>
        </a:prstGeom>
        <a:solidFill>
          <a:srgbClr val="008691"/>
        </a:solidFill>
        <a:ln w="12700" cap="flat" cmpd="sng" algn="ctr">
          <a:solidFill>
            <a:srgbClr val="0086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5. Uchovávání dat</a:t>
          </a:r>
        </a:p>
      </dsp:txBody>
      <dsp:txXfrm>
        <a:off x="2726052" y="3560938"/>
        <a:ext cx="1301208" cy="617214"/>
      </dsp:txXfrm>
    </dsp:sp>
    <dsp:sp modelId="{018EBC84-984D-48D6-8AD2-92E6D4CF91DC}">
      <dsp:nvSpPr>
        <dsp:cNvPr id="0" name=""/>
        <dsp:cNvSpPr/>
      </dsp:nvSpPr>
      <dsp:spPr>
        <a:xfrm>
          <a:off x="1688973" y="2268961"/>
          <a:ext cx="1367988" cy="683994"/>
        </a:xfrm>
        <a:prstGeom prst="roundRect">
          <a:avLst/>
        </a:prstGeom>
        <a:solidFill>
          <a:srgbClr val="008691"/>
        </a:solidFill>
        <a:ln w="12700" cap="flat" cmpd="sng" algn="ctr">
          <a:solidFill>
            <a:srgbClr val="0086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6. Zpřístupnění dat</a:t>
          </a:r>
        </a:p>
      </dsp:txBody>
      <dsp:txXfrm>
        <a:off x="1722363" y="2302351"/>
        <a:ext cx="1301208" cy="617214"/>
      </dsp:txXfrm>
    </dsp:sp>
    <dsp:sp modelId="{53B54B98-7D41-4FEA-9209-A3B95EE7A3F7}">
      <dsp:nvSpPr>
        <dsp:cNvPr id="0" name=""/>
        <dsp:cNvSpPr/>
      </dsp:nvSpPr>
      <dsp:spPr>
        <a:xfrm>
          <a:off x="2047185" y="699530"/>
          <a:ext cx="1367988" cy="683994"/>
        </a:xfrm>
        <a:prstGeom prst="roundRect">
          <a:avLst/>
        </a:prstGeom>
        <a:solidFill>
          <a:srgbClr val="008691"/>
        </a:solidFill>
        <a:ln w="12700" cap="flat" cmpd="sng" algn="ctr">
          <a:solidFill>
            <a:srgbClr val="0086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rgbClr val="FF0000"/>
              </a:solidFill>
            </a:rPr>
            <a:t>7. Opakované použití dat</a:t>
          </a:r>
        </a:p>
      </dsp:txBody>
      <dsp:txXfrm>
        <a:off x="2080575" y="732920"/>
        <a:ext cx="1301208" cy="617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94BFC-1840-4DEC-85BF-7664209F8283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F6CE-446A-4CFA-8755-5BD564AEEA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58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6409C1FB-E2EE-202F-A8B1-B0B560ED871A}"/>
              </a:ext>
            </a:extLst>
          </p:cNvPr>
          <p:cNvSpPr>
            <a:spLocks/>
          </p:cNvSpPr>
          <p:nvPr userDrawn="1"/>
        </p:nvSpPr>
        <p:spPr>
          <a:xfrm>
            <a:off x="-70679" y="-39757"/>
            <a:ext cx="12347493" cy="6945465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 descr="Obsah obrázku skica, kruh, Grafika, kresba&#10;&#10;Popis byl vytvořen automaticky">
            <a:extLst>
              <a:ext uri="{FF2B5EF4-FFF2-40B4-BE49-F238E27FC236}">
                <a16:creationId xmlns:a16="http://schemas.microsoft.com/office/drawing/2014/main" id="{1FB1F139-1CE9-C797-CE65-95BD89889BB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946" y="1956171"/>
            <a:ext cx="5579671" cy="311104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3BD662B-9AE0-026B-1F89-4DBE2DBD5E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695" y="1122363"/>
            <a:ext cx="10403305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5AF52-D9AD-3ABF-FA5F-619B5BF90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705" y="3602038"/>
            <a:ext cx="1039929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Quicksand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3E658621-7E92-1EDA-BC81-CDD05421226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3" y="183608"/>
            <a:ext cx="3862370" cy="794402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B79AB502-11D8-13C2-22D3-30373C03E1C9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5059" y="6105373"/>
            <a:ext cx="4013934" cy="5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00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260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13" descr="Obsah obrázku Grafika, kruh, skica, umění&#10;&#10;Popis byl vytvořen automaticky">
            <a:extLst>
              <a:ext uri="{FF2B5EF4-FFF2-40B4-BE49-F238E27FC236}">
                <a16:creationId xmlns:a16="http://schemas.microsoft.com/office/drawing/2014/main" id="{357525D4-DA03-5E05-CFEE-1C5453347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68" y="4650552"/>
            <a:ext cx="4557514" cy="254089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E264AEB-FBBC-0920-1672-5026EC9E0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344" y="954157"/>
            <a:ext cx="11083456" cy="12642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69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2CA4D6-E974-8415-46BC-0D6E7ED84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69" y="2293951"/>
            <a:ext cx="11087431" cy="3883012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405918-67CF-2D57-AF55-F0D9A1E1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270" y="6356350"/>
            <a:ext cx="787112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C20D5D-F580-379C-34CB-ECDAABBD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36235" cy="365125"/>
          </a:xfrm>
          <a:prstGeom prst="rect">
            <a:avLst/>
          </a:prstGeom>
        </p:spPr>
        <p:txBody>
          <a:bodyPr/>
          <a:lstStyle/>
          <a:p>
            <a:fld id="{2C025E57-EC01-477F-ACEE-FB8FA8689D5F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A2EDD69-038A-1876-4309-AEAE07D457C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503" y="183608"/>
            <a:ext cx="3862369" cy="7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83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34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93B6CD82-8EC7-76BB-EEDC-BE544E8C0AD4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36B96036-1F07-12D5-2145-840F1B3342A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3" y="183608"/>
            <a:ext cx="3862370" cy="79440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23E7BE-6482-2980-EC37-67A48A44B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716" y="2276475"/>
            <a:ext cx="5658852" cy="3900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F4BB31-1541-1007-C8F5-44BC3BF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76475"/>
            <a:ext cx="5241758" cy="3900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A41D6B0-50E7-CD4F-C288-03DA97175C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716" y="954157"/>
            <a:ext cx="11081084" cy="12642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A6AE943E-27F0-8565-7ED2-C8ECA052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778" y="6356350"/>
            <a:ext cx="7856621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CEEDC12C-829A-BE7B-9EE4-A7ADB6C5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36235" cy="365125"/>
          </a:xfrm>
          <a:prstGeom prst="rect">
            <a:avLst/>
          </a:prstGeom>
        </p:spPr>
        <p:txBody>
          <a:bodyPr/>
          <a:lstStyle/>
          <a:p>
            <a:fld id="{2C025E57-EC01-477F-ACEE-FB8FA8689D5F}" type="slidenum">
              <a:rPr lang="cs-CZ" smtClean="0"/>
              <a:t>‹#›</a:t>
            </a:fld>
            <a:endParaRPr lang="cs-CZ"/>
          </a:p>
        </p:txBody>
      </p:sp>
      <p:pic>
        <p:nvPicPr>
          <p:cNvPr id="15" name="Obrázek 14" descr="Obsah obrázku skica, kruh, Grafika, kresba&#10;&#10;Popis byl vytvořen automaticky">
            <a:extLst>
              <a:ext uri="{FF2B5EF4-FFF2-40B4-BE49-F238E27FC236}">
                <a16:creationId xmlns:a16="http://schemas.microsoft.com/office/drawing/2014/main" id="{AB2AB52D-3F7A-AA17-4244-B7DFCECF89E6}"/>
              </a:ext>
            </a:extLst>
          </p:cNvPr>
          <p:cNvPicPr/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946" y="1956171"/>
            <a:ext cx="5579671" cy="31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57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34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23E7BE-6482-2980-EC37-67A48A44B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6" y="2276475"/>
            <a:ext cx="5653272" cy="3900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F4BB31-1541-1007-C8F5-44BC3BF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276475"/>
            <a:ext cx="5241758" cy="3900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A6AE943E-27F0-8565-7ED2-C8ECA052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" y="6356350"/>
            <a:ext cx="787908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CEEDC12C-829A-BE7B-9EE4-A7ADB6C5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36235" cy="365125"/>
          </a:xfrm>
          <a:prstGeom prst="rect">
            <a:avLst/>
          </a:prstGeom>
        </p:spPr>
        <p:txBody>
          <a:bodyPr/>
          <a:lstStyle/>
          <a:p>
            <a:fld id="{2C025E57-EC01-477F-ACEE-FB8FA8689D5F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Zástupný obsah 13" descr="Obsah obrázku Grafika, kruh, skica, umění&#10;&#10;Popis byl vytvořen automaticky">
            <a:extLst>
              <a:ext uri="{FF2B5EF4-FFF2-40B4-BE49-F238E27FC236}">
                <a16:creationId xmlns:a16="http://schemas.microsoft.com/office/drawing/2014/main" id="{6A5E9080-24B1-FFBA-8927-93684BEA5D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68" y="4650552"/>
            <a:ext cx="4557514" cy="2540894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75919066-50DB-C817-D5D0-6C479DF82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368" y="954157"/>
            <a:ext cx="11087431" cy="12642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69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Název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1FF6F31-CBD2-B150-C580-9E47C3BE115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503" y="183608"/>
            <a:ext cx="3862369" cy="7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8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434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13" descr="Obsah obrázku Grafika, kruh, skica, umění&#10;&#10;Popis byl vytvořen automaticky">
            <a:extLst>
              <a:ext uri="{FF2B5EF4-FFF2-40B4-BE49-F238E27FC236}">
                <a16:creationId xmlns:a16="http://schemas.microsoft.com/office/drawing/2014/main" id="{9B4389D9-526C-414B-5CC1-2797F29C3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68" y="4650552"/>
            <a:ext cx="4557514" cy="254089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69713E0-2A2A-D658-AB78-5E532A596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344" y="954157"/>
            <a:ext cx="11083456" cy="12642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69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2EE48EE9-27BC-2249-6C68-0D86AF82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297" y="6356350"/>
            <a:ext cx="784284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3FE9847-5740-C15B-AE08-4582802D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36235" cy="365125"/>
          </a:xfrm>
          <a:prstGeom prst="rect">
            <a:avLst/>
          </a:prstGeom>
        </p:spPr>
        <p:txBody>
          <a:bodyPr/>
          <a:lstStyle/>
          <a:p>
            <a:fld id="{2C025E57-EC01-477F-ACEE-FB8FA8689D5F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2F5889-688D-4DD8-CBB6-2DE13063930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503" y="183608"/>
            <a:ext cx="3862369" cy="7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71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3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13" descr="Obsah obrázku Grafika, kruh, skica, umění&#10;&#10;Popis byl vytvořen automaticky">
            <a:extLst>
              <a:ext uri="{FF2B5EF4-FFF2-40B4-BE49-F238E27FC236}">
                <a16:creationId xmlns:a16="http://schemas.microsoft.com/office/drawing/2014/main" id="{9C35CA71-1067-556E-4F4F-6231C1EE9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68" y="4650552"/>
            <a:ext cx="4557514" cy="2540894"/>
          </a:xfrm>
          <a:prstGeom prst="rect">
            <a:avLst/>
          </a:prstGeom>
        </p:spPr>
      </p:pic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D9E9B7E6-D370-728D-470A-28332E2E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290" y="6356350"/>
            <a:ext cx="790610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3D767F8E-ACDF-528A-9B0B-A031464E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36235" cy="365125"/>
          </a:xfrm>
          <a:prstGeom prst="rect">
            <a:avLst/>
          </a:prstGeom>
        </p:spPr>
        <p:txBody>
          <a:bodyPr/>
          <a:lstStyle/>
          <a:p>
            <a:fld id="{2C025E57-EC01-477F-ACEE-FB8FA8689D5F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DE2AD17-C1E6-C59E-0F10-1219925ADC2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503" y="183608"/>
            <a:ext cx="3862369" cy="7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6409C1FB-E2EE-202F-A8B1-B0B560ED87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70679" y="-39757"/>
            <a:ext cx="12347493" cy="6945465"/>
          </a:xfrm>
          <a:prstGeom prst="rect">
            <a:avLst/>
          </a:prstGeom>
          <a:solidFill>
            <a:srgbClr val="E4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FB1F139-1CE9-C797-CE65-95BD89889BB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7946" y="1956311"/>
            <a:ext cx="5579671" cy="311076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3BD662B-9AE0-026B-1F89-4DBE2DBD5E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4695" y="1122363"/>
            <a:ext cx="10403305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08691"/>
                </a:solidFill>
                <a:latin typeface="Quicksand" pitchFamily="2" charset="-18"/>
              </a:defRPr>
            </a:lvl1pPr>
          </a:lstStyle>
          <a:p>
            <a:r>
              <a:rPr lang="cs-CZ" dirty="0"/>
              <a:t>Poděkování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5AF52-D9AD-3ABF-FA5F-619B5BF90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705" y="3602038"/>
            <a:ext cx="1039929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8691"/>
                </a:solidFill>
                <a:latin typeface="Quicksand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E658621-7E92-1EDA-BC81-CDD054212269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503" y="183608"/>
            <a:ext cx="3862369" cy="794402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B79AB502-11D8-13C2-22D3-30373C03E1C9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221" y="6105373"/>
            <a:ext cx="4067609" cy="579421"/>
          </a:xfrm>
          <a:prstGeom prst="rect">
            <a:avLst/>
          </a:prstGeom>
        </p:spPr>
      </p:pic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22B5D3BD-E549-CD04-94F0-8653496D19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291405" y="6352339"/>
            <a:ext cx="790610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691"/>
                </a:solidFill>
              </a:defRPr>
            </a:lvl1pPr>
          </a:lstStyle>
          <a:p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25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260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93596596-15B9-65E2-2E6D-B7C3FEB35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270" y="6356350"/>
            <a:ext cx="7871129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0D97B65B-2C95-751D-9E47-2E54CCAC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3623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C025E57-EC01-477F-ACEE-FB8FA8689D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77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4" r:id="rId5"/>
    <p:sldLayoutId id="2147483655" r:id="rId6"/>
    <p:sldLayoutId id="2147483661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arma.cz/pracovni-skupiny" TargetMode="External"/><Relationship Id="rId2" Type="http://schemas.openxmlformats.org/officeDocument/2006/relationships/hyperlink" Target="https://www.akvs.cz/pracovni-skupiny/ps-o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osc.cz/pracovni-skupiny" TargetMode="External"/><Relationship Id="rId5" Type="http://schemas.openxmlformats.org/officeDocument/2006/relationships/hyperlink" Target="https://www.rd-alliance.org/groups/rda-czech-republic" TargetMode="External"/><Relationship Id="rId4" Type="http://schemas.openxmlformats.org/officeDocument/2006/relationships/hyperlink" Target="https://discord.com/invite/PZBQ3JUbA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knihovna.vsb.cz/cs/podpora-sv/open-science/" TargetMode="External"/><Relationship Id="rId3" Type="http://schemas.openxmlformats.org/officeDocument/2006/relationships/hyperlink" Target="https://openscience.cvut.cz/" TargetMode="External"/><Relationship Id="rId7" Type="http://schemas.openxmlformats.org/officeDocument/2006/relationships/hyperlink" Target="https://knihovna.tul.cz/podpora-vedy/open-access" TargetMode="External"/><Relationship Id="rId2" Type="http://schemas.openxmlformats.org/officeDocument/2006/relationships/hyperlink" Target="https://openscience.cuni.cz/OSCI-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.k.utb.cz/" TargetMode="External"/><Relationship Id="rId11" Type="http://schemas.openxmlformats.org/officeDocument/2006/relationships/hyperlink" Target="http://www.openscience.cz/" TargetMode="External"/><Relationship Id="rId5" Type="http://schemas.openxmlformats.org/officeDocument/2006/relationships/hyperlink" Target="https://openscience.muni.cz/" TargetMode="External"/><Relationship Id="rId10" Type="http://schemas.openxmlformats.org/officeDocument/2006/relationships/hyperlink" Target="https://openscience.lib.cas.cz/en/" TargetMode="External"/><Relationship Id="rId4" Type="http://schemas.openxmlformats.org/officeDocument/2006/relationships/hyperlink" Target="https://openscience.upol.cz/" TargetMode="External"/><Relationship Id="rId9" Type="http://schemas.openxmlformats.org/officeDocument/2006/relationships/hyperlink" Target="https://uvis.mendelu.cz/osc-namendel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recon.cz/event/6/" TargetMode="External"/><Relationship Id="rId7" Type="http://schemas.openxmlformats.org/officeDocument/2006/relationships/hyperlink" Target="https://knowledge4policy.ec.europa.eu/event/science-policy-conference_en" TargetMode="External"/><Relationship Id="rId2" Type="http://schemas.openxmlformats.org/officeDocument/2006/relationships/hyperlink" Target="https://open.spotify.com/episode/2ZAt8GwPKuWRSBB3U8Iej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arma.cz/kalendar-akci/regon-listopad-2023-vedecka-diplomacie" TargetMode="External"/><Relationship Id="rId5" Type="http://schemas.openxmlformats.org/officeDocument/2006/relationships/hyperlink" Target="https://kuk.muni.cz/predatori/" TargetMode="External"/><Relationship Id="rId4" Type="http://schemas.openxmlformats.org/officeDocument/2006/relationships/hyperlink" Target="http://www.eosc.cz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.cz/pracovni-skupiny" TargetMode="External"/><Relationship Id="rId2" Type="http://schemas.openxmlformats.org/officeDocument/2006/relationships/hyperlink" Target="https://www.eosc.cz/media/3517655/eosc_architektura-implementac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rast.cz/cs/publikace/analyza-aktualniho-stavu-kapacit-pro-implementaci-eosc-v-cr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.cz/informace-a-udalosti/clanky/zastupci-z-cele-evropy-se-setkali-na-prvnim-setkani-national-eosc-tripartite" TargetMode="External"/><Relationship Id="rId2" Type="http://schemas.openxmlformats.org/officeDocument/2006/relationships/hyperlink" Target="http://www.eosc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osc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osc.cz/pracovni-skupin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osc.cz/skolici-centru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osc.cz/informace-a-udalosti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osc.cz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baze-strategie.cz/cz/urad-vlady/strategie/narodni-strategie-otevreneho-pristupu-k-vedeckym-informacim?typ=struktur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baze-strategie.cz/cz/urad-vlady/strategie/narodni-strategie-otevreneho-pristupu-k-vedeckym-informacim?typ=struktur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steropenscience.eu/node/142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A9A52-7939-5DA5-CD9A-010A6B934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/>
              <a:t>Open Science a EOSC v 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42FF16-8E51-613A-1D17-5820D860A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/>
              <a:t>Aktuální stav a vyhlídky na rok 2024</a:t>
            </a:r>
          </a:p>
          <a:p>
            <a:endParaRPr lang="cs-CZ" dirty="0"/>
          </a:p>
          <a:p>
            <a:r>
              <a:rPr lang="cs-CZ" dirty="0"/>
              <a:t>Jiří Marek</a:t>
            </a:r>
          </a:p>
          <a:p>
            <a:endParaRPr lang="cs-CZ" dirty="0"/>
          </a:p>
          <a:p>
            <a:r>
              <a:rPr lang="cs-CZ" dirty="0"/>
              <a:t>Blok expertů KISK</a:t>
            </a:r>
          </a:p>
          <a:p>
            <a:r>
              <a:rPr lang="cs-CZ" dirty="0"/>
              <a:t>26.10.2023</a:t>
            </a:r>
          </a:p>
        </p:txBody>
      </p:sp>
    </p:spTree>
    <p:extLst>
      <p:ext uri="{BB962C8B-B14F-4D97-AF65-F5344CB8AC3E}">
        <p14:creationId xmlns:p14="http://schemas.microsoft.com/office/powerpoint/2010/main" val="150775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obsah 6">
            <a:extLst>
              <a:ext uri="{FF2B5EF4-FFF2-40B4-BE49-F238E27FC236}">
                <a16:creationId xmlns:a16="http://schemas.microsoft.com/office/drawing/2014/main" id="{562D6C69-FF06-74FC-0FAF-2CCD48DEE1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279"/>
              </p:ext>
            </p:extLst>
          </p:nvPr>
        </p:nvGraphicFramePr>
        <p:xfrm>
          <a:off x="1856073" y="1902254"/>
          <a:ext cx="8363106" cy="4212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Kruhová šipka 9">
            <a:extLst>
              <a:ext uri="{FF2B5EF4-FFF2-40B4-BE49-F238E27FC236}">
                <a16:creationId xmlns:a16="http://schemas.microsoft.com/office/drawing/2014/main" id="{166F0579-0F76-203F-B6E5-C2A119FA5AA0}"/>
              </a:ext>
            </a:extLst>
          </p:cNvPr>
          <p:cNvSpPr/>
          <p:nvPr/>
        </p:nvSpPr>
        <p:spPr>
          <a:xfrm>
            <a:off x="6984797" y="3696210"/>
            <a:ext cx="1770035" cy="1563572"/>
          </a:xfrm>
          <a:prstGeom prst="circularArrow">
            <a:avLst>
              <a:gd name="adj1" fmla="val 5544"/>
              <a:gd name="adj2" fmla="val 330680"/>
              <a:gd name="adj3" fmla="val 14501564"/>
              <a:gd name="adj4" fmla="val 16958364"/>
              <a:gd name="adj5" fmla="val 5757"/>
            </a:avLst>
          </a:prstGeom>
          <a:solidFill>
            <a:srgbClr val="E4E4E3"/>
          </a:solidFill>
          <a:ln>
            <a:solidFill>
              <a:srgbClr val="E4E4E3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Kruhová šipka 10">
            <a:extLst>
              <a:ext uri="{FF2B5EF4-FFF2-40B4-BE49-F238E27FC236}">
                <a16:creationId xmlns:a16="http://schemas.microsoft.com/office/drawing/2014/main" id="{63EE6DF6-EDCA-62FE-57A3-3FEAB42459A9}"/>
              </a:ext>
            </a:extLst>
          </p:cNvPr>
          <p:cNvSpPr/>
          <p:nvPr/>
        </p:nvSpPr>
        <p:spPr>
          <a:xfrm>
            <a:off x="6625433" y="2132638"/>
            <a:ext cx="1770035" cy="1563572"/>
          </a:xfrm>
          <a:prstGeom prst="circularArrow">
            <a:avLst>
              <a:gd name="adj1" fmla="val 5544"/>
              <a:gd name="adj2" fmla="val 330680"/>
              <a:gd name="adj3" fmla="val 14501564"/>
              <a:gd name="adj4" fmla="val 16958364"/>
              <a:gd name="adj5" fmla="val 5757"/>
            </a:avLst>
          </a:prstGeom>
          <a:solidFill>
            <a:srgbClr val="E4E4E3"/>
          </a:solidFill>
          <a:ln>
            <a:solidFill>
              <a:srgbClr val="E4E4E3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Kruhová šipka 11">
            <a:extLst>
              <a:ext uri="{FF2B5EF4-FFF2-40B4-BE49-F238E27FC236}">
                <a16:creationId xmlns:a16="http://schemas.microsoft.com/office/drawing/2014/main" id="{8186A773-74B4-17CE-6B8A-278DC5549901}"/>
              </a:ext>
            </a:extLst>
          </p:cNvPr>
          <p:cNvSpPr/>
          <p:nvPr/>
        </p:nvSpPr>
        <p:spPr>
          <a:xfrm>
            <a:off x="5152608" y="1395852"/>
            <a:ext cx="1770035" cy="1563572"/>
          </a:xfrm>
          <a:prstGeom prst="circularArrow">
            <a:avLst>
              <a:gd name="adj1" fmla="val 5544"/>
              <a:gd name="adj2" fmla="val 330680"/>
              <a:gd name="adj3" fmla="val 14501564"/>
              <a:gd name="adj4" fmla="val 16958364"/>
              <a:gd name="adj5" fmla="val 5757"/>
            </a:avLst>
          </a:prstGeom>
          <a:solidFill>
            <a:srgbClr val="E4E4E3"/>
          </a:solidFill>
          <a:ln>
            <a:solidFill>
              <a:srgbClr val="E4E4E3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Kruhová šipka 12">
            <a:extLst>
              <a:ext uri="{FF2B5EF4-FFF2-40B4-BE49-F238E27FC236}">
                <a16:creationId xmlns:a16="http://schemas.microsoft.com/office/drawing/2014/main" id="{CBD0D2A0-9943-48C4-7D9A-41E207E79642}"/>
              </a:ext>
            </a:extLst>
          </p:cNvPr>
          <p:cNvSpPr/>
          <p:nvPr/>
        </p:nvSpPr>
        <p:spPr>
          <a:xfrm>
            <a:off x="5946541" y="4978833"/>
            <a:ext cx="1770035" cy="1563572"/>
          </a:xfrm>
          <a:prstGeom prst="circularArrow">
            <a:avLst>
              <a:gd name="adj1" fmla="val 5544"/>
              <a:gd name="adj2" fmla="val 330680"/>
              <a:gd name="adj3" fmla="val 14501564"/>
              <a:gd name="adj4" fmla="val 16958364"/>
              <a:gd name="adj5" fmla="val 5757"/>
            </a:avLst>
          </a:prstGeom>
          <a:solidFill>
            <a:srgbClr val="E4E4E3"/>
          </a:solidFill>
          <a:ln>
            <a:solidFill>
              <a:srgbClr val="E4E4E3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F4ED8C-92E6-5468-D670-259FED6E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Re-use v otevřeném prostředí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C9CF0B-351C-9329-85B9-661ED69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B94314C-391E-865C-2DC6-44EC6CF8C3E8}"/>
              </a:ext>
            </a:extLst>
          </p:cNvPr>
          <p:cNvSpPr txBox="1"/>
          <p:nvPr/>
        </p:nvSpPr>
        <p:spPr>
          <a:xfrm>
            <a:off x="5072778" y="3522197"/>
            <a:ext cx="178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Vědecký výzkum</a:t>
            </a:r>
          </a:p>
          <a:p>
            <a:pPr algn="ctr"/>
            <a:endParaRPr lang="cs-CZ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Životní cyklus dat</a:t>
            </a:r>
          </a:p>
        </p:txBody>
      </p:sp>
      <p:sp>
        <p:nvSpPr>
          <p:cNvPr id="6" name="Šipka: ohnutá 11">
            <a:extLst>
              <a:ext uri="{FF2B5EF4-FFF2-40B4-BE49-F238E27FC236}">
                <a16:creationId xmlns:a16="http://schemas.microsoft.com/office/drawing/2014/main" id="{FCE0C254-4E4F-48F6-0C75-6EBA06AC9ECD}"/>
              </a:ext>
            </a:extLst>
          </p:cNvPr>
          <p:cNvSpPr/>
          <p:nvPr/>
        </p:nvSpPr>
        <p:spPr bwMode="auto">
          <a:xfrm flipH="1">
            <a:off x="1633584" y="4789714"/>
            <a:ext cx="4462415" cy="830997"/>
          </a:xfrm>
          <a:prstGeom prst="bentArrow">
            <a:avLst>
              <a:gd name="adj1" fmla="val 18382"/>
              <a:gd name="adj2" fmla="val 23971"/>
              <a:gd name="adj3" fmla="val 50000"/>
              <a:gd name="adj4" fmla="val 43750"/>
            </a:avLst>
          </a:prstGeom>
          <a:noFill/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2F9D694-2355-852C-3AAF-B2B430672187}"/>
              </a:ext>
            </a:extLst>
          </p:cNvPr>
          <p:cNvSpPr txBox="1"/>
          <p:nvPr/>
        </p:nvSpPr>
        <p:spPr>
          <a:xfrm>
            <a:off x="282270" y="4707891"/>
            <a:ext cx="109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Vědecká publikace</a:t>
            </a:r>
          </a:p>
        </p:txBody>
      </p:sp>
      <p:sp>
        <p:nvSpPr>
          <p:cNvPr id="8" name="Kruhová šipka 7">
            <a:extLst>
              <a:ext uri="{FF2B5EF4-FFF2-40B4-BE49-F238E27FC236}">
                <a16:creationId xmlns:a16="http://schemas.microsoft.com/office/drawing/2014/main" id="{21378CC3-4F04-3E03-F86A-836CB1DCC19C}"/>
              </a:ext>
            </a:extLst>
          </p:cNvPr>
          <p:cNvSpPr/>
          <p:nvPr/>
        </p:nvSpPr>
        <p:spPr>
          <a:xfrm>
            <a:off x="0" y="4272432"/>
            <a:ext cx="1622552" cy="1455694"/>
          </a:xfrm>
          <a:prstGeom prst="circularArrow">
            <a:avLst>
              <a:gd name="adj1" fmla="val 5544"/>
              <a:gd name="adj2" fmla="val 330680"/>
              <a:gd name="adj3" fmla="val 14501564"/>
              <a:gd name="adj4" fmla="val 16958364"/>
              <a:gd name="adj5" fmla="val 5757"/>
            </a:avLst>
          </a:prstGeom>
          <a:solidFill>
            <a:srgbClr val="FFC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3742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3CA90-B189-6956-EC4C-1F793208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84" y="2235200"/>
            <a:ext cx="10403305" cy="2387600"/>
          </a:xfrm>
        </p:spPr>
        <p:txBody>
          <a:bodyPr anchor="ctr"/>
          <a:lstStyle/>
          <a:p>
            <a:r>
              <a:rPr lang="cs-CZ" dirty="0"/>
              <a:t>1b.</a:t>
            </a:r>
            <a:r>
              <a:rPr lang="cs-CZ" sz="6000" dirty="0"/>
              <a:t> Aktuální stav Open Science</a:t>
            </a:r>
            <a:br>
              <a:rPr lang="cs-CZ" sz="6000" dirty="0"/>
            </a:br>
            <a:r>
              <a:rPr lang="cs-CZ" sz="6000" dirty="0"/>
              <a:t> v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061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D84F9-EEB4-5326-DD47-958AF218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Science a projekty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C527E2-2EC6-7032-9A53-E1B703299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Podmínky poskytovatelů financí:</a:t>
            </a:r>
          </a:p>
          <a:p>
            <a:pPr lvl="1"/>
            <a:r>
              <a:rPr lang="cs-CZ" dirty="0"/>
              <a:t>Národní</a:t>
            </a:r>
          </a:p>
          <a:p>
            <a:pPr lvl="2"/>
            <a:r>
              <a:rPr lang="cs-CZ" dirty="0"/>
              <a:t>OP JAK – Špičkový výzkum, Mezisektorová spolupráce, Společenské a humanitní vědy</a:t>
            </a:r>
          </a:p>
          <a:p>
            <a:pPr lvl="2"/>
            <a:r>
              <a:rPr lang="cs-CZ" dirty="0"/>
              <a:t>TAČR</a:t>
            </a:r>
          </a:p>
          <a:p>
            <a:pPr lvl="2"/>
            <a:r>
              <a:rPr lang="cs-CZ" dirty="0"/>
              <a:t>GAČR</a:t>
            </a:r>
          </a:p>
          <a:p>
            <a:pPr lvl="2"/>
            <a:r>
              <a:rPr lang="cs-CZ" dirty="0"/>
              <a:t>…</a:t>
            </a:r>
          </a:p>
          <a:p>
            <a:pPr lvl="1"/>
            <a:r>
              <a:rPr lang="cs-CZ" dirty="0"/>
              <a:t>Mezinárodní</a:t>
            </a:r>
          </a:p>
          <a:p>
            <a:pPr lvl="2"/>
            <a:r>
              <a:rPr lang="cs-CZ" dirty="0"/>
              <a:t>Horizon Europe</a:t>
            </a:r>
          </a:p>
          <a:p>
            <a:pPr lvl="2"/>
            <a:r>
              <a:rPr lang="cs-CZ" dirty="0"/>
              <a:t>Bill and Melinda Gates </a:t>
            </a:r>
            <a:r>
              <a:rPr lang="cs-CZ" dirty="0" err="1"/>
              <a:t>Foundation</a:t>
            </a:r>
            <a:endParaRPr lang="cs-CZ" dirty="0"/>
          </a:p>
          <a:p>
            <a:pPr lvl="2"/>
            <a:r>
              <a:rPr lang="cs-CZ" dirty="0"/>
              <a:t>…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F85425-97FF-E655-87F9-99A2986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05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D84F9-EEB4-5326-DD47-958AF218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Science a projekty (2)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C527E2-2EC6-7032-9A53-E1B703299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Typicky se řeší:</a:t>
            </a:r>
          </a:p>
          <a:p>
            <a:pPr lvl="1"/>
            <a:r>
              <a:rPr lang="cs-CZ" dirty="0"/>
              <a:t>Open Access poplatky</a:t>
            </a:r>
          </a:p>
          <a:p>
            <a:pPr lvl="1"/>
            <a:r>
              <a:rPr lang="cs-CZ" dirty="0"/>
              <a:t>Licence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endParaRPr lang="cs-CZ" dirty="0"/>
          </a:p>
          <a:p>
            <a:pPr lvl="1"/>
            <a:r>
              <a:rPr lang="cs-CZ" dirty="0"/>
              <a:t>Data Management </a:t>
            </a:r>
            <a:r>
              <a:rPr lang="cs-CZ" dirty="0" err="1"/>
              <a:t>Plan</a:t>
            </a:r>
            <a:r>
              <a:rPr lang="cs-CZ" dirty="0"/>
              <a:t> (</a:t>
            </a:r>
            <a:r>
              <a:rPr lang="cs-CZ" dirty="0" err="1"/>
              <a:t>DMPs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Kam data uložit</a:t>
            </a:r>
          </a:p>
          <a:p>
            <a:pPr lvl="1"/>
            <a:r>
              <a:rPr lang="cs-CZ" dirty="0"/>
              <a:t>Je potřeba datový </a:t>
            </a:r>
            <a:r>
              <a:rPr lang="cs-CZ" dirty="0" err="1"/>
              <a:t>steward</a:t>
            </a:r>
            <a:r>
              <a:rPr lang="cs-CZ" dirty="0"/>
              <a:t> pro projekt apod.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F85425-97FF-E655-87F9-99A2986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219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D84F9-EEB4-5326-DD47-958AF218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Science pracovní skupiny/komunity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C527E2-2EC6-7032-9A53-E1B703299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PS Open Science při Asociaci knihoven vysokých škol</a:t>
            </a:r>
            <a:r>
              <a:rPr lang="cs-CZ" dirty="0"/>
              <a:t> (AKVŠ)</a:t>
            </a:r>
          </a:p>
          <a:p>
            <a:r>
              <a:rPr lang="cs-CZ" dirty="0">
                <a:hlinkClick r:id="rId3"/>
              </a:rPr>
              <a:t>PS Open Science při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Česká asociace manažerů a administrátorů ve výzkumu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cs-CZ" dirty="0"/>
              <a:t>CZARMA)</a:t>
            </a:r>
          </a:p>
          <a:p>
            <a:r>
              <a:rPr lang="cs-CZ" dirty="0">
                <a:hlinkClick r:id="rId4"/>
              </a:rPr>
              <a:t>Komunita Data Stewardů ČR</a:t>
            </a:r>
            <a:endParaRPr lang="cs-CZ" dirty="0"/>
          </a:p>
          <a:p>
            <a:r>
              <a:rPr lang="cs-CZ" dirty="0" err="1">
                <a:hlinkClick r:id="rId5"/>
              </a:rPr>
              <a:t>Research</a:t>
            </a:r>
            <a:r>
              <a:rPr lang="cs-CZ" dirty="0">
                <a:hlinkClick r:id="rId5"/>
              </a:rPr>
              <a:t> Data </a:t>
            </a:r>
            <a:r>
              <a:rPr lang="cs-CZ" dirty="0" err="1">
                <a:hlinkClick r:id="rId5"/>
              </a:rPr>
              <a:t>Alliance</a:t>
            </a:r>
            <a:r>
              <a:rPr lang="cs-CZ" dirty="0">
                <a:hlinkClick r:id="rId5"/>
              </a:rPr>
              <a:t> Czech Republic (RDA CZ)</a:t>
            </a:r>
            <a:endParaRPr lang="cs-CZ" dirty="0"/>
          </a:p>
          <a:p>
            <a:r>
              <a:rPr lang="cs-CZ" dirty="0">
                <a:hlinkClick r:id="rId6"/>
              </a:rPr>
              <a:t>PS EOSC CZ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F85425-97FF-E655-87F9-99A2986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50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D84F9-EEB4-5326-DD47-958AF218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Science na univerzitách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C527E2-2EC6-7032-9A53-E1B703299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 Science support týmy na </a:t>
            </a:r>
            <a:r>
              <a:rPr lang="cs-CZ" dirty="0">
                <a:hlinkClick r:id="rId2"/>
              </a:rPr>
              <a:t>UK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ČVUT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UPOL</a:t>
            </a:r>
            <a:r>
              <a:rPr lang="cs-CZ" dirty="0"/>
              <a:t>, </a:t>
            </a:r>
            <a:r>
              <a:rPr lang="cs-CZ" dirty="0">
                <a:hlinkClick r:id="rId5"/>
              </a:rPr>
              <a:t>MU</a:t>
            </a:r>
            <a:r>
              <a:rPr lang="cs-CZ" dirty="0"/>
              <a:t>, </a:t>
            </a:r>
            <a:r>
              <a:rPr lang="cs-CZ" dirty="0">
                <a:hlinkClick r:id="rId6"/>
              </a:rPr>
              <a:t>UTB</a:t>
            </a:r>
            <a:r>
              <a:rPr lang="cs-CZ" dirty="0"/>
              <a:t>, </a:t>
            </a:r>
            <a:r>
              <a:rPr lang="cs-CZ" dirty="0">
                <a:hlinkClick r:id="rId7"/>
              </a:rPr>
              <a:t>TUL</a:t>
            </a:r>
            <a:r>
              <a:rPr lang="cs-CZ" dirty="0"/>
              <a:t>, </a:t>
            </a:r>
            <a:r>
              <a:rPr lang="cs-CZ" dirty="0">
                <a:hlinkClick r:id="rId8"/>
              </a:rPr>
              <a:t>VŠB-TUO</a:t>
            </a:r>
            <a:r>
              <a:rPr lang="cs-CZ" dirty="0"/>
              <a:t>, </a:t>
            </a:r>
            <a:r>
              <a:rPr lang="cs-CZ" dirty="0">
                <a:hlinkClick r:id="rId9"/>
              </a:rPr>
              <a:t>Mendelu</a:t>
            </a:r>
            <a:r>
              <a:rPr lang="cs-CZ" dirty="0"/>
              <a:t>…</a:t>
            </a:r>
          </a:p>
          <a:p>
            <a:r>
              <a:rPr lang="cs-CZ" dirty="0"/>
              <a:t>Open Science týmy na </a:t>
            </a:r>
            <a:r>
              <a:rPr lang="cs-CZ" dirty="0">
                <a:hlinkClick r:id="rId10"/>
              </a:rPr>
              <a:t>AVČR</a:t>
            </a:r>
            <a:endParaRPr lang="cs-CZ" dirty="0"/>
          </a:p>
          <a:p>
            <a:r>
              <a:rPr lang="cs-CZ" dirty="0"/>
              <a:t>Open Science koordinace v rámci Národní technické knihovny (NTK) + v přípravě web </a:t>
            </a:r>
            <a:r>
              <a:rPr lang="cs-CZ" dirty="0">
                <a:hlinkClick r:id="rId11"/>
              </a:rPr>
              <a:t>www.openscience.cz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Podpora primárně: Open Access a FAIR Data, postupně se očekává podpora i v oblasti Citizen Science a Open Source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F85425-97FF-E655-87F9-99A2986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60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D84F9-EEB4-5326-DD47-958AF218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Science témata, která rezonují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C527E2-2EC6-7032-9A53-E1B703299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Diamantová cesta Open Access</a:t>
            </a:r>
            <a:endParaRPr lang="cs-CZ" dirty="0"/>
          </a:p>
          <a:p>
            <a:r>
              <a:rPr lang="cs-CZ" dirty="0">
                <a:hlinkClick r:id="rId3"/>
              </a:rPr>
              <a:t>Open Science a hodnocení vědy</a:t>
            </a:r>
            <a:endParaRPr lang="cs-CZ" dirty="0"/>
          </a:p>
          <a:p>
            <a:r>
              <a:rPr lang="cs-CZ" dirty="0">
                <a:hlinkClick r:id="rId4"/>
              </a:rPr>
              <a:t>Ukládání dat a EOSC</a:t>
            </a:r>
            <a:endParaRPr lang="cs-CZ" dirty="0"/>
          </a:p>
          <a:p>
            <a:r>
              <a:rPr lang="cs-CZ" dirty="0">
                <a:hlinkClick r:id="rId5"/>
              </a:rPr>
              <a:t>Predátorské časopisy</a:t>
            </a:r>
            <a:endParaRPr lang="cs-CZ" dirty="0"/>
          </a:p>
          <a:p>
            <a:r>
              <a:rPr lang="cs-CZ" dirty="0">
                <a:hlinkClick r:id="rId6"/>
              </a:rPr>
              <a:t>Vědecká diplomacie</a:t>
            </a:r>
            <a:r>
              <a:rPr lang="cs-CZ" dirty="0"/>
              <a:t>/</a:t>
            </a:r>
            <a:r>
              <a:rPr lang="cs-CZ" dirty="0">
                <a:hlinkClick r:id="rId7"/>
              </a:rPr>
              <a:t>Evidence </a:t>
            </a:r>
            <a:r>
              <a:rPr lang="cs-CZ" dirty="0" err="1">
                <a:hlinkClick r:id="rId7"/>
              </a:rPr>
              <a:t>based</a:t>
            </a:r>
            <a:r>
              <a:rPr lang="cs-CZ" dirty="0">
                <a:hlinkClick r:id="rId7"/>
              </a:rPr>
              <a:t> </a:t>
            </a:r>
            <a:r>
              <a:rPr lang="cs-CZ" dirty="0" err="1">
                <a:hlinkClick r:id="rId7"/>
              </a:rPr>
              <a:t>policymaking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F85425-97FF-E655-87F9-99A2986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159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3CA90-B189-6956-EC4C-1F793208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84" y="2235200"/>
            <a:ext cx="10403305" cy="2387600"/>
          </a:xfrm>
        </p:spPr>
        <p:txBody>
          <a:bodyPr anchor="ctr"/>
          <a:lstStyle/>
          <a:p>
            <a:r>
              <a:rPr lang="cs-CZ" dirty="0"/>
              <a:t>2.</a:t>
            </a:r>
            <a:r>
              <a:rPr lang="cs-CZ" sz="6000" dirty="0"/>
              <a:t> Představení </a:t>
            </a:r>
            <a:br>
              <a:rPr lang="cs-CZ" sz="6000" dirty="0"/>
            </a:br>
            <a:r>
              <a:rPr lang="cs-CZ" sz="6000" dirty="0"/>
              <a:t>EOSC a EOSC 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85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B6EB4-38F3-91C1-94A2-460348E1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European</a:t>
            </a:r>
            <a:r>
              <a:rPr lang="cs-CZ" dirty="0"/>
              <a:t> Open Science Cloud (EOSC)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1AF68B-CB0D-FD0C-F851-A2305534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69" y="2218414"/>
            <a:ext cx="11087431" cy="3958549"/>
          </a:xfrm>
        </p:spPr>
        <p:txBody>
          <a:bodyPr/>
          <a:lstStyle/>
          <a:p>
            <a:r>
              <a:rPr lang="cs-CZ" sz="2000" b="1" dirty="0"/>
              <a:t>Technologické, programové i procesní zázemí, které podporuje uspořádanou práci s výzkumnými daty</a:t>
            </a:r>
          </a:p>
          <a:p>
            <a:pPr lvl="1"/>
            <a:r>
              <a:rPr lang="cs-CZ" sz="1800" dirty="0"/>
              <a:t>sdružuje a poskytuje </a:t>
            </a:r>
            <a:r>
              <a:rPr lang="cs-CZ" sz="1800" b="1" dirty="0"/>
              <a:t>kapacitu</a:t>
            </a:r>
            <a:r>
              <a:rPr lang="cs-CZ" sz="1800" dirty="0"/>
              <a:t>, kde data lze dlouhodobě udržovat</a:t>
            </a:r>
          </a:p>
          <a:p>
            <a:pPr lvl="1"/>
            <a:r>
              <a:rPr lang="cs-CZ" sz="1800" dirty="0"/>
              <a:t>poskytuje nástroje pro (snadnou) </a:t>
            </a:r>
            <a:r>
              <a:rPr lang="cs-CZ" sz="1800" b="1" dirty="0"/>
              <a:t>správu</a:t>
            </a:r>
            <a:r>
              <a:rPr lang="cs-CZ" sz="1800" dirty="0"/>
              <a:t> dat</a:t>
            </a:r>
          </a:p>
          <a:p>
            <a:pPr lvl="1"/>
            <a:r>
              <a:rPr lang="cs-CZ" sz="1800" dirty="0"/>
              <a:t>poskytuje nástroje a prostředí pro </a:t>
            </a:r>
            <a:r>
              <a:rPr lang="cs-CZ" sz="1800" b="1" dirty="0"/>
              <a:t>řízení přístupu</a:t>
            </a:r>
            <a:r>
              <a:rPr lang="cs-CZ" sz="1800" dirty="0"/>
              <a:t> k datům</a:t>
            </a:r>
          </a:p>
          <a:p>
            <a:pPr lvl="1"/>
            <a:r>
              <a:rPr lang="cs-CZ" sz="1800" dirty="0"/>
              <a:t>zpřístupňuje nástroje a prostředí pro zpracování (analýzu, …) a propojuje je s daty</a:t>
            </a:r>
          </a:p>
          <a:p>
            <a:r>
              <a:rPr lang="cs-CZ" sz="2000" b="1" dirty="0"/>
              <a:t>Federovaný princip</a:t>
            </a:r>
          </a:p>
          <a:p>
            <a:pPr lvl="1"/>
            <a:r>
              <a:rPr lang="cs-CZ" sz="1800" dirty="0"/>
              <a:t>umožňuje nezávislý vývoj, rozvoj i údržbu jednotlivých komponent</a:t>
            </a:r>
          </a:p>
          <a:p>
            <a:pPr lvl="1"/>
            <a:r>
              <a:rPr lang="cs-CZ" sz="1800" dirty="0"/>
              <a:t>vyžaduje shodu na základních standardech a rozhraních</a:t>
            </a:r>
          </a:p>
          <a:p>
            <a:r>
              <a:rPr lang="cs-CZ" sz="2000" b="1" dirty="0"/>
              <a:t>Nevytváří jedno správné úložiště, ale propojuje komponenty do společného celku</a:t>
            </a:r>
          </a:p>
          <a:p>
            <a:r>
              <a:rPr lang="cs-CZ" sz="2000" b="1" dirty="0"/>
              <a:t>Sdílení dat napříč zeměmi i disciplínami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E78C14-75A3-5840-4B41-EBDA389D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234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B6EB4-38F3-91C1-94A2-460348E1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okénko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1AF68B-CB0D-FD0C-F851-A2305534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69" y="1777429"/>
            <a:ext cx="11087431" cy="4399534"/>
          </a:xfrm>
        </p:spPr>
        <p:txBody>
          <a:bodyPr/>
          <a:lstStyle/>
          <a:p>
            <a:r>
              <a:rPr lang="cs-CZ" sz="1500" b="1" dirty="0"/>
              <a:t>Dlouhodobý proces, zahájený EK již v roce 2015</a:t>
            </a:r>
          </a:p>
          <a:p>
            <a:r>
              <a:rPr lang="cs-CZ" sz="1500" b="1" dirty="0"/>
              <a:t>2018-2020 - První rozsáhlá fáze </a:t>
            </a:r>
          </a:p>
          <a:p>
            <a:pPr lvl="1"/>
            <a:r>
              <a:rPr lang="cs-CZ" sz="1400" dirty="0"/>
              <a:t>Programová podpora H2020 (cca 250 Milionů Euro)</a:t>
            </a:r>
          </a:p>
          <a:p>
            <a:pPr lvl="1"/>
            <a:r>
              <a:rPr lang="cs-CZ" sz="1400" dirty="0"/>
              <a:t>Vývoj specifickým komponent, strategické studie</a:t>
            </a:r>
          </a:p>
          <a:p>
            <a:pPr lvl="1"/>
            <a:r>
              <a:rPr lang="cs-CZ" sz="1400" dirty="0" err="1"/>
              <a:t>Clusterové</a:t>
            </a:r>
            <a:r>
              <a:rPr lang="cs-CZ" sz="1400" dirty="0"/>
              <a:t> projekty – zapojení velkých výzkumných infrastruktur (ESFRI)</a:t>
            </a:r>
          </a:p>
          <a:p>
            <a:pPr lvl="1"/>
            <a:r>
              <a:rPr lang="cs-CZ" sz="1400" dirty="0"/>
              <a:t>Určitým završením bylo ustavení EOSC Asociace</a:t>
            </a:r>
          </a:p>
          <a:p>
            <a:r>
              <a:rPr lang="cs-CZ" sz="1500" b="1" dirty="0"/>
              <a:t>29. 7. 2020 formálně založena EOSC AISBL </a:t>
            </a:r>
            <a:r>
              <a:rPr lang="cs-CZ" sz="1500" dirty="0"/>
              <a:t>(nezisková organizace) v Belgii, formálně potvrzena 11.9.2020 (</a:t>
            </a:r>
            <a:r>
              <a:rPr lang="cs-CZ" sz="1500" dirty="0" err="1"/>
              <a:t>Royal</a:t>
            </a:r>
            <a:r>
              <a:rPr lang="cs-CZ" sz="1500" dirty="0"/>
              <a:t> </a:t>
            </a:r>
            <a:r>
              <a:rPr lang="cs-CZ" sz="1500" dirty="0" err="1"/>
              <a:t>Decree</a:t>
            </a:r>
            <a:r>
              <a:rPr lang="cs-CZ" sz="1500" dirty="0"/>
              <a:t>)</a:t>
            </a:r>
          </a:p>
          <a:p>
            <a:pPr lvl="1"/>
            <a:r>
              <a:rPr lang="cs-CZ" sz="1400" dirty="0"/>
              <a:t>President a 8 ředitelů voleni (každý rok obměna části ředitelů), nevolený sekretář</a:t>
            </a:r>
          </a:p>
          <a:p>
            <a:r>
              <a:rPr lang="cs-CZ" sz="1500" b="1" dirty="0"/>
              <a:t>2021 – EOSC </a:t>
            </a:r>
            <a:r>
              <a:rPr lang="cs-CZ" sz="1500" b="1" dirty="0" err="1"/>
              <a:t>Strategic</a:t>
            </a:r>
            <a:r>
              <a:rPr lang="cs-CZ" sz="1500" b="1" dirty="0"/>
              <a:t> </a:t>
            </a:r>
            <a:r>
              <a:rPr lang="cs-CZ" sz="1500" b="1" dirty="0" err="1"/>
              <a:t>Partnership</a:t>
            </a:r>
            <a:endParaRPr lang="cs-CZ" sz="1500" b="1" dirty="0"/>
          </a:p>
          <a:p>
            <a:pPr lvl="1"/>
            <a:r>
              <a:rPr lang="cs-CZ" sz="1400" dirty="0"/>
              <a:t>Jediná horizontální aktivita HEU</a:t>
            </a:r>
          </a:p>
          <a:p>
            <a:r>
              <a:rPr lang="cs-CZ" sz="1500" b="1" dirty="0"/>
              <a:t>2021 – SRIA (</a:t>
            </a:r>
            <a:r>
              <a:rPr lang="cs-CZ" sz="1500" b="1" dirty="0" err="1"/>
              <a:t>Strategic</a:t>
            </a:r>
            <a:r>
              <a:rPr lang="cs-CZ" sz="1500" b="1" dirty="0"/>
              <a:t> </a:t>
            </a:r>
            <a:r>
              <a:rPr lang="cs-CZ" sz="1500" b="1" dirty="0" err="1"/>
              <a:t>Research</a:t>
            </a:r>
            <a:r>
              <a:rPr lang="cs-CZ" sz="1500" b="1" dirty="0"/>
              <a:t> and Innovation Agenda)</a:t>
            </a:r>
          </a:p>
          <a:p>
            <a:pPr lvl="1"/>
            <a:r>
              <a:rPr lang="cs-CZ" sz="1400" dirty="0"/>
              <a:t>Aktuálně verze 1.1, připravuje se verze 2</a:t>
            </a:r>
          </a:p>
          <a:p>
            <a:r>
              <a:rPr lang="cs-CZ" sz="1500" b="1" dirty="0"/>
              <a:t>2021 – MAR (</a:t>
            </a:r>
            <a:r>
              <a:rPr lang="cs-CZ" sz="1500" b="1" dirty="0" err="1"/>
              <a:t>Multi-anual</a:t>
            </a:r>
            <a:r>
              <a:rPr lang="cs-CZ" sz="1500" b="1" dirty="0"/>
              <a:t> </a:t>
            </a:r>
            <a:r>
              <a:rPr lang="cs-CZ" sz="1500" b="1" dirty="0" err="1"/>
              <a:t>Roadmap</a:t>
            </a:r>
            <a:r>
              <a:rPr lang="cs-CZ" sz="1500" b="1" dirty="0"/>
              <a:t>, sekce 8 SRIA)</a:t>
            </a:r>
          </a:p>
          <a:p>
            <a:pPr lvl="1"/>
            <a:r>
              <a:rPr lang="cs-CZ" sz="1400" dirty="0"/>
              <a:t>Aktuálně platí 2022-2024</a:t>
            </a:r>
          </a:p>
          <a:p>
            <a:pPr lvl="1"/>
            <a:r>
              <a:rPr lang="cs-CZ" sz="1400" dirty="0"/>
              <a:t>Dokončuje se práce nad 2025-2027</a:t>
            </a:r>
            <a:endParaRPr lang="en-GB" sz="1400" dirty="0"/>
          </a:p>
          <a:p>
            <a:endParaRPr lang="cs-CZ" sz="12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E78C14-75A3-5840-4B41-EBDA389D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18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B6EB4-38F3-91C1-94A2-460348E1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1AF68B-CB0D-FD0C-F851-A23055343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Úvod do Open Science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Představení EOSC a EOSC CZ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Aktuality z rozvoje EOSC CZ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Co nás čeká v </a:t>
            </a:r>
            <a:r>
              <a:rPr lang="cs-CZ" sz="2000" dirty="0" err="1"/>
              <a:t>EOSCu</a:t>
            </a:r>
            <a:r>
              <a:rPr lang="cs-CZ" sz="2000" dirty="0"/>
              <a:t> v roce 2024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Otázky a odpovědi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E78C14-75A3-5840-4B41-EBDA389D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dirty="0"/>
              <a:t>Open Science a EOSC v ČR, 26.10.2023</a:t>
            </a:r>
          </a:p>
        </p:txBody>
      </p:sp>
    </p:spTree>
    <p:extLst>
      <p:ext uri="{BB962C8B-B14F-4D97-AF65-F5344CB8AC3E}">
        <p14:creationId xmlns:p14="http://schemas.microsoft.com/office/powerpoint/2010/main" val="2292766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B6EB4-38F3-91C1-94A2-460348E1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EOSC řídící struktura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E78C14-75A3-5840-4B41-EBDA389D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EB73BAA-1EA1-29D6-3763-9A0C0F9F4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95" y="2115672"/>
            <a:ext cx="8865010" cy="3997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98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B6EB4-38F3-91C1-94A2-460348E1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EOSC SRIA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E78C14-75A3-5840-4B41-EBDA389D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BB955EB-AC28-1331-A958-B1E2C46BD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715" y="1705510"/>
            <a:ext cx="8962570" cy="4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49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56B4F16-81CF-5A24-05B7-8826BDEEC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b="6707"/>
          <a:stretch/>
        </p:blipFill>
        <p:spPr>
          <a:xfrm>
            <a:off x="1242768" y="883578"/>
            <a:ext cx="9706464" cy="53083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2CBD43-E65E-7705-7DBC-FF6BB874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370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DAF3A-259B-8617-1D04-32845646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EOSC CZ aneb iniciativa EOSC v ČR</a:t>
            </a:r>
          </a:p>
        </p:txBody>
      </p:sp>
      <p:pic>
        <p:nvPicPr>
          <p:cNvPr id="6" name="Zástupný obsah 5" descr="Obsah obrázku text, Písmo, řada/pruh, číslo&#10;&#10;Popis byl vytvořen automaticky">
            <a:extLst>
              <a:ext uri="{FF2B5EF4-FFF2-40B4-BE49-F238E27FC236}">
                <a16:creationId xmlns:a16="http://schemas.microsoft.com/office/drawing/2014/main" id="{572D0574-544A-0690-68BB-17F9F3A7B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572385"/>
            <a:ext cx="11087100" cy="3326130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3EE973-B8F3-CDFE-0C85-D75E4BE0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182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DAF3A-259B-8617-1D04-32845646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EOSC CZ aneb iniciativa EOSC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EC8C5-DB90-A0EC-5B58-283238E05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69" y="1705510"/>
            <a:ext cx="11087431" cy="4471453"/>
          </a:xfrm>
        </p:spPr>
        <p:txBody>
          <a:bodyPr/>
          <a:lstStyle/>
          <a:p>
            <a:r>
              <a:rPr lang="cs-CZ" sz="1600" b="1" dirty="0"/>
              <a:t>2021 </a:t>
            </a:r>
            <a:r>
              <a:rPr lang="cs-CZ" sz="1600" b="1" dirty="0">
                <a:hlinkClick r:id="rId2"/>
              </a:rPr>
              <a:t>Architektura implementace iniciativy EOSC v ČR</a:t>
            </a:r>
            <a:endParaRPr lang="cs-CZ" sz="1600" b="1" dirty="0"/>
          </a:p>
          <a:p>
            <a:pPr lvl="1"/>
            <a:r>
              <a:rPr lang="cs-CZ" sz="1600" dirty="0"/>
              <a:t>Dokument vytvořen v rámci práce EOSC platformy při MŠMT v roce 2021</a:t>
            </a:r>
          </a:p>
          <a:p>
            <a:pPr lvl="1"/>
            <a:r>
              <a:rPr lang="cs-CZ" sz="1600" dirty="0"/>
              <a:t>Definuje základní komponenty a principy implementace EOSC v ČR</a:t>
            </a:r>
          </a:p>
          <a:p>
            <a:r>
              <a:rPr lang="cs-CZ" sz="1600" b="1" dirty="0"/>
              <a:t>2021 Koordinační výbor EOSC v ČR</a:t>
            </a:r>
          </a:p>
          <a:p>
            <a:pPr lvl="1"/>
            <a:r>
              <a:rPr lang="cs-CZ" sz="1600" dirty="0"/>
              <a:t>Ustaven na přelomu roku 2021/2022</a:t>
            </a:r>
          </a:p>
          <a:p>
            <a:pPr lvl="1"/>
            <a:r>
              <a:rPr lang="cs-CZ" sz="1600" dirty="0"/>
              <a:t>Poradní orgán MŠMT (předsedají vrchní ředitelé Wildová a Velčovský)</a:t>
            </a:r>
          </a:p>
          <a:p>
            <a:r>
              <a:rPr lang="cs-CZ" sz="1600" b="1" dirty="0"/>
              <a:t>2021/2022</a:t>
            </a:r>
            <a:r>
              <a:rPr lang="cs-CZ" sz="1600" dirty="0"/>
              <a:t> </a:t>
            </a:r>
            <a:r>
              <a:rPr lang="cs-CZ" sz="1600" b="1" dirty="0"/>
              <a:t>Vznik </a:t>
            </a:r>
            <a:r>
              <a:rPr lang="cs-CZ" sz="1600" b="1" dirty="0">
                <a:hlinkClick r:id="rId3"/>
              </a:rPr>
              <a:t>PS EOSC CZ</a:t>
            </a:r>
            <a:endParaRPr lang="cs-CZ" sz="1600" b="1" dirty="0"/>
          </a:p>
          <a:p>
            <a:pPr lvl="1"/>
            <a:r>
              <a:rPr lang="cs-CZ" sz="1600" dirty="0"/>
              <a:t>12 Pracovních skupin napříč průřezový tématy a oborovými </a:t>
            </a:r>
            <a:r>
              <a:rPr lang="cs-CZ" sz="1600" dirty="0" err="1"/>
              <a:t>disciplínam</a:t>
            </a:r>
            <a:endParaRPr lang="cs-CZ" sz="1600" dirty="0"/>
          </a:p>
          <a:p>
            <a:pPr lvl="1"/>
            <a:r>
              <a:rPr lang="cs-CZ" sz="1600" dirty="0"/>
              <a:t>Otevřená platforma pro diskusi implementace EOSC v ČR se širokou komunitou</a:t>
            </a:r>
          </a:p>
          <a:p>
            <a:r>
              <a:rPr lang="cs-CZ" sz="1600" b="1" dirty="0"/>
              <a:t>2022</a:t>
            </a:r>
            <a:r>
              <a:rPr lang="cs-CZ" sz="1600" dirty="0"/>
              <a:t> </a:t>
            </a:r>
            <a:r>
              <a:rPr lang="cs-CZ" sz="1600" b="1" dirty="0">
                <a:hlinkClick r:id="rId4"/>
              </a:rPr>
              <a:t>Analýza aktuálního stavu kapacit pro implementaci EOSC v ČR</a:t>
            </a:r>
            <a:endParaRPr lang="cs-CZ" sz="1600" b="1" dirty="0"/>
          </a:p>
          <a:p>
            <a:r>
              <a:rPr lang="cs-CZ" sz="1600" b="1" dirty="0"/>
              <a:t>2023 Podpora v rámci OP JAK</a:t>
            </a:r>
          </a:p>
          <a:p>
            <a:pPr lvl="1"/>
            <a:r>
              <a:rPr lang="cs-CZ" sz="1600" dirty="0"/>
              <a:t>Výzvy Open Science I, II, III</a:t>
            </a:r>
          </a:p>
          <a:p>
            <a:pPr lvl="1"/>
            <a:r>
              <a:rPr lang="cs-CZ" sz="1600" dirty="0"/>
              <a:t>Celková alokace cca 2,5 miliard Kč na 6 let </a:t>
            </a:r>
          </a:p>
          <a:p>
            <a:pPr lvl="1"/>
            <a:r>
              <a:rPr lang="cs-CZ" sz="1600" dirty="0"/>
              <a:t>Plus zastřešující projekty </a:t>
            </a:r>
            <a:r>
              <a:rPr lang="cs-CZ" sz="1600" dirty="0" err="1"/>
              <a:t>IPs</a:t>
            </a:r>
            <a:r>
              <a:rPr lang="cs-CZ" sz="1600" dirty="0"/>
              <a:t> CARDS při NTK a </a:t>
            </a:r>
            <a:r>
              <a:rPr lang="cs-CZ" sz="1600" dirty="0" err="1"/>
              <a:t>IPs</a:t>
            </a:r>
            <a:r>
              <a:rPr lang="cs-CZ" sz="1600" dirty="0"/>
              <a:t> EOSC-CZ při e-INFRA CZ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3EE973-B8F3-CDFE-0C85-D75E4BE0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616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DAF3A-259B-8617-1D04-32845646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Iniciativa EOSC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EC8C5-DB90-A0EC-5B58-283238E05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69" y="1972638"/>
            <a:ext cx="11087431" cy="4204325"/>
          </a:xfrm>
        </p:spPr>
        <p:txBody>
          <a:bodyPr/>
          <a:lstStyle/>
          <a:p>
            <a:r>
              <a:rPr lang="cs-CZ" sz="1800" b="1" dirty="0"/>
              <a:t>EOSC CZ </a:t>
            </a:r>
            <a:r>
              <a:rPr lang="cs-CZ" sz="1800" dirty="0"/>
              <a:t>jako federovaný systém FAIR dat a služeb </a:t>
            </a:r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en-US" sz="1800" b="1" dirty="0">
                <a:sym typeface="Wingdings" panose="05000000000000000000" pitchFamily="2" charset="2"/>
              </a:rPr>
              <a:t>N</a:t>
            </a:r>
            <a:r>
              <a:rPr lang="cs-CZ" sz="1800" b="1" dirty="0" err="1">
                <a:sym typeface="Wingdings" panose="05000000000000000000" pitchFamily="2" charset="2"/>
              </a:rPr>
              <a:t>árodní</a:t>
            </a:r>
            <a:r>
              <a:rPr lang="cs-CZ" sz="1800" b="1" dirty="0">
                <a:sym typeface="Wingdings" panose="05000000000000000000" pitchFamily="2" charset="2"/>
              </a:rPr>
              <a:t> datová infrastruktura (NDI)</a:t>
            </a:r>
          </a:p>
          <a:p>
            <a:r>
              <a:rPr lang="cs-CZ" sz="1800" dirty="0">
                <a:sym typeface="Wingdings" panose="05000000000000000000" pitchFamily="2" charset="2"/>
              </a:rPr>
              <a:t>Komplexní systém, který se snaží zajistit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Základní </a:t>
            </a:r>
            <a:r>
              <a:rPr lang="cs-CZ" sz="1600" b="1" dirty="0">
                <a:sym typeface="Wingdings" panose="05000000000000000000" pitchFamily="2" charset="2"/>
              </a:rPr>
              <a:t>infrastrukturu a kapacitu pro ukládání </a:t>
            </a:r>
            <a:r>
              <a:rPr lang="cs-CZ" sz="1600" dirty="0">
                <a:sym typeface="Wingdings" panose="05000000000000000000" pitchFamily="2" charset="2"/>
              </a:rPr>
              <a:t>vědeckých dat v ČR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Otevřený soubor </a:t>
            </a:r>
            <a:r>
              <a:rPr lang="cs-CZ" sz="1600" b="1" dirty="0">
                <a:sym typeface="Wingdings" panose="05000000000000000000" pitchFamily="2" charset="2"/>
              </a:rPr>
              <a:t>klíčových a dalších služeb </a:t>
            </a:r>
            <a:r>
              <a:rPr lang="cs-CZ" sz="1600" dirty="0">
                <a:sym typeface="Wingdings" panose="05000000000000000000" pitchFamily="2" charset="2"/>
              </a:rPr>
              <a:t>pro práci s daty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Propojení na výkonné výpočetní systémy </a:t>
            </a:r>
          </a:p>
          <a:p>
            <a:r>
              <a:rPr lang="cs-CZ" sz="1800" b="1" dirty="0">
                <a:sym typeface="Wingdings" panose="05000000000000000000" pitchFamily="2" charset="2"/>
              </a:rPr>
              <a:t>Za současné podpory a rozvoje lidských zdrojů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Vzdělávání vědců, nové kompetence (kurátorství), data </a:t>
            </a:r>
            <a:r>
              <a:rPr lang="cs-CZ" sz="1600" dirty="0" err="1">
                <a:sym typeface="Wingdings" panose="05000000000000000000" pitchFamily="2" charset="2"/>
              </a:rPr>
              <a:t>scientists</a:t>
            </a:r>
            <a:endParaRPr lang="cs-CZ" sz="1600" dirty="0">
              <a:sym typeface="Wingdings" panose="05000000000000000000" pitchFamily="2" charset="2"/>
            </a:endParaRPr>
          </a:p>
          <a:p>
            <a:r>
              <a:rPr lang="cs-CZ" sz="1800" b="1" dirty="0">
                <a:sym typeface="Wingdings" panose="05000000000000000000" pitchFamily="2" charset="2"/>
              </a:rPr>
              <a:t>Počítá s existencí již existujících datových úložišť (repozitářů)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Zpravidla v rámci velkých výzkumných infrastruktur</a:t>
            </a:r>
          </a:p>
          <a:p>
            <a:pPr lvl="1"/>
            <a:r>
              <a:rPr lang="cs-CZ" sz="1600" dirty="0">
                <a:sym typeface="Wingdings" panose="05000000000000000000" pitchFamily="2" charset="2"/>
              </a:rPr>
              <a:t>Vysoké školy a další výzkumné organizace zpravidla jen ve fázi plánů</a:t>
            </a:r>
          </a:p>
          <a:p>
            <a:r>
              <a:rPr lang="cs-CZ" sz="1800" b="1" dirty="0">
                <a:sym typeface="Wingdings" panose="05000000000000000000" pitchFamily="2" charset="2"/>
              </a:rPr>
              <a:t>Mluvíme o samostatných primárních a odvozených datech</a:t>
            </a:r>
            <a:r>
              <a:rPr lang="cs-CZ" sz="1800" dirty="0">
                <a:sym typeface="Wingdings" panose="05000000000000000000" pitchFamily="2" charset="2"/>
              </a:rPr>
              <a:t>, ne pouze o datech jakou „příloh“ </a:t>
            </a:r>
            <a:br>
              <a:rPr lang="cs-CZ" sz="1800" dirty="0">
                <a:sym typeface="Wingdings" panose="05000000000000000000" pitchFamily="2" charset="2"/>
              </a:rPr>
            </a:br>
            <a:r>
              <a:rPr lang="cs-CZ" sz="1800" dirty="0">
                <a:sym typeface="Wingdings" panose="05000000000000000000" pitchFamily="2" charset="2"/>
              </a:rPr>
              <a:t>k publikacím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3EE973-B8F3-CDFE-0C85-D75E4BE0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096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3CA90-B189-6956-EC4C-1F793208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84" y="2235200"/>
            <a:ext cx="10403305" cy="2387600"/>
          </a:xfrm>
        </p:spPr>
        <p:txBody>
          <a:bodyPr anchor="ctr"/>
          <a:lstStyle/>
          <a:p>
            <a:r>
              <a:rPr lang="cs-CZ" dirty="0"/>
              <a:t>3.</a:t>
            </a:r>
            <a:r>
              <a:rPr lang="cs-CZ" sz="6000" dirty="0"/>
              <a:t> Aktuality z rozvoje EOSC 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929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BDB06-CE34-47CC-04C4-C5DB0A3D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přinesl rok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744271-1871-50C4-2815-B662B8257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01/2023</a:t>
            </a:r>
            <a:r>
              <a:rPr lang="cs-CZ" sz="2400" dirty="0"/>
              <a:t> 	Zřízení </a:t>
            </a:r>
            <a:r>
              <a:rPr lang="cs-CZ" sz="2400" dirty="0">
                <a:solidFill>
                  <a:srgbClr val="008691"/>
                </a:solidFill>
              </a:rPr>
              <a:t>Sekretariátu a Školícího centra EOSC-CZ</a:t>
            </a:r>
          </a:p>
          <a:p>
            <a:r>
              <a:rPr lang="cs-CZ" sz="2400" b="1" dirty="0"/>
              <a:t>04/2023</a:t>
            </a:r>
            <a:r>
              <a:rPr lang="cs-CZ" sz="2400" dirty="0"/>
              <a:t> 	</a:t>
            </a:r>
            <a:r>
              <a:rPr lang="cs-CZ" sz="2400" dirty="0" err="1"/>
              <a:t>Kick-off</a:t>
            </a:r>
            <a:r>
              <a:rPr lang="cs-CZ" sz="2400" dirty="0"/>
              <a:t> projektu </a:t>
            </a:r>
            <a:r>
              <a:rPr lang="cs-CZ" sz="2400" dirty="0" err="1">
                <a:solidFill>
                  <a:srgbClr val="008691"/>
                </a:solidFill>
              </a:rPr>
              <a:t>IPs</a:t>
            </a:r>
            <a:r>
              <a:rPr lang="cs-CZ" sz="2400" dirty="0">
                <a:solidFill>
                  <a:srgbClr val="008691"/>
                </a:solidFill>
              </a:rPr>
              <a:t> EOSC-CZ</a:t>
            </a:r>
            <a:r>
              <a:rPr lang="cs-CZ" sz="2400" dirty="0"/>
              <a:t> + vznik webu </a:t>
            </a:r>
            <a:r>
              <a:rPr lang="cs-CZ" sz="2400" dirty="0">
                <a:hlinkClick r:id="rId2"/>
              </a:rPr>
              <a:t>www.</a:t>
            </a:r>
            <a:r>
              <a:rPr lang="cs-CZ" sz="2400" dirty="0">
                <a:solidFill>
                  <a:srgbClr val="008691"/>
                </a:solidFill>
                <a:hlinkClick r:id="rId2"/>
              </a:rPr>
              <a:t>eosc.cz</a:t>
            </a:r>
            <a:r>
              <a:rPr lang="cs-CZ" sz="2400" dirty="0">
                <a:solidFill>
                  <a:srgbClr val="008691"/>
                </a:solidFill>
              </a:rPr>
              <a:t> </a:t>
            </a:r>
          </a:p>
          <a:p>
            <a:r>
              <a:rPr lang="cs-CZ" sz="2400" b="1" dirty="0"/>
              <a:t>06/2023</a:t>
            </a:r>
            <a:r>
              <a:rPr lang="cs-CZ" sz="2400" dirty="0"/>
              <a:t> 	</a:t>
            </a:r>
            <a:r>
              <a:rPr lang="cs-CZ" sz="2400" dirty="0">
                <a:solidFill>
                  <a:srgbClr val="008691"/>
                </a:solidFill>
              </a:rPr>
              <a:t>Národní akce: </a:t>
            </a:r>
            <a:r>
              <a:rPr lang="cs-CZ" sz="2400" dirty="0">
                <a:hlinkClick r:id="rId3"/>
              </a:rPr>
              <a:t>Czech National Tripartite Event</a:t>
            </a:r>
            <a:r>
              <a:rPr lang="cs-CZ" sz="2400" dirty="0"/>
              <a:t> and Open Science 		</a:t>
            </a:r>
            <a:r>
              <a:rPr lang="cs-CZ" sz="2400" dirty="0" err="1"/>
              <a:t>Day</a:t>
            </a:r>
            <a:r>
              <a:rPr lang="cs-CZ" sz="2400" dirty="0"/>
              <a:t> 2023 + </a:t>
            </a:r>
            <a:r>
              <a:rPr lang="cs-CZ" sz="2400" dirty="0">
                <a:solidFill>
                  <a:srgbClr val="008691"/>
                </a:solidFill>
              </a:rPr>
              <a:t>anglická verze webu</a:t>
            </a:r>
            <a:r>
              <a:rPr lang="cs-CZ" sz="2400" dirty="0"/>
              <a:t> </a:t>
            </a:r>
            <a:r>
              <a:rPr lang="cs-CZ" sz="2400" dirty="0" err="1"/>
              <a:t>eosc.cz</a:t>
            </a:r>
            <a:endParaRPr lang="cs-CZ" sz="2400" dirty="0"/>
          </a:p>
          <a:p>
            <a:r>
              <a:rPr lang="cs-CZ" sz="2400" b="1" dirty="0"/>
              <a:t>06/2023</a:t>
            </a:r>
            <a:r>
              <a:rPr lang="cs-CZ" sz="2400" dirty="0"/>
              <a:t>	</a:t>
            </a:r>
            <a:r>
              <a:rPr lang="cs-CZ" sz="2400" dirty="0">
                <a:solidFill>
                  <a:srgbClr val="008691"/>
                </a:solidFill>
              </a:rPr>
              <a:t>První školení </a:t>
            </a:r>
            <a:r>
              <a:rPr lang="cs-CZ" sz="2400" dirty="0"/>
              <a:t>EOSC CZ</a:t>
            </a:r>
          </a:p>
          <a:p>
            <a:endParaRPr lang="cs-CZ" sz="2400" b="1" dirty="0"/>
          </a:p>
          <a:p>
            <a:r>
              <a:rPr lang="cs-CZ" sz="2400" b="1" dirty="0"/>
              <a:t>Průběžně</a:t>
            </a:r>
            <a:r>
              <a:rPr lang="cs-CZ" sz="2400" dirty="0"/>
              <a:t> 	Podpora činnosti </a:t>
            </a:r>
            <a:r>
              <a:rPr lang="cs-CZ" sz="2400" dirty="0">
                <a:solidFill>
                  <a:srgbClr val="008691"/>
                </a:solidFill>
              </a:rPr>
              <a:t>PS EOSC CZ</a:t>
            </a:r>
          </a:p>
          <a:p>
            <a:pPr marL="1828800" lvl="4" indent="0">
              <a:buNone/>
            </a:pPr>
            <a:endParaRPr lang="cs-CZ" sz="1400" dirty="0"/>
          </a:p>
          <a:p>
            <a:pPr marL="1828800" lvl="4" indent="0">
              <a:buNone/>
            </a:pPr>
            <a:r>
              <a:rPr lang="cs-CZ" sz="2400" dirty="0"/>
              <a:t>Příprava projektu </a:t>
            </a:r>
            <a:r>
              <a:rPr lang="cs-CZ" sz="2400" dirty="0">
                <a:solidFill>
                  <a:srgbClr val="008691"/>
                </a:solidFill>
              </a:rPr>
              <a:t>Národní </a:t>
            </a:r>
            <a:r>
              <a:rPr lang="cs-CZ" sz="2400" dirty="0" err="1">
                <a:solidFill>
                  <a:srgbClr val="008691"/>
                </a:solidFill>
              </a:rPr>
              <a:t>repozitářové</a:t>
            </a:r>
            <a:r>
              <a:rPr lang="cs-CZ" sz="2400" dirty="0">
                <a:solidFill>
                  <a:srgbClr val="008691"/>
                </a:solidFill>
              </a:rPr>
              <a:t> platformy (NRP)</a:t>
            </a:r>
            <a:r>
              <a:rPr lang="cs-CZ" sz="2400" dirty="0"/>
              <a:t> do výzvy</a:t>
            </a:r>
            <a:br>
              <a:rPr lang="cs-CZ" sz="2400" dirty="0"/>
            </a:br>
            <a:r>
              <a:rPr lang="cs-CZ" sz="2400" dirty="0"/>
              <a:t>Open Science I OP JAK</a:t>
            </a:r>
          </a:p>
          <a:p>
            <a:pPr marL="1828800" lvl="4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2CBD43-E65E-7705-7DBC-FF6BB874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920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snímek obrazovky, Webové stránky, Webová stránka&#10;&#10;Popis byl vytvořen automaticky">
            <a:hlinkClick r:id="rId2"/>
            <a:extLst>
              <a:ext uri="{FF2B5EF4-FFF2-40B4-BE49-F238E27FC236}">
                <a16:creationId xmlns:a16="http://schemas.microsoft.com/office/drawing/2014/main" id="{556B4F16-81CF-5A24-05B7-8826BDEEC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9"/>
          <a:stretch/>
        </p:blipFill>
        <p:spPr>
          <a:xfrm>
            <a:off x="1242768" y="1047406"/>
            <a:ext cx="9706464" cy="5308944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2CBD43-E65E-7705-7DBC-FF6BB874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127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hlinkClick r:id="rId2"/>
            <a:extLst>
              <a:ext uri="{FF2B5EF4-FFF2-40B4-BE49-F238E27FC236}">
                <a16:creationId xmlns:a16="http://schemas.microsoft.com/office/drawing/2014/main" id="{556B4F16-81CF-5A24-05B7-8826BDEEC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4" b="6244"/>
          <a:stretch/>
        </p:blipFill>
        <p:spPr>
          <a:xfrm>
            <a:off x="1242768" y="1047406"/>
            <a:ext cx="9706464" cy="5308944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2CBD43-E65E-7705-7DBC-FF6BB874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31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3CA90-B189-6956-EC4C-1F793208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84" y="2235200"/>
            <a:ext cx="10403305" cy="2387600"/>
          </a:xfrm>
        </p:spPr>
        <p:txBody>
          <a:bodyPr anchor="ctr"/>
          <a:lstStyle/>
          <a:p>
            <a:r>
              <a:rPr lang="cs-CZ" dirty="0"/>
              <a:t>1.</a:t>
            </a:r>
            <a:r>
              <a:rPr lang="cs-CZ" sz="6000" dirty="0"/>
              <a:t> Úvod do Open Science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496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hlinkClick r:id="rId2"/>
            <a:extLst>
              <a:ext uri="{FF2B5EF4-FFF2-40B4-BE49-F238E27FC236}">
                <a16:creationId xmlns:a16="http://schemas.microsoft.com/office/drawing/2014/main" id="{556B4F16-81CF-5A24-05B7-8826BDEEC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" b="2781"/>
          <a:stretch/>
        </p:blipFill>
        <p:spPr>
          <a:xfrm>
            <a:off x="1242768" y="1047406"/>
            <a:ext cx="9706464" cy="5308944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2CBD43-E65E-7705-7DBC-FF6BB874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816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hlinkClick r:id="rId2"/>
            <a:extLst>
              <a:ext uri="{FF2B5EF4-FFF2-40B4-BE49-F238E27FC236}">
                <a16:creationId xmlns:a16="http://schemas.microsoft.com/office/drawing/2014/main" id="{556B4F16-81CF-5A24-05B7-8826BDEEC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 b="1872"/>
          <a:stretch/>
        </p:blipFill>
        <p:spPr>
          <a:xfrm>
            <a:off x="1242768" y="1047406"/>
            <a:ext cx="9706464" cy="5308944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2CBD43-E65E-7705-7DBC-FF6BB874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636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7723E-E982-FF41-F287-34FCAEB3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</a:t>
            </a:r>
            <a:r>
              <a:rPr lang="cs-CZ" dirty="0" err="1"/>
              <a:t>repozitářové</a:t>
            </a:r>
            <a:r>
              <a:rPr lang="cs-CZ" dirty="0"/>
              <a:t> platforma (NRP) – výzva Open Science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2C3F6-4972-E230-800D-D5F4DD900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cs-CZ" sz="2400" i="1" dirty="0"/>
              <a:t>„Cílem výzvy je podpořit implementaci iniciativy </a:t>
            </a:r>
            <a:r>
              <a:rPr lang="cs-CZ" sz="2400" i="1" dirty="0" err="1"/>
              <a:t>European</a:t>
            </a:r>
            <a:r>
              <a:rPr lang="cs-CZ" sz="2400" i="1" dirty="0"/>
              <a:t> Open Science Cloud (dále též „EOSC“) v ČR v souladu s koncepčním dokumentem „Architektura implementace EOSC v ČR“. Konkrétně výzva podporuje </a:t>
            </a:r>
            <a:r>
              <a:rPr lang="cs-CZ" sz="2400" b="1" i="1" dirty="0">
                <a:solidFill>
                  <a:srgbClr val="008691"/>
                </a:solidFill>
              </a:rPr>
              <a:t>vybudování distribuované Národní </a:t>
            </a:r>
            <a:r>
              <a:rPr lang="cs-CZ" sz="2400" b="1" i="1" dirty="0" err="1">
                <a:solidFill>
                  <a:srgbClr val="008691"/>
                </a:solidFill>
              </a:rPr>
              <a:t>repozitářové</a:t>
            </a:r>
            <a:r>
              <a:rPr lang="cs-CZ" sz="2400" b="1" i="1" dirty="0">
                <a:solidFill>
                  <a:srgbClr val="008691"/>
                </a:solidFill>
              </a:rPr>
              <a:t> platformy (dále též „NRP“)</a:t>
            </a:r>
            <a:r>
              <a:rPr lang="cs-CZ" sz="2400" i="1" dirty="0">
                <a:solidFill>
                  <a:srgbClr val="008691"/>
                </a:solidFill>
              </a:rPr>
              <a:t> </a:t>
            </a:r>
            <a:r>
              <a:rPr lang="cs-CZ" sz="2400" i="1" dirty="0"/>
              <a:t>jako klíčového stavebního prvku Národní datové infrastruktury (dále též „NDI“), která vytvoří základní prostředí </a:t>
            </a:r>
            <a:br>
              <a:rPr lang="cs-CZ" sz="2400" i="1" dirty="0"/>
            </a:br>
            <a:r>
              <a:rPr lang="cs-CZ" sz="2400" i="1" dirty="0"/>
              <a:t>v ČR pro správu výzkumných dat, jejich ukládání, sdílení a práci s nimi v souladu s principy FAIR tak, aby byla vyhledatelná, dostupná, interoperabilní a znovu využitelná. </a:t>
            </a:r>
            <a:r>
              <a:rPr lang="cs-CZ" sz="2400" b="1" i="1" dirty="0">
                <a:solidFill>
                  <a:srgbClr val="008691"/>
                </a:solidFill>
              </a:rPr>
              <a:t>NRP zajistí kromě technického řešení i portfolio klíčových služeb a taktéž vzdělávání uživatelů, datových odborníků a dalších relevantních pracovníků ve výzkumných organizacích.“</a:t>
            </a:r>
            <a:endParaRPr lang="cs-CZ" sz="1800" i="1" dirty="0">
              <a:solidFill>
                <a:srgbClr val="0086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107ACA-6AB6-B02F-FFBD-32FD63C9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955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3CA90-B189-6956-EC4C-1F793208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84" y="2235200"/>
            <a:ext cx="10403305" cy="2387600"/>
          </a:xfrm>
        </p:spPr>
        <p:txBody>
          <a:bodyPr anchor="ctr"/>
          <a:lstStyle/>
          <a:p>
            <a:r>
              <a:rPr lang="cs-CZ" dirty="0"/>
              <a:t>4.</a:t>
            </a:r>
            <a:r>
              <a:rPr lang="cs-CZ" sz="6000" dirty="0"/>
              <a:t> Co nás v </a:t>
            </a:r>
            <a:r>
              <a:rPr lang="cs-CZ" sz="6000" dirty="0" err="1"/>
              <a:t>EOSCu</a:t>
            </a:r>
            <a:r>
              <a:rPr lang="cs-CZ" sz="6000" dirty="0"/>
              <a:t> čeká v roce </a:t>
            </a:r>
            <a:r>
              <a:rPr lang="cs-CZ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92633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587AF-E77A-9EBE-6E89-8BFAD829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v roce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B2F56F-510D-3315-F941-60DA659CF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69" y="1899138"/>
            <a:ext cx="11087431" cy="4277825"/>
          </a:xfrm>
        </p:spPr>
        <p:txBody>
          <a:bodyPr/>
          <a:lstStyle/>
          <a:p>
            <a:r>
              <a:rPr lang="cs-CZ" sz="2400" dirty="0"/>
              <a:t>Řada školení a souvisejících aktivit</a:t>
            </a:r>
          </a:p>
          <a:p>
            <a:r>
              <a:rPr lang="cs-CZ" sz="2400" dirty="0"/>
              <a:t>Další akce 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Tripartite</a:t>
            </a:r>
            <a:r>
              <a:rPr lang="cs-CZ" sz="2400" dirty="0"/>
              <a:t> Event</a:t>
            </a:r>
          </a:p>
          <a:p>
            <a:r>
              <a:rPr lang="cs-CZ" sz="2400" dirty="0"/>
              <a:t>Další rozvoj portálu </a:t>
            </a:r>
            <a:r>
              <a:rPr lang="cs-CZ" sz="2400" dirty="0">
                <a:hlinkClick r:id="rId2"/>
              </a:rPr>
              <a:t>www.eosc.cz</a:t>
            </a:r>
            <a:endParaRPr lang="cs-CZ" sz="2400" dirty="0"/>
          </a:p>
          <a:p>
            <a:r>
              <a:rPr lang="cs-CZ" sz="2400" dirty="0"/>
              <a:t>Připravujeme řadu kampaní na popularizaci EOSC CZ</a:t>
            </a:r>
          </a:p>
          <a:p>
            <a:r>
              <a:rPr lang="cs-CZ" sz="2400" dirty="0"/>
              <a:t>První verze Národního metadatového adresáře (NMA)</a:t>
            </a:r>
          </a:p>
          <a:p>
            <a:r>
              <a:rPr lang="cs-CZ" sz="2400" dirty="0"/>
              <a:t>Příprava monitoringu implementace EOSC CZ</a:t>
            </a:r>
          </a:p>
          <a:p>
            <a:r>
              <a:rPr lang="cs-CZ" sz="2400" dirty="0"/>
              <a:t>Počátek diskusí o přesahu vědeckých dat do hodnocení vědy</a:t>
            </a:r>
          </a:p>
          <a:p>
            <a:r>
              <a:rPr lang="cs-CZ" sz="2400" dirty="0"/>
              <a:t>Počátek implementace Národní </a:t>
            </a:r>
            <a:r>
              <a:rPr lang="cs-CZ" sz="2400" dirty="0" err="1"/>
              <a:t>repozitářové</a:t>
            </a:r>
            <a:r>
              <a:rPr lang="cs-CZ" sz="2400" dirty="0"/>
              <a:t> platformy (NRP)</a:t>
            </a:r>
          </a:p>
          <a:p>
            <a:r>
              <a:rPr lang="cs-CZ" sz="2400" dirty="0"/>
              <a:t>Příprava projektu do výzvy Open Science II („oborové clustery + citlivá data“)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8C35B2-99F1-A535-3B1D-D8E44F5E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3764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3CA90-B189-6956-EC4C-1F793208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84" y="2235200"/>
            <a:ext cx="10403305" cy="2387600"/>
          </a:xfrm>
        </p:spPr>
        <p:txBody>
          <a:bodyPr anchor="ctr"/>
          <a:lstStyle/>
          <a:p>
            <a:r>
              <a:rPr lang="cs-CZ" dirty="0"/>
              <a:t>5.</a:t>
            </a:r>
            <a:r>
              <a:rPr lang="cs-CZ" sz="6000" dirty="0"/>
              <a:t> Otázky a odpovědi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267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F0027-5D31-0B22-EA9F-EF9B6407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Re-use </a:t>
            </a:r>
            <a:r>
              <a:rPr lang="cs-CZ" dirty="0" err="1"/>
              <a:t>system</a:t>
            </a:r>
            <a:r>
              <a:rPr lang="cs-CZ" dirty="0"/>
              <a:t> management…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02436-E40F-5FB1-03EC-185F2D1DB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endParaRPr lang="cs-CZ" sz="2800" i="1" dirty="0"/>
          </a:p>
          <a:p>
            <a:pPr marL="72000" indent="0" algn="just">
              <a:buNone/>
            </a:pPr>
            <a:endParaRPr lang="cs-CZ" i="1" dirty="0"/>
          </a:p>
          <a:p>
            <a:pPr marL="72000" indent="0" algn="just">
              <a:buNone/>
            </a:pPr>
            <a:r>
              <a:rPr lang="cs-CZ" sz="2800" i="1" dirty="0"/>
              <a:t>„…aneb cirkulární ekonomika v </a:t>
            </a:r>
            <a:r>
              <a:rPr lang="cs-CZ" sz="2800" i="1" dirty="0" err="1"/>
              <a:t>digi</a:t>
            </a:r>
            <a:r>
              <a:rPr lang="cs-CZ" sz="2800" i="1" dirty="0"/>
              <a:t> světě.“</a:t>
            </a:r>
          </a:p>
          <a:p>
            <a:pPr marL="72000" indent="0" algn="just">
              <a:buNone/>
            </a:pPr>
            <a:endParaRPr lang="cs-CZ" sz="2800" i="1" dirty="0"/>
          </a:p>
          <a:p>
            <a:pPr marL="72000" indent="0" algn="just">
              <a:buNone/>
            </a:pPr>
            <a:r>
              <a:rPr lang="cs-CZ" sz="2800" dirty="0"/>
              <a:t>By Open </a:t>
            </a:r>
            <a:r>
              <a:rPr lang="cs-CZ" sz="2800" dirty="0" err="1"/>
              <a:t>Content</a:t>
            </a:r>
            <a:endParaRPr lang="cs-CZ" sz="2800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B21EC5-A8F9-6167-EF39-F444DA3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265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F0027-5D31-0B22-EA9F-EF9B6407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Science ne jako politika…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02436-E40F-5FB1-03EC-185F2D1DB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endParaRPr lang="cs-CZ" sz="2800" b="1" i="1" dirty="0"/>
          </a:p>
          <a:p>
            <a:pPr marL="72000" indent="0" algn="just">
              <a:buNone/>
            </a:pPr>
            <a:endParaRPr lang="cs-CZ" sz="2800" b="1" i="1" dirty="0"/>
          </a:p>
          <a:p>
            <a:pPr marL="72000" indent="0" algn="just">
              <a:buNone/>
            </a:pPr>
            <a:r>
              <a:rPr lang="cs-CZ" sz="2800" i="1" dirty="0"/>
              <a:t>“…ale jako infrastruktura pokročilých vědeckých služeb.“</a:t>
            </a:r>
          </a:p>
          <a:p>
            <a:pPr marL="72000" indent="0" algn="just">
              <a:buNone/>
            </a:pPr>
            <a:endParaRPr lang="cs-CZ" sz="2800" i="1" dirty="0"/>
          </a:p>
          <a:p>
            <a:pPr marL="72000" indent="0" algn="just">
              <a:buNone/>
            </a:pPr>
            <a:r>
              <a:rPr lang="cs-CZ" sz="2800" dirty="0"/>
              <a:t>By Strategie OS MU 2022-2028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B21EC5-A8F9-6167-EF39-F444DA3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928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8B5AD-A062-135A-5182-01487A094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Děkuji</a:t>
            </a:r>
            <a:r>
              <a:rPr lang="en-GB" dirty="0"/>
              <a:t> </a:t>
            </a:r>
            <a:r>
              <a:rPr lang="en-GB" dirty="0" err="1"/>
              <a:t>vám</a:t>
            </a:r>
            <a:r>
              <a:rPr lang="en-GB" dirty="0"/>
              <a:t> za </a:t>
            </a:r>
            <a:r>
              <a:rPr lang="en-GB" dirty="0" err="1"/>
              <a:t>pozornost</a:t>
            </a:r>
            <a:r>
              <a:rPr lang="en-GB" dirty="0"/>
              <a:t>!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BF78B8A-37E4-3287-D4B9-03A0C5A51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8691"/>
                </a:solidFill>
                <a:latin typeface="Quicksand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E: </a:t>
            </a:r>
            <a:r>
              <a:rPr lang="cs-CZ" dirty="0" err="1"/>
              <a:t>info@eosc.cz</a:t>
            </a:r>
            <a:r>
              <a:rPr lang="cs-CZ" dirty="0"/>
              <a:t>	W: </a:t>
            </a:r>
            <a:r>
              <a:rPr lang="cs-CZ" dirty="0" err="1"/>
              <a:t>www.eosc.cz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180FC9-7B43-116C-F0FA-CE883F8E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03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3CA90-B189-6956-EC4C-1F7932082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84" y="2235200"/>
            <a:ext cx="10403305" cy="2387600"/>
          </a:xfrm>
        </p:spPr>
        <p:txBody>
          <a:bodyPr anchor="ctr"/>
          <a:lstStyle/>
          <a:p>
            <a:r>
              <a:rPr lang="cs-CZ" dirty="0"/>
              <a:t>1a.</a:t>
            </a:r>
            <a:r>
              <a:rPr lang="cs-CZ" sz="6000" dirty="0"/>
              <a:t> Definice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231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6CA67-5B68-3E37-A210-26490EE8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Otevřený přístup k vědeckým informacím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39967F-46B5-E94A-5B82-B2E3EE5B8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cs-CZ" sz="2400" b="1" dirty="0"/>
              <a:t>„</a:t>
            </a:r>
            <a:r>
              <a:rPr lang="cs-CZ" sz="2400" i="1" dirty="0"/>
              <a:t>Otevřený přístup k výsledkům výzkumu financovaného z veřejných zdrojů (tzv. Open Access) znamená poskytnutí </a:t>
            </a:r>
            <a:r>
              <a:rPr lang="cs-CZ" sz="2400" i="1" dirty="0">
                <a:solidFill>
                  <a:srgbClr val="FF0000"/>
                </a:solidFill>
              </a:rPr>
              <a:t>bezplatného a neomezeného online přístupu koncovému uživateli k vědeckým informacím </a:t>
            </a:r>
            <a:r>
              <a:rPr lang="cs-CZ" sz="2400" i="1" dirty="0"/>
              <a:t>s možností dalšího opakovaného využití těchto informací. „Vědeckými informacemi“ se rozumí </a:t>
            </a:r>
            <a:r>
              <a:rPr lang="cs-CZ" sz="2400" i="1" dirty="0">
                <a:solidFill>
                  <a:srgbClr val="FF0000"/>
                </a:solidFill>
              </a:rPr>
              <a:t>vědecké publikace a výzkumná data</a:t>
            </a:r>
            <a:r>
              <a:rPr lang="cs-CZ" sz="2400" i="1" dirty="0"/>
              <a:t>.“</a:t>
            </a:r>
          </a:p>
          <a:p>
            <a:pPr marL="7200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cs-CZ" sz="2400" i="1" dirty="0">
                <a:solidFill>
                  <a:srgbClr val="FF0000"/>
                </a:solidFill>
              </a:rPr>
              <a:t>-&gt; bezplatného a neomezeného online přístupu = „</a:t>
            </a:r>
            <a:r>
              <a:rPr lang="cs-CZ" sz="2400" i="1" dirty="0" err="1">
                <a:solidFill>
                  <a:srgbClr val="FF0000"/>
                </a:solidFill>
              </a:rPr>
              <a:t>ready</a:t>
            </a:r>
            <a:r>
              <a:rPr lang="cs-CZ" sz="2400" i="1" dirty="0">
                <a:solidFill>
                  <a:srgbClr val="FF0000"/>
                </a:solidFill>
              </a:rPr>
              <a:t> to re-use“</a:t>
            </a:r>
            <a:endParaRPr lang="cs-CZ" sz="2400" i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B83587-DD7A-7B24-56EE-6FD22C75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8117D4-667E-C3F6-14D6-A98EA3AFE50F}"/>
              </a:ext>
            </a:extLst>
          </p:cNvPr>
          <p:cNvSpPr/>
          <p:nvPr/>
        </p:nvSpPr>
        <p:spPr>
          <a:xfrm>
            <a:off x="266369" y="5899964"/>
            <a:ext cx="7383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cs-CZ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Zdroj: </a:t>
            </a:r>
            <a:r>
              <a:rPr lang="cs-CZ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Národní strategie otevřeného přístupu k vědeckým informacím (2017)</a:t>
            </a:r>
            <a:endParaRPr lang="cs-CZ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9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6CA67-5B68-3E37-A210-26490EE8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39967F-46B5-E94A-5B82-B2E3EE5B8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69" y="1828800"/>
            <a:ext cx="11087431" cy="4348163"/>
          </a:xfrm>
        </p:spPr>
        <p:txBody>
          <a:bodyPr/>
          <a:lstStyle/>
          <a:p>
            <a:pPr marL="7200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cs-CZ" sz="1800" b="1" dirty="0"/>
              <a:t>„</a:t>
            </a:r>
            <a:r>
              <a:rPr lang="cs-CZ" sz="1800" i="1" dirty="0"/>
              <a:t>data v digitální podobě pocházející z výzkumných projektů (z experimentů, šetření a měření, a to včetně tzv. metadat [data, která poskytují informaci o jiných datech] a podrobností o zpracování dat) </a:t>
            </a:r>
            <a:r>
              <a:rPr lang="cs-CZ" sz="1800" i="1" dirty="0">
                <a:solidFill>
                  <a:srgbClr val="FF0000"/>
                </a:solidFill>
              </a:rPr>
              <a:t>dostupná bez omezení online všem potenciálním uživatelům</a:t>
            </a:r>
            <a:r>
              <a:rPr lang="cs-CZ" sz="1800" i="1" dirty="0"/>
              <a:t>. Otevřený přístup k výzkumným datům zahrnuje možnost data volně používat, upravovat a sdílet kýmkoli k jakémukoli účelu.“</a:t>
            </a:r>
          </a:p>
          <a:p>
            <a:pPr marL="7200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cs-CZ" sz="1800" i="1" dirty="0"/>
              <a:t>Výzkumná data sdílená prostřednictvím otevřeného přístupu </a:t>
            </a:r>
            <a:r>
              <a:rPr lang="cs-CZ" sz="1800" i="1" dirty="0">
                <a:solidFill>
                  <a:srgbClr val="FF0000"/>
                </a:solidFill>
              </a:rPr>
              <a:t>musí být úplná, snadno dostupná, strojově čitelná, používající standardy s volně dostupnou specifikací</a:t>
            </a:r>
            <a:r>
              <a:rPr lang="cs-CZ" sz="1800" i="1" dirty="0"/>
              <a:t>, </a:t>
            </a:r>
            <a:r>
              <a:rPr lang="cs-CZ" sz="1800" i="1" dirty="0">
                <a:solidFill>
                  <a:srgbClr val="FF0000"/>
                </a:solidFill>
              </a:rPr>
              <a:t>zpřístupněná za jasně definovaných podmínek užití výzkumných dat s minimem omezení a dostupná uživatelům při vynaložení minima možných nákladů</a:t>
            </a:r>
            <a:r>
              <a:rPr lang="cs-CZ" sz="1800" i="1" dirty="0"/>
              <a:t>. Otevřený přístup k výzkumným datům bývá zpravidla realizován prostřednictvím elektronických datových repozitářů. </a:t>
            </a:r>
            <a:r>
              <a:rPr lang="cs-CZ" sz="1800" i="1" dirty="0">
                <a:solidFill>
                  <a:srgbClr val="FF0000"/>
                </a:solidFill>
              </a:rPr>
              <a:t>Výzkumná data musí být zpřístupněna ve formě, která další využití umožní jak z hlediska technického, tak právního. Přístup, využití, reprodukce a šíření dat musí být bezplatné.</a:t>
            </a:r>
            <a:endParaRPr lang="cs-CZ" sz="1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B83587-DD7A-7B24-56EE-6FD22C75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8117D4-667E-C3F6-14D6-A98EA3AFE50F}"/>
              </a:ext>
            </a:extLst>
          </p:cNvPr>
          <p:cNvSpPr/>
          <p:nvPr/>
        </p:nvSpPr>
        <p:spPr>
          <a:xfrm>
            <a:off x="266369" y="5989657"/>
            <a:ext cx="7383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cs-CZ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Zdroj: </a:t>
            </a:r>
            <a:r>
              <a:rPr lang="cs-CZ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Národní strategie otevřeného přístupu k vědeckým informacím (2017)</a:t>
            </a:r>
            <a:endParaRPr lang="cs-CZ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2B1E8-C246-59A0-9B07-E93BF272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Open Science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707134-F039-1ABE-050F-30E1BD58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  <p:pic>
        <p:nvPicPr>
          <p:cNvPr id="5" name="Zástupný obsah 7" descr="Obsah obrázku hra&#10;&#10;Popis byl vytvořen automaticky">
            <a:extLst>
              <a:ext uri="{FF2B5EF4-FFF2-40B4-BE49-F238E27FC236}">
                <a16:creationId xmlns:a16="http://schemas.microsoft.com/office/drawing/2014/main" id="{ED2340CD-9DE0-DD1D-C3DA-CCC820AF7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6" y="2528098"/>
            <a:ext cx="5479948" cy="316638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9DB00AA-1FC1-B86D-ECA6-93811F98B017}"/>
              </a:ext>
            </a:extLst>
          </p:cNvPr>
          <p:cNvSpPr/>
          <p:nvPr/>
        </p:nvSpPr>
        <p:spPr bwMode="auto">
          <a:xfrm rot="2032707">
            <a:off x="4933832" y="3062645"/>
            <a:ext cx="1575798" cy="1528276"/>
          </a:xfrm>
          <a:prstGeom prst="ellipse">
            <a:avLst/>
          </a:prstGeom>
          <a:noFill/>
          <a:ln w="3175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rgbClr val="92D050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39CEC22-BEAB-C00E-8DEB-486E486686CA}"/>
              </a:ext>
            </a:extLst>
          </p:cNvPr>
          <p:cNvSpPr/>
          <p:nvPr/>
        </p:nvSpPr>
        <p:spPr>
          <a:xfrm>
            <a:off x="282270" y="59735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Zdroj: </a:t>
            </a:r>
            <a:r>
              <a:rPr lang="cs-CZ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https://www.fosteropenscience.eu/node/1420</a:t>
            </a:r>
            <a:r>
              <a:rPr lang="cs-CZ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EA50D8A-51DD-188D-6B00-96F86CB2AE23}"/>
              </a:ext>
            </a:extLst>
          </p:cNvPr>
          <p:cNvSpPr/>
          <p:nvPr/>
        </p:nvSpPr>
        <p:spPr bwMode="auto">
          <a:xfrm rot="2032707">
            <a:off x="3890501" y="2527881"/>
            <a:ext cx="1575798" cy="1528276"/>
          </a:xfrm>
          <a:prstGeom prst="ellipse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rgbClr val="92D05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3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2C58A-026B-1078-60D5-06414449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Open/FAIR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9A4F56-D411-ED8A-FECC-CE5648099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sz="2400" dirty="0"/>
              <a:t>Otevřená data  &lt;-&gt; </a:t>
            </a:r>
            <a:r>
              <a:rPr lang="cs-CZ" sz="2400" u="sng" dirty="0"/>
              <a:t>FAIR data</a:t>
            </a:r>
            <a:br>
              <a:rPr lang="cs-CZ" sz="2400" dirty="0"/>
            </a:br>
            <a:r>
              <a:rPr lang="cs-CZ" sz="2400" dirty="0">
                <a:solidFill>
                  <a:srgbClr val="008691"/>
                </a:solidFill>
              </a:rPr>
              <a:t>„</a:t>
            </a:r>
            <a:r>
              <a:rPr lang="en-US" sz="2400" dirty="0">
                <a:solidFill>
                  <a:srgbClr val="008691"/>
                </a:solidFill>
              </a:rPr>
              <a:t>As Open as Possible, as Closed as Necessary</a:t>
            </a:r>
            <a:r>
              <a:rPr lang="cs-CZ" sz="2400" dirty="0">
                <a:solidFill>
                  <a:srgbClr val="008691"/>
                </a:solidFill>
              </a:rPr>
              <a:t>“</a:t>
            </a:r>
            <a:br>
              <a:rPr lang="cs-CZ" sz="2400" dirty="0">
                <a:solidFill>
                  <a:srgbClr val="008691"/>
                </a:solidFill>
              </a:rPr>
            </a:br>
            <a:endParaRPr lang="cs-CZ" sz="2400" dirty="0">
              <a:solidFill>
                <a:srgbClr val="008691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8691"/>
                </a:solidFill>
              </a:rPr>
              <a:t>F</a:t>
            </a:r>
            <a:r>
              <a:rPr lang="en-US" sz="2400" b="1" dirty="0">
                <a:solidFill>
                  <a:srgbClr val="E4E4E3"/>
                </a:solidFill>
              </a:rPr>
              <a:t>indable</a:t>
            </a:r>
            <a:r>
              <a:rPr lang="cs-CZ" sz="2400" dirty="0"/>
              <a:t> </a:t>
            </a:r>
            <a:r>
              <a:rPr lang="cs-CZ" sz="2000" dirty="0"/>
              <a:t>– podrobná metadata, registrace, globální </a:t>
            </a:r>
            <a:r>
              <a:rPr lang="cs-CZ" sz="2000" dirty="0" err="1"/>
              <a:t>persist</a:t>
            </a:r>
            <a:r>
              <a:rPr lang="cs-CZ" sz="2000" dirty="0"/>
              <a:t> identifikátory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8691"/>
                </a:solidFill>
              </a:rPr>
              <a:t>A</a:t>
            </a:r>
            <a:r>
              <a:rPr lang="en-US" sz="2400" b="1" dirty="0">
                <a:solidFill>
                  <a:srgbClr val="E4E4E3"/>
                </a:solidFill>
              </a:rPr>
              <a:t>ccessible</a:t>
            </a:r>
            <a:r>
              <a:rPr lang="cs-CZ" sz="2400" dirty="0"/>
              <a:t> </a:t>
            </a:r>
            <a:r>
              <a:rPr lang="cs-CZ" sz="2000" dirty="0"/>
              <a:t>– standardizovaný (strojový) přístupový protokol, AAI</a:t>
            </a:r>
            <a:endParaRPr lang="cs-CZ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8691"/>
                </a:solidFill>
              </a:rPr>
              <a:t>I</a:t>
            </a:r>
            <a:r>
              <a:rPr lang="en-US" sz="2400" b="1" dirty="0">
                <a:solidFill>
                  <a:srgbClr val="E4E4E3"/>
                </a:solidFill>
              </a:rPr>
              <a:t>nteroperable</a:t>
            </a:r>
            <a:r>
              <a:rPr lang="cs-CZ" sz="2400" dirty="0"/>
              <a:t> </a:t>
            </a:r>
            <a:r>
              <a:rPr lang="cs-CZ" sz="2000" dirty="0"/>
              <a:t>– srozumitelný sémantický popis dat a metadat, standardy</a:t>
            </a:r>
            <a:endParaRPr lang="cs-CZ" sz="24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08691"/>
                </a:solidFill>
              </a:rPr>
              <a:t>R</a:t>
            </a:r>
            <a:r>
              <a:rPr lang="en-US" sz="2400" b="1" dirty="0">
                <a:solidFill>
                  <a:srgbClr val="E4E4E3"/>
                </a:solidFill>
              </a:rPr>
              <a:t>eusable</a:t>
            </a:r>
            <a:r>
              <a:rPr lang="cs-CZ" sz="2400" dirty="0"/>
              <a:t> </a:t>
            </a:r>
            <a:r>
              <a:rPr lang="cs-CZ" sz="2000" dirty="0"/>
              <a:t>– </a:t>
            </a:r>
            <a:r>
              <a:rPr lang="pt-BR" sz="2000" dirty="0" err="1"/>
              <a:t>jasná</a:t>
            </a:r>
            <a:r>
              <a:rPr lang="pt-BR" sz="2000" dirty="0"/>
              <a:t> </a:t>
            </a:r>
            <a:r>
              <a:rPr lang="pt-BR" sz="2000" dirty="0" err="1"/>
              <a:t>licence</a:t>
            </a:r>
            <a:r>
              <a:rPr lang="pt-BR" sz="2000" dirty="0"/>
              <a:t>, </a:t>
            </a:r>
            <a:r>
              <a:rPr lang="pt-BR" sz="2000" dirty="0" err="1"/>
              <a:t>přesná</a:t>
            </a:r>
            <a:r>
              <a:rPr lang="pt-BR" sz="2000" dirty="0"/>
              <a:t> data o </a:t>
            </a:r>
            <a:r>
              <a:rPr lang="pt-BR" sz="2000" dirty="0" err="1"/>
              <a:t>původu</a:t>
            </a:r>
            <a:r>
              <a:rPr lang="pt-BR" sz="2000" dirty="0"/>
              <a:t> (</a:t>
            </a:r>
            <a:r>
              <a:rPr lang="pt-BR" sz="2000" dirty="0" err="1"/>
              <a:t>reproducibilita</a:t>
            </a:r>
            <a:r>
              <a:rPr lang="pt-BR" sz="2000" dirty="0"/>
              <a:t>)</a:t>
            </a:r>
            <a:endParaRPr lang="cs-CZ" sz="2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DD1B28-2CEA-DE49-EF01-9379CDE7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  <p:pic>
        <p:nvPicPr>
          <p:cNvPr id="6" name="Picture 2" descr="Výsledek obrázku pro relationship open data FAIR data">
            <a:extLst>
              <a:ext uri="{FF2B5EF4-FFF2-40B4-BE49-F238E27FC236}">
                <a16:creationId xmlns:a16="http://schemas.microsoft.com/office/drawing/2014/main" id="{B73D2278-E2F9-65D8-BBFE-F2DA9030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14" y="452264"/>
            <a:ext cx="4169056" cy="242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08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4ED8C-92E6-5468-D670-259FED6E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Re-use v otevřeném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4CEBA-2453-8C5A-7A3C-66B0CE29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„Cílem Open Science, Open data, de facto čehokoliv “Open“ není něco „pouze plácnout na web“, </a:t>
            </a:r>
            <a:r>
              <a:rPr lang="cs-CZ" i="1" dirty="0">
                <a:solidFill>
                  <a:srgbClr val="008691"/>
                </a:solidFill>
              </a:rPr>
              <a:t>ale opakovaně danou věc použít (re-use)</a:t>
            </a:r>
            <a:r>
              <a:rPr lang="cs-CZ" i="1" dirty="0"/>
              <a:t>.“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C9CF0B-351C-9329-85B9-661ED69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/>
              <a:t>Open Science a EOSC v ČR, 26.10.2023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6619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_cz_template_Sharepoint" id="{E63D96A9-804D-FD4F-9134-410EFFA042C2}" vid="{10F912C4-3356-5A4C-A73D-16AE12B0BA7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5a631a-9523-4ddb-aeaa-1630ff816cb5">
      <Terms xmlns="http://schemas.microsoft.com/office/infopath/2007/PartnerControls"/>
    </lcf76f155ced4ddcb4097134ff3c332f>
    <TaxCatchAll xmlns="13556fe8-3232-413b-9336-036b48b41d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0828419A42BD479A40D9DF94C19A03" ma:contentTypeVersion="13" ma:contentTypeDescription="Vytvoří nový dokument" ma:contentTypeScope="" ma:versionID="581ac5e69cf80444f7c6284326e5082b">
  <xsd:schema xmlns:xsd="http://www.w3.org/2001/XMLSchema" xmlns:xs="http://www.w3.org/2001/XMLSchema" xmlns:p="http://schemas.microsoft.com/office/2006/metadata/properties" xmlns:ns2="0a5a631a-9523-4ddb-aeaa-1630ff816cb5" xmlns:ns3="13556fe8-3232-413b-9336-036b48b41d7e" targetNamespace="http://schemas.microsoft.com/office/2006/metadata/properties" ma:root="true" ma:fieldsID="62df742506e4be36cc27f68a871d5073" ns2:_="" ns3:_="">
    <xsd:import namespace="0a5a631a-9523-4ddb-aeaa-1630ff816cb5"/>
    <xsd:import namespace="13556fe8-3232-413b-9336-036b48b41d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a631a-9523-4ddb-aeaa-1630ff816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56fe8-3232-413b-9336-036b48b41d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bfd21b4-195d-4a50-9279-5da02a667bb6}" ma:internalName="TaxCatchAll" ma:showField="CatchAllData" ma:web="13556fe8-3232-413b-9336-036b48b41d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DFAEE7-AEA9-4C0B-95F4-7B916C3E2E88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3556fe8-3232-413b-9336-036b48b41d7e"/>
    <ds:schemaRef ds:uri="0a5a631a-9523-4ddb-aeaa-1630ff816cb5"/>
  </ds:schemaRefs>
</ds:datastoreItem>
</file>

<file path=customXml/itemProps2.xml><?xml version="1.0" encoding="utf-8"?>
<ds:datastoreItem xmlns:ds="http://schemas.openxmlformats.org/officeDocument/2006/customXml" ds:itemID="{8E6A1149-2740-4EC9-8C0D-F228FADCB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5a631a-9523-4ddb-aeaa-1630ff816cb5"/>
    <ds:schemaRef ds:uri="13556fe8-3232-413b-9336-036b48b41d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7D259E-A434-4340-A70C-A4E72D89C1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291</TotalTime>
  <Words>1769</Words>
  <Application>Microsoft Macintosh PowerPoint</Application>
  <PresentationFormat>Širokoúhlá obrazovka</PresentationFormat>
  <Paragraphs>212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Quicksand</vt:lpstr>
      <vt:lpstr>Roboto</vt:lpstr>
      <vt:lpstr>Tahoma</vt:lpstr>
      <vt:lpstr>Motiv Office</vt:lpstr>
      <vt:lpstr>Open Science a EOSC v ČR</vt:lpstr>
      <vt:lpstr>Cíl přednášky</vt:lpstr>
      <vt:lpstr>1. Úvod do Open Science</vt:lpstr>
      <vt:lpstr>1a. Definice</vt:lpstr>
      <vt:lpstr>Otevřený přístup k vědeckým informacím</vt:lpstr>
      <vt:lpstr>Výzkumná data</vt:lpstr>
      <vt:lpstr>Schéma Open Science</vt:lpstr>
      <vt:lpstr>Open/FAIR Data</vt:lpstr>
      <vt:lpstr>Re-use v otevřeném prostředí</vt:lpstr>
      <vt:lpstr>Re-use v otevřeném prostředí</vt:lpstr>
      <vt:lpstr>1b. Aktuální stav Open Science  v ČR</vt:lpstr>
      <vt:lpstr>Open Science a projekty</vt:lpstr>
      <vt:lpstr>Open Science a projekty (2)</vt:lpstr>
      <vt:lpstr>Open Science pracovní skupiny/komunity</vt:lpstr>
      <vt:lpstr>Open Science na univerzitách</vt:lpstr>
      <vt:lpstr>Open Science témata, která rezonují</vt:lpstr>
      <vt:lpstr>2. Představení  EOSC a EOSC CZ </vt:lpstr>
      <vt:lpstr>European Open Science Cloud (EOSC)</vt:lpstr>
      <vt:lpstr>Historické okénko</vt:lpstr>
      <vt:lpstr>EOSC řídící struktura</vt:lpstr>
      <vt:lpstr>EOSC SRIA</vt:lpstr>
      <vt:lpstr>Prezentace aplikace PowerPoint</vt:lpstr>
      <vt:lpstr>EOSC CZ aneb iniciativa EOSC v ČR</vt:lpstr>
      <vt:lpstr>EOSC CZ aneb iniciativa EOSC v ČR</vt:lpstr>
      <vt:lpstr>Iniciativa EOSC v ČR</vt:lpstr>
      <vt:lpstr>3. Aktuality z rozvoje EOSC CZ</vt:lpstr>
      <vt:lpstr>Co přinesl rok 2023</vt:lpstr>
      <vt:lpstr>Prezentace aplikace PowerPoint</vt:lpstr>
      <vt:lpstr>Prezentace aplikace PowerPoint</vt:lpstr>
      <vt:lpstr>Prezentace aplikace PowerPoint</vt:lpstr>
      <vt:lpstr>Prezentace aplikace PowerPoint</vt:lpstr>
      <vt:lpstr>Národní repozitářové platforma (NRP) – výzva Open Science I</vt:lpstr>
      <vt:lpstr>4. Co nás v EOSCu čeká v roce 2024</vt:lpstr>
      <vt:lpstr>Aktivity v roce 2024</vt:lpstr>
      <vt:lpstr>5. Otázky a odpovědi</vt:lpstr>
      <vt:lpstr>Re-use system management…</vt:lpstr>
      <vt:lpstr>Open Science ne jako politika…</vt:lpstr>
      <vt:lpstr>Děkuji vám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Iniciativa European Open Science Cloud (EOSC) v ČR</dc:title>
  <dc:creator>Jiří Marek</dc:creator>
  <cp:lastModifiedBy>Jiří Marek</cp:lastModifiedBy>
  <cp:revision>12</cp:revision>
  <dcterms:created xsi:type="dcterms:W3CDTF">2023-10-16T07:47:39Z</dcterms:created>
  <dcterms:modified xsi:type="dcterms:W3CDTF">2023-10-26T15:20:23Z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0x010100970828419A42BD479A40D9DF94C19A03</vt:lpwstr>
  </property>
</Properties>
</file>