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02" r:id="rId2"/>
    <p:sldId id="353" r:id="rId3"/>
    <p:sldId id="549" r:id="rId4"/>
    <p:sldId id="552" r:id="rId5"/>
    <p:sldId id="554" r:id="rId6"/>
    <p:sldId id="553" r:id="rId7"/>
    <p:sldId id="555" r:id="rId8"/>
    <p:sldId id="556" r:id="rId9"/>
    <p:sldId id="557" r:id="rId10"/>
    <p:sldId id="537" r:id="rId11"/>
    <p:sldId id="548" r:id="rId12"/>
    <p:sldId id="515" r:id="rId13"/>
    <p:sldId id="513" r:id="rId14"/>
    <p:sldId id="517" r:id="rId15"/>
    <p:sldId id="518" r:id="rId16"/>
    <p:sldId id="559" r:id="rId17"/>
    <p:sldId id="793" r:id="rId18"/>
    <p:sldId id="558" r:id="rId19"/>
    <p:sldId id="792" r:id="rId20"/>
    <p:sldId id="551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74" d="100"/>
          <a:sy n="74" d="100"/>
        </p:scale>
        <p:origin x="172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00E17-5E96-4A42-8427-513C40C584B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342C16E-FA1E-422D-A3DA-56C488058A78}">
      <dgm:prSet phldrT="[Text]"/>
      <dgm:spPr/>
      <dgm:t>
        <a:bodyPr/>
        <a:lstStyle/>
        <a:p>
          <a:r>
            <a:rPr lang="cs-CZ" dirty="0"/>
            <a:t>Databáze</a:t>
          </a:r>
        </a:p>
      </dgm:t>
    </dgm:pt>
    <dgm:pt modelId="{AFB63943-7AF3-48AD-ABE0-C12FE9855A91}" type="parTrans" cxnId="{F037F46F-C9B9-4F90-8740-1F48B18B52FE}">
      <dgm:prSet/>
      <dgm:spPr/>
      <dgm:t>
        <a:bodyPr/>
        <a:lstStyle/>
        <a:p>
          <a:endParaRPr lang="cs-CZ"/>
        </a:p>
      </dgm:t>
    </dgm:pt>
    <dgm:pt modelId="{B30DAD56-8D9B-418F-9253-DBA998ACC602}" type="sibTrans" cxnId="{F037F46F-C9B9-4F90-8740-1F48B18B52FE}">
      <dgm:prSet/>
      <dgm:spPr/>
      <dgm:t>
        <a:bodyPr/>
        <a:lstStyle/>
        <a:p>
          <a:endParaRPr lang="cs-CZ"/>
        </a:p>
      </dgm:t>
    </dgm:pt>
    <dgm:pt modelId="{77372FF1-73DF-4EFA-B396-104CE2B98C9B}">
      <dgm:prSet phldrT="[Text]"/>
      <dgm:spPr/>
      <dgm:t>
        <a:bodyPr/>
        <a:lstStyle/>
        <a:p>
          <a:r>
            <a:rPr lang="cs-CZ" dirty="0"/>
            <a:t>Výběr analytických prostředků</a:t>
          </a:r>
        </a:p>
      </dgm:t>
    </dgm:pt>
    <dgm:pt modelId="{6ABCE827-655A-4FB8-B28E-5265306E5E0A}" type="parTrans" cxnId="{F05F024A-FF99-4BFD-8FB7-1B79C25AE2F9}">
      <dgm:prSet/>
      <dgm:spPr/>
      <dgm:t>
        <a:bodyPr/>
        <a:lstStyle/>
        <a:p>
          <a:endParaRPr lang="cs-CZ"/>
        </a:p>
      </dgm:t>
    </dgm:pt>
    <dgm:pt modelId="{2391A71B-DF2A-4693-81FB-E2E9A4FA40CD}" type="sibTrans" cxnId="{F05F024A-FF99-4BFD-8FB7-1B79C25AE2F9}">
      <dgm:prSet/>
      <dgm:spPr/>
      <dgm:t>
        <a:bodyPr/>
        <a:lstStyle/>
        <a:p>
          <a:endParaRPr lang="cs-CZ"/>
        </a:p>
      </dgm:t>
    </dgm:pt>
    <dgm:pt modelId="{E8129F28-5633-4EF0-B94D-BB819E278D4C}">
      <dgm:prSet phldrT="[Text]"/>
      <dgm:spPr/>
      <dgm:t>
        <a:bodyPr/>
        <a:lstStyle/>
        <a:p>
          <a:r>
            <a:rPr lang="cs-CZ" dirty="0"/>
            <a:t>Analýza dat a jejich ověření</a:t>
          </a:r>
        </a:p>
      </dgm:t>
    </dgm:pt>
    <dgm:pt modelId="{35ADBDB2-36D0-4805-9530-91F1F6943FC8}" type="parTrans" cxnId="{043DFE69-D65D-4944-8A06-12BE0D891477}">
      <dgm:prSet/>
      <dgm:spPr/>
      <dgm:t>
        <a:bodyPr/>
        <a:lstStyle/>
        <a:p>
          <a:endParaRPr lang="cs-CZ"/>
        </a:p>
      </dgm:t>
    </dgm:pt>
    <dgm:pt modelId="{B808661F-178C-4FDC-8C23-378A052FF8C7}" type="sibTrans" cxnId="{043DFE69-D65D-4944-8A06-12BE0D891477}">
      <dgm:prSet/>
      <dgm:spPr/>
      <dgm:t>
        <a:bodyPr/>
        <a:lstStyle/>
        <a:p>
          <a:endParaRPr lang="cs-CZ"/>
        </a:p>
      </dgm:t>
    </dgm:pt>
    <dgm:pt modelId="{99285B90-7472-49C4-8EF7-48201D78263A}">
      <dgm:prSet/>
      <dgm:spPr/>
      <dgm:t>
        <a:bodyPr/>
        <a:lstStyle/>
        <a:p>
          <a:r>
            <a:rPr lang="cs-CZ" dirty="0"/>
            <a:t>Datový sklad</a:t>
          </a:r>
        </a:p>
      </dgm:t>
    </dgm:pt>
    <dgm:pt modelId="{23F663CA-F37C-4BD6-BBF5-25A0A5731731}" type="parTrans" cxnId="{435E3E5F-BCE9-4CB7-8D49-7783CDFEEC2A}">
      <dgm:prSet/>
      <dgm:spPr/>
      <dgm:t>
        <a:bodyPr/>
        <a:lstStyle/>
        <a:p>
          <a:endParaRPr lang="cs-CZ"/>
        </a:p>
      </dgm:t>
    </dgm:pt>
    <dgm:pt modelId="{C73111D0-3BFC-4C24-BFE3-0893CECE407A}" type="sibTrans" cxnId="{435E3E5F-BCE9-4CB7-8D49-7783CDFEEC2A}">
      <dgm:prSet/>
      <dgm:spPr/>
      <dgm:t>
        <a:bodyPr/>
        <a:lstStyle/>
        <a:p>
          <a:endParaRPr lang="cs-CZ"/>
        </a:p>
      </dgm:t>
    </dgm:pt>
    <dgm:pt modelId="{229DAE5F-0CEE-47A5-BF08-A3F97DB4F54E}">
      <dgm:prSet phldrT="[Text]"/>
      <dgm:spPr/>
      <dgm:t>
        <a:bodyPr/>
        <a:lstStyle/>
        <a:p>
          <a:r>
            <a:rPr lang="cs-CZ" dirty="0"/>
            <a:t>Prezentace a zavedení do praxe</a:t>
          </a:r>
        </a:p>
      </dgm:t>
    </dgm:pt>
    <dgm:pt modelId="{A130255B-6A94-4BAA-BABD-F149A787090B}" type="parTrans" cxnId="{C7338625-81C5-4330-8F1D-7911115910D9}">
      <dgm:prSet/>
      <dgm:spPr/>
      <dgm:t>
        <a:bodyPr/>
        <a:lstStyle/>
        <a:p>
          <a:endParaRPr lang="cs-CZ"/>
        </a:p>
      </dgm:t>
    </dgm:pt>
    <dgm:pt modelId="{9B10625B-8796-400F-9762-D7D760DA9AE5}" type="sibTrans" cxnId="{C7338625-81C5-4330-8F1D-7911115910D9}">
      <dgm:prSet/>
      <dgm:spPr/>
      <dgm:t>
        <a:bodyPr/>
        <a:lstStyle/>
        <a:p>
          <a:endParaRPr lang="cs-CZ"/>
        </a:p>
      </dgm:t>
    </dgm:pt>
    <dgm:pt modelId="{9411A4F1-5F20-4BD6-A38E-0E12E41883F9}" type="pres">
      <dgm:prSet presAssocID="{56A00E17-5E96-4A42-8427-513C40C584B0}" presName="arrowDiagram" presStyleCnt="0">
        <dgm:presLayoutVars>
          <dgm:chMax val="5"/>
          <dgm:dir/>
          <dgm:resizeHandles val="exact"/>
        </dgm:presLayoutVars>
      </dgm:prSet>
      <dgm:spPr/>
    </dgm:pt>
    <dgm:pt modelId="{910C8A68-2D26-4238-826B-E41C148E5794}" type="pres">
      <dgm:prSet presAssocID="{56A00E17-5E96-4A42-8427-513C40C584B0}" presName="arrow" presStyleLbl="bgShp" presStyleIdx="0" presStyleCnt="1"/>
      <dgm:spPr>
        <a:solidFill>
          <a:srgbClr val="FFC000"/>
        </a:solidFill>
      </dgm:spPr>
    </dgm:pt>
    <dgm:pt modelId="{D3BD7005-3B6A-4258-AD3D-49FEE82AA060}" type="pres">
      <dgm:prSet presAssocID="{56A00E17-5E96-4A42-8427-513C40C584B0}" presName="arrowDiagram5" presStyleCnt="0"/>
      <dgm:spPr/>
    </dgm:pt>
    <dgm:pt modelId="{8CBD722B-9787-48E1-8F43-CC5D088025CA}" type="pres">
      <dgm:prSet presAssocID="{B342C16E-FA1E-422D-A3DA-56C488058A78}" presName="bullet5a" presStyleLbl="node1" presStyleIdx="0" presStyleCnt="5"/>
      <dgm:spPr/>
    </dgm:pt>
    <dgm:pt modelId="{87276943-11DA-4A68-AF2E-A82EEC0FCF62}" type="pres">
      <dgm:prSet presAssocID="{B342C16E-FA1E-422D-A3DA-56C488058A78}" presName="textBox5a" presStyleLbl="revTx" presStyleIdx="0" presStyleCnt="5" custScaleY="34631" custLinFactNeighborY="-55624">
        <dgm:presLayoutVars>
          <dgm:bulletEnabled val="1"/>
        </dgm:presLayoutVars>
      </dgm:prSet>
      <dgm:spPr/>
    </dgm:pt>
    <dgm:pt modelId="{606A2586-7EB3-4012-ADDA-570FB691632E}" type="pres">
      <dgm:prSet presAssocID="{99285B90-7472-49C4-8EF7-48201D78263A}" presName="bullet5b" presStyleLbl="node1" presStyleIdx="1" presStyleCnt="5"/>
      <dgm:spPr/>
    </dgm:pt>
    <dgm:pt modelId="{106C0B16-D489-40CD-BFAF-17E791EF85AA}" type="pres">
      <dgm:prSet presAssocID="{99285B90-7472-49C4-8EF7-48201D78263A}" presName="textBox5b" presStyleLbl="revTx" presStyleIdx="1" presStyleCnt="5" custScaleX="67102" custScaleY="31049" custLinFactNeighborX="-11155" custLinFactNeighborY="-53806">
        <dgm:presLayoutVars>
          <dgm:bulletEnabled val="1"/>
        </dgm:presLayoutVars>
      </dgm:prSet>
      <dgm:spPr/>
    </dgm:pt>
    <dgm:pt modelId="{A0BDD67E-7FAC-4738-8C08-0CE1AE366F05}" type="pres">
      <dgm:prSet presAssocID="{77372FF1-73DF-4EFA-B396-104CE2B98C9B}" presName="bullet5c" presStyleLbl="node1" presStyleIdx="2" presStyleCnt="5"/>
      <dgm:spPr/>
    </dgm:pt>
    <dgm:pt modelId="{54B54FBE-86B6-48ED-BB2F-1277417BCEDF}" type="pres">
      <dgm:prSet presAssocID="{77372FF1-73DF-4EFA-B396-104CE2B98C9B}" presName="textBox5c" presStyleLbl="revTx" presStyleIdx="2" presStyleCnt="5" custScaleX="80810" custScaleY="37072" custLinFactNeighborX="-3808" custLinFactNeighborY="-46791">
        <dgm:presLayoutVars>
          <dgm:bulletEnabled val="1"/>
        </dgm:presLayoutVars>
      </dgm:prSet>
      <dgm:spPr/>
    </dgm:pt>
    <dgm:pt modelId="{078C6D65-7E28-4A40-AE5F-5A4308E0676B}" type="pres">
      <dgm:prSet presAssocID="{E8129F28-5633-4EF0-B94D-BB819E278D4C}" presName="bullet5d" presStyleLbl="node1" presStyleIdx="3" presStyleCnt="5"/>
      <dgm:spPr/>
    </dgm:pt>
    <dgm:pt modelId="{30D762B6-5305-4728-930C-FF2FAA72EEFC}" type="pres">
      <dgm:prSet presAssocID="{E8129F28-5633-4EF0-B94D-BB819E278D4C}" presName="textBox5d" presStyleLbl="revTx" presStyleIdx="3" presStyleCnt="5" custScaleX="72223" custScaleY="19398" custLinFactNeighborX="-8305" custLinFactNeighborY="-48093">
        <dgm:presLayoutVars>
          <dgm:bulletEnabled val="1"/>
        </dgm:presLayoutVars>
      </dgm:prSet>
      <dgm:spPr/>
    </dgm:pt>
    <dgm:pt modelId="{8F23C948-5A14-4B31-A2B3-1815C4F32C97}" type="pres">
      <dgm:prSet presAssocID="{229DAE5F-0CEE-47A5-BF08-A3F97DB4F54E}" presName="bullet5e" presStyleLbl="node1" presStyleIdx="4" presStyleCnt="5"/>
      <dgm:spPr/>
    </dgm:pt>
    <dgm:pt modelId="{2BDB14BE-BE4C-4154-933A-4BAF78FF26D2}" type="pres">
      <dgm:prSet presAssocID="{229DAE5F-0CEE-47A5-BF08-A3F97DB4F54E}" presName="textBox5e" presStyleLbl="revTx" presStyleIdx="4" presStyleCnt="5" custAng="21367603" custScaleX="85137" custScaleY="17083" custLinFactNeighborX="-2697" custLinFactNeighborY="-50596">
        <dgm:presLayoutVars>
          <dgm:bulletEnabled val="1"/>
        </dgm:presLayoutVars>
      </dgm:prSet>
      <dgm:spPr/>
    </dgm:pt>
  </dgm:ptLst>
  <dgm:cxnLst>
    <dgm:cxn modelId="{8F771B21-E1B0-4636-BF66-E1F5A473AA74}" type="presOf" srcId="{229DAE5F-0CEE-47A5-BF08-A3F97DB4F54E}" destId="{2BDB14BE-BE4C-4154-933A-4BAF78FF26D2}" srcOrd="0" destOrd="0" presId="urn:microsoft.com/office/officeart/2005/8/layout/arrow2"/>
    <dgm:cxn modelId="{C7338625-81C5-4330-8F1D-7911115910D9}" srcId="{56A00E17-5E96-4A42-8427-513C40C584B0}" destId="{229DAE5F-0CEE-47A5-BF08-A3F97DB4F54E}" srcOrd="4" destOrd="0" parTransId="{A130255B-6A94-4BAA-BABD-F149A787090B}" sibTransId="{9B10625B-8796-400F-9762-D7D760DA9AE5}"/>
    <dgm:cxn modelId="{435E3E5F-BCE9-4CB7-8D49-7783CDFEEC2A}" srcId="{56A00E17-5E96-4A42-8427-513C40C584B0}" destId="{99285B90-7472-49C4-8EF7-48201D78263A}" srcOrd="1" destOrd="0" parTransId="{23F663CA-F37C-4BD6-BBF5-25A0A5731731}" sibTransId="{C73111D0-3BFC-4C24-BFE3-0893CECE407A}"/>
    <dgm:cxn modelId="{7E5C3742-0813-44B1-960F-25767794E54C}" type="presOf" srcId="{77372FF1-73DF-4EFA-B396-104CE2B98C9B}" destId="{54B54FBE-86B6-48ED-BB2F-1277417BCEDF}" srcOrd="0" destOrd="0" presId="urn:microsoft.com/office/officeart/2005/8/layout/arrow2"/>
    <dgm:cxn modelId="{2F9C9666-046F-40FB-9363-2924F67C21FF}" type="presOf" srcId="{E8129F28-5633-4EF0-B94D-BB819E278D4C}" destId="{30D762B6-5305-4728-930C-FF2FAA72EEFC}" srcOrd="0" destOrd="0" presId="urn:microsoft.com/office/officeart/2005/8/layout/arrow2"/>
    <dgm:cxn modelId="{043DFE69-D65D-4944-8A06-12BE0D891477}" srcId="{56A00E17-5E96-4A42-8427-513C40C584B0}" destId="{E8129F28-5633-4EF0-B94D-BB819E278D4C}" srcOrd="3" destOrd="0" parTransId="{35ADBDB2-36D0-4805-9530-91F1F6943FC8}" sibTransId="{B808661F-178C-4FDC-8C23-378A052FF8C7}"/>
    <dgm:cxn modelId="{F05F024A-FF99-4BFD-8FB7-1B79C25AE2F9}" srcId="{56A00E17-5E96-4A42-8427-513C40C584B0}" destId="{77372FF1-73DF-4EFA-B396-104CE2B98C9B}" srcOrd="2" destOrd="0" parTransId="{6ABCE827-655A-4FB8-B28E-5265306E5E0A}" sibTransId="{2391A71B-DF2A-4693-81FB-E2E9A4FA40CD}"/>
    <dgm:cxn modelId="{F037F46F-C9B9-4F90-8740-1F48B18B52FE}" srcId="{56A00E17-5E96-4A42-8427-513C40C584B0}" destId="{B342C16E-FA1E-422D-A3DA-56C488058A78}" srcOrd="0" destOrd="0" parTransId="{AFB63943-7AF3-48AD-ABE0-C12FE9855A91}" sibTransId="{B30DAD56-8D9B-418F-9253-DBA998ACC602}"/>
    <dgm:cxn modelId="{D0BEB9B9-6B12-415D-9488-EBAA7BEB52A8}" type="presOf" srcId="{56A00E17-5E96-4A42-8427-513C40C584B0}" destId="{9411A4F1-5F20-4BD6-A38E-0E12E41883F9}" srcOrd="0" destOrd="0" presId="urn:microsoft.com/office/officeart/2005/8/layout/arrow2"/>
    <dgm:cxn modelId="{D35F86D7-724E-4684-88B3-37A848A37D3C}" type="presOf" srcId="{B342C16E-FA1E-422D-A3DA-56C488058A78}" destId="{87276943-11DA-4A68-AF2E-A82EEC0FCF62}" srcOrd="0" destOrd="0" presId="urn:microsoft.com/office/officeart/2005/8/layout/arrow2"/>
    <dgm:cxn modelId="{C740E5F8-7A46-404F-9E98-D5C8D55446A1}" type="presOf" srcId="{99285B90-7472-49C4-8EF7-48201D78263A}" destId="{106C0B16-D489-40CD-BFAF-17E791EF85AA}" srcOrd="0" destOrd="0" presId="urn:microsoft.com/office/officeart/2005/8/layout/arrow2"/>
    <dgm:cxn modelId="{A100C1D1-9D28-47F8-B676-F67E42F43FD8}" type="presParOf" srcId="{9411A4F1-5F20-4BD6-A38E-0E12E41883F9}" destId="{910C8A68-2D26-4238-826B-E41C148E5794}" srcOrd="0" destOrd="0" presId="urn:microsoft.com/office/officeart/2005/8/layout/arrow2"/>
    <dgm:cxn modelId="{9887C64D-1CF5-4BD3-B437-80782EA69438}" type="presParOf" srcId="{9411A4F1-5F20-4BD6-A38E-0E12E41883F9}" destId="{D3BD7005-3B6A-4258-AD3D-49FEE82AA060}" srcOrd="1" destOrd="0" presId="urn:microsoft.com/office/officeart/2005/8/layout/arrow2"/>
    <dgm:cxn modelId="{4312DC58-9328-4BD2-8A00-2912E503E236}" type="presParOf" srcId="{D3BD7005-3B6A-4258-AD3D-49FEE82AA060}" destId="{8CBD722B-9787-48E1-8F43-CC5D088025CA}" srcOrd="0" destOrd="0" presId="urn:microsoft.com/office/officeart/2005/8/layout/arrow2"/>
    <dgm:cxn modelId="{30EB75AC-EA4D-4D36-B828-D22A29A9D810}" type="presParOf" srcId="{D3BD7005-3B6A-4258-AD3D-49FEE82AA060}" destId="{87276943-11DA-4A68-AF2E-A82EEC0FCF62}" srcOrd="1" destOrd="0" presId="urn:microsoft.com/office/officeart/2005/8/layout/arrow2"/>
    <dgm:cxn modelId="{833BAF73-1C73-48B2-97D6-AE00FAEC4602}" type="presParOf" srcId="{D3BD7005-3B6A-4258-AD3D-49FEE82AA060}" destId="{606A2586-7EB3-4012-ADDA-570FB691632E}" srcOrd="2" destOrd="0" presId="urn:microsoft.com/office/officeart/2005/8/layout/arrow2"/>
    <dgm:cxn modelId="{4A15CD3C-CC07-43CB-AEF6-7BC7077710EA}" type="presParOf" srcId="{D3BD7005-3B6A-4258-AD3D-49FEE82AA060}" destId="{106C0B16-D489-40CD-BFAF-17E791EF85AA}" srcOrd="3" destOrd="0" presId="urn:microsoft.com/office/officeart/2005/8/layout/arrow2"/>
    <dgm:cxn modelId="{0964A1BC-D5CB-4372-B4DC-0D08EC7D5942}" type="presParOf" srcId="{D3BD7005-3B6A-4258-AD3D-49FEE82AA060}" destId="{A0BDD67E-7FAC-4738-8C08-0CE1AE366F05}" srcOrd="4" destOrd="0" presId="urn:microsoft.com/office/officeart/2005/8/layout/arrow2"/>
    <dgm:cxn modelId="{CBAA6104-4D9F-47BB-847B-AD13094330EC}" type="presParOf" srcId="{D3BD7005-3B6A-4258-AD3D-49FEE82AA060}" destId="{54B54FBE-86B6-48ED-BB2F-1277417BCEDF}" srcOrd="5" destOrd="0" presId="urn:microsoft.com/office/officeart/2005/8/layout/arrow2"/>
    <dgm:cxn modelId="{CB394CF4-BD01-49B2-B497-6BCCE31C279C}" type="presParOf" srcId="{D3BD7005-3B6A-4258-AD3D-49FEE82AA060}" destId="{078C6D65-7E28-4A40-AE5F-5A4308E0676B}" srcOrd="6" destOrd="0" presId="urn:microsoft.com/office/officeart/2005/8/layout/arrow2"/>
    <dgm:cxn modelId="{C0E7C84B-BB72-4A31-948E-E29023050C46}" type="presParOf" srcId="{D3BD7005-3B6A-4258-AD3D-49FEE82AA060}" destId="{30D762B6-5305-4728-930C-FF2FAA72EEFC}" srcOrd="7" destOrd="0" presId="urn:microsoft.com/office/officeart/2005/8/layout/arrow2"/>
    <dgm:cxn modelId="{AF6E415C-2CBC-4FC3-8C81-A531BE8AB717}" type="presParOf" srcId="{D3BD7005-3B6A-4258-AD3D-49FEE82AA060}" destId="{8F23C948-5A14-4B31-A2B3-1815C4F32C97}" srcOrd="8" destOrd="0" presId="urn:microsoft.com/office/officeart/2005/8/layout/arrow2"/>
    <dgm:cxn modelId="{189CAD68-EFF8-43B8-8C08-3875A1294CA1}" type="presParOf" srcId="{D3BD7005-3B6A-4258-AD3D-49FEE82AA060}" destId="{2BDB14BE-BE4C-4154-933A-4BAF78FF26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C8A68-2D26-4238-826B-E41C148E5794}">
      <dsp:nvSpPr>
        <dsp:cNvPr id="0" name=""/>
        <dsp:cNvSpPr/>
      </dsp:nvSpPr>
      <dsp:spPr>
        <a:xfrm>
          <a:off x="0" y="305693"/>
          <a:ext cx="7777162" cy="4860726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D722B-9787-48E1-8F43-CC5D088025CA}">
      <dsp:nvSpPr>
        <dsp:cNvPr id="0" name=""/>
        <dsp:cNvSpPr/>
      </dsp:nvSpPr>
      <dsp:spPr>
        <a:xfrm>
          <a:off x="766050" y="3920129"/>
          <a:ext cx="178874" cy="17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76943-11DA-4A68-AF2E-A82EEC0FCF62}">
      <dsp:nvSpPr>
        <dsp:cNvPr id="0" name=""/>
        <dsp:cNvSpPr/>
      </dsp:nvSpPr>
      <dsp:spPr>
        <a:xfrm>
          <a:off x="855487" y="3744190"/>
          <a:ext cx="1018808" cy="400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8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Databáze</a:t>
          </a:r>
        </a:p>
      </dsp:txBody>
      <dsp:txXfrm>
        <a:off x="855487" y="3744190"/>
        <a:ext cx="1018808" cy="400629"/>
      </dsp:txXfrm>
    </dsp:sp>
    <dsp:sp modelId="{606A2586-7EB3-4012-ADDA-570FB691632E}">
      <dsp:nvSpPr>
        <dsp:cNvPr id="0" name=""/>
        <dsp:cNvSpPr/>
      </dsp:nvSpPr>
      <dsp:spPr>
        <a:xfrm>
          <a:off x="1734307" y="2989786"/>
          <a:ext cx="279977" cy="279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0B16-D489-40CD-BFAF-17E791EF85AA}">
      <dsp:nvSpPr>
        <dsp:cNvPr id="0" name=""/>
        <dsp:cNvSpPr/>
      </dsp:nvSpPr>
      <dsp:spPr>
        <a:xfrm>
          <a:off x="1942642" y="2736081"/>
          <a:ext cx="866292" cy="63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4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Datový sklad</a:t>
          </a:r>
        </a:p>
      </dsp:txBody>
      <dsp:txXfrm>
        <a:off x="1942642" y="2736081"/>
        <a:ext cx="866292" cy="632357"/>
      </dsp:txXfrm>
    </dsp:sp>
    <dsp:sp modelId="{A0BDD67E-7FAC-4738-8C08-0CE1AE366F05}">
      <dsp:nvSpPr>
        <dsp:cNvPr id="0" name=""/>
        <dsp:cNvSpPr/>
      </dsp:nvSpPr>
      <dsp:spPr>
        <a:xfrm>
          <a:off x="2978653" y="2248039"/>
          <a:ext cx="373303" cy="37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4FBE-86B6-48ED-BB2F-1277417BCEDF}">
      <dsp:nvSpPr>
        <dsp:cNvPr id="0" name=""/>
        <dsp:cNvSpPr/>
      </dsp:nvSpPr>
      <dsp:spPr>
        <a:xfrm>
          <a:off x="3252167" y="2015999"/>
          <a:ext cx="1212951" cy="10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Výběr analytických prostředků</a:t>
          </a:r>
        </a:p>
      </dsp:txBody>
      <dsp:txXfrm>
        <a:off x="3252167" y="2015999"/>
        <a:ext cx="1212951" cy="1012706"/>
      </dsp:txXfrm>
    </dsp:sp>
    <dsp:sp modelId="{078C6D65-7E28-4A40-AE5F-5A4308E0676B}">
      <dsp:nvSpPr>
        <dsp:cNvPr id="0" name=""/>
        <dsp:cNvSpPr/>
      </dsp:nvSpPr>
      <dsp:spPr>
        <a:xfrm>
          <a:off x="4425205" y="1668641"/>
          <a:ext cx="482184" cy="48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2B6-5305-4728-930C-FF2FAA72EEFC}">
      <dsp:nvSpPr>
        <dsp:cNvPr id="0" name=""/>
        <dsp:cNvSpPr/>
      </dsp:nvSpPr>
      <dsp:spPr>
        <a:xfrm>
          <a:off x="4753144" y="1655972"/>
          <a:ext cx="1123379" cy="631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49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 dat a jejich ověření</a:t>
          </a:r>
        </a:p>
      </dsp:txBody>
      <dsp:txXfrm>
        <a:off x="4753144" y="1655972"/>
        <a:ext cx="1123379" cy="631732"/>
      </dsp:txXfrm>
    </dsp:sp>
    <dsp:sp modelId="{8F23C948-5A14-4B31-A2B3-1815C4F32C97}">
      <dsp:nvSpPr>
        <dsp:cNvPr id="0" name=""/>
        <dsp:cNvSpPr/>
      </dsp:nvSpPr>
      <dsp:spPr>
        <a:xfrm>
          <a:off x="5914531" y="1281727"/>
          <a:ext cx="614395" cy="614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B14BE-BE4C-4154-933A-4BAF78FF26D2}">
      <dsp:nvSpPr>
        <dsp:cNvPr id="0" name=""/>
        <dsp:cNvSpPr/>
      </dsp:nvSpPr>
      <dsp:spPr>
        <a:xfrm rot="21367603">
          <a:off x="6295371" y="1262031"/>
          <a:ext cx="1324248" cy="611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55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Prezentace a zavedení do praxe</a:t>
          </a:r>
        </a:p>
      </dsp:txBody>
      <dsp:txXfrm>
        <a:off x="6295371" y="1262031"/>
        <a:ext cx="1324248" cy="61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8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35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732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6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vs.cz/aktivity/ba-2014/ba2014-motovsky-exlibris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es.cz/id/qhbpz9/" TargetMode="External"/><Relationship Id="rId2" Type="http://schemas.openxmlformats.org/officeDocument/2006/relationships/hyperlink" Target="https://is.muni.cz/publication/1662796/Library_advocacy_ve_vysokoskolske_knihovne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pk.nkp.cz/docs/V12kni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stika.nipos.cz/" TargetMode="External"/><Relationship Id="rId4" Type="http://schemas.openxmlformats.org/officeDocument/2006/relationships/hyperlink" Target="https://www.statistikakultury.cz/vykaz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maAJe-Ttf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Správa knihovního systému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12. prosince 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Statistiky a jejich využití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Alma - statistiky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>
            <a:fillRect/>
          </a:stretch>
        </p:blipFill>
        <p:spPr bwMode="auto">
          <a:xfrm>
            <a:off x="1038217" y="1268760"/>
            <a:ext cx="7777162" cy="40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95936" y="56612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Christian </a:t>
            </a:r>
            <a:r>
              <a:rPr lang="cs-CZ" sz="1200" dirty="0" err="1"/>
              <a:t>Motovski</a:t>
            </a:r>
            <a:r>
              <a:rPr lang="cs-CZ" sz="1200" dirty="0"/>
              <a:t>. </a:t>
            </a:r>
            <a:r>
              <a:rPr lang="cs-CZ" sz="1200" dirty="0">
                <a:hlinkClick r:id="rId4"/>
              </a:rPr>
              <a:t>Budoucnost je už dnes: odhalte svoje možnosti s Almou a Primo</a:t>
            </a:r>
            <a:r>
              <a:rPr lang="cs-CZ" sz="1200" dirty="0"/>
              <a:t>. BA 2014.</a:t>
            </a:r>
          </a:p>
        </p:txBody>
      </p:sp>
    </p:spTree>
    <p:extLst>
      <p:ext uri="{BB962C8B-B14F-4D97-AF65-F5344CB8AC3E}">
        <p14:creationId xmlns:p14="http://schemas.microsoft.com/office/powerpoint/2010/main" val="321187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Koha</a:t>
            </a:r>
            <a:r>
              <a:rPr lang="cs-CZ" dirty="0"/>
              <a:t> CENTER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455793" cy="424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Datová analytika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ze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systémech vzniká a ukládá se obrovské množství dat</a:t>
            </a:r>
          </a:p>
          <a:p>
            <a:r>
              <a:rPr lang="cs-CZ" dirty="0"/>
              <a:t>analýza dat a jejich využití v praxi</a:t>
            </a:r>
          </a:p>
          <a:p>
            <a:pPr lvl="1"/>
            <a:r>
              <a:rPr lang="cs-CZ" dirty="0"/>
              <a:t>výzkumy chování uživatelů</a:t>
            </a:r>
          </a:p>
          <a:p>
            <a:pPr lvl="1"/>
            <a:r>
              <a:rPr lang="cs-CZ" dirty="0"/>
              <a:t>rozhodovací proces</a:t>
            </a:r>
          </a:p>
          <a:p>
            <a:pPr lvl="1"/>
            <a:r>
              <a:rPr lang="cs-CZ" dirty="0"/>
              <a:t>zlepšování služeb</a:t>
            </a:r>
          </a:p>
          <a:p>
            <a:pPr lvl="1"/>
            <a:r>
              <a:rPr lang="cs-CZ" dirty="0"/>
              <a:t>umělá inteligence a strojové učení</a:t>
            </a:r>
          </a:p>
          <a:p>
            <a:pPr lvl="1"/>
            <a:r>
              <a:rPr lang="cs-CZ" dirty="0"/>
              <a:t>PR a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49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Bibliomining</a:t>
            </a:r>
            <a:r>
              <a:rPr lang="cs-CZ" dirty="0"/>
              <a:t>/</a:t>
            </a:r>
            <a:r>
              <a:rPr lang="cs-CZ" dirty="0" err="1"/>
              <a:t>datamining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produkovaných knihovními službami a systémy</a:t>
            </a:r>
          </a:p>
          <a:p>
            <a:r>
              <a:rPr lang="cs-CZ" dirty="0"/>
              <a:t>hledání zákonitostí a aplikace statistických metod na data v AKS</a:t>
            </a:r>
          </a:p>
          <a:p>
            <a:r>
              <a:rPr lang="cs-CZ" dirty="0"/>
              <a:t>uplatnění v managementu knihoven, v rozhodovacích procesech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2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encrypted-tbn3.gstatic.com/images?q=tbn:ANd9GcRcDLLsrORAS_0XXe_Dwv6lAANux5uVSpWW7Glk29JQL-AgQz8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49" y="3429000"/>
            <a:ext cx="7524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dataminingu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08611"/>
              </p:ext>
            </p:extLst>
          </p:nvPr>
        </p:nvGraphicFramePr>
        <p:xfrm>
          <a:off x="1042988" y="1196975"/>
          <a:ext cx="7777162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http://pixabay.com/static/uploads/photo/2013/07/13/10/14/man-15683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18356"/>
            <a:ext cx="670116" cy="11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 doprava 12"/>
          <p:cNvSpPr/>
          <p:nvPr/>
        </p:nvSpPr>
        <p:spPr>
          <a:xfrm rot="12177924">
            <a:off x="2503947" y="5444100"/>
            <a:ext cx="8640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306347" y="57531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Definice problému</a:t>
            </a:r>
          </a:p>
        </p:txBody>
      </p:sp>
      <p:pic>
        <p:nvPicPr>
          <p:cNvPr id="1032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90" y="429309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6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ixabay.com/static/uploads/photo/2013/07/12/15/22/database-149760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14" y="4653136"/>
            <a:ext cx="311574" cy="3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5/Presentation_icon_BLACK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12" y="1772815"/>
            <a:ext cx="756232" cy="70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lleswebeu.files.wordpress.com/2013/06/seo-icon-12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65" y="2021636"/>
            <a:ext cx="797146" cy="7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pixabay.com/static/uploads/photo/2013/07/12/12/30/cogwheel-145804_6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765">
            <a:off x="3947622" y="2773323"/>
            <a:ext cx="553646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7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Využití v praxi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263D0-02DA-B314-3F7F-5A33384C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výkonu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1A8D7-81A3-A599-50D4-548A5449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benchmarking</a:t>
            </a:r>
          </a:p>
          <a:p>
            <a:r>
              <a:rPr lang="cs-CZ" dirty="0"/>
              <a:t>ROI</a:t>
            </a:r>
          </a:p>
          <a:p>
            <a:r>
              <a:rPr lang="cs-CZ" dirty="0"/>
              <a:t>datová analytika</a:t>
            </a:r>
          </a:p>
          <a:p>
            <a:r>
              <a:rPr lang="cs-CZ" dirty="0"/>
              <a:t>uživatelské výzkumy</a:t>
            </a:r>
          </a:p>
        </p:txBody>
      </p:sp>
    </p:spTree>
    <p:extLst>
      <p:ext uri="{BB962C8B-B14F-4D97-AF65-F5344CB8AC3E}">
        <p14:creationId xmlns:p14="http://schemas.microsoft.com/office/powerpoint/2010/main" val="371677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AB7CC-4CB0-3A9D-FCA3-FCD48FFF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AD86D-7E5B-04CD-DBF6-EBD7AF81C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obhajoba zájmů knihoven</a:t>
            </a:r>
          </a:p>
          <a:p>
            <a:pPr lvl="1"/>
            <a:r>
              <a:rPr lang="cs-CZ" i="1" dirty="0"/>
              <a:t>kontinuální proces, jehož cílem je přimět ostatní, aby jednali v zájmu knihovny </a:t>
            </a:r>
            <a:r>
              <a:rPr lang="cs-CZ" dirty="0"/>
              <a:t>(Elizabeth </a:t>
            </a:r>
            <a:r>
              <a:rPr lang="cs-CZ" dirty="0" err="1"/>
              <a:t>Burns</a:t>
            </a:r>
            <a:r>
              <a:rPr lang="cs-CZ" dirty="0"/>
              <a:t>)</a:t>
            </a:r>
          </a:p>
          <a:p>
            <a:r>
              <a:rPr lang="cs-CZ" dirty="0"/>
              <a:t>uživatelé, zaměstnanci, zřizovatel, veřejnost = zájmové skupiny</a:t>
            </a:r>
          </a:p>
          <a:p>
            <a:r>
              <a:rPr lang="cs-CZ" dirty="0"/>
              <a:t>prvky PR, osvěty, propagace</a:t>
            </a:r>
          </a:p>
          <a:p>
            <a:r>
              <a:rPr lang="cs-CZ" dirty="0"/>
              <a:t>zdůrazňuje cíle, ale i problémy knihovny</a:t>
            </a:r>
          </a:p>
          <a:p>
            <a:r>
              <a:rPr lang="cs-CZ" dirty="0"/>
              <a:t>Marika Hrubá – </a:t>
            </a:r>
            <a:r>
              <a:rPr lang="cs-CZ" dirty="0">
                <a:hlinkClick r:id="rId2"/>
              </a:rPr>
              <a:t>přednáška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diplomka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96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BB38-17C5-457D-BAFD-6FC8044E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1756323"/>
            <a:ext cx="3609804" cy="276451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cs-CZ" sz="2800" b="0" dirty="0"/>
              <a:t>Nevěřím žádné </a:t>
            </a:r>
            <a:r>
              <a:rPr lang="cs-CZ" sz="5400" dirty="0">
                <a:solidFill>
                  <a:schemeClr val="accent1"/>
                </a:solidFill>
              </a:rPr>
              <a:t>statistice</a:t>
            </a:r>
            <a:r>
              <a:rPr lang="cs-CZ" sz="2800" b="0" dirty="0"/>
              <a:t>, kterou jsem sám nezfalšoval.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292520-AE6C-45D5-869D-D062A30B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00" y="4660278"/>
            <a:ext cx="3452264" cy="92896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r">
              <a:buNone/>
            </a:pPr>
            <a:r>
              <a:rPr lang="cs-CZ" altLang="cs-CZ" sz="1500" cap="all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Winston </a:t>
            </a:r>
            <a:r>
              <a:rPr lang="cs-CZ" altLang="cs-CZ" sz="1500" cap="all" spc="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Churchil</a:t>
            </a:r>
            <a:endParaRPr lang="en-US" altLang="cs-CZ" sz="1500" cap="all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170" name="Picture 2" descr="VÃ½sledek obrÃ¡zku pro churchill">
            <a:extLst>
              <a:ext uri="{FF2B5EF4-FFF2-40B4-BE49-F238E27FC236}">
                <a16:creationId xmlns:a16="http://schemas.microsoft.com/office/drawing/2014/main" id="{8F233E14-6432-41D9-8995-9B43551A9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r="22167"/>
          <a:stretch/>
        </p:blipFill>
        <p:spPr bwMode="auto">
          <a:xfrm>
            <a:off x="1259632" y="1495056"/>
            <a:ext cx="3438126" cy="38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Statistiky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Pojďme si hrát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s daty…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419D-D57C-8331-377A-0BD0A4BB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Roční výkaz o knihovně</a:t>
            </a:r>
          </a:p>
        </p:txBody>
      </p:sp>
      <p:pic>
        <p:nvPicPr>
          <p:cNvPr id="5" name="Zástupný obsah 4" descr="Obsah obrázku stůl">
            <a:hlinkClick r:id="rId2"/>
            <a:extLst>
              <a:ext uri="{FF2B5EF4-FFF2-40B4-BE49-F238E27FC236}">
                <a16:creationId xmlns:a16="http://schemas.microsoft.com/office/drawing/2014/main" id="{F1F2B532-4ED2-CAC7-EE4B-13E6E6263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408">
            <a:off x="1330004" y="1238742"/>
            <a:ext cx="3869548" cy="547211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F9E50D-98F5-C322-8F53-3C5E2A29D17C}"/>
              </a:ext>
            </a:extLst>
          </p:cNvPr>
          <p:cNvSpPr txBox="1"/>
          <p:nvPr/>
        </p:nvSpPr>
        <p:spPr>
          <a:xfrm>
            <a:off x="5580112" y="2078846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Knihovní fond (I)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Uživatelé (II)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Výpůjčky (III)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Další údaje (IV)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E-služby knihoven (V)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Zaměstnanci (VI)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Příjmy (VII)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Výdaje (VIII)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Síť knihoven (IX)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+ kontakty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AA6CA5-EF7E-EB6B-B9A4-9ABDCBC0570C}"/>
              </a:ext>
            </a:extLst>
          </p:cNvPr>
          <p:cNvSpPr txBox="1"/>
          <p:nvPr/>
        </p:nvSpPr>
        <p:spPr>
          <a:xfrm>
            <a:off x="5580112" y="140150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233A45"/>
                </a:solidFill>
                <a:effectLst/>
                <a:latin typeface="pt_sans_regular"/>
              </a:rPr>
              <a:t>Statistický výkaz Kult (MK) 12-01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A0315BC-5BD3-F695-9565-A1242165E9CA}"/>
              </a:ext>
            </a:extLst>
          </p:cNvPr>
          <p:cNvSpPr txBox="1"/>
          <p:nvPr/>
        </p:nvSpPr>
        <p:spPr>
          <a:xfrm>
            <a:off x="5580112" y="546052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hlinkClick r:id="rId4"/>
              </a:rPr>
              <a:t>tištěný formulář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hlinkClick r:id="rId5"/>
              </a:rPr>
              <a:t>elektronický sběr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45298-DBD7-324B-28FC-33526E27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Deník knihovny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AD24A-7929-1674-8E95-8C8BE94B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752719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4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56891-9D68-2272-C160-5B4A22CA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systému pro VŠ knihovny</a:t>
            </a:r>
          </a:p>
        </p:txBody>
      </p:sp>
      <p:pic>
        <p:nvPicPr>
          <p:cNvPr id="3074" name="Picture 2" descr="Obsah obrázku text, interiér, zeď, osoba&#10;&#10;Popis byl vytvořen automaticky">
            <a:extLst>
              <a:ext uri="{FF2B5EF4-FFF2-40B4-BE49-F238E27FC236}">
                <a16:creationId xmlns:a16="http://schemas.microsoft.com/office/drawing/2014/main" id="{902BB42A-C9FE-D304-A181-446F7886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1" y="2225639"/>
            <a:ext cx="4385716" cy="32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7090BDA6-DF17-730C-0354-D98B06EF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2" y="1772816"/>
            <a:ext cx="3214958" cy="4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5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41743-88D6-153E-4F49-8B2782D78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Statistiky VŠ knihoven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C54CF5-F6FF-90A1-804A-5403CBDA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4963"/>
            <a:ext cx="3888432" cy="52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495B0DA-653B-9FD7-979F-30D5A4DF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76" y="4028684"/>
            <a:ext cx="3663893" cy="28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62C49D-0D80-5C43-CA7F-F2D14D89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98" y="1296728"/>
            <a:ext cx="3178119" cy="27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9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7A14B-A600-AABC-754A-CAC57513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CELUS</a:t>
            </a:r>
          </a:p>
        </p:txBody>
      </p:sp>
      <p:pic>
        <p:nvPicPr>
          <p:cNvPr id="4" name="Online médium 3" title="Vyhodnocování statistik EIZ v COUNTER 5 a využití systému CELUS (27. 4. 2020)">
            <a:hlinkClick r:id="" action="ppaction://media"/>
            <a:extLst>
              <a:ext uri="{FF2B5EF4-FFF2-40B4-BE49-F238E27FC236}">
                <a16:creationId xmlns:a16="http://schemas.microsoft.com/office/drawing/2014/main" id="{34381A3F-E5AC-585F-608E-67DF6B67CF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6064" y="1232036"/>
            <a:ext cx="7128792" cy="402776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8FD05C7-C052-5CE4-6827-7F8F40282A92}"/>
              </a:ext>
            </a:extLst>
          </p:cNvPr>
          <p:cNvSpPr txBox="1"/>
          <p:nvPr/>
        </p:nvSpPr>
        <p:spPr>
          <a:xfrm>
            <a:off x="1115616" y="544129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 statistiky a využívanost EIZ s využitím DB CELUS</a:t>
            </a:r>
          </a:p>
        </p:txBody>
      </p:sp>
    </p:spTree>
    <p:extLst>
      <p:ext uri="{BB962C8B-B14F-4D97-AF65-F5344CB8AC3E}">
        <p14:creationId xmlns:p14="http://schemas.microsoft.com/office/powerpoint/2010/main" val="31871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Získávání dat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pro statistiky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55ED7-125A-1A82-A677-A3B1AD86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získávají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BE3F2-D708-F057-4AB7-871DE395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ruční evidence</a:t>
            </a:r>
          </a:p>
          <a:p>
            <a:pPr lvl="1"/>
            <a:r>
              <a:rPr lang="cs-CZ" dirty="0"/>
              <a:t>brány, čtečky, čárkování</a:t>
            </a:r>
          </a:p>
          <a:p>
            <a:r>
              <a:rPr lang="cs-CZ" dirty="0"/>
              <a:t>AKS</a:t>
            </a:r>
          </a:p>
          <a:p>
            <a:pPr lvl="1"/>
            <a:r>
              <a:rPr lang="cs-CZ" dirty="0"/>
              <a:t>AKS v současnosti dokáží generovat statistiky</a:t>
            </a:r>
          </a:p>
          <a:p>
            <a:pPr lvl="1"/>
            <a:r>
              <a:rPr lang="cs-CZ" dirty="0"/>
              <a:t>moderní AKS přidávají nástroje pro analytiku</a:t>
            </a:r>
          </a:p>
          <a:p>
            <a:r>
              <a:rPr lang="cs-CZ" dirty="0"/>
              <a:t>jiné systémy</a:t>
            </a:r>
          </a:p>
          <a:p>
            <a:pPr lvl="1"/>
            <a:r>
              <a:rPr lang="cs-CZ" dirty="0"/>
              <a:t>ekonomický systém, Google </a:t>
            </a:r>
            <a:r>
              <a:rPr lang="cs-CZ" dirty="0" err="1"/>
              <a:t>Analytics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kamery a další technologie</a:t>
            </a:r>
          </a:p>
        </p:txBody>
      </p:sp>
    </p:spTree>
    <p:extLst>
      <p:ext uri="{BB962C8B-B14F-4D97-AF65-F5344CB8AC3E}">
        <p14:creationId xmlns:p14="http://schemas.microsoft.com/office/powerpoint/2010/main" val="1971719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c4855ee5ba6bd6dba2d99cc8a8e0f85455e1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</TotalTime>
  <Words>341</Words>
  <Application>Microsoft Office PowerPoint</Application>
  <PresentationFormat>Předvádění na obrazovce (4:3)</PresentationFormat>
  <Paragraphs>80</Paragraphs>
  <Slides>20</Slides>
  <Notes>6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pt_sans_regular</vt:lpstr>
      <vt:lpstr>Tahoma</vt:lpstr>
      <vt:lpstr>Verdana</vt:lpstr>
      <vt:lpstr>Wingdings</vt:lpstr>
      <vt:lpstr>template</vt:lpstr>
      <vt:lpstr>Správa knihovního systému</vt:lpstr>
      <vt:lpstr>Statistiky</vt:lpstr>
      <vt:lpstr>Roční výkaz o knihovně</vt:lpstr>
      <vt:lpstr>Deník knihovny</vt:lpstr>
      <vt:lpstr>Návrh systému pro VŠ knihovny</vt:lpstr>
      <vt:lpstr>Statistiky VŠ knihoven</vt:lpstr>
      <vt:lpstr>CELUS</vt:lpstr>
      <vt:lpstr>Získávání dat  pro statistiky</vt:lpstr>
      <vt:lpstr>Jak se získávají data</vt:lpstr>
      <vt:lpstr>Alma - statistiky</vt:lpstr>
      <vt:lpstr>Koha CENTER</vt:lpstr>
      <vt:lpstr>Datová analytika</vt:lpstr>
      <vt:lpstr>Analýza dat ze systémů</vt:lpstr>
      <vt:lpstr>Bibliomining/datamining</vt:lpstr>
      <vt:lpstr>Proces dataminingu</vt:lpstr>
      <vt:lpstr>Využití v praxi</vt:lpstr>
      <vt:lpstr>Měření výkonu knihoven</vt:lpstr>
      <vt:lpstr>library advocacy</vt:lpstr>
      <vt:lpstr>Nevěřím žádné statistice, kterou jsem sám nezfalšoval.</vt:lpstr>
      <vt:lpstr>Pojďme si hrát  s daty…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353</cp:revision>
  <dcterms:created xsi:type="dcterms:W3CDTF">2008-06-02T21:04:14Z</dcterms:created>
  <dcterms:modified xsi:type="dcterms:W3CDTF">2023-12-12T20:22:32Z</dcterms:modified>
</cp:coreProperties>
</file>