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6"/>
  </p:normalViewPr>
  <p:slideViewPr>
    <p:cSldViewPr snapToGrid="0">
      <p:cViewPr varScale="1">
        <p:scale>
          <a:sx n="50" d="100"/>
          <a:sy n="50" d="100"/>
        </p:scale>
        <p:origin x="1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r>
              <a:t>Název prezentace</a:t>
            </a:r>
          </a:p>
        </p:txBody>
      </p:sp>
      <p:sp>
        <p:nvSpPr>
          <p:cNvPr id="12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a datum</a:t>
            </a:r>
          </a:p>
        </p:txBody>
      </p:sp>
      <p:sp>
        <p:nvSpPr>
          <p:cNvPr id="1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Výpis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Více o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Více o faktu</a:t>
            </a:r>
          </a:p>
        </p:txBody>
      </p:sp>
      <p:sp>
        <p:nvSpPr>
          <p:cNvPr id="10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4224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Zdroj</a:t>
            </a:r>
          </a:p>
        </p:txBody>
      </p:sp>
      <p:sp>
        <p:nvSpPr>
          <p:cNvPr id="116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r>
              <a:t>„Význačný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vě medúzy na růžovém pozadí"/>
          <p:cNvSpPr>
            <a:spLocks noGrp="1"/>
          </p:cNvSpPr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Dvě dotýkající se medúzy na tmavě modrém pozadí"/>
          <p:cNvSpPr>
            <a:spLocks noGrp="1"/>
          </p:cNvSpPr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Dvě medúzy na modrém pozadí"/>
          <p:cNvSpPr>
            <a:spLocks noGrp="1"/>
          </p:cNvSpPr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vě dotýkající se medúzy na tmavě modrém pozadí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vě dotýkající se medúzy na tmavě modrém pozadí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or a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a datum</a:t>
            </a:r>
          </a:p>
        </p:txBody>
      </p:sp>
      <p:sp>
        <p:nvSpPr>
          <p:cNvPr id="23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z="11600" spc="-348">
                <a:solidFill>
                  <a:srgbClr val="FFFFFF"/>
                </a:solidFill>
              </a:defRPr>
            </a:lvl1pPr>
          </a:lstStyle>
          <a:p>
            <a:r>
              <a:t>Název prezentace</a:t>
            </a:r>
          </a:p>
        </p:txBody>
      </p:sp>
      <p:sp>
        <p:nvSpPr>
          <p:cNvPr id="2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vě medúzy na modrém pozadí"/>
          <p:cNvSpPr>
            <a:spLocks noGrp="1"/>
          </p:cNvSpPr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r>
              <a:t>Název snímku</a:t>
            </a:r>
          </a:p>
        </p:txBody>
      </p:sp>
      <p:sp>
        <p:nvSpPr>
          <p:cNvPr id="3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Podtitul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43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44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vě medúzy na růžovém pozadí"/>
          <p:cNvSpPr>
            <a:spLocks noGrp="1"/>
          </p:cNvSpPr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r>
              <a:t>Název snímku</a:t>
            </a:r>
          </a:p>
        </p:txBody>
      </p:sp>
      <p:sp>
        <p:nvSpPr>
          <p:cNvPr id="62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Podtitul snímk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ázev oddílu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r>
              <a:t>Název oddílu</a:t>
            </a:r>
          </a:p>
        </p:txBody>
      </p:sp>
      <p:sp>
        <p:nvSpPr>
          <p:cNvPr id="7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80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8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ázev programu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r>
              <a:t>Název programu</a:t>
            </a:r>
          </a:p>
        </p:txBody>
      </p:sp>
      <p:sp>
        <p:nvSpPr>
          <p:cNvPr id="89" name="Program – podtitu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Program – podtitul</a:t>
            </a:r>
          </a:p>
        </p:txBody>
      </p:sp>
      <p:sp>
        <p:nvSpPr>
          <p:cNvPr id="90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z="5500" spc="-55"/>
            </a:lvl1pPr>
            <a:lvl2pPr marL="0" indent="457200" defTabSz="825500">
              <a:buClrTx/>
              <a:buSzTx/>
              <a:buNone/>
              <a:defRPr sz="5500" spc="-55"/>
            </a:lvl2pPr>
            <a:lvl3pPr marL="0" indent="914400" defTabSz="825500">
              <a:buClrTx/>
              <a:buSzTx/>
              <a:buNone/>
              <a:defRPr sz="5500" spc="-55"/>
            </a:lvl3pPr>
            <a:lvl4pPr marL="0" indent="1371600" defTabSz="825500">
              <a:buClrTx/>
              <a:buSzTx/>
              <a:buNone/>
              <a:defRPr sz="5500" spc="-55"/>
            </a:lvl4pPr>
            <a:lvl5pPr marL="0" indent="1828800" defTabSz="825500">
              <a:buClrTx/>
              <a:buSzTx/>
              <a:buNone/>
              <a:defRPr sz="5500" spc="-55"/>
            </a:lvl5pPr>
          </a:lstStyle>
          <a:p>
            <a:r>
              <a:t>Body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Název snímku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mailto:stickovaanna@gmai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ulturenet.cz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dvojka.cz" TargetMode="External"/><Relationship Id="rId5" Type="http://schemas.openxmlformats.org/officeDocument/2006/relationships/hyperlink" Target="http://kapital-noviny.sk" TargetMode="External"/><Relationship Id="rId4" Type="http://schemas.openxmlformats.org/officeDocument/2006/relationships/hyperlink" Target="http://iLiteratura.c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o se skrývá za cenovkou knih?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10306"/>
                    </a:gs>
                    <a:gs pos="100000">
                      <a:srgbClr val="000000"/>
                    </a:gs>
                  </a:gsLst>
                  <a:lin ang="3960000" scaled="0"/>
                </a:gradFill>
              </a:defRPr>
            </a:lvl1pPr>
          </a:lstStyle>
          <a:p>
            <a:r>
              <a:t>Co se skrývá za cenovkou knih?</a:t>
            </a:r>
          </a:p>
        </p:txBody>
      </p:sp>
      <p:sp>
        <p:nvSpPr>
          <p:cNvPr id="152" name="21. 9. 2023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21. 9. 2023</a:t>
            </a:r>
          </a:p>
        </p:txBody>
      </p:sp>
      <p:sp>
        <p:nvSpPr>
          <p:cNvPr id="153" name="Informace k předmětu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Informace k předmětu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Vyučující"/>
          <p:cNvSpPr txBox="1">
            <a:spLocks noGrp="1"/>
          </p:cNvSpPr>
          <p:nvPr>
            <p:ph type="title"/>
          </p:nvPr>
        </p:nvSpPr>
        <p:spPr>
          <a:xfrm>
            <a:off x="1555024" y="833233"/>
            <a:ext cx="9652001" cy="3200202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0000" scaled="0"/>
                </a:gradFill>
              </a:defRPr>
            </a:lvl1pPr>
          </a:lstStyle>
          <a:p>
            <a:r>
              <a:t>Vyučující</a:t>
            </a:r>
          </a:p>
        </p:txBody>
      </p:sp>
      <p:sp>
        <p:nvSpPr>
          <p:cNvPr id="156" name="Anna Štičková…"/>
          <p:cNvSpPr txBox="1">
            <a:spLocks noGrp="1"/>
          </p:cNvSpPr>
          <p:nvPr>
            <p:ph type="body" sz="half" idx="1"/>
          </p:nvPr>
        </p:nvSpPr>
        <p:spPr>
          <a:xfrm>
            <a:off x="1269900" y="4277042"/>
            <a:ext cx="9652001" cy="8622700"/>
          </a:xfrm>
          <a:prstGeom prst="rect">
            <a:avLst/>
          </a:prstGeom>
        </p:spPr>
        <p:txBody>
          <a:bodyPr anchor="ctr"/>
          <a:lstStyle/>
          <a:p>
            <a:pPr algn="l">
              <a:lnSpc>
                <a:spcPct val="120000"/>
              </a:lnSpc>
            </a:pPr>
            <a:r>
              <a:t>Anna Štičková</a:t>
            </a:r>
          </a:p>
          <a:p>
            <a:pPr marL="628650" indent="-628650" algn="l">
              <a:lnSpc>
                <a:spcPct val="120000"/>
              </a:lnSpc>
              <a:buSzPct val="50000"/>
              <a:buBlip>
                <a:blip r:embed="rId3"/>
              </a:buBlip>
            </a:pPr>
            <a:r>
              <a:t> </a:t>
            </a:r>
            <a:r>
              <a:rPr u="sng">
                <a:hlinkClick r:id="rId4"/>
              </a:rPr>
              <a:t>stickovaanna@gmail.com</a:t>
            </a:r>
          </a:p>
          <a:p>
            <a:pPr marL="628650" indent="-628650" algn="l">
              <a:lnSpc>
                <a:spcPct val="120000"/>
              </a:lnSpc>
              <a:buSzPct val="50000"/>
              <a:buBlip>
                <a:blip r:embed="rId3"/>
              </a:buBlip>
            </a:pPr>
            <a:r>
              <a:t>Konzultační hodiny – po domluvě</a:t>
            </a:r>
          </a:p>
        </p:txBody>
      </p:sp>
      <p:pic>
        <p:nvPicPr>
          <p:cNvPr id="157" name="IMG_8855.JPG" descr="IMG_88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3850" y="-1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zpis semestr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Rozpis semestru</a:t>
            </a:r>
          </a:p>
        </p:txBody>
      </p:sp>
      <p:sp>
        <p:nvSpPr>
          <p:cNvPr id="162" name="Výuka bude většinou hybridně (učebna J21)…"/>
          <p:cNvSpPr txBox="1">
            <a:spLocks noGrp="1"/>
          </p:cNvSpPr>
          <p:nvPr>
            <p:ph type="body" idx="1"/>
          </p:nvPr>
        </p:nvSpPr>
        <p:spPr>
          <a:xfrm>
            <a:off x="1270000" y="3081165"/>
            <a:ext cx="21844000" cy="9618835"/>
          </a:xfrm>
          <a:prstGeom prst="rect">
            <a:avLst/>
          </a:prstGeom>
        </p:spPr>
        <p:txBody>
          <a:bodyPr/>
          <a:lstStyle/>
          <a:p>
            <a:pPr>
              <a:buClrTx/>
              <a:buSzPct val="50000"/>
              <a:buBlip>
                <a:blip r:embed="rId2"/>
              </a:buBlip>
            </a:pPr>
            <a:r>
              <a:t>Výuka bude většinou hybridně (učebna J21)</a:t>
            </a:r>
          </a:p>
          <a:p>
            <a:pPr>
              <a:buClrTx/>
              <a:buSzPct val="50000"/>
              <a:buBlip>
                <a:blip r:embed="rId2"/>
              </a:buBlip>
            </a:pPr>
            <a:r>
              <a:t>Zrušeno – 19. 10 a 16. 11. (Reading week)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290_big.jpg" descr="290_big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19156336" y="7447383"/>
            <a:ext cx="4507133" cy="5841244"/>
          </a:xfrm>
          <a:prstGeom prst="rect">
            <a:avLst/>
          </a:prstGeom>
        </p:spPr>
      </p:pic>
      <p:pic>
        <p:nvPicPr>
          <p:cNvPr id="165" name="98889397_jak-se-dela-kniha-1.jpg" descr="98889397_jak-se-dela-kniha-1.jp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2066"/>
          <a:stretch>
            <a:fillRect/>
          </a:stretch>
        </p:blipFill>
        <p:spPr>
          <a:xfrm>
            <a:off x="10126131" y="411997"/>
            <a:ext cx="4795272" cy="6542667"/>
          </a:xfrm>
          <a:prstGeom prst="rect">
            <a:avLst/>
          </a:prstGeom>
        </p:spPr>
      </p:pic>
      <p:pic>
        <p:nvPicPr>
          <p:cNvPr id="166" name="600_00.jpg" descr="600_00.jp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16736" r="16736"/>
          <a:stretch>
            <a:fillRect/>
          </a:stretch>
        </p:blipFill>
        <p:spPr>
          <a:xfrm>
            <a:off x="393395" y="2592463"/>
            <a:ext cx="9152312" cy="10317847"/>
          </a:xfrm>
          <a:prstGeom prst="rect">
            <a:avLst/>
          </a:prstGeom>
        </p:spPr>
      </p:pic>
      <p:sp>
        <p:nvSpPr>
          <p:cNvPr id="167" name="Povinná literatura"/>
          <p:cNvSpPr txBox="1"/>
          <p:nvPr/>
        </p:nvSpPr>
        <p:spPr>
          <a:xfrm>
            <a:off x="286923" y="555597"/>
            <a:ext cx="9934002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400" spc="-252"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Povinná literatura</a:t>
            </a:r>
          </a:p>
        </p:txBody>
      </p:sp>
      <p:pic>
        <p:nvPicPr>
          <p:cNvPr id="168" name="Snímek obrazovky 2022-02-16 v 10.23.25.png" descr="Snímek obrazovky 2022-02-16 v 10.23.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1974" y="411997"/>
            <a:ext cx="4618884" cy="6542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big_preknizkovano-HxD-207719.jpg" descr="big_preknizkovano-HxD-20771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3380" y="7313850"/>
            <a:ext cx="4218421" cy="610827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Doporučená"/>
          <p:cNvSpPr txBox="1"/>
          <p:nvPr/>
        </p:nvSpPr>
        <p:spPr>
          <a:xfrm>
            <a:off x="8658566" y="7148191"/>
            <a:ext cx="673511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Doporučená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odmínky ukonč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Podmínky ukončení</a:t>
            </a:r>
          </a:p>
        </p:txBody>
      </p:sp>
      <p:sp>
        <p:nvSpPr>
          <p:cNvPr id="173" name="Praktický úkol…"/>
          <p:cNvSpPr txBox="1">
            <a:spLocks noGrp="1"/>
          </p:cNvSpPr>
          <p:nvPr>
            <p:ph type="body" idx="1"/>
          </p:nvPr>
        </p:nvSpPr>
        <p:spPr>
          <a:xfrm>
            <a:off x="630186" y="3363530"/>
            <a:ext cx="22055573" cy="7890966"/>
          </a:xfrm>
          <a:prstGeom prst="rect">
            <a:avLst/>
          </a:prstGeom>
        </p:spPr>
        <p:txBody>
          <a:bodyPr/>
          <a:lstStyle/>
          <a:p>
            <a:pPr>
              <a:buClrTx/>
              <a:buSzPct val="50000"/>
              <a:buBlip>
                <a:blip r:embed="rId3"/>
              </a:buBlip>
            </a:pPr>
            <a:r>
              <a:t>Praktický úkol</a:t>
            </a:r>
          </a:p>
          <a:p>
            <a:pPr lvl="1">
              <a:buClrTx/>
              <a:buSzPct val="50000"/>
              <a:buBlip>
                <a:blip r:embed="rId3"/>
              </a:buBlip>
            </a:pPr>
            <a:r>
              <a:t>Komparace dvou knihkupectví z různých perspektiv</a:t>
            </a:r>
          </a:p>
          <a:p>
            <a:pPr lvl="1">
              <a:buClrTx/>
              <a:buSzPct val="50000"/>
              <a:buBlip>
                <a:blip r:embed="rId3"/>
              </a:buBlip>
            </a:pPr>
            <a:r>
              <a:t>Výstup krátká písemná zpráva + fotky/video/podcast</a:t>
            </a:r>
          </a:p>
          <a:p>
            <a:pPr lvl="1">
              <a:buClrTx/>
              <a:buSzPct val="50000"/>
              <a:buBlip>
                <a:blip r:embed="rId3"/>
              </a:buBlip>
            </a:pPr>
            <a:r>
              <a:t>Perspektivy: design prostoru, kurátorství, zastoupení určitého typu literatury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émata přednáše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7244">
              <a:defRPr sz="8316" spc="-249">
                <a:solidFill>
                  <a:srgbClr val="000000"/>
                </a:solidFill>
              </a:defRPr>
            </a:lvl1pPr>
          </a:lstStyle>
          <a:p>
            <a:r>
              <a:t>Témata přednášek</a:t>
            </a:r>
          </a:p>
        </p:txBody>
      </p:sp>
      <p:sp>
        <p:nvSpPr>
          <p:cNvPr id="178" name="Co se děje na knižním trhu u nás i za humny…"/>
          <p:cNvSpPr txBox="1">
            <a:spLocks noGrp="1"/>
          </p:cNvSpPr>
          <p:nvPr>
            <p:ph type="body" sz="half" idx="1"/>
          </p:nvPr>
        </p:nvSpPr>
        <p:spPr>
          <a:xfrm>
            <a:off x="1270000" y="3288304"/>
            <a:ext cx="9652000" cy="9411696"/>
          </a:xfrm>
          <a:prstGeom prst="rect">
            <a:avLst/>
          </a:prstGeom>
        </p:spPr>
        <p:txBody>
          <a:bodyPr/>
          <a:lstStyle/>
          <a:p>
            <a:r>
              <a:t>Co se děje na knižním trhu u nás i za humny</a:t>
            </a:r>
          </a:p>
          <a:p>
            <a:r>
              <a:t>Kdo je kdo v knižním provozu</a:t>
            </a:r>
          </a:p>
          <a:p>
            <a:r>
              <a:t>Jak funguje nakladatelství</a:t>
            </a:r>
          </a:p>
          <a:p>
            <a:r>
              <a:t>Kolik kniha stojí – knižní cenotvorba</a:t>
            </a:r>
          </a:p>
          <a:p>
            <a:r>
              <a:t>Kulturní politika </a:t>
            </a:r>
          </a:p>
          <a:p>
            <a:r>
              <a:t>Knižní distribuce a marketing</a:t>
            </a:r>
          </a:p>
        </p:txBody>
      </p:sp>
      <p:sp>
        <p:nvSpPr>
          <p:cNvPr id="179" name="Co nás čeká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Co nás čeká</a:t>
            </a:r>
          </a:p>
        </p:txBody>
      </p:sp>
      <p:pic>
        <p:nvPicPr>
          <p:cNvPr id="180" name="IMG_8832.JPG" descr="IMG_88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906" y="1398365"/>
            <a:ext cx="7938547" cy="9923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 byste chtěli*y od předmětu vy?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defTabSz="1511770">
              <a:defRPr sz="13888" spc="-277">
                <a:solidFill>
                  <a:srgbClr val="000000"/>
                </a:solidFill>
              </a:defRPr>
            </a:lvl1pPr>
          </a:lstStyle>
          <a:p>
            <a:r>
              <a:t>Co byste chtěli*y od předmětu vy?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Užitečné odkazy"/>
          <p:cNvSpPr txBox="1">
            <a:spLocks noGrp="1"/>
          </p:cNvSpPr>
          <p:nvPr>
            <p:ph type="title"/>
          </p:nvPr>
        </p:nvSpPr>
        <p:spPr>
          <a:xfrm>
            <a:off x="1270000" y="851919"/>
            <a:ext cx="9652000" cy="3200202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0000" scaled="0"/>
                </a:gradFill>
              </a:defRPr>
            </a:lvl1pPr>
          </a:lstStyle>
          <a:p>
            <a:r>
              <a:t>Užitečné odkazy</a:t>
            </a:r>
          </a:p>
        </p:txBody>
      </p:sp>
      <p:sp>
        <p:nvSpPr>
          <p:cNvPr id="187" name="culturenet.cz (newsletter)…"/>
          <p:cNvSpPr txBox="1">
            <a:spLocks noGrp="1"/>
          </p:cNvSpPr>
          <p:nvPr>
            <p:ph type="body" sz="quarter" idx="1"/>
          </p:nvPr>
        </p:nvSpPr>
        <p:spPr>
          <a:xfrm>
            <a:off x="1270000" y="4891478"/>
            <a:ext cx="9652001" cy="5664201"/>
          </a:xfrm>
          <a:prstGeom prst="rect">
            <a:avLst/>
          </a:prstGeom>
        </p:spPr>
        <p:txBody>
          <a:bodyPr/>
          <a:lstStyle/>
          <a:p>
            <a:pPr marL="628650" indent="-628650" algn="l">
              <a:buSzPct val="50000"/>
              <a:buBlip>
                <a:blip r:embed="rId2"/>
              </a:buBlip>
            </a:pPr>
            <a:r>
              <a:rPr u="sng">
                <a:hlinkClick r:id="rId3"/>
              </a:rPr>
              <a:t>culturenet.cz</a:t>
            </a:r>
            <a:r>
              <a:t> (newsletter)</a:t>
            </a:r>
          </a:p>
          <a:p>
            <a:pPr marL="628650" indent="-628650" algn="l">
              <a:buSzPct val="50000"/>
              <a:buBlip>
                <a:blip r:embed="rId2"/>
              </a:buBlip>
            </a:pPr>
            <a:r>
              <a:rPr u="sng">
                <a:hlinkClick r:id="rId4"/>
              </a:rPr>
              <a:t>iLiteratura.cz</a:t>
            </a:r>
          </a:p>
          <a:p>
            <a:pPr marL="628650" indent="-628650" algn="l">
              <a:buSzPct val="50000"/>
              <a:buBlip>
                <a:blip r:embed="rId2"/>
              </a:buBlip>
            </a:pPr>
            <a:r>
              <a:rPr u="sng">
                <a:hlinkClick r:id="rId5"/>
              </a:rPr>
              <a:t>kapital-noviny.sk</a:t>
            </a:r>
          </a:p>
          <a:p>
            <a:pPr marL="628650" indent="-628650" algn="l">
              <a:buSzPct val="50000"/>
              <a:buBlip>
                <a:blip r:embed="rId2"/>
              </a:buBlip>
            </a:pPr>
            <a:r>
              <a:rPr u="sng">
                <a:hlinkClick r:id="rId6"/>
              </a:rPr>
              <a:t>advojka.cz</a:t>
            </a:r>
            <a:r>
              <a:t> </a:t>
            </a:r>
          </a:p>
          <a:p>
            <a:pPr marL="628650" indent="-628650" algn="l">
              <a:buSzPct val="50000"/>
              <a:buBlip>
                <a:blip r:embed="rId2"/>
              </a:buBlip>
            </a:pPr>
            <a:r>
              <a:t>Podcast tl;dr</a:t>
            </a:r>
          </a:p>
        </p:txBody>
      </p:sp>
      <p:pic>
        <p:nvPicPr>
          <p:cNvPr id="188" name="IMG_6275.JPG" descr="IMG_627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6377" y="-1"/>
            <a:ext cx="1004222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</Words>
  <Application>Microsoft Macintosh PowerPoint</Application>
  <PresentationFormat>Vlastní</PresentationFormat>
  <Paragraphs>32</Paragraphs>
  <Slides>8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Avenir Next Demi Bold</vt:lpstr>
      <vt:lpstr>Avenir Next Medium</vt:lpstr>
      <vt:lpstr>Avenir Next Regular</vt:lpstr>
      <vt:lpstr>Helvetica Neue</vt:lpstr>
      <vt:lpstr>31_ColorGradientLight</vt:lpstr>
      <vt:lpstr>Co se skrývá za cenovkou knih?</vt:lpstr>
      <vt:lpstr>Vyučující</vt:lpstr>
      <vt:lpstr>Rozpis semestru</vt:lpstr>
      <vt:lpstr>Prezentace aplikace PowerPoint</vt:lpstr>
      <vt:lpstr>Podmínky ukončení</vt:lpstr>
      <vt:lpstr>Témata přednášek</vt:lpstr>
      <vt:lpstr>Prezentace aplikace PowerPoint</vt:lpstr>
      <vt:lpstr>Užitečné odkazy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se skrývá za cenovkou knih?</dc:title>
  <cp:lastModifiedBy>Anna Štičková</cp:lastModifiedBy>
  <cp:revision>1</cp:revision>
  <dcterms:modified xsi:type="dcterms:W3CDTF">2023-09-22T13:56:09Z</dcterms:modified>
</cp:coreProperties>
</file>