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5" r:id="rId3"/>
    <p:sldId id="341" r:id="rId4"/>
    <p:sldId id="340" r:id="rId5"/>
    <p:sldId id="291" r:id="rId6"/>
    <p:sldId id="305" r:id="rId7"/>
    <p:sldId id="308" r:id="rId8"/>
    <p:sldId id="304" r:id="rId9"/>
    <p:sldId id="342" r:id="rId10"/>
    <p:sldId id="343" r:id="rId11"/>
    <p:sldId id="311" r:id="rId12"/>
    <p:sldId id="306" r:id="rId13"/>
    <p:sldId id="28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63300"/>
    <a:srgbClr val="9A0000"/>
    <a:srgbClr val="00287D"/>
    <a:srgbClr val="00A1DE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F0DEF-8790-4170-A7F7-EEA18E0A2A8A}" v="2" dt="2023-10-17T07:00:02.906"/>
  </p1510:revLst>
</p1510:revInfo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94638" autoAdjust="0"/>
  </p:normalViewPr>
  <p:slideViewPr>
    <p:cSldViewPr snapToGrid="0">
      <p:cViewPr varScale="1">
        <p:scale>
          <a:sx n="79" d="100"/>
          <a:sy n="79" d="100"/>
        </p:scale>
        <p:origin x="90" y="5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a Vizváry" userId="bd693846-0cff-4acb-96dc-29e517da8b32" providerId="ADAL" clId="{24DF0DEF-8790-4170-A7F7-EEA18E0A2A8A}"/>
    <pc:docChg chg="custSel delSld modSld">
      <pc:chgData name="Pavla Vizváry" userId="bd693846-0cff-4acb-96dc-29e517da8b32" providerId="ADAL" clId="{24DF0DEF-8790-4170-A7F7-EEA18E0A2A8A}" dt="2023-10-17T07:01:00.080" v="159" actId="47"/>
      <pc:docMkLst>
        <pc:docMk/>
      </pc:docMkLst>
      <pc:sldChg chg="addSp delSp modSp mod chgLayout">
        <pc:chgData name="Pavla Vizváry" userId="bd693846-0cff-4acb-96dc-29e517da8b32" providerId="ADAL" clId="{24DF0DEF-8790-4170-A7F7-EEA18E0A2A8A}" dt="2023-10-17T06:53:10.452" v="20" actId="6549"/>
        <pc:sldMkLst>
          <pc:docMk/>
          <pc:sldMk cId="3708945881" sldId="291"/>
        </pc:sldMkLst>
        <pc:spChg chg="add del mod">
          <ac:chgData name="Pavla Vizváry" userId="bd693846-0cff-4acb-96dc-29e517da8b32" providerId="ADAL" clId="{24DF0DEF-8790-4170-A7F7-EEA18E0A2A8A}" dt="2023-10-17T06:53:05.439" v="19" actId="6264"/>
          <ac:spMkLst>
            <pc:docMk/>
            <pc:sldMk cId="3708945881" sldId="291"/>
            <ac:spMk id="2" creationId="{3CF5DAD1-BD7A-06FB-7B11-8CB5E8AB80C5}"/>
          </ac:spMkLst>
        </pc:spChg>
        <pc:spChg chg="add del mod">
          <ac:chgData name="Pavla Vizváry" userId="bd693846-0cff-4acb-96dc-29e517da8b32" providerId="ADAL" clId="{24DF0DEF-8790-4170-A7F7-EEA18E0A2A8A}" dt="2023-10-17T06:53:05.439" v="19" actId="6264"/>
          <ac:spMkLst>
            <pc:docMk/>
            <pc:sldMk cId="3708945881" sldId="291"/>
            <ac:spMk id="3" creationId="{ABF5295F-2A43-3A22-9A11-41CC609DD807}"/>
          </ac:spMkLst>
        </pc:spChg>
        <pc:spChg chg="mod ord">
          <ac:chgData name="Pavla Vizváry" userId="bd693846-0cff-4acb-96dc-29e517da8b32" providerId="ADAL" clId="{24DF0DEF-8790-4170-A7F7-EEA18E0A2A8A}" dt="2023-10-17T06:53:05.439" v="19" actId="6264"/>
          <ac:spMkLst>
            <pc:docMk/>
            <pc:sldMk cId="3708945881" sldId="291"/>
            <ac:spMk id="8" creationId="{00000000-0000-0000-0000-000000000000}"/>
          </ac:spMkLst>
        </pc:spChg>
        <pc:spChg chg="mod ord">
          <ac:chgData name="Pavla Vizváry" userId="bd693846-0cff-4acb-96dc-29e517da8b32" providerId="ADAL" clId="{24DF0DEF-8790-4170-A7F7-EEA18E0A2A8A}" dt="2023-10-17T06:53:10.452" v="20" actId="6549"/>
          <ac:spMkLst>
            <pc:docMk/>
            <pc:sldMk cId="3708945881" sldId="291"/>
            <ac:spMk id="9" creationId="{00000000-0000-0000-0000-000000000000}"/>
          </ac:spMkLst>
        </pc:spChg>
      </pc:sldChg>
      <pc:sldChg chg="del">
        <pc:chgData name="Pavla Vizváry" userId="bd693846-0cff-4acb-96dc-29e517da8b32" providerId="ADAL" clId="{24DF0DEF-8790-4170-A7F7-EEA18E0A2A8A}" dt="2023-10-17T07:01:00.080" v="159" actId="47"/>
        <pc:sldMkLst>
          <pc:docMk/>
          <pc:sldMk cId="3213708872" sldId="312"/>
        </pc:sldMkLst>
      </pc:sldChg>
      <pc:sldChg chg="addSp delSp modSp mod chgLayout">
        <pc:chgData name="Pavla Vizváry" userId="bd693846-0cff-4acb-96dc-29e517da8b32" providerId="ADAL" clId="{24DF0DEF-8790-4170-A7F7-EEA18E0A2A8A}" dt="2023-10-17T06:50:21.657" v="1" actId="6264"/>
        <pc:sldMkLst>
          <pc:docMk/>
          <pc:sldMk cId="3279951756" sldId="340"/>
        </pc:sldMkLst>
        <pc:spChg chg="mod ord">
          <ac:chgData name="Pavla Vizváry" userId="bd693846-0cff-4acb-96dc-29e517da8b32" providerId="ADAL" clId="{24DF0DEF-8790-4170-A7F7-EEA18E0A2A8A}" dt="2023-10-17T06:50:21.657" v="1" actId="6264"/>
          <ac:spMkLst>
            <pc:docMk/>
            <pc:sldMk cId="3279951756" sldId="340"/>
            <ac:spMk id="2" creationId="{5CB1F249-6682-4B1E-8D3D-0E6C44BFB6A3}"/>
          </ac:spMkLst>
        </pc:spChg>
        <pc:spChg chg="mod ord">
          <ac:chgData name="Pavla Vizváry" userId="bd693846-0cff-4acb-96dc-29e517da8b32" providerId="ADAL" clId="{24DF0DEF-8790-4170-A7F7-EEA18E0A2A8A}" dt="2023-10-17T06:50:21.657" v="1" actId="6264"/>
          <ac:spMkLst>
            <pc:docMk/>
            <pc:sldMk cId="3279951756" sldId="340"/>
            <ac:spMk id="3" creationId="{2C0B0E1C-938A-4E3E-BFCB-4CB747A0866A}"/>
          </ac:spMkLst>
        </pc:spChg>
        <pc:spChg chg="add del mod">
          <ac:chgData name="Pavla Vizváry" userId="bd693846-0cff-4acb-96dc-29e517da8b32" providerId="ADAL" clId="{24DF0DEF-8790-4170-A7F7-EEA18E0A2A8A}" dt="2023-10-17T06:50:21.657" v="1" actId="6264"/>
          <ac:spMkLst>
            <pc:docMk/>
            <pc:sldMk cId="3279951756" sldId="340"/>
            <ac:spMk id="4" creationId="{D224ACAD-55D9-EE5A-331D-39B2215513CC}"/>
          </ac:spMkLst>
        </pc:spChg>
        <pc:spChg chg="add del mod">
          <ac:chgData name="Pavla Vizváry" userId="bd693846-0cff-4acb-96dc-29e517da8b32" providerId="ADAL" clId="{24DF0DEF-8790-4170-A7F7-EEA18E0A2A8A}" dt="2023-10-17T06:50:21.657" v="1" actId="6264"/>
          <ac:spMkLst>
            <pc:docMk/>
            <pc:sldMk cId="3279951756" sldId="340"/>
            <ac:spMk id="5" creationId="{49A18A23-92D8-F098-3CCD-F0FA9D131A75}"/>
          </ac:spMkLst>
        </pc:spChg>
      </pc:sldChg>
      <pc:sldChg chg="modSp mod">
        <pc:chgData name="Pavla Vizváry" userId="bd693846-0cff-4acb-96dc-29e517da8b32" providerId="ADAL" clId="{24DF0DEF-8790-4170-A7F7-EEA18E0A2A8A}" dt="2023-10-17T06:54:01.128" v="25" actId="27636"/>
        <pc:sldMkLst>
          <pc:docMk/>
          <pc:sldMk cId="2750762805" sldId="342"/>
        </pc:sldMkLst>
        <pc:spChg chg="mod">
          <ac:chgData name="Pavla Vizváry" userId="bd693846-0cff-4acb-96dc-29e517da8b32" providerId="ADAL" clId="{24DF0DEF-8790-4170-A7F7-EEA18E0A2A8A}" dt="2023-10-17T06:54:01.128" v="25" actId="27636"/>
          <ac:spMkLst>
            <pc:docMk/>
            <pc:sldMk cId="2750762805" sldId="342"/>
            <ac:spMk id="3" creationId="{FA9207E1-0C38-4959-B635-F71E1EB3FFA5}"/>
          </ac:spMkLst>
        </pc:spChg>
      </pc:sldChg>
      <pc:sldChg chg="modSp mod">
        <pc:chgData name="Pavla Vizváry" userId="bd693846-0cff-4acb-96dc-29e517da8b32" providerId="ADAL" clId="{24DF0DEF-8790-4170-A7F7-EEA18E0A2A8A}" dt="2023-10-17T06:55:44.217" v="158" actId="20577"/>
        <pc:sldMkLst>
          <pc:docMk/>
          <pc:sldMk cId="4172843322" sldId="343"/>
        </pc:sldMkLst>
        <pc:spChg chg="mod">
          <ac:chgData name="Pavla Vizváry" userId="bd693846-0cff-4acb-96dc-29e517da8b32" providerId="ADAL" clId="{24DF0DEF-8790-4170-A7F7-EEA18E0A2A8A}" dt="2023-10-17T06:55:44.217" v="158" actId="20577"/>
          <ac:spMkLst>
            <pc:docMk/>
            <pc:sldMk cId="4172843322" sldId="343"/>
            <ac:spMk id="3" creationId="{DCF7F562-5914-4D3E-BAFE-5A5681BCA6F8}"/>
          </ac:spMkLst>
        </pc:spChg>
      </pc:sldChg>
    </pc:docChg>
  </pc:docChgLst>
  <pc:docChgLst>
    <pc:chgData name="Pavla Vizváry" userId="bd693846-0cff-4acb-96dc-29e517da8b32" providerId="ADAL" clId="{441BBDCA-90B9-4976-A139-B2FA6217C63D}"/>
    <pc:docChg chg="custSel modSld">
      <pc:chgData name="Pavla Vizváry" userId="bd693846-0cff-4acb-96dc-29e517da8b32" providerId="ADAL" clId="{441BBDCA-90B9-4976-A139-B2FA6217C63D}" dt="2022-10-10T11:20:58.914" v="92" actId="6549"/>
      <pc:docMkLst>
        <pc:docMk/>
      </pc:docMkLst>
      <pc:sldChg chg="modSp mod">
        <pc:chgData name="Pavla Vizváry" userId="bd693846-0cff-4acb-96dc-29e517da8b32" providerId="ADAL" clId="{441BBDCA-90B9-4976-A139-B2FA6217C63D}" dt="2022-10-10T10:56:13.738" v="6" actId="20577"/>
        <pc:sldMkLst>
          <pc:docMk/>
          <pc:sldMk cId="3862805153" sldId="256"/>
        </pc:sldMkLst>
        <pc:spChg chg="mod">
          <ac:chgData name="Pavla Vizváry" userId="bd693846-0cff-4acb-96dc-29e517da8b32" providerId="ADAL" clId="{441BBDCA-90B9-4976-A139-B2FA6217C63D}" dt="2022-10-10T10:56:13.738" v="6" actId="20577"/>
          <ac:spMkLst>
            <pc:docMk/>
            <pc:sldMk cId="3862805153" sldId="256"/>
            <ac:spMk id="2" creationId="{00000000-0000-0000-0000-000000000000}"/>
          </ac:spMkLst>
        </pc:spChg>
      </pc:sldChg>
      <pc:sldChg chg="modSp mod">
        <pc:chgData name="Pavla Vizváry" userId="bd693846-0cff-4acb-96dc-29e517da8b32" providerId="ADAL" clId="{441BBDCA-90B9-4976-A139-B2FA6217C63D}" dt="2022-10-10T11:20:58.914" v="92" actId="6549"/>
        <pc:sldMkLst>
          <pc:docMk/>
          <pc:sldMk cId="3129252551" sldId="284"/>
        </pc:sldMkLst>
        <pc:spChg chg="mod">
          <ac:chgData name="Pavla Vizváry" userId="bd693846-0cff-4acb-96dc-29e517da8b32" providerId="ADAL" clId="{441BBDCA-90B9-4976-A139-B2FA6217C63D}" dt="2022-10-10T11:20:58.914" v="92" actId="6549"/>
          <ac:spMkLst>
            <pc:docMk/>
            <pc:sldMk cId="3129252551" sldId="284"/>
            <ac:spMk id="5" creationId="{6EDBFCA6-B130-409E-AAB2-8064E8163317}"/>
          </ac:spMkLst>
        </pc:spChg>
      </pc:sldChg>
      <pc:sldChg chg="modSp mod">
        <pc:chgData name="Pavla Vizváry" userId="bd693846-0cff-4acb-96dc-29e517da8b32" providerId="ADAL" clId="{441BBDCA-90B9-4976-A139-B2FA6217C63D}" dt="2022-10-10T10:57:15.914" v="31" actId="20577"/>
        <pc:sldMkLst>
          <pc:docMk/>
          <pc:sldMk cId="3776611530" sldId="285"/>
        </pc:sldMkLst>
        <pc:spChg chg="mod">
          <ac:chgData name="Pavla Vizváry" userId="bd693846-0cff-4acb-96dc-29e517da8b32" providerId="ADAL" clId="{441BBDCA-90B9-4976-A139-B2FA6217C63D}" dt="2022-10-10T10:57:15.914" v="31" actId="20577"/>
          <ac:spMkLst>
            <pc:docMk/>
            <pc:sldMk cId="3776611530" sldId="285"/>
            <ac:spMk id="3" creationId="{00000000-0000-0000-0000-000000000000}"/>
          </ac:spMkLst>
        </pc:spChg>
      </pc:sldChg>
      <pc:sldChg chg="addSp delSp modSp mod">
        <pc:chgData name="Pavla Vizváry" userId="bd693846-0cff-4acb-96dc-29e517da8b32" providerId="ADAL" clId="{441BBDCA-90B9-4976-A139-B2FA6217C63D}" dt="2022-10-10T11:14:08.498" v="79" actId="20577"/>
        <pc:sldMkLst>
          <pc:docMk/>
          <pc:sldMk cId="3289654714" sldId="311"/>
        </pc:sldMkLst>
        <pc:spChg chg="mod">
          <ac:chgData name="Pavla Vizváry" userId="bd693846-0cff-4acb-96dc-29e517da8b32" providerId="ADAL" clId="{441BBDCA-90B9-4976-A139-B2FA6217C63D}" dt="2022-10-10T11:14:08.498" v="79" actId="20577"/>
          <ac:spMkLst>
            <pc:docMk/>
            <pc:sldMk cId="3289654714" sldId="311"/>
            <ac:spMk id="2" creationId="{00000000-0000-0000-0000-000000000000}"/>
          </ac:spMkLst>
        </pc:spChg>
        <pc:spChg chg="del mod">
          <ac:chgData name="Pavla Vizváry" userId="bd693846-0cff-4acb-96dc-29e517da8b32" providerId="ADAL" clId="{441BBDCA-90B9-4976-A139-B2FA6217C63D}" dt="2022-10-10T11:13:43.678" v="68"/>
          <ac:spMkLst>
            <pc:docMk/>
            <pc:sldMk cId="3289654714" sldId="311"/>
            <ac:spMk id="3" creationId="{00000000-0000-0000-0000-000000000000}"/>
          </ac:spMkLst>
        </pc:spChg>
        <pc:spChg chg="add">
          <ac:chgData name="Pavla Vizváry" userId="bd693846-0cff-4acb-96dc-29e517da8b32" providerId="ADAL" clId="{441BBDCA-90B9-4976-A139-B2FA6217C63D}" dt="2022-10-10T11:13:36.872" v="65"/>
          <ac:spMkLst>
            <pc:docMk/>
            <pc:sldMk cId="3289654714" sldId="311"/>
            <ac:spMk id="4" creationId="{DDC7567B-7E74-B730-B7DA-01B4419B68A3}"/>
          </ac:spMkLst>
        </pc:spChg>
        <pc:spChg chg="add del mod">
          <ac:chgData name="Pavla Vizváry" userId="bd693846-0cff-4acb-96dc-29e517da8b32" providerId="ADAL" clId="{441BBDCA-90B9-4976-A139-B2FA6217C63D}" dt="2022-10-10T11:13:47.306" v="69"/>
          <ac:spMkLst>
            <pc:docMk/>
            <pc:sldMk cId="3289654714" sldId="311"/>
            <ac:spMk id="5" creationId="{87C8AB63-1D02-30AD-5201-C6DBDAA4A5A4}"/>
          </ac:spMkLst>
        </pc:spChg>
        <pc:picChg chg="add mod">
          <ac:chgData name="Pavla Vizváry" userId="bd693846-0cff-4acb-96dc-29e517da8b32" providerId="ADAL" clId="{441BBDCA-90B9-4976-A139-B2FA6217C63D}" dt="2022-10-10T11:13:47.306" v="69"/>
          <ac:picMkLst>
            <pc:docMk/>
            <pc:sldMk cId="3289654714" sldId="311"/>
            <ac:picMk id="6" creationId="{50EAB9FF-7F23-638E-D2D4-80BEC06F337A}"/>
          </ac:picMkLst>
        </pc:picChg>
      </pc:sldChg>
      <pc:sldChg chg="modSp mod">
        <pc:chgData name="Pavla Vizváry" userId="bd693846-0cff-4acb-96dc-29e517da8b32" providerId="ADAL" clId="{441BBDCA-90B9-4976-A139-B2FA6217C63D}" dt="2022-10-10T11:03:59.775" v="64" actId="27636"/>
        <pc:sldMkLst>
          <pc:docMk/>
          <pc:sldMk cId="2750762805" sldId="342"/>
        </pc:sldMkLst>
        <pc:spChg chg="mod">
          <ac:chgData name="Pavla Vizváry" userId="bd693846-0cff-4acb-96dc-29e517da8b32" providerId="ADAL" clId="{441BBDCA-90B9-4976-A139-B2FA6217C63D}" dt="2022-10-10T11:03:59.775" v="64" actId="27636"/>
          <ac:spMkLst>
            <pc:docMk/>
            <pc:sldMk cId="2750762805" sldId="342"/>
            <ac:spMk id="3" creationId="{FA9207E1-0C38-4959-B635-F71E1EB3FFA5}"/>
          </ac:spMkLst>
        </pc:spChg>
      </pc:sldChg>
      <pc:sldChg chg="modSp mod">
        <pc:chgData name="Pavla Vizváry" userId="bd693846-0cff-4acb-96dc-29e517da8b32" providerId="ADAL" clId="{441BBDCA-90B9-4976-A139-B2FA6217C63D}" dt="2022-10-10T11:20:07.273" v="91" actId="20577"/>
        <pc:sldMkLst>
          <pc:docMk/>
          <pc:sldMk cId="4172843322" sldId="343"/>
        </pc:sldMkLst>
        <pc:spChg chg="mod">
          <ac:chgData name="Pavla Vizváry" userId="bd693846-0cff-4acb-96dc-29e517da8b32" providerId="ADAL" clId="{441BBDCA-90B9-4976-A139-B2FA6217C63D}" dt="2022-10-10T11:20:07.273" v="91" actId="20577"/>
          <ac:spMkLst>
            <pc:docMk/>
            <pc:sldMk cId="4172843322" sldId="343"/>
            <ac:spMk id="3" creationId="{DCF7F562-5914-4D3E-BAFE-5A5681BCA6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32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cs-CZ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604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8"/>
            <a:ext cx="7518400" cy="2663825"/>
          </a:xfrm>
        </p:spPr>
        <p:txBody>
          <a:bodyPr tIns="0" bIns="0" anchor="ctr"/>
          <a:lstStyle>
            <a:lvl1pPr>
              <a:defRPr sz="24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4" y="1125542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3" y="1125542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Učíme informační bezpečnost(i) / Katedra informačních studií a knihovnictví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9" y="6050736"/>
            <a:ext cx="650505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221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>
            <a:normAutofit/>
          </a:bodyPr>
          <a:lstStyle>
            <a:lvl1pPr marL="257168" indent="-257168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800"/>
            </a:lvl1pPr>
            <a:lvl2pPr marL="557199" indent="-214308">
              <a:buClr>
                <a:srgbClr val="00287D"/>
              </a:buClr>
              <a:buFont typeface="Wingdings" panose="05000000000000000000" pitchFamily="2" charset="2"/>
              <a:buChar char="§"/>
              <a:defRPr sz="2400"/>
            </a:lvl2pPr>
            <a:lvl3pPr marL="685783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4406907"/>
            <a:ext cx="8091487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4" y="2906713"/>
            <a:ext cx="8091487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34539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7"/>
            <a:ext cx="38786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5"/>
            <a:ext cx="3874282" cy="321043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4" y="2019307"/>
            <a:ext cx="38779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8" y="2938741"/>
            <a:ext cx="3878113" cy="319113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3" y="2019300"/>
            <a:ext cx="8091487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3" y="1134542"/>
            <a:ext cx="8091487" cy="64346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6" y="2019300"/>
            <a:ext cx="5026025" cy="41068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4"/>
            <a:ext cx="5486400" cy="566739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4"/>
            <a:ext cx="5486400" cy="387454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3"/>
            <a:ext cx="5486400" cy="47562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4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4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857228" indent="-171446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1800">
          <a:solidFill>
            <a:schemeClr val="tx1"/>
          </a:solidFill>
          <a:latin typeface="+mn-lt"/>
        </a:defRPr>
      </a:lvl3pPr>
      <a:lvl4pPr marL="1200120" indent="-17144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1500">
          <a:solidFill>
            <a:schemeClr val="tx1"/>
          </a:solidFill>
          <a:latin typeface="+mn-lt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1885903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2914577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olkU5QCIYQ-W16k7PeRnjjQQdn7Nn27Zle-jGM1e_No/edit?usp=shar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ala.org/acrl/standards/teachinglibrarian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crl/sites/ala.org.acrl/files/content/issues/infolit/Framework_ILHE.pdf" TargetMode="External"/><Relationship Id="rId2" Type="http://schemas.openxmlformats.org/officeDocument/2006/relationships/hyperlink" Target="https://elf.phil.muni.cz/20-21/mod/assign/view.php?id=2961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nesdoc.unesco.org/images/0022/002246/224655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2676" y="2494981"/>
            <a:ext cx="7518400" cy="2284193"/>
          </a:xfrm>
        </p:spPr>
        <p:txBody>
          <a:bodyPr/>
          <a:lstStyle/>
          <a:p>
            <a:r>
              <a:rPr lang="cs-CZ" sz="2700" cap="all" dirty="0"/>
              <a:t>INFORMAČNÍ GRAMOTNOST</a:t>
            </a:r>
            <a:br>
              <a:rPr lang="cs-CZ" dirty="0"/>
            </a:br>
            <a:br>
              <a:rPr lang="cs-CZ" dirty="0"/>
            </a:br>
            <a:r>
              <a:rPr lang="cs-CZ" dirty="0"/>
              <a:t>2. konzultace</a:t>
            </a:r>
            <a:br>
              <a:rPr lang="cs-CZ" dirty="0"/>
            </a:br>
            <a:br>
              <a:rPr lang="cs-CZ" dirty="0"/>
            </a:br>
            <a:r>
              <a:rPr lang="cs-CZ" sz="1800" b="0" dirty="0"/>
              <a:t>Pavla Vizváry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8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95E92-7A3D-4B33-88D4-2979FA67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Osobnosti a jejich výzkumy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7F562-5914-4D3E-BAFE-5A5681BCA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Sdílený dokument</a:t>
            </a:r>
            <a:endParaRPr lang="cs-CZ" dirty="0"/>
          </a:p>
          <a:p>
            <a:r>
              <a:rPr lang="cs-CZ" dirty="0"/>
              <a:t>Co na IG Vás nejvíc zajímá =&gt; kdo reprezentuje</a:t>
            </a:r>
          </a:p>
          <a:p>
            <a:r>
              <a:rPr lang="cs-CZ" dirty="0"/>
              <a:t>Napište:</a:t>
            </a:r>
          </a:p>
          <a:p>
            <a:pPr lvl="1"/>
            <a:r>
              <a:rPr lang="cs-CZ" dirty="0"/>
              <a:t>Svoje jméno</a:t>
            </a:r>
          </a:p>
          <a:p>
            <a:pPr lvl="1"/>
            <a:r>
              <a:rPr lang="cs-CZ" dirty="0"/>
              <a:t>Jméno vybrané klíčové osobnosti v IG (jedinečné, lze ČR i zahraniční)</a:t>
            </a:r>
          </a:p>
          <a:p>
            <a:pPr lvl="1"/>
            <a:r>
              <a:rPr lang="cs-CZ" dirty="0"/>
              <a:t>Stručné zdůvodnění výběru (proč klíčová osobnost v IG pro ČR/svět)</a:t>
            </a:r>
          </a:p>
          <a:p>
            <a:pPr lvl="1"/>
            <a:r>
              <a:rPr lang="cs-CZ" dirty="0"/>
              <a:t>Hlavní výzkumná témata osobnosti</a:t>
            </a:r>
          </a:p>
          <a:p>
            <a:pPr lvl="1"/>
            <a:r>
              <a:rPr lang="cs-CZ" dirty="0"/>
              <a:t>Společný zájem (co z práce osobnosti byste chtěli sami rozvíjet)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8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/>
            <a:r>
              <a:rPr lang="en-US" b="1" i="0" dirty="0">
                <a:solidFill>
                  <a:srgbClr val="333399"/>
                </a:solidFill>
                <a:effectLst/>
                <a:latin typeface="Arial" panose="020B0604020202020204" pitchFamily="34" charset="0"/>
                <a:hlinkClick r:id="rId2"/>
              </a:rPr>
              <a:t>Roles and Strengths of Teaching Librarians</a:t>
            </a:r>
            <a:r>
              <a:rPr lang="cs-CZ" b="1" i="0" dirty="0">
                <a:solidFill>
                  <a:srgbClr val="333399"/>
                </a:solidFill>
                <a:effectLst/>
                <a:latin typeface="Arial" panose="020B0604020202020204" pitchFamily="34" charset="0"/>
                <a:hlinkClick r:id="rId2"/>
              </a:rPr>
              <a:t> (2017)</a:t>
            </a:r>
            <a:endParaRPr lang="cs-CZ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DDC7567B-7E74-B730-B7DA-01B4419B68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0EAB9FF-7F23-638E-D2D4-80BEC06F33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1847" y="2017713"/>
            <a:ext cx="8057443" cy="453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vybraných konceptů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Které související gramotnosti jsou podle Vás klíčové?</a:t>
            </a:r>
          </a:p>
          <a:p>
            <a:pPr lvl="1"/>
            <a:r>
              <a:rPr lang="cs-CZ" dirty="0"/>
              <a:t>Jak zásadní jsou podle vás rozdíly?</a:t>
            </a:r>
          </a:p>
          <a:p>
            <a:pPr lvl="1"/>
            <a:r>
              <a:rPr lang="cs-CZ" dirty="0"/>
              <a:t>Která z gramotností je nejdůležitější pro život v informační společnosti? A pro studium?</a:t>
            </a:r>
          </a:p>
          <a:p>
            <a:pPr lvl="1"/>
            <a:r>
              <a:rPr lang="cs-CZ" dirty="0"/>
              <a:t>O co by měla být IG obohacena?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084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EDBFCA6-B130-409E-AAB2-8064E8163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Zástupný symbol obrázku 7" descr="Obsah obrázku objekt, hodiny&#10;&#10;Popis byl vytvořen automaticky">
            <a:extLst>
              <a:ext uri="{FF2B5EF4-FFF2-40B4-BE49-F238E27FC236}">
                <a16:creationId xmlns:a16="http://schemas.microsoft.com/office/drawing/2014/main" id="{0D728F50-9266-4D86-BFB7-123326993FB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18" b="6818"/>
          <a:stretch/>
        </p:blipFill>
        <p:spPr>
          <a:noFill/>
        </p:spPr>
      </p:pic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C4CE2FB-3F9B-478D-B76D-2C811ADE8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5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Podmínky řádného ukončení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Materiály i úkoly přes ELF (+ záznamy z Teams v IS)</a:t>
            </a:r>
          </a:p>
          <a:p>
            <a:r>
              <a:rPr lang="cs-CZ" dirty="0"/>
              <a:t>Účast na výuce</a:t>
            </a:r>
          </a:p>
          <a:p>
            <a:r>
              <a:rPr lang="cs-CZ" dirty="0"/>
              <a:t>Splnění dílčích úkolů</a:t>
            </a:r>
          </a:p>
          <a:p>
            <a:r>
              <a:rPr lang="cs-CZ" dirty="0"/>
              <a:t>Úspěšné zvládnutí kolokvia</a:t>
            </a:r>
          </a:p>
          <a:p>
            <a:endParaRPr lang="cs-CZ" dirty="0"/>
          </a:p>
          <a:p>
            <a:r>
              <a:rPr lang="cs-CZ" dirty="0"/>
              <a:t>Otázky k čemukoli?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61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42AE2-CD17-4898-B6D0-1453EFF55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konzultací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273674-A3FE-4AB8-B99F-98D75DD1D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Dovysvětlení nejasností z e-kurzu (nutné vaše podněty)</a:t>
            </a:r>
          </a:p>
          <a:p>
            <a:r>
              <a:rPr lang="cs-CZ" dirty="0"/>
              <a:t>Dovysvětlení zadání úkolů (vhodné mít rozpracováno)</a:t>
            </a:r>
          </a:p>
          <a:p>
            <a:r>
              <a:rPr lang="cs-CZ" dirty="0"/>
              <a:t>Praktické úkoly pro procvičení látky z e-kurzu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0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1F249-6682-4B1E-8D3D-0E6C44BF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94" y="1125539"/>
            <a:ext cx="8086635" cy="647700"/>
          </a:xfrm>
        </p:spPr>
        <p:txBody>
          <a:bodyPr/>
          <a:lstStyle/>
          <a:p>
            <a:r>
              <a:rPr lang="cs-CZ" dirty="0"/>
              <a:t>Témata 1. bloku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0B0E1C-938A-4E3E-BFCB-4CB747A08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/>
          <a:lstStyle/>
          <a:p>
            <a:r>
              <a:rPr lang="cs-CZ" dirty="0"/>
              <a:t>Vymezení IG a souvisejících gramotností</a:t>
            </a:r>
          </a:p>
          <a:p>
            <a:r>
              <a:rPr lang="cs-CZ" dirty="0"/>
              <a:t>Vývoj IG, klíčové osobnosti a milníky</a:t>
            </a:r>
          </a:p>
          <a:p>
            <a:r>
              <a:rPr lang="cs-CZ" dirty="0"/>
              <a:t>Současné osobnosti a výzkumné oblasti</a:t>
            </a:r>
          </a:p>
          <a:p>
            <a:r>
              <a:rPr lang="cs-CZ" dirty="0"/>
              <a:t>Vliv technologií na IG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951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509594" y="1125539"/>
            <a:ext cx="8086635" cy="647700"/>
          </a:xfrm>
        </p:spPr>
        <p:txBody>
          <a:bodyPr/>
          <a:lstStyle/>
          <a:p>
            <a:r>
              <a:rPr lang="cs-CZ"/>
              <a:t>Definice informační gramotnosti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[</a:t>
            </a:r>
            <a:r>
              <a:rPr lang="en-US" dirty="0"/>
              <a:t>set of abilities requiring individuals to</a:t>
            </a:r>
            <a:r>
              <a:rPr lang="cs-CZ" dirty="0"/>
              <a:t>]</a:t>
            </a:r>
            <a:r>
              <a:rPr lang="en-US" dirty="0"/>
              <a:t> "recognize when information is needed and have the ability to locate, evaluate, and use effectively the needed information. "</a:t>
            </a:r>
            <a:r>
              <a:rPr lang="cs-CZ" dirty="0"/>
              <a:t> (ALA, 1989)</a:t>
            </a:r>
          </a:p>
          <a:p>
            <a:r>
              <a:rPr lang="cs-CZ" dirty="0"/>
              <a:t>„</a:t>
            </a:r>
            <a:r>
              <a:rPr lang="en-US" dirty="0"/>
              <a:t>set of competencies that empowers citizens to access, retrieve, understand, evaluate and use, create, as well as share information and media content in all formats, using various tools, in a critical, ethical and effective way, in order to participate and engage in personal, professional and societal activities</a:t>
            </a:r>
            <a:r>
              <a:rPr lang="cs-CZ" dirty="0"/>
              <a:t>“ (UNESCO 2013, s. 17)</a:t>
            </a:r>
          </a:p>
        </p:txBody>
      </p:sp>
    </p:spTree>
    <p:extLst>
      <p:ext uri="{BB962C8B-B14F-4D97-AF65-F5344CB8AC3E}">
        <p14:creationId xmlns:p14="http://schemas.microsoft.com/office/powerpoint/2010/main" val="370894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IG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1. pol. 20. stol. min. kurzů IG, hl. bibliografie</a:t>
            </a:r>
          </a:p>
          <a:p>
            <a:r>
              <a:rPr lang="cs-CZ" dirty="0"/>
              <a:t>70. léta </a:t>
            </a:r>
            <a:r>
              <a:rPr lang="cs-CZ" dirty="0" err="1"/>
              <a:t>Zurkowski</a:t>
            </a:r>
            <a:r>
              <a:rPr lang="cs-CZ" dirty="0"/>
              <a:t> definice IG =&gt; víc kurzů, hl. VŠ knihovny</a:t>
            </a:r>
          </a:p>
          <a:p>
            <a:r>
              <a:rPr lang="cs-CZ" dirty="0"/>
              <a:t>80. léta význam IT, definování IG</a:t>
            </a:r>
          </a:p>
          <a:p>
            <a:r>
              <a:rPr lang="cs-CZ" dirty="0"/>
              <a:t>90. léta standardy, kritické myšlení, veřejné knihovny</a:t>
            </a:r>
          </a:p>
          <a:p>
            <a:r>
              <a:rPr lang="cs-CZ" dirty="0"/>
              <a:t>Začátek 21. století politické prosazování – celoživotní učení, konkurenceschopnost, kritika IG =&gt; související koncepty</a:t>
            </a:r>
          </a:p>
          <a:p>
            <a:r>
              <a:rPr lang="cs-CZ" dirty="0"/>
              <a:t>Po 2010 kritika =&gt; změna standardů (Framework, MIL…)</a:t>
            </a:r>
          </a:p>
          <a:p>
            <a:r>
              <a:rPr lang="cs-CZ" dirty="0"/>
              <a:t>V ČR hlavně IVIG</a:t>
            </a:r>
          </a:p>
        </p:txBody>
      </p:sp>
    </p:spTree>
    <p:extLst>
      <p:ext uri="{BB962C8B-B14F-4D97-AF65-F5344CB8AC3E}">
        <p14:creationId xmlns:p14="http://schemas.microsoft.com/office/powerpoint/2010/main" val="406625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/>
              <a:t>IG a IT v informační společnosti</a:t>
            </a:r>
            <a:endParaRPr lang="cs" dirty="0"/>
          </a:p>
        </p:txBody>
      </p:sp>
      <p:sp>
        <p:nvSpPr>
          <p:cNvPr id="53" name="Shape 53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Definice ALA</a:t>
            </a:r>
            <a:r>
              <a:rPr lang="en-US" dirty="0"/>
              <a:t> 1989 </a:t>
            </a:r>
            <a:r>
              <a:rPr lang="cs-CZ" dirty="0"/>
              <a:t>=&gt; vývoj a související gramotnosti</a:t>
            </a:r>
            <a:endParaRPr lang="en-US" dirty="0"/>
          </a:p>
          <a:p>
            <a:pPr lvl="0"/>
            <a:r>
              <a:rPr lang="en-US" dirty="0"/>
              <a:t>IT </a:t>
            </a:r>
            <a:r>
              <a:rPr lang="cs-CZ" dirty="0"/>
              <a:t>zjednodušují mnoho aktivit s informacemi (např. vyhledávání)</a:t>
            </a:r>
          </a:p>
          <a:p>
            <a:pPr lvl="0"/>
            <a:r>
              <a:rPr lang="en-US" dirty="0"/>
              <a:t>Informa</a:t>
            </a:r>
            <a:r>
              <a:rPr lang="cs-CZ" dirty="0" err="1"/>
              <a:t>ce</a:t>
            </a:r>
            <a:r>
              <a:rPr lang="cs-CZ" dirty="0"/>
              <a:t> stále klíčová, ale její použití se mění s IT </a:t>
            </a:r>
            <a:r>
              <a:rPr lang="en-US" dirty="0"/>
              <a:t>=&gt; I</a:t>
            </a:r>
            <a:r>
              <a:rPr lang="cs-CZ" dirty="0"/>
              <a:t>G úzce spojena s IT</a:t>
            </a:r>
          </a:p>
          <a:p>
            <a:pPr lvl="0"/>
            <a:r>
              <a:rPr lang="cs-CZ" dirty="0"/>
              <a:t>Výzkumy použití IT (hl. dětmi) – často omezené a neefektivní</a:t>
            </a:r>
          </a:p>
          <a:p>
            <a:pPr lvl="0"/>
            <a:r>
              <a:rPr lang="cs-CZ" dirty="0"/>
              <a:t>Uživatelé přesvědčeni o své znalosti – nechtějí se učit víc</a:t>
            </a:r>
          </a:p>
          <a:p>
            <a:pPr lvl="0"/>
            <a:r>
              <a:rPr lang="cs-CZ" dirty="0"/>
              <a:t>Knihovny stále omezují své vzdělávací aktivity na tradiční témata</a:t>
            </a:r>
          </a:p>
        </p:txBody>
      </p:sp>
    </p:spTree>
    <p:extLst>
      <p:ext uri="{BB962C8B-B14F-4D97-AF65-F5344CB8AC3E}">
        <p14:creationId xmlns:p14="http://schemas.microsoft.com/office/powerpoint/2010/main" val="3424274885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koncepty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3979327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err="1"/>
              <a:t>Metaliteracy</a:t>
            </a:r>
            <a:r>
              <a:rPr lang="cs-CZ" dirty="0"/>
              <a:t>: vychází z IG, ale důraz na aktivní produkci a sdílení informací (Web 2.0)</a:t>
            </a:r>
          </a:p>
          <a:p>
            <a:r>
              <a:rPr lang="cs-CZ" b="1" dirty="0"/>
              <a:t>Digitální gramotnost: </a:t>
            </a:r>
            <a:r>
              <a:rPr lang="cs-CZ" dirty="0"/>
              <a:t>„</a:t>
            </a:r>
            <a:r>
              <a:rPr lang="en-US" dirty="0"/>
              <a:t>ability to access networked computer resources and use them</a:t>
            </a:r>
            <a:r>
              <a:rPr lang="cs-CZ" dirty="0"/>
              <a:t>“, ale také důraz na kritické myšlení a hodnocení online</a:t>
            </a:r>
          </a:p>
          <a:p>
            <a:r>
              <a:rPr lang="cs-CZ" b="1" dirty="0"/>
              <a:t>Data </a:t>
            </a:r>
            <a:r>
              <a:rPr lang="cs-CZ" b="1" dirty="0" err="1"/>
              <a:t>literacy</a:t>
            </a:r>
            <a:r>
              <a:rPr lang="cs-CZ" dirty="0"/>
              <a:t>:</a:t>
            </a:r>
            <a:r>
              <a:rPr lang="cs-CZ" b="1" dirty="0"/>
              <a:t> </a:t>
            </a:r>
            <a:r>
              <a:rPr lang="cs-CZ" dirty="0"/>
              <a:t>2011 definována jako schopnost porozumět datům ve statistickém pojetí, vč. čtení grafů a tabulek, správné usuzování z dat a použití dat, později rozšířeno k přemýšlení založenému na důkazu pro řešení reálných problémů</a:t>
            </a:r>
          </a:p>
          <a:p>
            <a:r>
              <a:rPr lang="cs-CZ" b="1" dirty="0"/>
              <a:t>Funkční gramotnost</a:t>
            </a:r>
            <a:r>
              <a:rPr lang="cs-CZ" dirty="0"/>
              <a:t>: definována pro výzkumy IALS/SIALS jako schopnost aktivně participovat v informačním prostředí, dle IVIG informační gramotnost = funkční gramotnost + ICT gramotnost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Obrázek 1: Informační gramotnost jako struk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65" y="5511191"/>
            <a:ext cx="4383035" cy="134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353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EA04E-9BA4-402F-AF8D-C3E16BDCC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207E1-0C38-4959-B635-F71E1EB3F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Podrobné zadání i odevzdání v </a:t>
            </a:r>
            <a:r>
              <a:rPr lang="cs-CZ" dirty="0" err="1">
                <a:hlinkClick r:id="rId2"/>
              </a:rPr>
              <a:t>ELFu</a:t>
            </a:r>
            <a:endParaRPr lang="cs-CZ" dirty="0"/>
          </a:p>
          <a:p>
            <a:r>
              <a:rPr lang="cs-CZ" dirty="0"/>
              <a:t>Nutné prokázat orientaci v tématech 1. bloku (terminologie, osobnosti, výzkumy…)</a:t>
            </a:r>
          </a:p>
          <a:p>
            <a:r>
              <a:rPr lang="cs-CZ" dirty="0"/>
              <a:t>Postup:</a:t>
            </a:r>
          </a:p>
          <a:p>
            <a:pPr lvl="1"/>
            <a:r>
              <a:rPr lang="en-US" dirty="0" err="1"/>
              <a:t>Přečíst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články</a:t>
            </a:r>
            <a:r>
              <a:rPr lang="en-US" dirty="0"/>
              <a:t> z</a:t>
            </a:r>
            <a:r>
              <a:rPr lang="cs-CZ" dirty="0"/>
              <a:t> posledního</a:t>
            </a:r>
            <a:r>
              <a:rPr lang="en-US" dirty="0"/>
              <a:t> </a:t>
            </a:r>
            <a:r>
              <a:rPr lang="en-US" dirty="0" err="1"/>
              <a:t>sborníku</a:t>
            </a:r>
            <a:r>
              <a:rPr lang="cs-CZ" dirty="0"/>
              <a:t> z ECIL</a:t>
            </a:r>
            <a:endParaRPr lang="en-US" dirty="0"/>
          </a:p>
          <a:p>
            <a:pPr lvl="1"/>
            <a:r>
              <a:rPr lang="en-US" dirty="0" err="1"/>
              <a:t>Strukturované</a:t>
            </a:r>
            <a:r>
              <a:rPr lang="en-US" dirty="0"/>
              <a:t> </a:t>
            </a:r>
            <a:r>
              <a:rPr lang="en-US" dirty="0" err="1"/>
              <a:t>zhodnocení</a:t>
            </a:r>
            <a:r>
              <a:rPr lang="en-US" dirty="0"/>
              <a:t> </a:t>
            </a:r>
            <a:r>
              <a:rPr lang="en-US" dirty="0" err="1"/>
              <a:t>jednoho</a:t>
            </a:r>
            <a:r>
              <a:rPr lang="en-US" dirty="0"/>
              <a:t> </a:t>
            </a:r>
            <a:r>
              <a:rPr lang="en-US" dirty="0" err="1"/>
              <a:t>článku</a:t>
            </a:r>
            <a:endParaRPr lang="en-US" dirty="0"/>
          </a:p>
          <a:p>
            <a:pPr lvl="1"/>
            <a:r>
              <a:rPr lang="en-US" dirty="0" err="1"/>
              <a:t>Přečíst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standardy</a:t>
            </a:r>
            <a:r>
              <a:rPr lang="en-US" dirty="0"/>
              <a:t> IG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Framework </a:t>
            </a:r>
            <a:r>
              <a:rPr lang="cs-CZ" dirty="0" err="1">
                <a:hlinkClick r:id="rId3"/>
              </a:rPr>
              <a:t>for</a:t>
            </a:r>
            <a:r>
              <a:rPr lang="cs-CZ" dirty="0">
                <a:hlinkClick r:id="rId3"/>
              </a:rPr>
              <a:t> IL </a:t>
            </a:r>
            <a:r>
              <a:rPr lang="cs-CZ" dirty="0" err="1">
                <a:hlinkClick r:id="rId3"/>
              </a:rPr>
              <a:t>for</a:t>
            </a:r>
            <a:r>
              <a:rPr lang="cs-CZ" dirty="0">
                <a:hlinkClick r:id="rId3"/>
              </a:rPr>
              <a:t> HE</a:t>
            </a:r>
            <a:r>
              <a:rPr lang="cs-CZ" dirty="0"/>
              <a:t> a </a:t>
            </a:r>
            <a:r>
              <a:rPr lang="cs-CZ" dirty="0">
                <a:hlinkClick r:id="rId4"/>
              </a:rPr>
              <a:t>MIL</a:t>
            </a:r>
            <a:r>
              <a:rPr lang="cs-CZ" dirty="0"/>
              <a:t> - </a:t>
            </a:r>
            <a:r>
              <a:rPr lang="en-US" dirty="0"/>
              <a:t>2.3 Tier Two – MIL Competencies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 err="1"/>
              <a:t>Začlenit</a:t>
            </a:r>
            <a:r>
              <a:rPr lang="en-US" dirty="0"/>
              <a:t> </a:t>
            </a:r>
            <a:r>
              <a:rPr lang="en-US" dirty="0" err="1"/>
              <a:t>standardy</a:t>
            </a:r>
            <a:r>
              <a:rPr lang="en-US" dirty="0"/>
              <a:t> do </a:t>
            </a:r>
            <a:r>
              <a:rPr lang="en-US" dirty="0" err="1"/>
              <a:t>témat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výuce</a:t>
            </a:r>
            <a:r>
              <a:rPr lang="cs-CZ" dirty="0"/>
              <a:t> (související koncepty, gramotnosti, vliv IT…)</a:t>
            </a:r>
          </a:p>
          <a:p>
            <a:pPr lvl="1"/>
            <a:r>
              <a:rPr lang="cs-CZ" dirty="0"/>
              <a:t>Celkem 3 abstrakty + ke každému analýza v kontextu 1. bloku</a:t>
            </a:r>
            <a:endParaRPr lang="en-US" dirty="0"/>
          </a:p>
          <a:p>
            <a:r>
              <a:rPr lang="en-US" dirty="0" err="1"/>
              <a:t>Odevzdání</a:t>
            </a:r>
            <a:r>
              <a:rPr lang="cs-CZ" dirty="0"/>
              <a:t> </a:t>
            </a:r>
            <a:r>
              <a:rPr lang="en-US" dirty="0"/>
              <a:t>do 31. 10.</a:t>
            </a:r>
          </a:p>
        </p:txBody>
      </p:sp>
    </p:spTree>
    <p:extLst>
      <p:ext uri="{BB962C8B-B14F-4D97-AF65-F5344CB8AC3E}">
        <p14:creationId xmlns:p14="http://schemas.microsoft.com/office/powerpoint/2010/main" val="2750762805"/>
      </p:ext>
    </p:extLst>
  </p:cSld>
  <p:clrMapOvr>
    <a:masterClrMapping/>
  </p:clrMapOvr>
</p:sld>
</file>

<file path=ppt/theme/theme1.xml><?xml version="1.0" encoding="utf-8"?>
<a:theme xmlns:a="http://schemas.openxmlformats.org/drawingml/2006/main" name="phil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phil_sablona_4×3_cz</Template>
  <TotalTime>1529</TotalTime>
  <Words>667</Words>
  <Application>Microsoft Office PowerPoint</Application>
  <PresentationFormat>Předvádění na obrazovce (4:3)</PresentationFormat>
  <Paragraphs>67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Wingdings</vt:lpstr>
      <vt:lpstr>phil_sablona_4×3_cz</vt:lpstr>
      <vt:lpstr>INFORMAČNÍ GRAMOTNOST  2. konzultace  Pavla Vizváry</vt:lpstr>
      <vt:lpstr>Podmínky řádného ukončení předmětu </vt:lpstr>
      <vt:lpstr>Účel konzultací</vt:lpstr>
      <vt:lpstr>Témata 1. bloku</vt:lpstr>
      <vt:lpstr>Definice informační gramotnosti</vt:lpstr>
      <vt:lpstr>Vývoj IG</vt:lpstr>
      <vt:lpstr>IG a IT v informační společnosti</vt:lpstr>
      <vt:lpstr>Související koncepty</vt:lpstr>
      <vt:lpstr>Úkol 1</vt:lpstr>
      <vt:lpstr>Osobnosti a jejich výzkumy</vt:lpstr>
      <vt:lpstr>Roles and Strengths of Teaching Librarians (2017)</vt:lpstr>
      <vt:lpstr>Srovnání vybraných konceptů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Evaluační pohovor  s vedením MU</dc:title>
  <dc:creator>PK</dc:creator>
  <cp:lastModifiedBy>Pavla Vizváry</cp:lastModifiedBy>
  <cp:revision>82</cp:revision>
  <cp:lastPrinted>1601-01-01T00:00:00Z</cp:lastPrinted>
  <dcterms:created xsi:type="dcterms:W3CDTF">2016-02-10T17:49:42Z</dcterms:created>
  <dcterms:modified xsi:type="dcterms:W3CDTF">2023-10-17T07:01:09Z</dcterms:modified>
</cp:coreProperties>
</file>