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AE0"/>
          </a:solidFill>
        </a:fill>
      </a:tcStyle>
    </a:wholeTbl>
    <a:band2H>
      <a:tcTxStyle b="def" i="def"/>
      <a:tcStyle>
        <a:tcBdr/>
        <a:fill>
          <a:solidFill>
            <a:srgbClr val="EBED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E0D3"/>
          </a:solidFill>
        </a:fill>
      </a:tcStyle>
    </a:wholeTbl>
    <a:band2H>
      <a:tcTxStyle b="def" i="def"/>
      <a:tcStyle>
        <a:tcBdr/>
        <a:fill>
          <a:solidFill>
            <a:srgbClr val="EFF0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6DD"/>
          </a:solidFill>
        </a:fill>
      </a:tcStyle>
    </a:wholeTbl>
    <a:band2H>
      <a:tcTxStyle b="def" i="def"/>
      <a:tcStyle>
        <a:tcBdr/>
        <a:fill>
          <a:solidFill>
            <a:srgbClr val="ECEC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606060"/>
              </a:solidFill>
              <a:prstDash val="solid"/>
              <a:round/>
            </a:ln>
          </a:top>
          <a:bottom>
            <a:ln w="254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round/>
            </a:ln>
          </a:top>
          <a:bottom>
            <a:ln w="254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606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606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606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606060"/>
              </a:solidFill>
              <a:prstDash val="solid"/>
              <a:round/>
            </a:ln>
          </a:left>
          <a:right>
            <a:ln w="12700" cap="flat">
              <a:solidFill>
                <a:srgbClr val="606060"/>
              </a:solidFill>
              <a:prstDash val="solid"/>
              <a:round/>
            </a:ln>
          </a:right>
          <a:top>
            <a:ln w="12700" cap="flat">
              <a:solidFill>
                <a:srgbClr val="606060"/>
              </a:solidFill>
              <a:prstDash val="solid"/>
              <a:round/>
            </a:ln>
          </a:top>
          <a:bottom>
            <a:ln w="127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solidFill>
                <a:srgbClr val="606060"/>
              </a:solidFill>
              <a:prstDash val="solid"/>
              <a:round/>
            </a:ln>
          </a:insideH>
          <a:insideV>
            <a:ln w="12700" cap="flat">
              <a:solidFill>
                <a:srgbClr val="606060"/>
              </a:solidFill>
              <a:prstDash val="solid"/>
              <a:round/>
            </a:ln>
          </a:insideV>
        </a:tcBdr>
        <a:fill>
          <a:solidFill>
            <a:srgbClr val="60606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606060"/>
              </a:solidFill>
              <a:prstDash val="solid"/>
              <a:round/>
            </a:ln>
          </a:left>
          <a:right>
            <a:ln w="12700" cap="flat">
              <a:solidFill>
                <a:srgbClr val="606060"/>
              </a:solidFill>
              <a:prstDash val="solid"/>
              <a:round/>
            </a:ln>
          </a:right>
          <a:top>
            <a:ln w="12700" cap="flat">
              <a:solidFill>
                <a:srgbClr val="606060"/>
              </a:solidFill>
              <a:prstDash val="solid"/>
              <a:round/>
            </a:ln>
          </a:top>
          <a:bottom>
            <a:ln w="127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solidFill>
                <a:srgbClr val="606060"/>
              </a:solidFill>
              <a:prstDash val="solid"/>
              <a:round/>
            </a:ln>
          </a:insideH>
          <a:insideV>
            <a:ln w="12700" cap="flat">
              <a:solidFill>
                <a:srgbClr val="606060"/>
              </a:solidFill>
              <a:prstDash val="solid"/>
              <a:round/>
            </a:ln>
          </a:insideV>
        </a:tcBdr>
        <a:fill>
          <a:solidFill>
            <a:srgbClr val="606060">
              <a:alpha val="20000"/>
            </a:srgbClr>
          </a:solidFill>
        </a:fill>
      </a:tcStyle>
    </a:firstCol>
    <a:lastRow>
      <a:tcTxStyle b="on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606060"/>
              </a:solidFill>
              <a:prstDash val="solid"/>
              <a:round/>
            </a:ln>
          </a:left>
          <a:right>
            <a:ln w="12700" cap="flat">
              <a:solidFill>
                <a:srgbClr val="606060"/>
              </a:solidFill>
              <a:prstDash val="solid"/>
              <a:round/>
            </a:ln>
          </a:right>
          <a:top>
            <a:ln w="50800" cap="flat">
              <a:solidFill>
                <a:srgbClr val="606060"/>
              </a:solidFill>
              <a:prstDash val="solid"/>
              <a:round/>
            </a:ln>
          </a:top>
          <a:bottom>
            <a:ln w="127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solidFill>
                <a:srgbClr val="606060"/>
              </a:solidFill>
              <a:prstDash val="solid"/>
              <a:round/>
            </a:ln>
          </a:insideH>
          <a:insideV>
            <a:ln w="12700" cap="flat">
              <a:solidFill>
                <a:srgbClr val="60606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606060"/>
              </a:solidFill>
              <a:prstDash val="solid"/>
              <a:round/>
            </a:ln>
          </a:left>
          <a:right>
            <a:ln w="12700" cap="flat">
              <a:solidFill>
                <a:srgbClr val="606060"/>
              </a:solidFill>
              <a:prstDash val="solid"/>
              <a:round/>
            </a:ln>
          </a:right>
          <a:top>
            <a:ln w="12700" cap="flat">
              <a:solidFill>
                <a:srgbClr val="606060"/>
              </a:solidFill>
              <a:prstDash val="solid"/>
              <a:round/>
            </a:ln>
          </a:top>
          <a:bottom>
            <a:ln w="254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solidFill>
                <a:srgbClr val="606060"/>
              </a:solidFill>
              <a:prstDash val="solid"/>
              <a:round/>
            </a:ln>
          </a:insideH>
          <a:insideV>
            <a:ln w="12700" cap="flat">
              <a:solidFill>
                <a:srgbClr val="60606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"/>
          <p:cNvSpPr/>
          <p:nvPr/>
        </p:nvSpPr>
        <p:spPr>
          <a:xfrm>
            <a:off x="508000" y="5181600"/>
            <a:ext cx="11988801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" name="Title Text"/>
          <p:cNvSpPr txBox="1"/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sz="quarter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12154001" y="8763000"/>
            <a:ext cx="342901" cy="3683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Body Level One…"/>
          <p:cNvSpPr txBox="1"/>
          <p:nvPr>
            <p:ph type="body" sz="quarter" idx="1"/>
          </p:nvPr>
        </p:nvSpPr>
        <p:spPr>
          <a:xfrm>
            <a:off x="508000" y="5918200"/>
            <a:ext cx="11988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40000"/>
              </a:lnSpc>
              <a:spcBef>
                <a:spcPts val="0"/>
              </a:spcBef>
              <a:buSzTx/>
              <a:buNone/>
              <a:defRPr i="1" sz="3000">
                <a:solidFill>
                  <a:srgbClr val="9D9D9D"/>
                </a:solidFill>
              </a:defRPr>
            </a:lvl1pPr>
            <a:lvl2pPr marL="788893" indent="-369793" algn="ctr">
              <a:lnSpc>
                <a:spcPct val="140000"/>
              </a:lnSpc>
              <a:spcBef>
                <a:spcPts val="0"/>
              </a:spcBef>
              <a:buBlip>
                <a:blip r:embed="rId2"/>
              </a:buBlip>
              <a:defRPr i="1" sz="3000">
                <a:solidFill>
                  <a:srgbClr val="9D9D9D"/>
                </a:solidFill>
              </a:defRPr>
            </a:lvl2pPr>
            <a:lvl3pPr marL="1207993" indent="-369793" algn="ctr">
              <a:lnSpc>
                <a:spcPct val="140000"/>
              </a:lnSpc>
              <a:spcBef>
                <a:spcPts val="0"/>
              </a:spcBef>
              <a:buBlip>
                <a:blip r:embed="rId2"/>
              </a:buBlip>
              <a:defRPr i="1" sz="3000">
                <a:solidFill>
                  <a:srgbClr val="9D9D9D"/>
                </a:solidFill>
              </a:defRPr>
            </a:lvl3pPr>
            <a:lvl4pPr marL="1627094" indent="-369793" algn="ctr">
              <a:lnSpc>
                <a:spcPct val="140000"/>
              </a:lnSpc>
              <a:spcBef>
                <a:spcPts val="0"/>
              </a:spcBef>
              <a:buBlip>
                <a:blip r:embed="rId2"/>
              </a:buBlip>
              <a:defRPr i="1" sz="3000">
                <a:solidFill>
                  <a:srgbClr val="9D9D9D"/>
                </a:solidFill>
              </a:defRPr>
            </a:lvl4pPr>
            <a:lvl5pPr marL="2046194" indent="-369794" algn="ctr">
              <a:lnSpc>
                <a:spcPct val="140000"/>
              </a:lnSpc>
              <a:spcBef>
                <a:spcPts val="0"/>
              </a:spcBef>
              <a:buBlip>
                <a:blip r:embed="rId2"/>
              </a:buBlip>
              <a:defRPr i="1" sz="3000">
                <a:solidFill>
                  <a:srgbClr val="9D9D9D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“Type a quote here.”"/>
          <p:cNvSpPr txBox="1"/>
          <p:nvPr>
            <p:ph type="body" sz="quarter" idx="13"/>
          </p:nvPr>
        </p:nvSpPr>
        <p:spPr>
          <a:xfrm>
            <a:off x="1270000" y="4298950"/>
            <a:ext cx="10464800" cy="62230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mage"/>
          <p:cNvSpPr/>
          <p:nvPr>
            <p:ph type="pic" idx="13"/>
          </p:nvPr>
        </p:nvSpPr>
        <p:spPr>
          <a:xfrm>
            <a:off x="622300" y="1181100"/>
            <a:ext cx="11760200" cy="567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mage"/>
          <p:cNvSpPr/>
          <p:nvPr>
            <p:ph type="pic" sz="half" idx="13"/>
          </p:nvPr>
        </p:nvSpPr>
        <p:spPr>
          <a:xfrm>
            <a:off x="6805517" y="981848"/>
            <a:ext cx="5575303" cy="75311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2" name="Title Text"/>
          <p:cNvSpPr txBox="1"/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quarter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>
            <a:off x="507998" y="2578100"/>
            <a:ext cx="11997296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" name="Line"/>
          <p:cNvSpPr/>
          <p:nvPr/>
        </p:nvSpPr>
        <p:spPr>
          <a:xfrm flipV="1">
            <a:off x="508000" y="9245596"/>
            <a:ext cx="11988801" cy="5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3" name="Line"/>
          <p:cNvSpPr/>
          <p:nvPr/>
        </p:nvSpPr>
        <p:spPr>
          <a:xfrm flipV="1">
            <a:off x="507999" y="507998"/>
            <a:ext cx="11988802" cy="3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4" name="Title Text"/>
          <p:cNvSpPr txBox="1"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"/>
          <p:cNvSpPr/>
          <p:nvPr/>
        </p:nvSpPr>
        <p:spPr>
          <a:xfrm>
            <a:off x="508000" y="2578100"/>
            <a:ext cx="11988801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3" name="Line"/>
          <p:cNvSpPr/>
          <p:nvPr/>
        </p:nvSpPr>
        <p:spPr>
          <a:xfrm flipV="1">
            <a:off x="508000" y="9245596"/>
            <a:ext cx="11988801" cy="5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4" name="Line"/>
          <p:cNvSpPr/>
          <p:nvPr/>
        </p:nvSpPr>
        <p:spPr>
          <a:xfrm flipV="1">
            <a:off x="507999" y="507998"/>
            <a:ext cx="11988802" cy="3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5" name="Title Text"/>
          <p:cNvSpPr txBox="1"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6" name="Body Level One…"/>
          <p:cNvSpPr txBox="1"/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Line"/>
          <p:cNvSpPr/>
          <p:nvPr/>
        </p:nvSpPr>
        <p:spPr>
          <a:xfrm>
            <a:off x="508000" y="2578100"/>
            <a:ext cx="11988801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5" name="Line"/>
          <p:cNvSpPr/>
          <p:nvPr/>
        </p:nvSpPr>
        <p:spPr>
          <a:xfrm flipV="1">
            <a:off x="508000" y="9245596"/>
            <a:ext cx="11988801" cy="5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6" name="Line"/>
          <p:cNvSpPr/>
          <p:nvPr/>
        </p:nvSpPr>
        <p:spPr>
          <a:xfrm flipV="1">
            <a:off x="507999" y="507998"/>
            <a:ext cx="11988802" cy="3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7" name="Image"/>
          <p:cNvSpPr/>
          <p:nvPr>
            <p:ph type="pic" sz="half" idx="13"/>
          </p:nvPr>
        </p:nvSpPr>
        <p:spPr>
          <a:xfrm>
            <a:off x="620617" y="2994798"/>
            <a:ext cx="5524505" cy="552450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8" name="Title Text"/>
          <p:cNvSpPr txBox="1"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" name="Body Level One…"/>
          <p:cNvSpPr txBox="1"/>
          <p:nvPr>
            <p:ph type="body" sz="half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Blip>
                <a:blip r:embed="rId2"/>
              </a:buBlip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age"/>
          <p:cNvSpPr/>
          <p:nvPr>
            <p:ph type="pic" sz="quarter" idx="13"/>
          </p:nvPr>
        </p:nvSpPr>
        <p:spPr>
          <a:xfrm>
            <a:off x="6654800" y="977900"/>
            <a:ext cx="5727700" cy="3606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6" name="Image"/>
          <p:cNvSpPr/>
          <p:nvPr>
            <p:ph type="pic" sz="quarter" idx="14"/>
          </p:nvPr>
        </p:nvSpPr>
        <p:spPr>
          <a:xfrm>
            <a:off x="6654800" y="5003800"/>
            <a:ext cx="5727700" cy="364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7" name="Image"/>
          <p:cNvSpPr/>
          <p:nvPr>
            <p:ph type="pic" sz="half" idx="15"/>
          </p:nvPr>
        </p:nvSpPr>
        <p:spPr>
          <a:xfrm>
            <a:off x="620617" y="975498"/>
            <a:ext cx="5575305" cy="76708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508000" y="9245596"/>
            <a:ext cx="11988801" cy="5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" name="Line"/>
          <p:cNvSpPr/>
          <p:nvPr/>
        </p:nvSpPr>
        <p:spPr>
          <a:xfrm flipV="1">
            <a:off x="507999" y="507998"/>
            <a:ext cx="11988802" cy="3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/>
          <p:nvPr>
            <p:ph type="title"/>
          </p:nvPr>
        </p:nvSpPr>
        <p:spPr>
          <a:xfrm>
            <a:off x="1948462" y="1950720"/>
            <a:ext cx="10403841" cy="661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12166701" y="8763000"/>
            <a:ext cx="342901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www.youtube.com/watch?v=XnhShb8rvPw" TargetMode="External"/><Relationship Id="rId4" Type="http://schemas.openxmlformats.org/officeDocument/2006/relationships/hyperlink" Target="https://www.youtube.com/watch?v=vPxbym9NhnI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Občanská společnost v Japonsku a její role po 3.1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Občanská společnost v Japonsku a její role po 3.11</a:t>
            </a:r>
          </a:p>
        </p:txBody>
      </p:sp>
      <p:sp>
        <p:nvSpPr>
          <p:cNvPr id="132" name="Mgr. Lenka Vyleťalová, Ph.D., MBA…"/>
          <p:cNvSpPr txBox="1"/>
          <p:nvPr>
            <p:ph type="subTitle" sz="quarter" idx="1"/>
          </p:nvPr>
        </p:nvSpPr>
        <p:spPr>
          <a:xfrm>
            <a:off x="508000" y="5461000"/>
            <a:ext cx="11988800" cy="825500"/>
          </a:xfrm>
          <a:prstGeom prst="rect">
            <a:avLst/>
          </a:prstGeom>
        </p:spPr>
        <p:txBody>
          <a:bodyPr/>
          <a:lstStyle/>
          <a:p>
            <a:pPr defTabSz="543305">
              <a:defRPr sz="2200"/>
            </a:pPr>
            <a:r>
              <a:t>Mgr. Lenka Vyleťalová, Ph.D., MBA</a:t>
            </a:r>
          </a:p>
          <a:p>
            <a:pPr defTabSz="543305">
              <a:defRPr i="1" sz="2200"/>
            </a:pPr>
            <a:r>
              <a:t>vyletalova@gmail.com</a:t>
            </a:r>
          </a:p>
        </p:txBody>
      </p:sp>
      <p:sp>
        <p:nvSpPr>
          <p:cNvPr id="133" name="Slide Number"/>
          <p:cNvSpPr txBox="1"/>
          <p:nvPr>
            <p:ph type="sldNum" sz="quarter" idx="4294967295"/>
          </p:nvPr>
        </p:nvSpPr>
        <p:spPr>
          <a:xfrm>
            <a:off x="122111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5648" y="6115047"/>
            <a:ext cx="4038604" cy="20193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roblematika dlouhodobého vysídlení oblast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Problematika dlouhodobého vysídlení oblastí </a:t>
            </a:r>
          </a:p>
        </p:txBody>
      </p:sp>
      <p:pic>
        <p:nvPicPr>
          <p:cNvPr id="169" name="20160301j-05c-w680.gif" descr="20160301j-05c-w680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3000" y="2870198"/>
            <a:ext cx="8636000" cy="5969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Milník č.3 - havárie v jaderné elektrárně Fukushim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Milník č.3 - havárie v jaderné elektrárně Fukushima</a:t>
            </a:r>
          </a:p>
        </p:txBody>
      </p:sp>
      <p:sp>
        <p:nvSpPr>
          <p:cNvPr id="172" name="Snaha vedení TEPCO ve spolupráci s vládou tajit opravdový rozsah škod na elektrárně a zamoření oblasti…"/>
          <p:cNvSpPr txBox="1"/>
          <p:nvPr>
            <p:ph type="body" idx="1"/>
          </p:nvPr>
        </p:nvSpPr>
        <p:spPr>
          <a:xfrm>
            <a:off x="508000" y="2667000"/>
            <a:ext cx="11988800" cy="5727700"/>
          </a:xfrm>
          <a:prstGeom prst="rect">
            <a:avLst/>
          </a:prstGeom>
        </p:spPr>
        <p:txBody>
          <a:bodyPr anchor="t"/>
          <a:lstStyle/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3200"/>
            </a:pPr>
            <a:r>
              <a:t>Snaha vedení TEPCO ve spolupráci s vládou tajit opravdový rozsah škod na elektrárně a zamoření oblasti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3200"/>
            </a:pPr>
            <a:r>
              <a:t>Krizový plán počítal s krajní nutností evakuovat oblast v perimetru až 250 km (včetně Tokia)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3200"/>
            </a:pPr>
            <a:r>
              <a:t>V roce 2012 pozastavena aktivita všech jaderných elektráren v zemi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3200"/>
            </a:pPr>
            <a:r>
              <a:t>Lobby pro jadernou energii (v čele s </a:t>
            </a:r>
            <a:r>
              <a:rPr i="1"/>
              <a:t>Keidanren</a:t>
            </a:r>
            <a:r>
              <a:t>) &gt; postupné obnovení produkce v 34 elektrárnách</a:t>
            </a:r>
          </a:p>
        </p:txBody>
      </p:sp>
      <p:sp>
        <p:nvSpPr>
          <p:cNvPr id="173" name="Slide Number"/>
          <p:cNvSpPr txBox="1"/>
          <p:nvPr>
            <p:ph type="sldNum" sz="quarter" idx="4294967295"/>
          </p:nvPr>
        </p:nvSpPr>
        <p:spPr>
          <a:xfrm>
            <a:off x="12166700" y="8763000"/>
            <a:ext cx="3429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Milník č.3 - havárie v jaderné elektrárně Fukushim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Milník č.3 - havárie v jaderné elektrárně Fukushima</a:t>
            </a:r>
          </a:p>
        </p:txBody>
      </p:sp>
      <p:sp>
        <p:nvSpPr>
          <p:cNvPr id="176" name="Protijaderné hnutí po katastrofě nabralo nevídané síly (největší demonstrace v zemi za posledních 50 le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3200"/>
            </a:pPr>
            <a:r>
              <a:t>Protijaderné hnutí po katastrofě nabralo nevídané síly (největší demonstrace v zemi za posledních 50 let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3200"/>
            </a:pPr>
            <a:r>
              <a:t>5 milionů osob podepsalo petici žádající odstavení všech jaderných reaktorů v zemi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3200"/>
            </a:pPr>
            <a:r>
              <a:t>Diskuze mezi prefekturami ohledně uložení radioaktivního odpadu po katastrofě (kontaminovaná voda, půda…)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3200"/>
            </a:pPr>
            <a:r>
              <a:t>Národní a mezinárodní medializace problematiky ozáření a bezpečnosti produktů z oblasti Fukushima</a:t>
            </a:r>
          </a:p>
        </p:txBody>
      </p:sp>
      <p:sp>
        <p:nvSpPr>
          <p:cNvPr id="177" name="Slide Number"/>
          <p:cNvSpPr txBox="1"/>
          <p:nvPr>
            <p:ph type="sldNum" sz="quarter" idx="4294967295"/>
          </p:nvPr>
        </p:nvSpPr>
        <p:spPr>
          <a:xfrm>
            <a:off x="12166700" y="8763000"/>
            <a:ext cx="3429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Doporučené zdroj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Doporučené zdroje</a:t>
            </a:r>
          </a:p>
        </p:txBody>
      </p:sp>
      <p:sp>
        <p:nvSpPr>
          <p:cNvPr id="180" name="Rodiny dětí ze základní školy Okawa a jejich hledání pravdy (https://www.youtube.com/watch?v=XnhShb8rvPw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</a:pPr>
            <a:r>
              <a:t>Rodiny dětí ze základní školy Okawa a jejich hledání pravdy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https://www.youtube.com/watch?v=XnhShb8rvPw</a:t>
            </a:r>
            <a:r>
              <a:t>)</a:t>
            </a:r>
          </a:p>
          <a:p>
            <a:pPr>
              <a:buBlip>
                <a:blip r:embed="rId2"/>
              </a:buBlip>
            </a:pPr>
            <a:r>
              <a:t>Japonské protijaderné hnutí po Fukušimě a společenské hnutí (soucial movement) mladých</a:t>
            </a:r>
          </a:p>
          <a:p>
            <a:pPr>
              <a:buBlip>
                <a:blip r:embed="rId2"/>
              </a:buBlip>
            </a:pPr>
            <a:r>
              <a:t>Rebuilding life after the 2011 Fukushima disaster; CNA Insider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https://www.youtube.com/watch?v=vPxbym9NhnI</a:t>
            </a:r>
            <a:r>
              <a:t>)</a:t>
            </a:r>
          </a:p>
        </p:txBody>
      </p:sp>
      <p:sp>
        <p:nvSpPr>
          <p:cNvPr id="181" name="Slide Number"/>
          <p:cNvSpPr txBox="1"/>
          <p:nvPr>
            <p:ph type="sldNum" sz="quarter" idx="4294967295"/>
          </p:nvPr>
        </p:nvSpPr>
        <p:spPr>
          <a:xfrm>
            <a:off x="12166700" y="8763000"/>
            <a:ext cx="3429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Intro - osobní zkušenost s japonským neziskovým sektor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Intro - osobní zkušenost s japonským neziskovým sektorem</a:t>
            </a:r>
          </a:p>
        </p:txBody>
      </p:sp>
      <p:sp>
        <p:nvSpPr>
          <p:cNvPr id="137" name="Dobrovolnické spolky podporující integraci cizinců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0718" indent="-410718" defTabSz="572516">
              <a:spcBef>
                <a:spcPts val="4100"/>
              </a:spcBef>
              <a:buBlip>
                <a:blip r:embed="rId2"/>
              </a:buBlip>
              <a:defRPr sz="3300"/>
            </a:pPr>
            <a:r>
              <a:t>Dobrovolnické spolky podporující integraci cizinců</a:t>
            </a:r>
          </a:p>
          <a:p>
            <a:pPr marL="410718" indent="-410718" defTabSz="572516">
              <a:spcBef>
                <a:spcPts val="4100"/>
              </a:spcBef>
              <a:buBlip>
                <a:blip r:embed="rId2"/>
              </a:buBlip>
              <a:defRPr sz="3300"/>
            </a:pPr>
            <a:r>
              <a:t>Japanese Association for Refugees</a:t>
            </a:r>
          </a:p>
          <a:p>
            <a:pPr marL="410718" indent="-410718" defTabSz="572516">
              <a:spcBef>
                <a:spcPts val="4100"/>
              </a:spcBef>
              <a:buBlip>
                <a:blip r:embed="rId2"/>
              </a:buBlip>
              <a:defRPr i="1" sz="3300"/>
            </a:pPr>
            <a:r>
              <a:t>Yotsuya Onigiri Nakama</a:t>
            </a:r>
          </a:p>
          <a:p>
            <a:pPr marL="410718" indent="-410718" defTabSz="572516">
              <a:spcBef>
                <a:spcPts val="4100"/>
              </a:spcBef>
              <a:buBlip>
                <a:blip r:embed="rId2"/>
              </a:buBlip>
              <a:defRPr sz="3300"/>
            </a:pPr>
            <a:r>
              <a:t>Japonský červený kříž </a:t>
            </a:r>
          </a:p>
          <a:p>
            <a:pPr marL="410718" indent="-410718" defTabSz="572516">
              <a:spcBef>
                <a:spcPts val="4100"/>
              </a:spcBef>
              <a:buBlip>
                <a:blip r:embed="rId2"/>
              </a:buBlip>
              <a:defRPr sz="3300"/>
            </a:pPr>
            <a:r>
              <a:t>Tama Plaza </a:t>
            </a:r>
            <a:r>
              <a:rPr i="1"/>
              <a:t>Ikuji Shien Dantai</a:t>
            </a:r>
            <a:endParaRPr i="1"/>
          </a:p>
          <a:p>
            <a:pPr marL="410718" indent="-410718" defTabSz="572516">
              <a:spcBef>
                <a:spcPts val="4100"/>
              </a:spcBef>
              <a:buBlip>
                <a:blip r:embed="rId2"/>
              </a:buBlip>
              <a:defRPr i="1" sz="3300"/>
            </a:pPr>
            <a:r>
              <a:t>Rentai Tohoku </a:t>
            </a:r>
          </a:p>
        </p:txBody>
      </p:sp>
      <p:sp>
        <p:nvSpPr>
          <p:cNvPr id="138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řehled organizací (Pekkanen et al. 2014)"/>
          <p:cNvSpPr txBox="1"/>
          <p:nvPr>
            <p:ph type="title"/>
          </p:nvPr>
        </p:nvSpPr>
        <p:spPr>
          <a:xfrm>
            <a:off x="507998" y="596898"/>
            <a:ext cx="11851466" cy="1583818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Přehled organizací (Pekkanen et al. 2014)</a:t>
            </a:r>
          </a:p>
        </p:txBody>
      </p:sp>
      <p:pic>
        <p:nvPicPr>
          <p:cNvPr id="141" name="IMG_7346.jpg" descr="IMG_7346.jpg"/>
          <p:cNvPicPr>
            <a:picLocks noChangeAspect="1"/>
          </p:cNvPicPr>
          <p:nvPr/>
        </p:nvPicPr>
        <p:blipFill>
          <a:blip r:embed="rId2">
            <a:extLst/>
          </a:blip>
          <a:srcRect l="12645" t="10657" r="5135" b="22366"/>
          <a:stretch>
            <a:fillRect/>
          </a:stretch>
        </p:blipFill>
        <p:spPr>
          <a:xfrm>
            <a:off x="1064355" y="2655713"/>
            <a:ext cx="11135381" cy="6804712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eziskový sektor v japonsk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Neziskový sektor v japonsku</a:t>
            </a:r>
          </a:p>
        </p:txBody>
      </p:sp>
      <p:sp>
        <p:nvSpPr>
          <p:cNvPr id="145" name="Neziskové a nevládní organizace - NPOs, NGOs (nárůst po 1998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4908" indent="-414908" defTabSz="578358">
              <a:spcBef>
                <a:spcPts val="4100"/>
              </a:spcBef>
              <a:buBlip>
                <a:blip r:embed="rId2"/>
              </a:buBlip>
              <a:defRPr sz="3200"/>
            </a:pPr>
            <a:r>
              <a:t>Neziskové a nevládní organizace - NPOs, NGOs (nárůst po 1998)</a:t>
            </a:r>
          </a:p>
          <a:p>
            <a:pPr marL="414908" indent="-414908" defTabSz="578358">
              <a:spcBef>
                <a:spcPts val="4100"/>
              </a:spcBef>
              <a:buBlip>
                <a:blip r:embed="rId2"/>
              </a:buBlip>
              <a:defRPr sz="3200"/>
            </a:pPr>
            <a:r>
              <a:t>NHAs - sousedské spolky (町内会、自治会) - 300 000 členů</a:t>
            </a:r>
          </a:p>
          <a:p>
            <a:pPr marL="414908" indent="-414908" defTabSz="578358">
              <a:spcBef>
                <a:spcPts val="4100"/>
              </a:spcBef>
              <a:buBlip>
                <a:blip r:embed="rId2"/>
              </a:buBlip>
              <a:defRPr sz="3200"/>
            </a:pPr>
            <a:r>
              <a:t>Zájmová občanská sdružení a spolky (市民団体 ), církevní organizace</a:t>
            </a:r>
          </a:p>
          <a:p>
            <a:pPr marL="414908" indent="-414908" defTabSz="578358">
              <a:spcBef>
                <a:spcPts val="4100"/>
              </a:spcBef>
              <a:buBlip>
                <a:blip r:embed="rId2"/>
              </a:buBlip>
              <a:defRPr sz="3200"/>
            </a:pPr>
            <a:r>
              <a:t>Agrární kooperativy a sdružení, lokální průmyslové a obchodní komory</a:t>
            </a:r>
          </a:p>
        </p:txBody>
      </p:sp>
      <p:sp>
        <p:nvSpPr>
          <p:cNvPr id="146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Milník č.1 - Zemětřesení v kóbe r. 199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Milník č.1 - Zemětřesení v kóbe r. 1995</a:t>
            </a:r>
          </a:p>
        </p:txBody>
      </p:sp>
      <p:sp>
        <p:nvSpPr>
          <p:cNvPr id="149" name="M.7.3, 6434 obětí, 300 000 lidí ztratilo své domov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3200"/>
            </a:pPr>
            <a:r>
              <a:t>M.7.3, 6434 obětí, 300 000 lidí ztratilo své domovy</a:t>
            </a:r>
          </a:p>
          <a:p>
            <a:pPr>
              <a:buBlip>
                <a:blip r:embed="rId2"/>
              </a:buBlip>
              <a:defRPr sz="3200"/>
            </a:pPr>
            <a:r>
              <a:t>“ボランティアの元年” - rok jedna dobrovolnictví v Japonsku</a:t>
            </a:r>
          </a:p>
          <a:p>
            <a:pPr>
              <a:buBlip>
                <a:blip r:embed="rId2"/>
              </a:buBlip>
              <a:defRPr sz="3200"/>
            </a:pPr>
            <a:r>
              <a:t> bezprecedentní vlna pomoci ze strany veřejnosti </a:t>
            </a:r>
          </a:p>
          <a:p>
            <a:pPr>
              <a:buBlip>
                <a:blip r:embed="rId2"/>
              </a:buBlip>
              <a:defRPr sz="3200"/>
            </a:pPr>
            <a:r>
              <a:t>nevládní organizace převzaly velkou část koordinace pomoci - jejich aktivity flexibilní, rychlé (oproti vládním organizacím)</a:t>
            </a:r>
          </a:p>
          <a:p>
            <a:pPr>
              <a:buBlip>
                <a:blip r:embed="rId2"/>
              </a:buBlip>
              <a:defRPr sz="3200"/>
            </a:pPr>
            <a:r>
              <a:t>r. 1998 přijat Zákon o neziskových organizacích</a:t>
            </a:r>
          </a:p>
        </p:txBody>
      </p:sp>
      <p:sp>
        <p:nvSpPr>
          <p:cNvPr id="150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Dobrovolnické spolk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Dobrovolnické spolky</a:t>
            </a:r>
          </a:p>
        </p:txBody>
      </p:sp>
      <p:sp>
        <p:nvSpPr>
          <p:cNvPr id="153" name="Rozsah aktivit hnutí napříč sekto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3200"/>
            </a:pPr>
            <a:r>
              <a:t>Rozsah aktivit hnutí napříč sektory</a:t>
            </a:r>
          </a:p>
          <a:p>
            <a:pPr>
              <a:buBlip>
                <a:blip r:embed="rId2"/>
              </a:buBlip>
              <a:defRPr sz="3200"/>
            </a:pPr>
            <a:r>
              <a:t>Poptávka po pomoci: stárnoucí společnost, psycho-sociální asistence marginalizovaných skupin, integrace cizinců</a:t>
            </a:r>
          </a:p>
          <a:p>
            <a:pPr>
              <a:buBlip>
                <a:blip r:embed="rId2"/>
              </a:buBlip>
              <a:defRPr sz="3200"/>
            </a:pPr>
            <a:r>
              <a:t>Nabídka pomoci: ženy v domácnosti, senioři po odchodu do důchodu</a:t>
            </a:r>
          </a:p>
          <a:p>
            <a:pPr>
              <a:buBlip>
                <a:blip r:embed="rId2"/>
              </a:buBlip>
              <a:defRPr sz="3200"/>
            </a:pPr>
            <a:r>
              <a:t>Nemusí mít rozpočet ani geografické ohraničení</a:t>
            </a:r>
          </a:p>
        </p:txBody>
      </p:sp>
      <p:sp>
        <p:nvSpPr>
          <p:cNvPr id="154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11.3.2011 zemětřesení a tsunami v oblasti Tohoku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3200"/>
            </a:pPr>
            <a:r>
              <a:t>11.3.2011 zemětřesení a tsunami v oblasti Tóhoku</a:t>
            </a:r>
          </a:p>
          <a:p>
            <a:pPr>
              <a:buBlip>
                <a:blip r:embed="rId2"/>
              </a:buBlip>
              <a:defRPr sz="3200"/>
            </a:pPr>
            <a:r>
              <a:t>Rozsah škody a počet obětí (19747 ± 2500 nezvěstných) ovlivněny nejen terénem zasažených oblastí, ale také jejich demografickými podmínkami </a:t>
            </a:r>
          </a:p>
          <a:p>
            <a:pPr>
              <a:buBlip>
                <a:blip r:embed="rId2"/>
              </a:buBlip>
              <a:defRPr sz="3200"/>
            </a:pPr>
            <a:r>
              <a:t>65% obětí starších 60 let (problémy s mobilitou při evakuaci, nedostupnost pomoci)</a:t>
            </a:r>
          </a:p>
          <a:p>
            <a:pPr marL="394447" indent="-394447">
              <a:buBlip>
                <a:blip r:embed="rId2"/>
              </a:buBlip>
            </a:pPr>
            <a:r>
              <a:rPr sz="3200"/>
              <a:t>Více než 470 000 osob ztratilo domov</a:t>
            </a:r>
            <a:r>
              <a:t> </a:t>
            </a:r>
          </a:p>
        </p:txBody>
      </p:sp>
      <p:sp>
        <p:nvSpPr>
          <p:cNvPr id="157" name="Slide Number"/>
          <p:cNvSpPr txBox="1"/>
          <p:nvPr>
            <p:ph type="sldNum" sz="quarter" idx="4294967295"/>
          </p:nvPr>
        </p:nvSpPr>
        <p:spPr>
          <a:xfrm>
            <a:off x="12223851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8" name="zranitelnost stárnoucích komunit po 3.1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Milník č.2 - zemětřesení a tsunami v Tóhoku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Milník č.2 - zemětřesení a tsunami v Tóhok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Milník č.2 - zemětřesení a tsunami v Tóhoku </a:t>
            </a:r>
          </a:p>
        </p:txBody>
      </p:sp>
      <p:sp>
        <p:nvSpPr>
          <p:cNvPr id="161" name="1. Vlna pomoci - více než 1 milion osob se dobrovolně zapojilo do aktivit rekonstrukce regionu během prvních měsíců po katastrofě…"/>
          <p:cNvSpPr txBox="1"/>
          <p:nvPr>
            <p:ph type="body" idx="1"/>
          </p:nvPr>
        </p:nvSpPr>
        <p:spPr>
          <a:xfrm>
            <a:off x="508000" y="3238500"/>
            <a:ext cx="11988800" cy="5727700"/>
          </a:xfrm>
          <a:prstGeom prst="rect">
            <a:avLst/>
          </a:prstGeom>
        </p:spPr>
        <p:txBody>
          <a:bodyPr anchor="t"/>
          <a:lstStyle/>
          <a:p>
            <a:pPr marL="419099" indent="-419099">
              <a:buBlip>
                <a:blip r:embed="rId2"/>
              </a:buBlip>
              <a:defRPr sz="3200"/>
            </a:pPr>
            <a:r>
              <a:t>1. Vlna pomoci - více než 1 milion osob se dobrovolně zapojilo do aktivit rekonstrukce regionu během prvních měsíců po katastrofě</a:t>
            </a:r>
          </a:p>
          <a:p>
            <a:pPr marL="419099" indent="-419099">
              <a:buBlip>
                <a:blip r:embed="rId2"/>
              </a:buBlip>
              <a:defRPr sz="3200"/>
            </a:pPr>
            <a:r>
              <a:t>V oblasti přes 100 dobrovolnických center, která koordinovala zapojení jedinců do úklidových prací, podpory evakuačních center (aktivity pro děti, příprava jídla, asistence seniorů…)</a:t>
            </a:r>
          </a:p>
          <a:p>
            <a:pPr>
              <a:buBlip>
                <a:blip r:embed="rId2"/>
              </a:buBlip>
              <a:defRPr sz="3200"/>
            </a:pPr>
            <a:r>
              <a:t>V období ‘Golden week’ mnoho zájezdů s dobrovolníky z velkých měst, problém dostupnosti oblasti a bezpečnosti   </a:t>
            </a:r>
          </a:p>
        </p:txBody>
      </p:sp>
      <p:sp>
        <p:nvSpPr>
          <p:cNvPr id="162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Milník č.2 - zemětřesení a tsunami v Tóhok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Milník č.2 - zemětřesení a tsunami v Tóhoku </a:t>
            </a:r>
          </a:p>
        </p:txBody>
      </p:sp>
      <p:sp>
        <p:nvSpPr>
          <p:cNvPr id="165" name="2. Vlna pomoci - po přesunu většiny osob postižených katastrof do dočasných ubytovacích zařízení (仮設住宅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807" indent="-368807" defTabSz="514094">
              <a:spcBef>
                <a:spcPts val="3600"/>
              </a:spcBef>
              <a:buBlip>
                <a:blip r:embed="rId2"/>
              </a:buBlip>
              <a:defRPr sz="2900"/>
            </a:pPr>
            <a:r>
              <a:t>2. Vlna pomoci - po přesunu většiny osob postižených katastrof do dočasných ubytovacích zařízení (仮設住宅)</a:t>
            </a:r>
          </a:p>
          <a:p>
            <a:pPr marL="368807" indent="-368807" defTabSz="514094">
              <a:spcBef>
                <a:spcPts val="3600"/>
              </a:spcBef>
              <a:buBlip>
                <a:blip r:embed="rId2"/>
              </a:buBlip>
              <a:defRPr sz="2900"/>
            </a:pPr>
            <a:r>
              <a:t>Ubytovny zbudovány daleko od obydlených oblastí, mimo dopravní infrastrukturu - problém sociální izolace (孤独)</a:t>
            </a:r>
          </a:p>
          <a:p>
            <a:pPr marL="368807" indent="-368807" defTabSz="514094">
              <a:spcBef>
                <a:spcPts val="3600"/>
              </a:spcBef>
              <a:buBlip>
                <a:blip r:embed="rId2"/>
              </a:buBlip>
              <a:defRPr sz="2900"/>
            </a:pPr>
            <a:r>
              <a:t>Problematika plánování a vybudování měst a obcí, které katastrofa zničila (diskuze ohledně udržitelného rozvoje oblasti, 街作り)</a:t>
            </a:r>
          </a:p>
          <a:p>
            <a:pPr marL="368807" indent="-368807" defTabSz="514094">
              <a:spcBef>
                <a:spcPts val="3600"/>
              </a:spcBef>
              <a:buBlip>
                <a:blip r:embed="rId2"/>
              </a:buBlip>
              <a:defRPr sz="2900"/>
            </a:pPr>
            <a:r>
              <a:t>Role neziskového sektory ve snahách podpořit komunikaci mezi vládními organizacemi, soukromým sektorem a občanskou společností</a:t>
            </a:r>
          </a:p>
        </p:txBody>
      </p:sp>
      <p:sp>
        <p:nvSpPr>
          <p:cNvPr id="166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606060"/>
      </a:dk1>
      <a:lt1>
        <a:srgbClr val="FFFFFF"/>
      </a:lt1>
      <a:dk2>
        <a:srgbClr val="A7A7A7"/>
      </a:dk2>
      <a:lt2>
        <a:srgbClr val="535353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