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AE0"/>
          </a:solidFill>
        </a:fill>
      </a:tcStyle>
    </a:wholeTbl>
    <a:band2H>
      <a:tcTxStyle b="def" i="def"/>
      <a:tcStyle>
        <a:tcBdr/>
        <a:fill>
          <a:solidFill>
            <a:srgbClr val="EBED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E0D3"/>
          </a:solidFill>
        </a:fill>
      </a:tcStyle>
    </a:wholeTbl>
    <a:band2H>
      <a:tcTxStyle b="def" i="def"/>
      <a:tcStyle>
        <a:tcBdr/>
        <a:fill>
          <a:solidFill>
            <a:srgbClr val="EFF0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6DD"/>
          </a:solidFill>
        </a:fill>
      </a:tcStyle>
    </a:wholeTbl>
    <a:band2H>
      <a:tcTxStyle b="def" i="def"/>
      <a:tcStyle>
        <a:tcBdr/>
        <a:fill>
          <a:solidFill>
            <a:srgbClr val="ECEC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606060"/>
              </a:solidFill>
              <a:prstDash val="solid"/>
              <a:round/>
            </a:ln>
          </a:top>
          <a:bottom>
            <a:ln w="254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round/>
            </a:ln>
          </a:top>
          <a:bottom>
            <a:ln w="254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606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606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606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606060"/>
              </a:solidFill>
              <a:prstDash val="solid"/>
              <a:round/>
            </a:ln>
          </a:left>
          <a:right>
            <a:ln w="12700" cap="flat">
              <a:solidFill>
                <a:srgbClr val="606060"/>
              </a:solidFill>
              <a:prstDash val="solid"/>
              <a:round/>
            </a:ln>
          </a:right>
          <a:top>
            <a:ln w="12700" cap="flat">
              <a:solidFill>
                <a:srgbClr val="606060"/>
              </a:solidFill>
              <a:prstDash val="solid"/>
              <a:round/>
            </a:ln>
          </a:top>
          <a:bottom>
            <a:ln w="127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solidFill>
                <a:srgbClr val="606060"/>
              </a:solidFill>
              <a:prstDash val="solid"/>
              <a:round/>
            </a:ln>
          </a:insideH>
          <a:insideV>
            <a:ln w="12700" cap="flat">
              <a:solidFill>
                <a:srgbClr val="606060"/>
              </a:solidFill>
              <a:prstDash val="solid"/>
              <a:round/>
            </a:ln>
          </a:insideV>
        </a:tcBdr>
        <a:fill>
          <a:solidFill>
            <a:srgbClr val="60606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606060"/>
              </a:solidFill>
              <a:prstDash val="solid"/>
              <a:round/>
            </a:ln>
          </a:left>
          <a:right>
            <a:ln w="12700" cap="flat">
              <a:solidFill>
                <a:srgbClr val="606060"/>
              </a:solidFill>
              <a:prstDash val="solid"/>
              <a:round/>
            </a:ln>
          </a:right>
          <a:top>
            <a:ln w="12700" cap="flat">
              <a:solidFill>
                <a:srgbClr val="606060"/>
              </a:solidFill>
              <a:prstDash val="solid"/>
              <a:round/>
            </a:ln>
          </a:top>
          <a:bottom>
            <a:ln w="127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solidFill>
                <a:srgbClr val="606060"/>
              </a:solidFill>
              <a:prstDash val="solid"/>
              <a:round/>
            </a:ln>
          </a:insideH>
          <a:insideV>
            <a:ln w="12700" cap="flat">
              <a:solidFill>
                <a:srgbClr val="606060"/>
              </a:solidFill>
              <a:prstDash val="solid"/>
              <a:round/>
            </a:ln>
          </a:insideV>
        </a:tcBdr>
        <a:fill>
          <a:solidFill>
            <a:srgbClr val="606060">
              <a:alpha val="20000"/>
            </a:srgbClr>
          </a:solidFill>
        </a:fill>
      </a:tcStyle>
    </a:firstCol>
    <a:lastRow>
      <a:tcTxStyle b="on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606060"/>
              </a:solidFill>
              <a:prstDash val="solid"/>
              <a:round/>
            </a:ln>
          </a:left>
          <a:right>
            <a:ln w="12700" cap="flat">
              <a:solidFill>
                <a:srgbClr val="606060"/>
              </a:solidFill>
              <a:prstDash val="solid"/>
              <a:round/>
            </a:ln>
          </a:right>
          <a:top>
            <a:ln w="50800" cap="flat">
              <a:solidFill>
                <a:srgbClr val="606060"/>
              </a:solidFill>
              <a:prstDash val="solid"/>
              <a:round/>
            </a:ln>
          </a:top>
          <a:bottom>
            <a:ln w="127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solidFill>
                <a:srgbClr val="606060"/>
              </a:solidFill>
              <a:prstDash val="solid"/>
              <a:round/>
            </a:ln>
          </a:insideH>
          <a:insideV>
            <a:ln w="12700" cap="flat">
              <a:solidFill>
                <a:srgbClr val="60606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606060"/>
        </a:fontRef>
        <a:srgbClr val="606060"/>
      </a:tcTxStyle>
      <a:tcStyle>
        <a:tcBdr>
          <a:left>
            <a:ln w="12700" cap="flat">
              <a:solidFill>
                <a:srgbClr val="606060"/>
              </a:solidFill>
              <a:prstDash val="solid"/>
              <a:round/>
            </a:ln>
          </a:left>
          <a:right>
            <a:ln w="12700" cap="flat">
              <a:solidFill>
                <a:srgbClr val="606060"/>
              </a:solidFill>
              <a:prstDash val="solid"/>
              <a:round/>
            </a:ln>
          </a:right>
          <a:top>
            <a:ln w="12700" cap="flat">
              <a:solidFill>
                <a:srgbClr val="606060"/>
              </a:solidFill>
              <a:prstDash val="solid"/>
              <a:round/>
            </a:ln>
          </a:top>
          <a:bottom>
            <a:ln w="25400" cap="flat">
              <a:solidFill>
                <a:srgbClr val="606060"/>
              </a:solidFill>
              <a:prstDash val="solid"/>
              <a:round/>
            </a:ln>
          </a:bottom>
          <a:insideH>
            <a:ln w="12700" cap="flat">
              <a:solidFill>
                <a:srgbClr val="606060"/>
              </a:solidFill>
              <a:prstDash val="solid"/>
              <a:round/>
            </a:ln>
          </a:insideH>
          <a:insideV>
            <a:ln w="12700" cap="flat">
              <a:solidFill>
                <a:srgbClr val="60606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"/>
          <p:cNvSpPr/>
          <p:nvPr/>
        </p:nvSpPr>
        <p:spPr>
          <a:xfrm>
            <a:off x="508000" y="5181600"/>
            <a:ext cx="11988801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" name="Title Text"/>
          <p:cNvSpPr txBox="1"/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5" name="Body Level One…"/>
          <p:cNvSpPr txBox="1"/>
          <p:nvPr>
            <p:ph type="body" sz="quarter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xfrm>
            <a:off x="12154001" y="8763000"/>
            <a:ext cx="342901" cy="3683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Body Level One…"/>
          <p:cNvSpPr txBox="1"/>
          <p:nvPr>
            <p:ph type="body" sz="quarter" idx="1"/>
          </p:nvPr>
        </p:nvSpPr>
        <p:spPr>
          <a:xfrm>
            <a:off x="508000" y="5918200"/>
            <a:ext cx="11988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40000"/>
              </a:lnSpc>
              <a:spcBef>
                <a:spcPts val="0"/>
              </a:spcBef>
              <a:buSzTx/>
              <a:buNone/>
              <a:defRPr i="1" sz="3000">
                <a:solidFill>
                  <a:srgbClr val="9D9D9D"/>
                </a:solidFill>
              </a:defRPr>
            </a:lvl1pPr>
            <a:lvl2pPr marL="788893" indent="-369793" algn="ctr">
              <a:lnSpc>
                <a:spcPct val="140000"/>
              </a:lnSpc>
              <a:spcBef>
                <a:spcPts val="0"/>
              </a:spcBef>
              <a:buBlip>
                <a:blip r:embed="rId2"/>
              </a:buBlip>
              <a:defRPr i="1" sz="3000">
                <a:solidFill>
                  <a:srgbClr val="9D9D9D"/>
                </a:solidFill>
              </a:defRPr>
            </a:lvl2pPr>
            <a:lvl3pPr marL="1207993" indent="-369793" algn="ctr">
              <a:lnSpc>
                <a:spcPct val="140000"/>
              </a:lnSpc>
              <a:spcBef>
                <a:spcPts val="0"/>
              </a:spcBef>
              <a:buBlip>
                <a:blip r:embed="rId2"/>
              </a:buBlip>
              <a:defRPr i="1" sz="3000">
                <a:solidFill>
                  <a:srgbClr val="9D9D9D"/>
                </a:solidFill>
              </a:defRPr>
            </a:lvl3pPr>
            <a:lvl4pPr marL="1627094" indent="-369793" algn="ctr">
              <a:lnSpc>
                <a:spcPct val="140000"/>
              </a:lnSpc>
              <a:spcBef>
                <a:spcPts val="0"/>
              </a:spcBef>
              <a:buBlip>
                <a:blip r:embed="rId2"/>
              </a:buBlip>
              <a:defRPr i="1" sz="3000">
                <a:solidFill>
                  <a:srgbClr val="9D9D9D"/>
                </a:solidFill>
              </a:defRPr>
            </a:lvl4pPr>
            <a:lvl5pPr marL="2046194" indent="-369794" algn="ctr">
              <a:lnSpc>
                <a:spcPct val="140000"/>
              </a:lnSpc>
              <a:spcBef>
                <a:spcPts val="0"/>
              </a:spcBef>
              <a:buBlip>
                <a:blip r:embed="rId2"/>
              </a:buBlip>
              <a:defRPr i="1" sz="3000">
                <a:solidFill>
                  <a:srgbClr val="9D9D9D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“Type a quote here.”"/>
          <p:cNvSpPr txBox="1"/>
          <p:nvPr>
            <p:ph type="body" sz="quarter" idx="13"/>
          </p:nvPr>
        </p:nvSpPr>
        <p:spPr>
          <a:xfrm>
            <a:off x="1270000" y="4298950"/>
            <a:ext cx="10464800" cy="62230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</a:p>
        </p:txBody>
      </p:sp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mage"/>
          <p:cNvSpPr/>
          <p:nvPr>
            <p:ph type="pic" idx="13"/>
          </p:nvPr>
        </p:nvSpPr>
        <p:spPr>
          <a:xfrm>
            <a:off x="622300" y="1181100"/>
            <a:ext cx="11760200" cy="567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mage"/>
          <p:cNvSpPr/>
          <p:nvPr>
            <p:ph type="pic" sz="half" idx="13"/>
          </p:nvPr>
        </p:nvSpPr>
        <p:spPr>
          <a:xfrm>
            <a:off x="6805517" y="981848"/>
            <a:ext cx="5575303" cy="75311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2" name="Title Text"/>
          <p:cNvSpPr txBox="1"/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quarter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>
            <a:off x="507998" y="2578100"/>
            <a:ext cx="11997296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" name="Line"/>
          <p:cNvSpPr/>
          <p:nvPr/>
        </p:nvSpPr>
        <p:spPr>
          <a:xfrm flipV="1">
            <a:off x="508000" y="9245596"/>
            <a:ext cx="11988801" cy="5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3" name="Line"/>
          <p:cNvSpPr/>
          <p:nvPr/>
        </p:nvSpPr>
        <p:spPr>
          <a:xfrm flipV="1">
            <a:off x="507999" y="507998"/>
            <a:ext cx="11988802" cy="3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4" name="Title Text"/>
          <p:cNvSpPr txBox="1"/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ine"/>
          <p:cNvSpPr/>
          <p:nvPr/>
        </p:nvSpPr>
        <p:spPr>
          <a:xfrm>
            <a:off x="508000" y="2578100"/>
            <a:ext cx="11988801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3" name="Line"/>
          <p:cNvSpPr/>
          <p:nvPr/>
        </p:nvSpPr>
        <p:spPr>
          <a:xfrm flipV="1">
            <a:off x="508000" y="9245596"/>
            <a:ext cx="11988801" cy="5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4" name="Line"/>
          <p:cNvSpPr/>
          <p:nvPr/>
        </p:nvSpPr>
        <p:spPr>
          <a:xfrm flipV="1">
            <a:off x="507999" y="507998"/>
            <a:ext cx="11988802" cy="3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5" name="Title Text"/>
          <p:cNvSpPr txBox="1"/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6" name="Body Level One…"/>
          <p:cNvSpPr txBox="1"/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Line"/>
          <p:cNvSpPr/>
          <p:nvPr/>
        </p:nvSpPr>
        <p:spPr>
          <a:xfrm>
            <a:off x="508000" y="2578100"/>
            <a:ext cx="11988801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5" name="Line"/>
          <p:cNvSpPr/>
          <p:nvPr/>
        </p:nvSpPr>
        <p:spPr>
          <a:xfrm flipV="1">
            <a:off x="508000" y="9245596"/>
            <a:ext cx="11988801" cy="5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6" name="Line"/>
          <p:cNvSpPr/>
          <p:nvPr/>
        </p:nvSpPr>
        <p:spPr>
          <a:xfrm flipV="1">
            <a:off x="507999" y="507998"/>
            <a:ext cx="11988802" cy="3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7" name="Image"/>
          <p:cNvSpPr/>
          <p:nvPr>
            <p:ph type="pic" sz="half" idx="13"/>
          </p:nvPr>
        </p:nvSpPr>
        <p:spPr>
          <a:xfrm>
            <a:off x="620617" y="2994798"/>
            <a:ext cx="5524505" cy="552450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8" name="Title Text"/>
          <p:cNvSpPr txBox="1"/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" name="Body Level One…"/>
          <p:cNvSpPr txBox="1"/>
          <p:nvPr>
            <p:ph type="body" sz="half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Blip>
                <a:blip r:embed="rId2"/>
              </a:buBlip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Image"/>
          <p:cNvSpPr/>
          <p:nvPr>
            <p:ph type="pic" sz="quarter" idx="13"/>
          </p:nvPr>
        </p:nvSpPr>
        <p:spPr>
          <a:xfrm>
            <a:off x="6654800" y="977900"/>
            <a:ext cx="5727700" cy="3606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6" name="Image"/>
          <p:cNvSpPr/>
          <p:nvPr>
            <p:ph type="pic" sz="quarter" idx="14"/>
          </p:nvPr>
        </p:nvSpPr>
        <p:spPr>
          <a:xfrm>
            <a:off x="6654800" y="5003800"/>
            <a:ext cx="5727700" cy="364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7" name="Image"/>
          <p:cNvSpPr/>
          <p:nvPr>
            <p:ph type="pic" sz="half" idx="15"/>
          </p:nvPr>
        </p:nvSpPr>
        <p:spPr>
          <a:xfrm>
            <a:off x="620617" y="975498"/>
            <a:ext cx="5575305" cy="76708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508000" y="9245596"/>
            <a:ext cx="11988801" cy="5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" name="Line"/>
          <p:cNvSpPr/>
          <p:nvPr/>
        </p:nvSpPr>
        <p:spPr>
          <a:xfrm flipV="1">
            <a:off x="507999" y="507998"/>
            <a:ext cx="11988802" cy="3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Title Text"/>
          <p:cNvSpPr txBox="1"/>
          <p:nvPr>
            <p:ph type="title"/>
          </p:nvPr>
        </p:nvSpPr>
        <p:spPr>
          <a:xfrm>
            <a:off x="1948462" y="1950720"/>
            <a:ext cx="10403841" cy="661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12166701" y="8763000"/>
            <a:ext cx="342901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4191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1pPr>
      <a:lvl2pPr marL="8382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2pPr>
      <a:lvl3pPr marL="12573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3pPr>
      <a:lvl4pPr marL="16764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4pPr>
      <a:lvl5pPr marL="20955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5pPr>
      <a:lvl6pPr marL="25146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6pPr>
      <a:lvl7pPr marL="29337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7pPr>
      <a:lvl8pPr marL="33528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8pPr>
      <a:lvl9pPr marL="37719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3.jpeg"/><Relationship Id="rId4" Type="http://schemas.openxmlformats.org/officeDocument/2006/relationships/image" Target="../media/image4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s://www.youtube.com/watch?v=csBr5pO_Gfk" TargetMode="External"/><Relationship Id="rId4" Type="http://schemas.openxmlformats.org/officeDocument/2006/relationships/hyperlink" Target="https://www.youtube.com/watch?v=v_Z_Mir_sR8" TargetMode="External"/><Relationship Id="rId5" Type="http://schemas.openxmlformats.org/officeDocument/2006/relationships/hyperlink" Target="https://www.youtube.com/results?search_query=Japan+Is+Facing+an+Alarming+Spike+in+Female+Suicides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Japonská společnost v éře nerovnosti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Japonská společnost v éře nerovnosti</a:t>
            </a:r>
          </a:p>
        </p:txBody>
      </p:sp>
      <p:sp>
        <p:nvSpPr>
          <p:cNvPr id="132" name="Mgr. Lenka Vyleťalová, Ph.D., MBA…"/>
          <p:cNvSpPr txBox="1"/>
          <p:nvPr>
            <p:ph type="subTitle" sz="quarter" idx="1"/>
          </p:nvPr>
        </p:nvSpPr>
        <p:spPr>
          <a:xfrm>
            <a:off x="660400" y="5238750"/>
            <a:ext cx="11988800" cy="825500"/>
          </a:xfrm>
          <a:prstGeom prst="rect">
            <a:avLst/>
          </a:prstGeom>
        </p:spPr>
        <p:txBody>
          <a:bodyPr/>
          <a:lstStyle/>
          <a:p>
            <a:pPr defTabSz="543305">
              <a:defRPr sz="2200"/>
            </a:pPr>
            <a:r>
              <a:t>Mgr. Lenka Vyleťalová, Ph.D., MBA</a:t>
            </a:r>
          </a:p>
          <a:p>
            <a:pPr defTabSz="543305">
              <a:defRPr i="1" sz="2200"/>
            </a:pPr>
            <a:r>
              <a:t>vyletalova@gmail.com</a:t>
            </a:r>
          </a:p>
        </p:txBody>
      </p:sp>
      <p:sp>
        <p:nvSpPr>
          <p:cNvPr id="133" name="Slide Number"/>
          <p:cNvSpPr txBox="1"/>
          <p:nvPr>
            <p:ph type="sldNum" sz="quarter" idx="4294967295"/>
          </p:nvPr>
        </p:nvSpPr>
        <p:spPr>
          <a:xfrm>
            <a:off x="122111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tratifikace v japonsku - základní fakto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Stratifikace v japonsku - základní faktory</a:t>
            </a:r>
          </a:p>
        </p:txBody>
      </p:sp>
      <p:sp>
        <p:nvSpPr>
          <p:cNvPr id="136" name="Faktory sociální:  gender, věk, vzdělání, typ pracovní smlouvy, etnicita/občanství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4556" indent="-354556" defTabSz="494231">
              <a:spcBef>
                <a:spcPts val="3400"/>
              </a:spcBef>
              <a:buBlip>
                <a:blip r:embed="rId2"/>
              </a:buBlip>
              <a:defRPr b="1" sz="2800"/>
            </a:pPr>
            <a:r>
              <a:t>Faktory sociální: </a:t>
            </a:r>
            <a:r>
              <a:rPr b="0"/>
              <a:t> gender, věk, vzdělání, typ pracovní smlouvy, etnicita/občanství,</a:t>
            </a:r>
          </a:p>
          <a:p>
            <a:pPr marL="354556" indent="-354556" defTabSz="494231">
              <a:spcBef>
                <a:spcPts val="3400"/>
              </a:spcBef>
              <a:buBlip>
                <a:blip r:embed="rId2"/>
              </a:buBlip>
              <a:defRPr b="1" sz="2800"/>
            </a:pPr>
            <a:r>
              <a:t>Faktory geografické:</a:t>
            </a:r>
            <a:r>
              <a:rPr b="0"/>
              <a:t> urbanizovaná centra vs. venkov, pobřeží vs. hornaté vnitrozemí </a:t>
            </a:r>
          </a:p>
          <a:p>
            <a:pPr marL="354556" indent="-354556" defTabSz="494231">
              <a:spcBef>
                <a:spcPts val="3400"/>
              </a:spcBef>
              <a:buBlip>
                <a:blip r:embed="rId2"/>
              </a:buBlip>
              <a:defRPr b="1" sz="2800"/>
            </a:pPr>
            <a:r>
              <a:t>Faktory kulturní:</a:t>
            </a:r>
            <a:r>
              <a:rPr b="0"/>
              <a:t> </a:t>
            </a:r>
            <a:r>
              <a:rPr b="0" i="1"/>
              <a:t>uchi</a:t>
            </a:r>
            <a:r>
              <a:rPr b="0"/>
              <a:t> vs. </a:t>
            </a:r>
            <a:r>
              <a:rPr b="0" i="1"/>
              <a:t>soto </a:t>
            </a:r>
            <a:endParaRPr i="1"/>
          </a:p>
          <a:p>
            <a:pPr marL="354556" indent="-354556" defTabSz="494231">
              <a:spcBef>
                <a:spcPts val="3400"/>
              </a:spcBef>
              <a:buBlip>
                <a:blip r:embed="rId2"/>
              </a:buBlip>
              <a:defRPr sz="2800"/>
            </a:pPr>
            <a:r>
              <a:t>Profese primární vliv na postavení ve společnosti nemá (určitá povolání však jsou privilegována)</a:t>
            </a:r>
          </a:p>
          <a:p>
            <a:pPr marL="354556" indent="-354556" defTabSz="494231">
              <a:spcBef>
                <a:spcPts val="3400"/>
              </a:spcBef>
              <a:buBlip>
                <a:blip r:embed="rId2"/>
              </a:buBlip>
              <a:defRPr sz="2800"/>
            </a:pPr>
            <a:r>
              <a:t>Dosažené vzdělání primární vliv na postavení také nemá, název absolvované školy ovšem ano</a:t>
            </a:r>
          </a:p>
        </p:txBody>
      </p:sp>
      <p:sp>
        <p:nvSpPr>
          <p:cNvPr id="137" name="Slide Number"/>
          <p:cNvSpPr txBox="1"/>
          <p:nvPr>
            <p:ph type="sldNum" sz="quarter" idx="4294967295"/>
          </p:nvPr>
        </p:nvSpPr>
        <p:spPr>
          <a:xfrm>
            <a:off x="122238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tratifikace japonské společnost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Stratifikace japonské společnosti</a:t>
            </a:r>
          </a:p>
        </p:txBody>
      </p:sp>
      <p:sp>
        <p:nvSpPr>
          <p:cNvPr id="140" name="Kromě tradičních faktorů sociální stratifikace v Japonsku přetrvávající vliv rozhraní uchi/sot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4556" indent="-354556" defTabSz="494231">
              <a:spcBef>
                <a:spcPts val="3400"/>
              </a:spcBef>
              <a:buBlip>
                <a:blip r:embed="rId2"/>
              </a:buBlip>
              <a:defRPr sz="2800"/>
            </a:pPr>
            <a:r>
              <a:t>Profese primární vliv na postavení ve společnosti nemá (určitá povolání však jsou privilegována)</a:t>
            </a:r>
          </a:p>
          <a:p>
            <a:pPr marL="354556" indent="-354556" defTabSz="494231">
              <a:spcBef>
                <a:spcPts val="3400"/>
              </a:spcBef>
              <a:buBlip>
                <a:blip r:embed="rId2"/>
              </a:buBlip>
              <a:defRPr sz="2800"/>
            </a:pPr>
            <a:r>
              <a:t>Dosažené vzdělání primární vliv na postavení také nemá, název absolvované školy ovšem ano</a:t>
            </a:r>
          </a:p>
          <a:p>
            <a:pPr>
              <a:buBlip>
                <a:blip r:embed="rId2"/>
              </a:buBlip>
              <a:defRPr sz="2800"/>
            </a:pPr>
            <a:r>
              <a:t>Příklady: zralost v podobě shakaijin, problematika hikikomori, diskriminace etnicky odlišných osob, přístup k cizincům jakožto 外人, přístup založený na uzavření hranic Japonska cizincům 令和鎖国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tratifikace v současném japonsk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Stratifikace v současném japonsku</a:t>
            </a:r>
          </a:p>
        </p:txBody>
      </p:sp>
      <p:pic>
        <p:nvPicPr>
          <p:cNvPr id="143" name="Image 2022-12-15 at 22.01.jpg" descr="Image 2022-12-15 at 22.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49564" y="2746947"/>
            <a:ext cx="8243531" cy="6317106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lide Number"/>
          <p:cNvSpPr txBox="1"/>
          <p:nvPr>
            <p:ph type="sldNum" sz="quarter" idx="4294967295"/>
          </p:nvPr>
        </p:nvSpPr>
        <p:spPr>
          <a:xfrm>
            <a:off x="12223850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Vliv covid 19 na japonskou společno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Vliv epidemie covid 19 na japonskou společnost</a:t>
            </a:r>
          </a:p>
        </p:txBody>
      </p:sp>
      <p:sp>
        <p:nvSpPr>
          <p:cNvPr id="147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2334" indent="-402334" defTabSz="560830">
              <a:spcBef>
                <a:spcPts val="4000"/>
              </a:spcBef>
              <a:buBlip>
                <a:blip r:embed="rId2"/>
              </a:buBlip>
              <a:defRPr sz="2800"/>
            </a:pPr>
            <a:r>
              <a:t>Období “krize” odhalují strukturní problémy ve společnosti, ale také možnost rychlejších změn</a:t>
            </a:r>
          </a:p>
          <a:p>
            <a:pPr marL="402334" indent="-402334" defTabSz="560830">
              <a:spcBef>
                <a:spcPts val="4000"/>
              </a:spcBef>
              <a:buBlip>
                <a:blip r:embed="rId2"/>
              </a:buBlip>
              <a:defRPr sz="2800"/>
            </a:pPr>
            <a:r>
              <a:t>Negativní projevy: nerovnost mezi muži a ženami, nerovnost podle typu smlouvy, nízká flexibilita vzdělávacího systému, nízká flexibilita pracovního prostředí, ostrakizace “vnějšího” světa, nárůst sebevražd</a:t>
            </a:r>
          </a:p>
          <a:p>
            <a:pPr marL="402334" indent="-402334" defTabSz="560830">
              <a:spcBef>
                <a:spcPts val="4000"/>
              </a:spcBef>
              <a:buBlip>
                <a:blip r:embed="rId2"/>
              </a:buBlip>
              <a:defRPr sz="2800"/>
            </a:pPr>
            <a:r>
              <a:t>Pozitivní projevy: respektování společenské struktury a norem, hygienické návyky, komunikační návyky, stravovací návyky</a:t>
            </a:r>
          </a:p>
          <a:p>
            <a:pPr marL="402334" indent="-402334" defTabSz="560830">
              <a:spcBef>
                <a:spcPts val="4000"/>
              </a:spcBef>
              <a:buBlip>
                <a:blip r:embed="rId2"/>
              </a:buBlip>
              <a:defRPr sz="2800"/>
            </a:pPr>
            <a:r>
              <a:t>Změny: digitalizace, “telework”, návrat na venkov, pracovní návyky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Vliv Pandemie covid-19: U-turn rus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400"/>
            </a:pPr>
            <a:r>
              <a:t>Vliv Pandemie covid-19: </a:t>
            </a:r>
            <a:r>
              <a:rPr b="1">
                <a:latin typeface="Gill Sans"/>
                <a:ea typeface="Gill Sans"/>
                <a:cs typeface="Gill Sans"/>
                <a:sym typeface="Gill Sans"/>
              </a:rPr>
              <a:t>U-turn rush</a:t>
            </a:r>
          </a:p>
        </p:txBody>
      </p:sp>
      <p:sp>
        <p:nvSpPr>
          <p:cNvPr id="150" name="Před pandemií - pouze 10% zaměstnavatelů nabízelo teleworking &gt;&gt; v současnosti více než 33% (v Tokiu 56%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2800"/>
            </a:pPr>
            <a:r>
              <a:t>Před pandemií - pouze 10% zaměstnavatelů nabízelo teleworking &gt;&gt; v současnosti více než 35% (v Tokiu 56%)</a:t>
            </a:r>
          </a:p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2800"/>
            </a:pPr>
            <a:r>
              <a:t>Nárůst zájmu o stěhování z oblastí velkých urbanizací (Tokio, Osaka, Fukuoka) do regionů </a:t>
            </a:r>
          </a:p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2800"/>
            </a:pPr>
            <a:r>
              <a:t>Dobrovolnická centra - informace o podmínkách a ceně života v jednotlivých prefekturách, balíčky podpory (na stěhování, začátek podnikání, rodinné příspěvky ad.)</a:t>
            </a:r>
          </a:p>
          <a:p>
            <a:pPr marL="406526" indent="-406526" defTabSz="566673">
              <a:spcBef>
                <a:spcPts val="4000"/>
              </a:spcBef>
              <a:buBlip>
                <a:blip r:embed="rId2"/>
              </a:buBlip>
              <a:defRPr sz="2800"/>
            </a:pPr>
            <a:r>
              <a:t>Hlavní skupina - rodiny s dětmi, život blízko přírody (</a:t>
            </a:r>
            <a:r>
              <a:rPr i="1"/>
              <a:t>satoyama</a:t>
            </a:r>
            <a:r>
              <a:t>)</a:t>
            </a:r>
          </a:p>
        </p:txBody>
      </p:sp>
      <p:sp>
        <p:nvSpPr>
          <p:cNvPr id="151" name="Slide Number"/>
          <p:cNvSpPr txBox="1"/>
          <p:nvPr>
            <p:ph type="sldNum" sz="quarter" idx="4294967295"/>
          </p:nvPr>
        </p:nvSpPr>
        <p:spPr>
          <a:xfrm>
            <a:off x="12223851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návrat k tradičním hodnotá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návrat k tradičním hodnotám</a:t>
            </a:r>
          </a:p>
        </p:txBody>
      </p:sp>
      <p:sp>
        <p:nvSpPr>
          <p:cNvPr id="154" name="furusato - návrat ke kořenům, do “rodné země”, nejen ve smyslu geografie, ale také kulturně a symbolicky…"/>
          <p:cNvSpPr txBox="1"/>
          <p:nvPr>
            <p:ph type="body" sz="half" idx="1"/>
          </p:nvPr>
        </p:nvSpPr>
        <p:spPr>
          <a:xfrm>
            <a:off x="520698" y="3219448"/>
            <a:ext cx="6067219" cy="5727702"/>
          </a:xfrm>
          <a:prstGeom prst="rect">
            <a:avLst/>
          </a:prstGeom>
        </p:spPr>
        <p:txBody>
          <a:bodyPr anchor="t"/>
          <a:lstStyle/>
          <a:p>
            <a:pPr marL="419099" indent="-419099">
              <a:buBlip>
                <a:blip r:embed="rId2"/>
              </a:buBlip>
              <a:defRPr i="1" sz="2800"/>
            </a:pPr>
            <a:r>
              <a:t>furusato</a:t>
            </a:r>
            <a:r>
              <a:rPr i="0"/>
              <a:t> - návrat ke kořenům, do “rodné země”, nejen ve smyslu geografie, ale také kulturně a symbolicky</a:t>
            </a:r>
            <a:endParaRPr i="0"/>
          </a:p>
          <a:p>
            <a:pPr marL="419099" indent="-419099">
              <a:buBlip>
                <a:blip r:embed="rId2"/>
              </a:buBlip>
              <a:defRPr i="1" sz="2800"/>
            </a:pPr>
            <a:r>
              <a:t>satoyama</a:t>
            </a:r>
            <a:r>
              <a:rPr i="0"/>
              <a:t> - život v souladu s přírodou, model udržitelného života a respektu k ekosystému a jeho biodiverzitě  </a:t>
            </a:r>
          </a:p>
        </p:txBody>
      </p:sp>
      <p:pic>
        <p:nvPicPr>
          <p:cNvPr id="155" name="Unknown-3.jpeg" descr="Unknown-3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65682" y="2779359"/>
            <a:ext cx="3854060" cy="28868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Unknown-4.jpeg" descr="Unknown-4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02406" y="5861136"/>
            <a:ext cx="3980612" cy="2981617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Slide Number"/>
          <p:cNvSpPr txBox="1"/>
          <p:nvPr>
            <p:ph type="sldNum" sz="quarter" idx="4294967295"/>
          </p:nvPr>
        </p:nvSpPr>
        <p:spPr>
          <a:xfrm>
            <a:off x="12223851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Doporučené zdroj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Doporučené zdroje</a:t>
            </a:r>
          </a:p>
        </p:txBody>
      </p:sp>
      <p:sp>
        <p:nvSpPr>
          <p:cNvPr id="160" name="Rodiny dětí ze základní školy Okawa a jejich hledání pravdy (https://www.youtube.com/watch?v=XnhShb8rvPw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93954" indent="-393954" defTabSz="549148">
              <a:spcBef>
                <a:spcPts val="3900"/>
              </a:spcBef>
              <a:buBlip>
                <a:blip r:embed="rId2"/>
              </a:buBlip>
              <a:defRPr sz="3196"/>
            </a:pPr>
            <a:r>
              <a:t>VICE dokument o revitalizaci venkova po období Covid 19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https://www.youtube.com/watch?v=csBr5pO_Gfk</a:t>
            </a:r>
            <a:r>
              <a:t>)</a:t>
            </a:r>
          </a:p>
          <a:p>
            <a:pPr marL="393954" indent="-393954" defTabSz="549148">
              <a:spcBef>
                <a:spcPts val="3900"/>
              </a:spcBef>
              <a:buBlip>
                <a:blip r:embed="rId2"/>
              </a:buBlip>
              <a:defRPr sz="3196"/>
            </a:pPr>
            <a:r>
              <a:t>Workation trend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https://www.youtube.com/watch?v=v_Z_Mir_sR8</a:t>
            </a:r>
            <a:r>
              <a:t>)</a:t>
            </a:r>
          </a:p>
          <a:p>
            <a:pPr marL="393954" indent="-393954" defTabSz="549148">
              <a:spcBef>
                <a:spcPts val="3900"/>
              </a:spcBef>
              <a:buBlip>
                <a:blip r:embed="rId2"/>
              </a:buBlip>
              <a:defRPr sz="3196"/>
            </a:pPr>
            <a:r>
              <a:t>Nárůst sebevražd během epidemie COvid </a:t>
            </a:r>
          </a:p>
          <a:p>
            <a:pPr marL="393954" indent="-393954" defTabSz="549148">
              <a:spcBef>
                <a:spcPts val="3900"/>
              </a:spcBef>
              <a:buBlip>
                <a:blip r:embed="rId2"/>
              </a:buBlip>
              <a:defRPr sz="3196"/>
            </a:pPr>
            <a:r>
              <a:t>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https://www.youtube.com/results?search_query=Japan+Is+Facing+an+Alarming+Spike+in+Female+Suicides</a:t>
            </a:r>
            <a:r>
              <a:t>) </a:t>
            </a:r>
          </a:p>
          <a:p>
            <a:pPr marL="0" indent="0" algn="ctr" defTabSz="549148">
              <a:lnSpc>
                <a:spcPct val="120000"/>
              </a:lnSpc>
              <a:spcBef>
                <a:spcPts val="0"/>
              </a:spcBef>
              <a:buSzTx/>
              <a:buNone/>
              <a:defRPr sz="2444"/>
            </a:pPr>
          </a:p>
        </p:txBody>
      </p:sp>
      <p:sp>
        <p:nvSpPr>
          <p:cNvPr id="161" name="Slide Number"/>
          <p:cNvSpPr txBox="1"/>
          <p:nvPr>
            <p:ph type="sldNum" sz="quarter" idx="4294967295"/>
          </p:nvPr>
        </p:nvSpPr>
        <p:spPr>
          <a:xfrm>
            <a:off x="12223851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606060"/>
      </a:dk1>
      <a:lt1>
        <a:srgbClr val="FFFFFF"/>
      </a:lt1>
      <a:dk2>
        <a:srgbClr val="A7A7A7"/>
      </a:dk2>
      <a:lt2>
        <a:srgbClr val="535353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