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67" r:id="rId4"/>
    <p:sldId id="268" r:id="rId5"/>
    <p:sldId id="269" r:id="rId6"/>
    <p:sldId id="270" r:id="rId7"/>
    <p:sldId id="271" r:id="rId8"/>
    <p:sldId id="272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8" r:id="rId18"/>
    <p:sldId id="266" r:id="rId19"/>
    <p:sldId id="273" r:id="rId20"/>
    <p:sldId id="274" r:id="rId21"/>
    <p:sldId id="275" r:id="rId22"/>
    <p:sldId id="276" r:id="rId23"/>
    <p:sldId id="277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C0E9A8-6966-4570-9869-03A7A3C42CBD}" v="2" dt="2023-11-27T06:42:00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2AC0E9A8-6966-4570-9869-03A7A3C42CBD}"/>
    <pc:docChg chg="custSel modSld">
      <pc:chgData name="Pavel Pilch" userId="ed0f7352-a839-477a-93e2-d7d1c7573239" providerId="ADAL" clId="{2AC0E9A8-6966-4570-9869-03A7A3C42CBD}" dt="2023-11-27T06:42:50.927" v="55" actId="20577"/>
      <pc:docMkLst>
        <pc:docMk/>
      </pc:docMkLst>
      <pc:sldChg chg="addSp modSp mod setBg">
        <pc:chgData name="Pavel Pilch" userId="ed0f7352-a839-477a-93e2-d7d1c7573239" providerId="ADAL" clId="{2AC0E9A8-6966-4570-9869-03A7A3C42CBD}" dt="2023-11-27T06:41:41.416" v="40" actId="26606"/>
        <pc:sldMkLst>
          <pc:docMk/>
          <pc:sldMk cId="1816925162" sldId="256"/>
        </pc:sldMkLst>
        <pc:spChg chg="mo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2" creationId="{CA0BE38F-7AD6-4622-9E3D-4672D4EB4950}"/>
          </ac:spMkLst>
        </pc:spChg>
        <pc:spChg chg="mo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3" creationId="{DEC01687-5076-4DEE-A23B-E327A158491B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0" creationId="{E91DC736-0EF8-4F87-9146-EBF1D2EE4D3D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2" creationId="{097CD68E-23E3-4007-8847-CD0944C4F7BE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4" creationId="{AF2F604E-43BE-4DC3-B983-E071523364F8}"/>
          </ac:spMkLst>
        </pc:spChg>
        <pc:spChg chg="add">
          <ac:chgData name="Pavel Pilch" userId="ed0f7352-a839-477a-93e2-d7d1c7573239" providerId="ADAL" clId="{2AC0E9A8-6966-4570-9869-03A7A3C42CBD}" dt="2023-11-27T06:41:41.416" v="40" actId="26606"/>
          <ac:spMkLst>
            <pc:docMk/>
            <pc:sldMk cId="1816925162" sldId="256"/>
            <ac:spMk id="16" creationId="{08C9B587-E65E-4B52-B37C-ABEBB6E87928}"/>
          </ac:spMkLst>
        </pc:spChg>
        <pc:picChg chg="add mod ord">
          <ac:chgData name="Pavel Pilch" userId="ed0f7352-a839-477a-93e2-d7d1c7573239" providerId="ADAL" clId="{2AC0E9A8-6966-4570-9869-03A7A3C42CBD}" dt="2023-11-27T06:41:41.416" v="40" actId="26606"/>
          <ac:picMkLst>
            <pc:docMk/>
            <pc:sldMk cId="1816925162" sldId="256"/>
            <ac:picMk id="5" creationId="{63E9090D-9D4F-D4A6-165A-4C6226E80451}"/>
          </ac:picMkLst>
        </pc:picChg>
      </pc:sldChg>
      <pc:sldChg chg="modAnim">
        <pc:chgData name="Pavel Pilch" userId="ed0f7352-a839-477a-93e2-d7d1c7573239" providerId="ADAL" clId="{2AC0E9A8-6966-4570-9869-03A7A3C42CBD}" dt="2023-11-27T06:42:00.166" v="41"/>
        <pc:sldMkLst>
          <pc:docMk/>
          <pc:sldMk cId="1211006068" sldId="257"/>
        </pc:sldMkLst>
      </pc:sldChg>
      <pc:sldChg chg="modSp mod">
        <pc:chgData name="Pavel Pilch" userId="ed0f7352-a839-477a-93e2-d7d1c7573239" providerId="ADAL" clId="{2AC0E9A8-6966-4570-9869-03A7A3C42CBD}" dt="2023-11-27T06:42:50.927" v="55" actId="20577"/>
        <pc:sldMkLst>
          <pc:docMk/>
          <pc:sldMk cId="2004600918" sldId="268"/>
        </pc:sldMkLst>
        <pc:spChg chg="mod">
          <ac:chgData name="Pavel Pilch" userId="ed0f7352-a839-477a-93e2-d7d1c7573239" providerId="ADAL" clId="{2AC0E9A8-6966-4570-9869-03A7A3C42CBD}" dt="2023-11-27T06:42:50.927" v="55" actId="20577"/>
          <ac:spMkLst>
            <pc:docMk/>
            <pc:sldMk cId="2004600918" sldId="268"/>
            <ac:spMk id="3" creationId="{32B8792D-5226-4FD5-8E0F-8F25B9EAD8E8}"/>
          </ac:spMkLst>
        </pc:spChg>
      </pc:sldChg>
    </pc:docChg>
  </pc:docChgLst>
  <pc:docChgLst>
    <pc:chgData name="Pavel Pilch" userId="ed0f7352-a839-477a-93e2-d7d1c7573239" providerId="ADAL" clId="{A1A13603-11D5-490E-803F-631F6D1EC178}"/>
    <pc:docChg chg="custSel addSld modSld">
      <pc:chgData name="Pavel Pilch" userId="ed0f7352-a839-477a-93e2-d7d1c7573239" providerId="ADAL" clId="{A1A13603-11D5-490E-803F-631F6D1EC178}" dt="2022-10-30T19:28:00.581" v="1035" actId="20577"/>
      <pc:docMkLst>
        <pc:docMk/>
      </pc:docMkLst>
      <pc:sldChg chg="addSp delSp modSp mod setBg delAnim modAnim">
        <pc:chgData name="Pavel Pilch" userId="ed0f7352-a839-477a-93e2-d7d1c7573239" providerId="ADAL" clId="{A1A13603-11D5-490E-803F-631F6D1EC178}" dt="2022-10-30T19:02:06.192" v="11" actId="26606"/>
        <pc:sldMkLst>
          <pc:docMk/>
          <pc:sldMk cId="1211006068" sldId="257"/>
        </pc:sldMkLst>
        <pc:spChg chg="mo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2" creationId="{9C3CC5D0-CB19-4CC2-A200-537D81F566F7}"/>
          </ac:spMkLst>
        </pc:spChg>
        <pc:spChg chg="mo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3" creationId="{AC9C2987-EF98-42E5-BF55-4E4E80C1D3EC}"/>
          </ac:spMkLst>
        </pc:spChg>
        <pc:spChg chg="ad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9" creationId="{F13C74B1-5B17-4795-BED0-7140497B445A}"/>
          </ac:spMkLst>
        </pc:spChg>
        <pc:spChg chg="add">
          <ac:chgData name="Pavel Pilch" userId="ed0f7352-a839-477a-93e2-d7d1c7573239" providerId="ADAL" clId="{A1A13603-11D5-490E-803F-631F6D1EC178}" dt="2022-10-30T19:02:06.192" v="11" actId="26606"/>
          <ac:spMkLst>
            <pc:docMk/>
            <pc:sldMk cId="1211006068" sldId="257"/>
            <ac:spMk id="11" creationId="{D4974D33-8DC5-464E-8C6D-BE58F0669C17}"/>
          </ac:spMkLst>
        </pc:spChg>
        <pc:picChg chg="add mod">
          <ac:chgData name="Pavel Pilch" userId="ed0f7352-a839-477a-93e2-d7d1c7573239" providerId="ADAL" clId="{A1A13603-11D5-490E-803F-631F6D1EC178}" dt="2022-10-30T19:02:06.192" v="11" actId="26606"/>
          <ac:picMkLst>
            <pc:docMk/>
            <pc:sldMk cId="1211006068" sldId="257"/>
            <ac:picMk id="4" creationId="{7C65095A-F140-89C9-D270-7DCF40A223C6}"/>
          </ac:picMkLst>
        </pc:picChg>
        <pc:picChg chg="del mod">
          <ac:chgData name="Pavel Pilch" userId="ed0f7352-a839-477a-93e2-d7d1c7573239" providerId="ADAL" clId="{A1A13603-11D5-490E-803F-631F6D1EC178}" dt="2022-10-30T19:01:47.211" v="1" actId="21"/>
          <ac:picMkLst>
            <pc:docMk/>
            <pc:sldMk cId="1211006068" sldId="257"/>
            <ac:picMk id="5" creationId="{287FBAEC-35F4-4EC6-860C-DA965FCC758E}"/>
          </ac:picMkLst>
        </pc:picChg>
      </pc:sldChg>
      <pc:sldChg chg="mod">
        <pc:chgData name="Pavel Pilch" userId="ed0f7352-a839-477a-93e2-d7d1c7573239" providerId="ADAL" clId="{A1A13603-11D5-490E-803F-631F6D1EC178}" dt="2022-10-30T19:21:23.265" v="429" actId="27918"/>
        <pc:sldMkLst>
          <pc:docMk/>
          <pc:sldMk cId="1882408243" sldId="266"/>
        </pc:sldMkLst>
      </pc:sldChg>
      <pc:sldChg chg="modSp mod modNotesTx">
        <pc:chgData name="Pavel Pilch" userId="ed0f7352-a839-477a-93e2-d7d1c7573239" providerId="ADAL" clId="{A1A13603-11D5-490E-803F-631F6D1EC178}" dt="2022-10-30T19:07:17.219" v="104" actId="5793"/>
        <pc:sldMkLst>
          <pc:docMk/>
          <pc:sldMk cId="2004600918" sldId="268"/>
        </pc:sldMkLst>
        <pc:spChg chg="mod">
          <ac:chgData name="Pavel Pilch" userId="ed0f7352-a839-477a-93e2-d7d1c7573239" providerId="ADAL" clId="{A1A13603-11D5-490E-803F-631F6D1EC178}" dt="2022-10-30T19:06:56.953" v="50" actId="20577"/>
          <ac:spMkLst>
            <pc:docMk/>
            <pc:sldMk cId="2004600918" sldId="268"/>
            <ac:spMk id="3" creationId="{32B8792D-5226-4FD5-8E0F-8F25B9EAD8E8}"/>
          </ac:spMkLst>
        </pc:spChg>
        <pc:spChg chg="mod">
          <ac:chgData name="Pavel Pilch" userId="ed0f7352-a839-477a-93e2-d7d1c7573239" providerId="ADAL" clId="{A1A13603-11D5-490E-803F-631F6D1EC178}" dt="2022-10-30T19:03:01.548" v="21" actId="20577"/>
          <ac:spMkLst>
            <pc:docMk/>
            <pc:sldMk cId="2004600918" sldId="268"/>
            <ac:spMk id="10" creationId="{3890FBD8-EE72-4E0D-884E-8CD4FC656E0C}"/>
          </ac:spMkLst>
        </pc:spChg>
      </pc:sldChg>
      <pc:sldChg chg="modSp mod">
        <pc:chgData name="Pavel Pilch" userId="ed0f7352-a839-477a-93e2-d7d1c7573239" providerId="ADAL" clId="{A1A13603-11D5-490E-803F-631F6D1EC178}" dt="2022-10-30T19:09:00.913" v="121" actId="20577"/>
        <pc:sldMkLst>
          <pc:docMk/>
          <pc:sldMk cId="2649546381" sldId="269"/>
        </pc:sldMkLst>
        <pc:spChg chg="mod">
          <ac:chgData name="Pavel Pilch" userId="ed0f7352-a839-477a-93e2-d7d1c7573239" providerId="ADAL" clId="{A1A13603-11D5-490E-803F-631F6D1EC178}" dt="2022-10-30T19:09:00.913" v="121" actId="20577"/>
          <ac:spMkLst>
            <pc:docMk/>
            <pc:sldMk cId="2649546381" sldId="269"/>
            <ac:spMk id="6" creationId="{6D9F5C5D-272B-4A91-BC8B-311DBB4B2833}"/>
          </ac:spMkLst>
        </pc:spChg>
      </pc:sldChg>
      <pc:sldChg chg="modSp mod">
        <pc:chgData name="Pavel Pilch" userId="ed0f7352-a839-477a-93e2-d7d1c7573239" providerId="ADAL" clId="{A1A13603-11D5-490E-803F-631F6D1EC178}" dt="2022-10-30T19:09:28.345" v="140" actId="20577"/>
        <pc:sldMkLst>
          <pc:docMk/>
          <pc:sldMk cId="2154138353" sldId="270"/>
        </pc:sldMkLst>
        <pc:spChg chg="mod">
          <ac:chgData name="Pavel Pilch" userId="ed0f7352-a839-477a-93e2-d7d1c7573239" providerId="ADAL" clId="{A1A13603-11D5-490E-803F-631F6D1EC178}" dt="2022-10-30T19:09:28.345" v="140" actId="20577"/>
          <ac:spMkLst>
            <pc:docMk/>
            <pc:sldMk cId="2154138353" sldId="270"/>
            <ac:spMk id="6" creationId="{6D9F5C5D-272B-4A91-BC8B-311DBB4B2833}"/>
          </ac:spMkLst>
        </pc:spChg>
      </pc:sldChg>
      <pc:sldChg chg="modSp mod">
        <pc:chgData name="Pavel Pilch" userId="ed0f7352-a839-477a-93e2-d7d1c7573239" providerId="ADAL" clId="{A1A13603-11D5-490E-803F-631F6D1EC178}" dt="2022-10-30T19:10:42.698" v="154" actId="20577"/>
        <pc:sldMkLst>
          <pc:docMk/>
          <pc:sldMk cId="329296967" sldId="272"/>
        </pc:sldMkLst>
        <pc:spChg chg="mod">
          <ac:chgData name="Pavel Pilch" userId="ed0f7352-a839-477a-93e2-d7d1c7573239" providerId="ADAL" clId="{A1A13603-11D5-490E-803F-631F6D1EC178}" dt="2022-10-30T19:10:42.698" v="154" actId="20577"/>
          <ac:spMkLst>
            <pc:docMk/>
            <pc:sldMk cId="329296967" sldId="272"/>
            <ac:spMk id="6" creationId="{6D9F5C5D-272B-4A91-BC8B-311DBB4B2833}"/>
          </ac:spMkLst>
        </pc:spChg>
      </pc:sldChg>
      <pc:sldChg chg="addSp modSp mod">
        <pc:chgData name="Pavel Pilch" userId="ed0f7352-a839-477a-93e2-d7d1c7573239" providerId="ADAL" clId="{A1A13603-11D5-490E-803F-631F6D1EC178}" dt="2022-10-30T19:28:00.581" v="1035" actId="20577"/>
        <pc:sldMkLst>
          <pc:docMk/>
          <pc:sldMk cId="1996799419" sldId="273"/>
        </pc:sldMkLst>
        <pc:spChg chg="mod">
          <ac:chgData name="Pavel Pilch" userId="ed0f7352-a839-477a-93e2-d7d1c7573239" providerId="ADAL" clId="{A1A13603-11D5-490E-803F-631F6D1EC178}" dt="2022-10-30T19:27:08.068" v="1028" actId="20577"/>
          <ac:spMkLst>
            <pc:docMk/>
            <pc:sldMk cId="1996799419" sldId="273"/>
            <ac:spMk id="2" creationId="{54EC5190-A66F-4B39-B21C-27F290D85D04}"/>
          </ac:spMkLst>
        </pc:spChg>
        <pc:spChg chg="mod">
          <ac:chgData name="Pavel Pilch" userId="ed0f7352-a839-477a-93e2-d7d1c7573239" providerId="ADAL" clId="{A1A13603-11D5-490E-803F-631F6D1EC178}" dt="2022-10-30T19:23:23.083" v="609" actId="20577"/>
          <ac:spMkLst>
            <pc:docMk/>
            <pc:sldMk cId="1996799419" sldId="273"/>
            <ac:spMk id="3" creationId="{3D9DB405-E242-4E05-8A67-B6F3F8212FA2}"/>
          </ac:spMkLst>
        </pc:spChg>
        <pc:spChg chg="mod">
          <ac:chgData name="Pavel Pilch" userId="ed0f7352-a839-477a-93e2-d7d1c7573239" providerId="ADAL" clId="{A1A13603-11D5-490E-803F-631F6D1EC178}" dt="2022-10-30T19:22:15.147" v="439" actId="27636"/>
          <ac:spMkLst>
            <pc:docMk/>
            <pc:sldMk cId="1996799419" sldId="273"/>
            <ac:spMk id="4" creationId="{32ECA359-3C22-4708-8653-228BB5393629}"/>
          </ac:spMkLst>
        </pc:spChg>
        <pc:spChg chg="mod">
          <ac:chgData name="Pavel Pilch" userId="ed0f7352-a839-477a-93e2-d7d1c7573239" providerId="ADAL" clId="{A1A13603-11D5-490E-803F-631F6D1EC178}" dt="2022-10-30T19:28:00.581" v="1035" actId="20577"/>
          <ac:spMkLst>
            <pc:docMk/>
            <pc:sldMk cId="1996799419" sldId="273"/>
            <ac:spMk id="5" creationId="{FDFA0DE3-20B7-4970-92CF-998D66793E86}"/>
          </ac:spMkLst>
        </pc:spChg>
        <pc:spChg chg="add mod">
          <ac:chgData name="Pavel Pilch" userId="ed0f7352-a839-477a-93e2-d7d1c7573239" providerId="ADAL" clId="{A1A13603-11D5-490E-803F-631F6D1EC178}" dt="2022-10-30T19:26:08.445" v="1018" actId="20577"/>
          <ac:spMkLst>
            <pc:docMk/>
            <pc:sldMk cId="1996799419" sldId="273"/>
            <ac:spMk id="6" creationId="{392F80A0-3562-BB6A-4155-BFE90FC18146}"/>
          </ac:spMkLst>
        </pc:spChg>
      </pc:sldChg>
      <pc:sldChg chg="addSp delSp modSp new mod modNotesTx">
        <pc:chgData name="Pavel Pilch" userId="ed0f7352-a839-477a-93e2-d7d1c7573239" providerId="ADAL" clId="{A1A13603-11D5-490E-803F-631F6D1EC178}" dt="2022-10-30T19:18:12.880" v="400" actId="20577"/>
        <pc:sldMkLst>
          <pc:docMk/>
          <pc:sldMk cId="1007022781" sldId="278"/>
        </pc:sldMkLst>
        <pc:spChg chg="mod">
          <ac:chgData name="Pavel Pilch" userId="ed0f7352-a839-477a-93e2-d7d1c7573239" providerId="ADAL" clId="{A1A13603-11D5-490E-803F-631F6D1EC178}" dt="2022-10-30T19:12:52.680" v="163" actId="20577"/>
          <ac:spMkLst>
            <pc:docMk/>
            <pc:sldMk cId="1007022781" sldId="278"/>
            <ac:spMk id="2" creationId="{F07110F3-7CE2-5AA4-D942-FDF332BC4BBD}"/>
          </ac:spMkLst>
        </pc:spChg>
        <pc:spChg chg="del">
          <ac:chgData name="Pavel Pilch" userId="ed0f7352-a839-477a-93e2-d7d1c7573239" providerId="ADAL" clId="{A1A13603-11D5-490E-803F-631F6D1EC178}" dt="2022-10-30T19:11:26.216" v="156"/>
          <ac:spMkLst>
            <pc:docMk/>
            <pc:sldMk cId="1007022781" sldId="278"/>
            <ac:spMk id="3" creationId="{AFC9AF28-258D-A7FA-85FD-A9A259D3958F}"/>
          </ac:spMkLst>
        </pc:spChg>
        <pc:spChg chg="add del mod">
          <ac:chgData name="Pavel Pilch" userId="ed0f7352-a839-477a-93e2-d7d1c7573239" providerId="ADAL" clId="{A1A13603-11D5-490E-803F-631F6D1EC178}" dt="2022-10-30T19:13:20.420" v="167"/>
          <ac:spMkLst>
            <pc:docMk/>
            <pc:sldMk cId="1007022781" sldId="278"/>
            <ac:spMk id="7" creationId="{E2FF240D-863B-4289-0870-11569097E74E}"/>
          </ac:spMkLst>
        </pc:spChg>
        <pc:spChg chg="add del mod">
          <ac:chgData name="Pavel Pilch" userId="ed0f7352-a839-477a-93e2-d7d1c7573239" providerId="ADAL" clId="{A1A13603-11D5-490E-803F-631F6D1EC178}" dt="2022-10-30T19:13:39.628" v="170"/>
          <ac:spMkLst>
            <pc:docMk/>
            <pc:sldMk cId="1007022781" sldId="278"/>
            <ac:spMk id="11" creationId="{947F846D-F205-15A2-4E06-7839B58F96C1}"/>
          </ac:spMkLst>
        </pc:spChg>
        <pc:picChg chg="add del mod">
          <ac:chgData name="Pavel Pilch" userId="ed0f7352-a839-477a-93e2-d7d1c7573239" providerId="ADAL" clId="{A1A13603-11D5-490E-803F-631F6D1EC178}" dt="2022-10-30T19:13:19.128" v="166" actId="478"/>
          <ac:picMkLst>
            <pc:docMk/>
            <pc:sldMk cId="1007022781" sldId="278"/>
            <ac:picMk id="5" creationId="{8FBAD924-10D7-E5DD-0E6C-4446E34C2A95}"/>
          </ac:picMkLst>
        </pc:picChg>
        <pc:picChg chg="add del mod">
          <ac:chgData name="Pavel Pilch" userId="ed0f7352-a839-477a-93e2-d7d1c7573239" providerId="ADAL" clId="{A1A13603-11D5-490E-803F-631F6D1EC178}" dt="2022-10-30T19:13:36.653" v="169" actId="478"/>
          <ac:picMkLst>
            <pc:docMk/>
            <pc:sldMk cId="1007022781" sldId="278"/>
            <ac:picMk id="9" creationId="{D5575540-F72A-C6E4-103B-D951EF6F9136}"/>
          </ac:picMkLst>
        </pc:picChg>
        <pc:picChg chg="add mod">
          <ac:chgData name="Pavel Pilch" userId="ed0f7352-a839-477a-93e2-d7d1c7573239" providerId="ADAL" clId="{A1A13603-11D5-490E-803F-631F6D1EC178}" dt="2022-10-30T19:13:42.108" v="171" actId="1076"/>
          <ac:picMkLst>
            <pc:docMk/>
            <pc:sldMk cId="1007022781" sldId="278"/>
            <ac:picMk id="13" creationId="{E69DEA67-C103-B744-72FD-A9150703051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Vývoj</a:t>
            </a:r>
            <a:r>
              <a:rPr lang="cs-CZ" baseline="0" dirty="0"/>
              <a:t> mandátů (vybrané strany)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Pokrová strana (SNS)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List1!$B$2:$B$10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73</c:v>
                </c:pt>
                <c:pt idx="5">
                  <c:v>158</c:v>
                </c:pt>
                <c:pt idx="6">
                  <c:v>131</c:v>
                </c:pt>
                <c:pt idx="7">
                  <c:v>188</c:v>
                </c:pt>
                <c:pt idx="8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88-4F47-8818-AFF7CF2538C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Socialisté (SPS)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List1!$C$2:$C$10</c:f>
              <c:numCache>
                <c:formatCode>General</c:formatCode>
                <c:ptCount val="9"/>
                <c:pt idx="0">
                  <c:v>37</c:v>
                </c:pt>
                <c:pt idx="1">
                  <c:v>22</c:v>
                </c:pt>
                <c:pt idx="2">
                  <c:v>16</c:v>
                </c:pt>
                <c:pt idx="3">
                  <c:v>20</c:v>
                </c:pt>
                <c:pt idx="4">
                  <c:v>44</c:v>
                </c:pt>
                <c:pt idx="5">
                  <c:v>44</c:v>
                </c:pt>
                <c:pt idx="6">
                  <c:v>29</c:v>
                </c:pt>
                <c:pt idx="7">
                  <c:v>32</c:v>
                </c:pt>
                <c:pt idx="8">
                  <c:v>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88-4F47-8818-AFF7CF2538C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Soc-dem (DS)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List1!$D$2:$D$10</c:f>
              <c:numCache>
                <c:formatCode>General</c:formatCode>
                <c:ptCount val="9"/>
                <c:pt idx="0">
                  <c:v>0</c:v>
                </c:pt>
                <c:pt idx="1">
                  <c:v>37</c:v>
                </c:pt>
                <c:pt idx="2">
                  <c:v>64</c:v>
                </c:pt>
                <c:pt idx="3">
                  <c:v>102</c:v>
                </c:pt>
                <c:pt idx="4">
                  <c:v>67</c:v>
                </c:pt>
                <c:pt idx="5">
                  <c:v>19</c:v>
                </c:pt>
                <c:pt idx="6">
                  <c:v>16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288-4F47-8818-AFF7CF2538C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Kř-dem (DSS)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List1!$E$2:$E$10</c:f>
              <c:numCache>
                <c:formatCode>General</c:formatCode>
                <c:ptCount val="9"/>
                <c:pt idx="0">
                  <c:v>0</c:v>
                </c:pt>
                <c:pt idx="1">
                  <c:v>53</c:v>
                </c:pt>
                <c:pt idx="2">
                  <c:v>47</c:v>
                </c:pt>
                <c:pt idx="3">
                  <c:v>30</c:v>
                </c:pt>
                <c:pt idx="4">
                  <c:v>44</c:v>
                </c:pt>
                <c:pt idx="5">
                  <c:v>0</c:v>
                </c:pt>
                <c:pt idx="6">
                  <c:v>13</c:v>
                </c:pt>
                <c:pt idx="7">
                  <c:v>0</c:v>
                </c:pt>
                <c:pt idx="8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288-4F47-8818-AFF7CF2538C8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Radikálové (SRS)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List1!$F$2:$F$10</c:f>
              <c:numCache>
                <c:formatCode>General</c:formatCode>
                <c:ptCount val="9"/>
                <c:pt idx="0">
                  <c:v>23</c:v>
                </c:pt>
                <c:pt idx="1">
                  <c:v>82</c:v>
                </c:pt>
                <c:pt idx="2">
                  <c:v>81</c:v>
                </c:pt>
                <c:pt idx="3">
                  <c:v>78</c:v>
                </c:pt>
                <c:pt idx="4">
                  <c:v>0</c:v>
                </c:pt>
                <c:pt idx="5">
                  <c:v>0</c:v>
                </c:pt>
                <c:pt idx="6">
                  <c:v>22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288-4F47-8818-AFF7CF2538C8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Ujedinjeni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List1!$G$2:$G$10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85-4658-A280-74C6C66D768E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Dveri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List1!$A$2:$A$10</c:f>
              <c:numCache>
                <c:formatCode>General</c:formatCode>
                <c:ptCount val="9"/>
                <c:pt idx="0">
                  <c:v>2000</c:v>
                </c:pt>
                <c:pt idx="1">
                  <c:v>2003</c:v>
                </c:pt>
                <c:pt idx="2">
                  <c:v>2007</c:v>
                </c:pt>
                <c:pt idx="3">
                  <c:v>2008</c:v>
                </c:pt>
                <c:pt idx="4">
                  <c:v>2012</c:v>
                </c:pt>
                <c:pt idx="5">
                  <c:v>2014</c:v>
                </c:pt>
                <c:pt idx="6">
                  <c:v>2016</c:v>
                </c:pt>
                <c:pt idx="7">
                  <c:v>2020</c:v>
                </c:pt>
                <c:pt idx="8">
                  <c:v>2022</c:v>
                </c:pt>
              </c:numCache>
            </c:numRef>
          </c:cat>
          <c:val>
            <c:numRef>
              <c:f>List1!$H$2:$H$10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</c:v>
                </c:pt>
                <c:pt idx="7">
                  <c:v>0</c:v>
                </c:pt>
                <c:pt idx="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85-4658-A280-74C6C66D76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3405696"/>
        <c:axId val="593403072"/>
      </c:lineChart>
      <c:catAx>
        <c:axId val="59340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3072"/>
        <c:crosses val="autoZero"/>
        <c:auto val="1"/>
        <c:lblAlgn val="ctr"/>
        <c:lblOffset val="100"/>
        <c:noMultiLvlLbl val="0"/>
      </c:catAx>
      <c:valAx>
        <c:axId val="59340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9340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B2E99-6203-491F-A4ED-77A4BB309D2D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82014-09DF-4AEE-9B4E-46589CBE4A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83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SKJ měl na vrcholu 460 000 členů (z 20 mil. Obyvatel)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2014-09DF-4AEE-9B4E-46589CBE4A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52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Ujedinjeni</a:t>
            </a:r>
            <a:r>
              <a:rPr lang="cs-CZ" dirty="0"/>
              <a:t> – hlavní opozice</a:t>
            </a:r>
          </a:p>
          <a:p>
            <a:r>
              <a:rPr lang="cs-CZ" dirty="0"/>
              <a:t>Nada – NDSS, </a:t>
            </a:r>
            <a:r>
              <a:rPr lang="cs-CZ" dirty="0" err="1"/>
              <a:t>Pokret</a:t>
            </a:r>
            <a:r>
              <a:rPr lang="cs-CZ" dirty="0"/>
              <a:t> </a:t>
            </a:r>
            <a:r>
              <a:rPr lang="cs-CZ" dirty="0" err="1"/>
              <a:t>obnove</a:t>
            </a:r>
            <a:r>
              <a:rPr lang="cs-CZ" dirty="0"/>
              <a:t> </a:t>
            </a:r>
            <a:r>
              <a:rPr lang="cs-CZ" dirty="0" err="1"/>
              <a:t>Kraljevine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, </a:t>
            </a:r>
            <a:r>
              <a:rPr lang="cs-CZ" dirty="0" err="1"/>
              <a:t>Nema</a:t>
            </a:r>
            <a:r>
              <a:rPr lang="cs-CZ" dirty="0"/>
              <a:t> nazad – </a:t>
            </a:r>
            <a:r>
              <a:rPr lang="cs-CZ" dirty="0" err="1"/>
              <a:t>iza</a:t>
            </a:r>
            <a:r>
              <a:rPr lang="cs-CZ" dirty="0"/>
              <a:t> je </a:t>
            </a:r>
            <a:r>
              <a:rPr lang="cs-CZ" dirty="0" err="1"/>
              <a:t>Srbija</a:t>
            </a:r>
            <a:endParaRPr lang="cs-CZ" dirty="0"/>
          </a:p>
          <a:p>
            <a:r>
              <a:rPr lang="cs-CZ" dirty="0" err="1"/>
              <a:t>Moramo</a:t>
            </a:r>
            <a:r>
              <a:rPr lang="cs-CZ" dirty="0"/>
              <a:t> – zelení</a:t>
            </a:r>
          </a:p>
          <a:p>
            <a:r>
              <a:rPr lang="cs-CZ" dirty="0" err="1"/>
              <a:t>Dveri</a:t>
            </a:r>
            <a:r>
              <a:rPr lang="cs-CZ" dirty="0"/>
              <a:t> – klerofašisti</a:t>
            </a:r>
          </a:p>
          <a:p>
            <a:r>
              <a:rPr lang="cs-CZ" dirty="0" err="1"/>
              <a:t>Zavetnici</a:t>
            </a:r>
            <a:r>
              <a:rPr lang="cs-CZ" dirty="0"/>
              <a:t> – krajní pravice (podle kosovské přísahy)</a:t>
            </a:r>
          </a:p>
          <a:p>
            <a:r>
              <a:rPr lang="cs-CZ" dirty="0"/>
              <a:t>Chybí Albánec - KAPD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A82014-09DF-4AEE-9B4E-46589CBE4A6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31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639F91-F6EA-4732-9AC4-E873999CA5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0462B6-5459-467E-8350-78527283D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F8ED63-F54C-4345-9686-0562DC4C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02DF0C-E9E0-4EAF-B87D-523323611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6A8C46-534A-4563-A1A0-E6D29A4B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96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81010-5EFA-4812-8B10-D4D412C8B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8375BBD-C2A7-43C6-BE5F-2E899FE84E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E64575-603D-4FC1-8695-604954167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C66CE8F-FD42-42C9-8D4F-7B5FEAE3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0F6A73-2375-40A3-BD32-87BF36DE8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8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E2B95E4-6D09-4517-B0AA-F12729864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38AD4C-3A51-481E-BB77-C7C5DF7C0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3E729-AC6B-47E5-ACE5-ED260730E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5EB370-0986-4F10-82E3-3D0333AF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52772-905C-4306-ADE4-7400B1AF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226E6-11C6-48B7-B936-6713FC9FC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36F85C-041E-4FE3-8705-02E4493FE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84AE54-3C74-4277-92C8-76664A1B0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99E05C-8958-4612-8C05-F0560F90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8C6BF0-F8D0-411B-8045-95EBD559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33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85FECB-0605-4598-A4E8-41D55B26D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8FD45A-FC9C-4514-B531-D686E6515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DB06C3-D6CF-4AA1-B221-D673FB6E8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315BD4-56B0-4413-A5B4-96B12129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46D13A-99C6-4980-AF9F-BA763B9C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63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DEF9B-10FF-42AD-8319-286B80406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7CD35-D753-41B7-93CA-17A0EAB0F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F729BA4-972B-40FA-A2C7-5A299A003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B625A8-53F3-4507-8645-3CC32BAED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9C359C8-4F46-4046-97DC-564897857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5874A2C-AF9C-450C-BF31-9B4438FB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8879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041DD-76F2-4008-B153-EC455C7A4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42A88DF-D167-4574-A21D-7FF2D35D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2D1395-F982-4619-8CB4-50BFECA63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BF923D8-679A-4CFA-B41B-212E5C4A88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994CE4A-1AD0-4095-A5C8-5509860DF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EED97F-33D7-44EE-9748-ECC67D967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16695BF-0D7D-44E2-8A69-674895480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D77CDA1-5F15-48E3-A5C6-025B150F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0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C9F78-ADA3-4E26-8CE6-7DBC0AA2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BA2DBE2-CEB0-4391-8B4A-E018EFA3A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ABA9882-C464-4A11-B058-BD0D195C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8E525A2-26CF-479A-954C-DCD5AC786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489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52B0A7-7B49-4A94-B51E-4278635C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34E8D25-0A61-4A24-A90B-BEDFCD17F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2DC20FE-12E8-4056-8CE8-249B10D5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175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29431C-A6BB-44E2-9C0D-1BBF42FB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BCE3E-511F-4FB9-BC4B-B9FB2606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AD75AF-F097-4443-9ED0-077E771B1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430BB24-5104-4CCF-92AA-18BB1802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E07A830-0BDE-44FA-B45F-7BA97842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60F729-22B4-4592-9626-97BE57E4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51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4C3F3B-1CB3-4167-9B9F-D92BEFAC0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C59402E-52D4-4263-84E5-1A95C68D3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9D49E8-DA0F-49FC-9E91-6947E50E1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0763E3-2128-4DD3-A5B4-632112133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FE770B-34E9-4D8C-BFA3-3F9A139AE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613F4B-A1A0-42FE-9DB4-627C4310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314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4D73D89-2DDF-4B10-AC7B-90348BADF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ADCFC3-B3EA-4A66-A557-8F32C55554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875B079-CB85-4FF3-B13F-FAB2983E8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3F9E0-D0EB-42E7-98D1-7BD588BCA198}" type="datetimeFigureOut">
              <a:rPr lang="cs-CZ" smtClean="0"/>
              <a:t>27.11.2023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AEE8AC-A298-4EC8-A25A-FAD8E5B6E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B715E6-3194-47B8-BCC4-2D6FC6F9D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EBF52-9413-44E5-8E84-57D8D3A621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93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oZpFKbzSvo" TargetMode="External"/><Relationship Id="rId2" Type="http://schemas.openxmlformats.org/officeDocument/2006/relationships/hyperlink" Target="https://youtu.be/WP-Nt6H7G8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f46LkPDypSY" TargetMode="External"/><Relationship Id="rId4" Type="http://schemas.openxmlformats.org/officeDocument/2006/relationships/hyperlink" Target="https://youtu.be/5P-0QZ6JTew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kAPNeFuLdI" TargetMode="External"/><Relationship Id="rId2" Type="http://schemas.openxmlformats.org/officeDocument/2006/relationships/hyperlink" Target="https://youtu.be/YjVGsh_-n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arGggHA6964" TargetMode="External"/><Relationship Id="rId4" Type="http://schemas.openxmlformats.org/officeDocument/2006/relationships/hyperlink" Target="https://youtu.be/rDmwnfx3Ab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muž, venku, oblečení&#10;&#10;Popis byl vytvořen automaticky">
            <a:extLst>
              <a:ext uri="{FF2B5EF4-FFF2-40B4-BE49-F238E27FC236}">
                <a16:creationId xmlns:a16="http://schemas.microsoft.com/office/drawing/2014/main" id="{63E9090D-9D4F-D4A6-165A-4C6226E804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r="28867" b="16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A0BE38F-7AD6-4622-9E3D-4672D4EB4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Současné Srbsko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C01687-5076-4DEE-A23B-E327A1584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cs-CZ" sz="2000"/>
              <a:t>Politický profil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92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9B55E-1807-4B9C-BC46-2036900C3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DEF76E-B943-4895-BB54-ACBBDB2D2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82 – Srbská radikální strana</a:t>
            </a:r>
          </a:p>
          <a:p>
            <a:pPr marL="0" indent="0">
              <a:buNone/>
            </a:pPr>
            <a:r>
              <a:rPr lang="cs-CZ" dirty="0"/>
              <a:t>53 – Demokratická strana Srbska</a:t>
            </a:r>
          </a:p>
          <a:p>
            <a:pPr marL="0" indent="0">
              <a:buNone/>
            </a:pPr>
            <a:r>
              <a:rPr lang="cs-CZ" dirty="0"/>
              <a:t>37 – Demokratická strana</a:t>
            </a:r>
          </a:p>
          <a:p>
            <a:pPr marL="0" indent="0">
              <a:buNone/>
            </a:pPr>
            <a:r>
              <a:rPr lang="cs-CZ" dirty="0"/>
              <a:t>34 – G17+</a:t>
            </a:r>
          </a:p>
          <a:p>
            <a:pPr marL="0" indent="0">
              <a:buNone/>
            </a:pPr>
            <a:r>
              <a:rPr lang="cs-CZ" dirty="0"/>
              <a:t>22 – Srbské hnutí obnovy</a:t>
            </a:r>
          </a:p>
          <a:p>
            <a:pPr marL="0" indent="0">
              <a:buNone/>
            </a:pPr>
            <a:r>
              <a:rPr lang="cs-CZ" dirty="0"/>
              <a:t>22 – Socialistická strana Srbska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FF97F50-5989-45C6-B936-6B1153025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386" y="3429000"/>
            <a:ext cx="6238823" cy="3119412"/>
          </a:xfrm>
          <a:prstGeom prst="rect">
            <a:avLst/>
          </a:prstGeom>
        </p:spPr>
      </p:pic>
      <p:pic>
        <p:nvPicPr>
          <p:cNvPr id="7" name="Obrázek 6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6E11FEC-8CC0-4DF7-8114-2758186AF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618" y="0"/>
            <a:ext cx="1936276" cy="2604216"/>
          </a:xfrm>
          <a:prstGeom prst="rect">
            <a:avLst/>
          </a:prstGeom>
        </p:spPr>
      </p:pic>
      <p:pic>
        <p:nvPicPr>
          <p:cNvPr id="9" name="Obrázek 8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74478C8B-FC9D-4238-8154-D9FEF18E3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0"/>
            <a:ext cx="2463800" cy="3048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5523A0E-47E3-4FCA-840D-944F7C8DF652}"/>
              </a:ext>
            </a:extLst>
          </p:cNvPr>
          <p:cNvSpPr txBox="1"/>
          <p:nvPr/>
        </p:nvSpPr>
        <p:spPr>
          <a:xfrm>
            <a:off x="6359618" y="2743200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1566832-7183-495B-B1FA-3A846D10E25B}"/>
              </a:ext>
            </a:extLst>
          </p:cNvPr>
          <p:cNvSpPr txBox="1"/>
          <p:nvPr/>
        </p:nvSpPr>
        <p:spPr>
          <a:xfrm>
            <a:off x="10186109" y="3089559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10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806CA3-5C1D-47C8-91D8-682A1573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2007</a:t>
            </a:r>
          </a:p>
        </p:txBody>
      </p:sp>
      <p:pic>
        <p:nvPicPr>
          <p:cNvPr id="5" name="Zástupný obsah 4" descr="Obsah obrázku stůl&#10;&#10;Popis byl vytvořen automaticky">
            <a:extLst>
              <a:ext uri="{FF2B5EF4-FFF2-40B4-BE49-F238E27FC236}">
                <a16:creationId xmlns:a16="http://schemas.microsoft.com/office/drawing/2014/main" id="{FC20BF4F-8ADE-4616-8610-459CC0201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73" y="3006809"/>
            <a:ext cx="6554727" cy="385119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290732A-39E7-49EB-A6EC-AC96A90BAB2D}"/>
              </a:ext>
            </a:extLst>
          </p:cNvPr>
          <p:cNvSpPr txBox="1"/>
          <p:nvPr/>
        </p:nvSpPr>
        <p:spPr>
          <a:xfrm>
            <a:off x="1016758" y="1453487"/>
            <a:ext cx="10884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81 – Srbská radikální strana</a:t>
            </a:r>
          </a:p>
          <a:p>
            <a:r>
              <a:rPr lang="cs-CZ" dirty="0"/>
              <a:t>64 – Demokratická strana</a:t>
            </a:r>
          </a:p>
          <a:p>
            <a:r>
              <a:rPr lang="cs-CZ" dirty="0"/>
              <a:t>47 – Demokratická strana Srbska</a:t>
            </a:r>
          </a:p>
          <a:p>
            <a:r>
              <a:rPr lang="cs-CZ" dirty="0"/>
              <a:t>19 – G17+</a:t>
            </a:r>
          </a:p>
          <a:p>
            <a:r>
              <a:rPr lang="cs-CZ" dirty="0"/>
              <a:t>16 – Socialistická strana Srbska</a:t>
            </a:r>
          </a:p>
          <a:p>
            <a:r>
              <a:rPr lang="cs-CZ" dirty="0"/>
              <a:t>15 – Liberálně-demokratická strana Srbska</a:t>
            </a:r>
          </a:p>
          <a:p>
            <a:r>
              <a:rPr lang="cs-CZ" dirty="0"/>
              <a:t>8 – národnostní menšiny</a:t>
            </a:r>
          </a:p>
          <a:p>
            <a:r>
              <a:rPr lang="cs-CZ" dirty="0"/>
              <a:t>	3 Maďaři</a:t>
            </a:r>
          </a:p>
          <a:p>
            <a:r>
              <a:rPr lang="cs-CZ" dirty="0"/>
              <a:t>	2 Bosňáci</a:t>
            </a:r>
          </a:p>
          <a:p>
            <a:r>
              <a:rPr lang="cs-CZ" dirty="0"/>
              <a:t>	2 Romové</a:t>
            </a:r>
          </a:p>
          <a:p>
            <a:r>
              <a:rPr lang="cs-CZ" dirty="0"/>
              <a:t>	1 Albánec</a:t>
            </a:r>
          </a:p>
        </p:txBody>
      </p:sp>
      <p:pic>
        <p:nvPicPr>
          <p:cNvPr id="8" name="Obrázek 7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5369CF6C-9111-4CFB-98D8-1954235E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27" y="0"/>
            <a:ext cx="1936276" cy="260421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D7075DEB-EFAD-409B-A422-B9970D1B858D}"/>
              </a:ext>
            </a:extLst>
          </p:cNvPr>
          <p:cNvSpPr txBox="1"/>
          <p:nvPr/>
        </p:nvSpPr>
        <p:spPr>
          <a:xfrm>
            <a:off x="5499809" y="2620846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2" name="Obrázek 11" descr="Obsah obrázku osoba, muž, oblek, interiér&#10;&#10;Popis byl vytvořen automaticky">
            <a:extLst>
              <a:ext uri="{FF2B5EF4-FFF2-40B4-BE49-F238E27FC236}">
                <a16:creationId xmlns:a16="http://schemas.microsoft.com/office/drawing/2014/main" id="{11DFA6E9-5A49-4915-8D3A-5B72C69CD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094" y="122897"/>
            <a:ext cx="1799230" cy="2225852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60753AB1-4B7E-44BB-AF92-467FE10AF66F}"/>
              </a:ext>
            </a:extLst>
          </p:cNvPr>
          <p:cNvSpPr txBox="1"/>
          <p:nvPr/>
        </p:nvSpPr>
        <p:spPr>
          <a:xfrm>
            <a:off x="9828094" y="2406311"/>
            <a:ext cx="279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Vojislav </a:t>
            </a:r>
            <a:r>
              <a:rPr lang="cs-CZ" dirty="0" err="1"/>
              <a:t>Koštunica</a:t>
            </a:r>
            <a:endParaRPr lang="cs-CZ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526213-8C87-4CE1-A009-4D8C93CF6E77}"/>
              </a:ext>
            </a:extLst>
          </p:cNvPr>
          <p:cNvSpPr txBox="1"/>
          <p:nvPr/>
        </p:nvSpPr>
        <p:spPr>
          <a:xfrm>
            <a:off x="661916" y="4932404"/>
            <a:ext cx="460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Vládní krize po 17. 2. 2008 = demise vlády a nové volby.</a:t>
            </a:r>
          </a:p>
        </p:txBody>
      </p:sp>
    </p:spTree>
    <p:extLst>
      <p:ext uri="{BB962C8B-B14F-4D97-AF65-F5344CB8AC3E}">
        <p14:creationId xmlns:p14="http://schemas.microsoft.com/office/powerpoint/2010/main" val="299797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B78517-200C-4294-8932-C4D39A75B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2008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D636A9-DC9E-4890-889C-46DB0F91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102 – Za Evropské Srbsko</a:t>
            </a:r>
          </a:p>
          <a:p>
            <a:pPr marL="0" indent="0">
              <a:buNone/>
            </a:pPr>
            <a:r>
              <a:rPr lang="cs-CZ" dirty="0"/>
              <a:t>78 – Srbská radikální strana</a:t>
            </a:r>
          </a:p>
          <a:p>
            <a:pPr marL="0" indent="0">
              <a:buNone/>
            </a:pPr>
            <a:r>
              <a:rPr lang="cs-CZ" dirty="0"/>
              <a:t>30 – Demokratická strana Srbska</a:t>
            </a:r>
          </a:p>
          <a:p>
            <a:pPr marL="0" indent="0">
              <a:buNone/>
            </a:pPr>
            <a:r>
              <a:rPr lang="cs-CZ" dirty="0"/>
              <a:t>20 – Socialistická strana Srbska</a:t>
            </a:r>
          </a:p>
          <a:p>
            <a:pPr marL="0" indent="0">
              <a:buNone/>
            </a:pPr>
            <a:r>
              <a:rPr lang="cs-CZ" dirty="0"/>
              <a:t>13 – Liberálně-demokratická strana</a:t>
            </a:r>
          </a:p>
          <a:p>
            <a:pPr marL="0" indent="0">
              <a:buNone/>
            </a:pPr>
            <a:r>
              <a:rPr lang="cs-CZ" dirty="0"/>
              <a:t>7 – menšiny</a:t>
            </a:r>
          </a:p>
          <a:p>
            <a:pPr marL="0" indent="0">
              <a:buNone/>
            </a:pPr>
            <a:r>
              <a:rPr lang="cs-CZ" dirty="0"/>
              <a:t>	4 Maďaři</a:t>
            </a:r>
          </a:p>
          <a:p>
            <a:pPr marL="0" indent="0">
              <a:buNone/>
            </a:pPr>
            <a:r>
              <a:rPr lang="cs-CZ" dirty="0"/>
              <a:t>	2 Bosňáci</a:t>
            </a:r>
          </a:p>
          <a:p>
            <a:pPr marL="0" indent="0">
              <a:buNone/>
            </a:pPr>
            <a:r>
              <a:rPr lang="cs-CZ" dirty="0"/>
              <a:t>	1 Albánec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A8BEE1-2E92-4494-8097-A4F0C987BF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72"/>
          <a:stretch/>
        </p:blipFill>
        <p:spPr>
          <a:xfrm>
            <a:off x="6995926" y="3555242"/>
            <a:ext cx="4965351" cy="3220871"/>
          </a:xfrm>
          <a:prstGeom prst="rect">
            <a:avLst/>
          </a:prstGeom>
        </p:spPr>
      </p:pic>
      <p:pic>
        <p:nvPicPr>
          <p:cNvPr id="7" name="Obrázek 6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D1060257-9C19-4E56-BE9D-044017AC0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72" y="0"/>
            <a:ext cx="2180728" cy="2938107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A0F04B3-2FBB-48B8-B21F-E9A2BDD27669}"/>
              </a:ext>
            </a:extLst>
          </p:cNvPr>
          <p:cNvSpPr txBox="1"/>
          <p:nvPr/>
        </p:nvSpPr>
        <p:spPr>
          <a:xfrm>
            <a:off x="10495204" y="3050973"/>
            <a:ext cx="2324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</p:txBody>
      </p:sp>
      <p:pic>
        <p:nvPicPr>
          <p:cNvPr id="10" name="Obrázek 9" descr="Obsah obrázku muž, osoba, vázanka, nošení&#10;&#10;Popis byl vytvořen automaticky">
            <a:extLst>
              <a:ext uri="{FF2B5EF4-FFF2-40B4-BE49-F238E27FC236}">
                <a16:creationId xmlns:a16="http://schemas.microsoft.com/office/drawing/2014/main" id="{73DA1374-218A-46A2-AA82-2B6C5C9A0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462" y="0"/>
            <a:ext cx="2520002" cy="2976962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82A8CFF3-871D-41D9-83F3-6D0CC953A438}"/>
              </a:ext>
            </a:extLst>
          </p:cNvPr>
          <p:cNvSpPr txBox="1"/>
          <p:nvPr/>
        </p:nvSpPr>
        <p:spPr>
          <a:xfrm>
            <a:off x="7085045" y="3073976"/>
            <a:ext cx="2239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Mirko </a:t>
            </a:r>
            <a:r>
              <a:rPr lang="cs-CZ" dirty="0" err="1"/>
              <a:t>Cvetković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2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8B3F7-3E75-4A2A-9997-CC98931D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A219DA-9F82-4DBE-A7CD-99C822CAC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73 Srbská pokroková strana</a:t>
            </a:r>
          </a:p>
          <a:p>
            <a:pPr marL="0" indent="0">
              <a:buNone/>
            </a:pPr>
            <a:r>
              <a:rPr lang="cs-CZ" dirty="0"/>
              <a:t>67 Demokratická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21 Demokratická stran Srbska</a:t>
            </a:r>
          </a:p>
          <a:p>
            <a:pPr marL="0" indent="0">
              <a:buNone/>
            </a:pPr>
            <a:r>
              <a:rPr lang="cs-CZ" dirty="0"/>
              <a:t>19 Liberálně-demokratická strana</a:t>
            </a:r>
          </a:p>
          <a:p>
            <a:pPr marL="0" indent="0">
              <a:buNone/>
            </a:pPr>
            <a:r>
              <a:rPr lang="cs-CZ" dirty="0"/>
              <a:t>16 Spojené regiony Srbska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7C00FC4-659B-44EC-A92F-9C8F6AA6D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4950" y="47625"/>
            <a:ext cx="6877050" cy="3381375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95595F2-C76D-4A3B-9F3E-71BBC96219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17" y="3820197"/>
            <a:ext cx="1936276" cy="26042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99B538B-C5C9-4AF6-B7E0-8280CE533A25}"/>
              </a:ext>
            </a:extLst>
          </p:cNvPr>
          <p:cNvSpPr txBox="1"/>
          <p:nvPr/>
        </p:nvSpPr>
        <p:spPr>
          <a:xfrm>
            <a:off x="6258699" y="6441043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F157E5CF-A094-4570-BD52-39B6023D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117" y="3522821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A071631-F5A9-469C-80B5-C26909C1CE46}"/>
              </a:ext>
            </a:extLst>
          </p:cNvPr>
          <p:cNvSpPr txBox="1"/>
          <p:nvPr/>
        </p:nvSpPr>
        <p:spPr>
          <a:xfrm>
            <a:off x="10114384" y="6083141"/>
            <a:ext cx="2340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77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912A85-1D8F-4EAE-A40B-A4A72C26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2014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65A800-D6F0-480C-85AC-07D7E3744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158 Srbská pokroková strana</a:t>
            </a:r>
          </a:p>
          <a:p>
            <a:pPr marL="0" indent="0">
              <a:buNone/>
            </a:pPr>
            <a:r>
              <a:rPr lang="cs-CZ" dirty="0"/>
              <a:t>44 Socialistická strana Srbska</a:t>
            </a:r>
          </a:p>
          <a:p>
            <a:pPr marL="0" indent="0">
              <a:buNone/>
            </a:pPr>
            <a:r>
              <a:rPr lang="cs-CZ" dirty="0"/>
              <a:t>19 Demokratická strana</a:t>
            </a:r>
          </a:p>
          <a:p>
            <a:pPr marL="0" indent="0">
              <a:buNone/>
            </a:pPr>
            <a:r>
              <a:rPr lang="cs-CZ" dirty="0"/>
              <a:t>18 Nová demokratická strana (Sociálnědemokratická strana)</a:t>
            </a:r>
          </a:p>
          <a:p>
            <a:pPr marL="0" indent="0">
              <a:buNone/>
            </a:pPr>
            <a:r>
              <a:rPr lang="cs-CZ" dirty="0"/>
              <a:t>11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68557C9-0D25-477B-9F28-8D8B3E4E6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919" y="61913"/>
            <a:ext cx="6677025" cy="3257550"/>
          </a:xfrm>
          <a:prstGeom prst="rect">
            <a:avLst/>
          </a:prstGeom>
        </p:spPr>
      </p:pic>
      <p:pic>
        <p:nvPicPr>
          <p:cNvPr id="6" name="Obrázek 5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271C696D-75B7-44CE-A0D7-78372E4AA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488" y="3886200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C8860A2-6E7A-4340-B1A9-959481D0431E}"/>
              </a:ext>
            </a:extLst>
          </p:cNvPr>
          <p:cNvSpPr txBox="1"/>
          <p:nvPr/>
        </p:nvSpPr>
        <p:spPr>
          <a:xfrm>
            <a:off x="6309360" y="6176963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</p:spTree>
    <p:extLst>
      <p:ext uri="{BB962C8B-B14F-4D97-AF65-F5344CB8AC3E}">
        <p14:creationId xmlns:p14="http://schemas.microsoft.com/office/powerpoint/2010/main" val="264855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7E54A1-7AE1-42A4-9E22-A77A83CB4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2016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1C88E1-9F33-4AE1-86F4-13A7D709F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131 Srbská pokroková strana</a:t>
            </a:r>
          </a:p>
          <a:p>
            <a:pPr marL="0" indent="0">
              <a:buNone/>
            </a:pPr>
            <a:r>
              <a:rPr lang="cs-CZ" dirty="0"/>
              <a:t>29 Socialistická strana Srbska</a:t>
            </a:r>
          </a:p>
          <a:p>
            <a:pPr marL="0" indent="0">
              <a:buNone/>
            </a:pPr>
            <a:r>
              <a:rPr lang="cs-CZ" dirty="0"/>
              <a:t>22 Srbská radikální strana</a:t>
            </a:r>
          </a:p>
          <a:p>
            <a:pPr marL="0" indent="0">
              <a:buNone/>
            </a:pPr>
            <a:r>
              <a:rPr lang="cs-CZ" dirty="0"/>
              <a:t>16 Už toho bylo dost</a:t>
            </a:r>
          </a:p>
          <a:p>
            <a:pPr marL="0" indent="0">
              <a:buNone/>
            </a:pPr>
            <a:r>
              <a:rPr lang="cs-CZ" dirty="0"/>
              <a:t>16 Demokratická strana</a:t>
            </a:r>
          </a:p>
          <a:p>
            <a:pPr marL="0" indent="0">
              <a:buNone/>
            </a:pPr>
            <a:r>
              <a:rPr lang="cs-CZ" dirty="0"/>
              <a:t>13 </a:t>
            </a:r>
            <a:r>
              <a:rPr lang="cs-CZ" dirty="0" err="1"/>
              <a:t>Dveri</a:t>
            </a:r>
            <a:r>
              <a:rPr lang="cs-CZ" dirty="0"/>
              <a:t>/Demokratická strana Srbska</a:t>
            </a:r>
          </a:p>
          <a:p>
            <a:pPr marL="0" indent="0">
              <a:buNone/>
            </a:pPr>
            <a:r>
              <a:rPr lang="cs-CZ" dirty="0"/>
              <a:t>13 SDS/LDS</a:t>
            </a:r>
          </a:p>
          <a:p>
            <a:pPr marL="0" indent="0">
              <a:buNone/>
            </a:pPr>
            <a:r>
              <a:rPr lang="cs-CZ" dirty="0"/>
              <a:t>10 Menšiny</a:t>
            </a:r>
          </a:p>
        </p:txBody>
      </p:sp>
      <p:pic>
        <p:nvPicPr>
          <p:cNvPr id="5" name="Obrázek 4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84F5116D-B033-41BA-BE0F-ED9B4F35F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232" y="32514"/>
            <a:ext cx="1969008" cy="26253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2F1F410-909C-423C-A607-8B3F79B54B13}"/>
              </a:ext>
            </a:extLst>
          </p:cNvPr>
          <p:cNvSpPr txBox="1"/>
          <p:nvPr/>
        </p:nvSpPr>
        <p:spPr>
          <a:xfrm>
            <a:off x="6187440" y="2704642"/>
            <a:ext cx="2767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Aleksandar Vučić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B158FFE-41E0-4A62-9308-566A4609D0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0" t="23022" r="11500"/>
          <a:stretch/>
        </p:blipFill>
        <p:spPr>
          <a:xfrm>
            <a:off x="6339840" y="3490090"/>
            <a:ext cx="5797296" cy="326427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89089A9-0CD0-4D16-A109-91C102D1CB25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FFCE354-62B4-4125-92AC-6C5050D870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3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4F3F33-61F6-43B6-9BEF-AB61DFB1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A6ABE9-95BB-4E9C-A643-7AEE1430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188 Srbská pokroková strana</a:t>
            </a:r>
          </a:p>
          <a:p>
            <a:pPr marL="0" indent="0">
              <a:buNone/>
            </a:pPr>
            <a:r>
              <a:rPr lang="cs-CZ" dirty="0"/>
              <a:t>32 Socialistická strana Srbska</a:t>
            </a:r>
          </a:p>
          <a:p>
            <a:pPr marL="0" indent="0">
              <a:buNone/>
            </a:pPr>
            <a:r>
              <a:rPr lang="cs-CZ" dirty="0"/>
              <a:t>11 Srbský patriotický svaz</a:t>
            </a:r>
          </a:p>
          <a:p>
            <a:pPr marL="0" indent="0">
              <a:buNone/>
            </a:pPr>
            <a:r>
              <a:rPr lang="cs-CZ" dirty="0"/>
              <a:t>19 Menšiny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57CC8A8-767F-4F49-92A8-AD76E1A3C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52" y="3076744"/>
            <a:ext cx="5872162" cy="32351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4060B6E-9BDF-4237-80FB-EEF5041A8FFA}"/>
              </a:ext>
            </a:extLst>
          </p:cNvPr>
          <p:cNvSpPr txBox="1"/>
          <p:nvPr/>
        </p:nvSpPr>
        <p:spPr>
          <a:xfrm>
            <a:off x="9134856" y="2698546"/>
            <a:ext cx="153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C03B604-9D4D-4D93-8A63-7651EC9D1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484" y="32514"/>
            <a:ext cx="1858516" cy="26143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AA5FBA8-F07C-4949-8AD2-B3A2C6BEBBAC}"/>
              </a:ext>
            </a:extLst>
          </p:cNvPr>
          <p:cNvSpPr txBox="1"/>
          <p:nvPr/>
        </p:nvSpPr>
        <p:spPr>
          <a:xfrm>
            <a:off x="838200" y="412699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Vláda Any </a:t>
            </a:r>
            <a:r>
              <a:rPr lang="cs-CZ" dirty="0" err="1"/>
              <a:t>Brnabić</a:t>
            </a:r>
            <a:r>
              <a:rPr lang="cs-CZ" dirty="0"/>
              <a:t> nemá v parlamentu opozici.</a:t>
            </a:r>
          </a:p>
        </p:txBody>
      </p:sp>
    </p:spTree>
    <p:extLst>
      <p:ext uri="{BB962C8B-B14F-4D97-AF65-F5344CB8AC3E}">
        <p14:creationId xmlns:p14="http://schemas.microsoft.com/office/powerpoint/2010/main" val="337130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7110F3-7CE2-5AA4-D942-FDF332BC4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2022</a:t>
            </a:r>
          </a:p>
        </p:txBody>
      </p:sp>
      <p:pic>
        <p:nvPicPr>
          <p:cNvPr id="13" name="Zástupný obsah 12">
            <a:extLst>
              <a:ext uri="{FF2B5EF4-FFF2-40B4-BE49-F238E27FC236}">
                <a16:creationId xmlns:a16="http://schemas.microsoft.com/office/drawing/2014/main" id="{E69DEA67-C103-B744-72FD-A91507030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6" y="1690688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007022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0A4B5E62-B197-4BA6-99EE-87FD8D49F4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09153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2408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EC5190-A66F-4B39-B21C-27F290D85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vláda Any </a:t>
            </a:r>
            <a:r>
              <a:rPr lang="cs-CZ" dirty="0" err="1"/>
              <a:t>Brnabić</a:t>
            </a:r>
            <a:r>
              <a:rPr lang="cs-CZ" dirty="0"/>
              <a:t> – 25 ministerstev + 3 </a:t>
            </a:r>
            <a:r>
              <a:rPr lang="cs-CZ" dirty="0" err="1"/>
              <a:t>b.p</a:t>
            </a:r>
            <a:r>
              <a:rPr lang="cs-CZ" dirty="0"/>
              <a:t>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9DB405-E242-4E05-8A67-B6F3F821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814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Zahraničí</a:t>
            </a:r>
          </a:p>
          <a:p>
            <a:r>
              <a:rPr lang="cs-CZ" dirty="0"/>
              <a:t>Obrany</a:t>
            </a:r>
          </a:p>
          <a:p>
            <a:r>
              <a:rPr lang="cs-CZ" dirty="0"/>
              <a:t>Financí</a:t>
            </a:r>
          </a:p>
          <a:p>
            <a:r>
              <a:rPr lang="cs-CZ" dirty="0"/>
              <a:t>Kultury</a:t>
            </a:r>
          </a:p>
          <a:p>
            <a:r>
              <a:rPr lang="cs-CZ" dirty="0"/>
              <a:t>Školství</a:t>
            </a:r>
          </a:p>
          <a:p>
            <a:r>
              <a:rPr lang="cs-CZ" dirty="0"/>
              <a:t>Zemědělství, lesnictví a vod</a:t>
            </a:r>
          </a:p>
          <a:p>
            <a:r>
              <a:rPr lang="cs-CZ" dirty="0"/>
              <a:t>Těžby a energetiky</a:t>
            </a:r>
          </a:p>
          <a:p>
            <a:r>
              <a:rPr lang="cs-CZ" dirty="0"/>
              <a:t>Obchodu</a:t>
            </a:r>
          </a:p>
          <a:p>
            <a:r>
              <a:rPr lang="cs-CZ" dirty="0"/>
              <a:t>Životního prostředí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32ECA359-3C22-4708-8653-228BB5393629}"/>
              </a:ext>
            </a:extLst>
          </p:cNvPr>
          <p:cNvSpPr txBox="1">
            <a:spLocks/>
          </p:cNvSpPr>
          <p:nvPr/>
        </p:nvSpPr>
        <p:spPr>
          <a:xfrm>
            <a:off x="4325112" y="1987867"/>
            <a:ext cx="49956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DFA0DE3-20B7-4970-92CF-998D66793E86}"/>
              </a:ext>
            </a:extLst>
          </p:cNvPr>
          <p:cNvSpPr txBox="1"/>
          <p:nvPr/>
        </p:nvSpPr>
        <p:spPr>
          <a:xfrm>
            <a:off x="8839200" y="2304288"/>
            <a:ext cx="2865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19 mužů / 9 žen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392F80A0-3562-BB6A-4155-BFE90FC18146}"/>
              </a:ext>
            </a:extLst>
          </p:cNvPr>
          <p:cNvSpPr txBox="1">
            <a:spLocks/>
          </p:cNvSpPr>
          <p:nvPr/>
        </p:nvSpPr>
        <p:spPr>
          <a:xfrm>
            <a:off x="4406054" y="1876530"/>
            <a:ext cx="358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Průmyslu</a:t>
            </a:r>
          </a:p>
          <a:p>
            <a:r>
              <a:rPr lang="cs-CZ" dirty="0"/>
              <a:t>Stavebnictví a dopravy</a:t>
            </a:r>
          </a:p>
          <a:p>
            <a:r>
              <a:rPr lang="cs-CZ" dirty="0"/>
              <a:t>Turistiky a mládeže</a:t>
            </a:r>
          </a:p>
          <a:p>
            <a:r>
              <a:rPr lang="cs-CZ" dirty="0"/>
              <a:t>Spravedlnosti</a:t>
            </a:r>
          </a:p>
          <a:p>
            <a:r>
              <a:rPr lang="cs-CZ" dirty="0"/>
              <a:t>Státní správy</a:t>
            </a:r>
          </a:p>
          <a:p>
            <a:r>
              <a:rPr lang="cs-CZ" dirty="0"/>
              <a:t>Lidských práv a menšin</a:t>
            </a:r>
          </a:p>
          <a:p>
            <a:r>
              <a:rPr lang="cs-CZ" dirty="0"/>
              <a:t>Vnitra</a:t>
            </a:r>
          </a:p>
          <a:p>
            <a:r>
              <a:rPr lang="cs-CZ" dirty="0"/>
              <a:t>Evropské integrace</a:t>
            </a:r>
          </a:p>
          <a:p>
            <a:r>
              <a:rPr lang="cs-CZ" dirty="0"/>
              <a:t>Zdravotnictví</a:t>
            </a:r>
          </a:p>
          <a:p>
            <a:r>
              <a:rPr lang="cs-CZ" dirty="0"/>
              <a:t>Práce, zaměstnanosti a otázek důchodců a veteránů</a:t>
            </a:r>
          </a:p>
          <a:p>
            <a:r>
              <a:rPr lang="cs-CZ" dirty="0"/>
              <a:t>Pro rodinu</a:t>
            </a:r>
          </a:p>
          <a:p>
            <a:r>
              <a:rPr lang="cs-CZ" dirty="0"/>
              <a:t>Sport</a:t>
            </a:r>
          </a:p>
          <a:p>
            <a:r>
              <a:rPr lang="cs-CZ" dirty="0"/>
              <a:t>Venkova</a:t>
            </a:r>
          </a:p>
          <a:p>
            <a:r>
              <a:rPr lang="cs-CZ" dirty="0"/>
              <a:t>Vědy a inovací</a:t>
            </a:r>
          </a:p>
          <a:p>
            <a:r>
              <a:rPr lang="cs-CZ" dirty="0"/>
              <a:t>Telekomunikací a informací</a:t>
            </a:r>
          </a:p>
          <a:p>
            <a:r>
              <a:rPr lang="cs-CZ" dirty="0"/>
              <a:t>Veřejné investice</a:t>
            </a:r>
          </a:p>
          <a:p>
            <a:r>
              <a:rPr lang="cs-CZ" dirty="0"/>
              <a:t>Bez portfeje pro zaostalé okresy</a:t>
            </a:r>
          </a:p>
          <a:p>
            <a:r>
              <a:rPr lang="cs-CZ" dirty="0"/>
              <a:t>2x bez portfeje...</a:t>
            </a:r>
          </a:p>
        </p:txBody>
      </p:sp>
    </p:spTree>
    <p:extLst>
      <p:ext uri="{BB962C8B-B14F-4D97-AF65-F5344CB8AC3E}">
        <p14:creationId xmlns:p14="http://schemas.microsoft.com/office/powerpoint/2010/main" val="1996799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3CC5D0-CB19-4CC2-A200-537D81F56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Základní charakteristika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9C2987-EF98-42E5-BF55-4E4E80C1D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1900" dirty="0"/>
              <a:t>Srbsko je PARLAMENTNÍ REPUBLIKA</a:t>
            </a:r>
          </a:p>
          <a:p>
            <a:r>
              <a:rPr lang="cs-CZ" sz="1900" dirty="0" err="1"/>
              <a:t>Narodna</a:t>
            </a:r>
            <a:r>
              <a:rPr lang="cs-CZ" sz="1900" dirty="0"/>
              <a:t> skupština (jednokomorový parlament)</a:t>
            </a:r>
          </a:p>
          <a:p>
            <a:r>
              <a:rPr lang="cs-CZ" sz="1900" dirty="0"/>
              <a:t>250 poslanců</a:t>
            </a:r>
          </a:p>
          <a:p>
            <a:r>
              <a:rPr lang="cs-CZ" sz="1900" dirty="0"/>
              <a:t>4 roky</a:t>
            </a:r>
          </a:p>
          <a:p>
            <a:r>
              <a:rPr lang="cs-CZ" sz="1900" dirty="0"/>
              <a:t>Poměrný volební systém</a:t>
            </a:r>
          </a:p>
          <a:p>
            <a:endParaRPr lang="cs-CZ" sz="1900" dirty="0"/>
          </a:p>
          <a:p>
            <a:r>
              <a:rPr lang="cs-CZ" sz="1900" dirty="0"/>
              <a:t>Volby: 2000, 2003, 2007, 2008, 2012, 2014, 2016, 2020, 2022</a:t>
            </a:r>
          </a:p>
        </p:txBody>
      </p:sp>
      <p:pic>
        <p:nvPicPr>
          <p:cNvPr id="4" name="Obrázek 3" descr="Obsah obrázku silnice, exteriér, budova, staré&#10;&#10;Popis byl vytvořen automaticky">
            <a:extLst>
              <a:ext uri="{FF2B5EF4-FFF2-40B4-BE49-F238E27FC236}">
                <a16:creationId xmlns:a16="http://schemas.microsoft.com/office/drawing/2014/main" id="{7C65095A-F140-89C9-D270-7DCF40A223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2263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100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41266-4959-4616-A0AD-D4E566049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Prezidenti Srbska od r. 2006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9E04DA8-1487-483F-8246-47F4DD067E1C}"/>
              </a:ext>
            </a:extLst>
          </p:cNvPr>
          <p:cNvSpPr txBox="1"/>
          <p:nvPr/>
        </p:nvSpPr>
        <p:spPr>
          <a:xfrm>
            <a:off x="832624" y="4833406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Boris </a:t>
            </a:r>
            <a:r>
              <a:rPr lang="cs-CZ" dirty="0" err="1"/>
              <a:t>Tadić</a:t>
            </a:r>
            <a:endParaRPr lang="cs-CZ" dirty="0"/>
          </a:p>
          <a:p>
            <a:pPr algn="ctr"/>
            <a:r>
              <a:rPr lang="cs-CZ" dirty="0"/>
              <a:t>(2006–2012)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B8BD395-40FA-4A76-AE07-077BE6494F6D}"/>
              </a:ext>
            </a:extLst>
          </p:cNvPr>
          <p:cNvSpPr txBox="1"/>
          <p:nvPr/>
        </p:nvSpPr>
        <p:spPr>
          <a:xfrm>
            <a:off x="4293917" y="4833405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Tomislav </a:t>
            </a:r>
            <a:r>
              <a:rPr lang="cs-CZ" dirty="0" err="1"/>
              <a:t>Nikolić</a:t>
            </a:r>
            <a:endParaRPr lang="cs-CZ" dirty="0"/>
          </a:p>
          <a:p>
            <a:pPr algn="ctr"/>
            <a:r>
              <a:rPr lang="cs-CZ" dirty="0"/>
              <a:t>(2012–2017)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0D01E14-ECFE-41E5-8505-5F2D87529467}"/>
              </a:ext>
            </a:extLst>
          </p:cNvPr>
          <p:cNvSpPr txBox="1"/>
          <p:nvPr/>
        </p:nvSpPr>
        <p:spPr>
          <a:xfrm>
            <a:off x="8179403" y="4732172"/>
            <a:ext cx="352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Aleksandar Vučić</a:t>
            </a:r>
          </a:p>
          <a:p>
            <a:pPr algn="ctr"/>
            <a:r>
              <a:rPr lang="cs-CZ" dirty="0"/>
              <a:t>(2017–)</a:t>
            </a:r>
          </a:p>
        </p:txBody>
      </p:sp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41C7616-020C-4A15-BE8D-0E82F22A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01" y="1720368"/>
            <a:ext cx="2235429" cy="3011805"/>
          </a:xfrm>
          <a:prstGeom prst="rect">
            <a:avLst/>
          </a:prstGeom>
        </p:spPr>
      </p:pic>
      <p:pic>
        <p:nvPicPr>
          <p:cNvPr id="12" name="Obrázek 11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B6AA3B89-831D-4162-BA4E-DB9846803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295" y="1720368"/>
            <a:ext cx="2239324" cy="3011804"/>
          </a:xfrm>
          <a:prstGeom prst="rect">
            <a:avLst/>
          </a:prstGeom>
        </p:spPr>
      </p:pic>
      <p:pic>
        <p:nvPicPr>
          <p:cNvPr id="14" name="Obrázek 13" descr="Obsah obrázku osoba, muž, brýle, interiér&#10;&#10;Popis byl vytvořen automaticky">
            <a:extLst>
              <a:ext uri="{FF2B5EF4-FFF2-40B4-BE49-F238E27FC236}">
                <a16:creationId xmlns:a16="http://schemas.microsoft.com/office/drawing/2014/main" id="{7F74606D-4736-49B0-B9A0-E27A2B52E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064" y="1619136"/>
            <a:ext cx="2220381" cy="3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482C4-E5AA-470C-97AB-F17E8B469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ze srbské politiky</a:t>
            </a:r>
          </a:p>
        </p:txBody>
      </p:sp>
      <p:pic>
        <p:nvPicPr>
          <p:cNvPr id="5" name="Zástupný obsah 4" descr="Obsah obrázku osoba, interiér, vsedě, lidé&#10;&#10;Popis byl vytvořen automaticky">
            <a:extLst>
              <a:ext uri="{FF2B5EF4-FFF2-40B4-BE49-F238E27FC236}">
                <a16:creationId xmlns:a16="http://schemas.microsoft.com/office/drawing/2014/main" id="{CCD2EB64-B596-4B75-9C51-831B176F1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611661"/>
            <a:ext cx="6004560" cy="4223207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14E8F9A-9E48-4E67-BD5E-884EAADF296D}"/>
              </a:ext>
            </a:extLst>
          </p:cNvPr>
          <p:cNvSpPr txBox="1"/>
          <p:nvPr/>
        </p:nvSpPr>
        <p:spPr>
          <a:xfrm>
            <a:off x="7120128" y="1690688"/>
            <a:ext cx="4748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Ana </a:t>
            </a:r>
            <a:r>
              <a:rPr lang="cs-CZ" dirty="0" err="1"/>
              <a:t>Brnabić</a:t>
            </a:r>
            <a:r>
              <a:rPr lang="cs-CZ" dirty="0"/>
              <a:t> má se svou partnerkou dítě.</a:t>
            </a:r>
          </a:p>
          <a:p>
            <a:endParaRPr lang="cs-CZ" dirty="0"/>
          </a:p>
          <a:p>
            <a:r>
              <a:rPr lang="cs-CZ" dirty="0"/>
              <a:t>=&gt;</a:t>
            </a:r>
          </a:p>
          <a:p>
            <a:endParaRPr lang="cs-CZ" dirty="0"/>
          </a:p>
          <a:p>
            <a:r>
              <a:rPr lang="cs-CZ" dirty="0"/>
              <a:t>Pokřivený obraz Srbska/SNS/Any </a:t>
            </a:r>
            <a:r>
              <a:rPr lang="cs-CZ" dirty="0" err="1"/>
              <a:t>Brnabić</a:t>
            </a:r>
            <a:r>
              <a:rPr lang="cs-CZ" dirty="0"/>
              <a:t>, zejména v zahraničí.</a:t>
            </a:r>
          </a:p>
        </p:txBody>
      </p:sp>
      <p:pic>
        <p:nvPicPr>
          <p:cNvPr id="8" name="Obrázek 7" descr="Obsah obrázku osoba, držení, žena, podepsat&#10;&#10;Popis byl vytvořen automaticky">
            <a:extLst>
              <a:ext uri="{FF2B5EF4-FFF2-40B4-BE49-F238E27FC236}">
                <a16:creationId xmlns:a16="http://schemas.microsoft.com/office/drawing/2014/main" id="{705C7D20-0834-479A-8618-6C1927FE0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829" y="0"/>
            <a:ext cx="4344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4AF2E-8978-4BFE-B8CA-5CA37A7B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Ivica </a:t>
            </a:r>
            <a:r>
              <a:rPr lang="cs-CZ" dirty="0" err="1"/>
              <a:t>Dačić</a:t>
            </a:r>
            <a:r>
              <a:rPr lang="cs-CZ" dirty="0"/>
              <a:t> zpívá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96CA02-6540-4EE8-B3A3-26AB385D6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Ivica </a:t>
            </a:r>
            <a:r>
              <a:rPr lang="cs-CZ" dirty="0" err="1">
                <a:hlinkClick r:id="rId2"/>
              </a:rPr>
              <a:t>Dačić</a:t>
            </a:r>
            <a:r>
              <a:rPr lang="cs-CZ" dirty="0">
                <a:hlinkClick r:id="rId2"/>
              </a:rPr>
              <a:t> zpívá Erdoganovi</a:t>
            </a:r>
            <a:r>
              <a:rPr lang="cs-CZ" dirty="0"/>
              <a:t> (Turecky)</a:t>
            </a:r>
          </a:p>
          <a:p>
            <a:r>
              <a:rPr lang="cs-CZ" dirty="0">
                <a:hlinkClick r:id="rId3"/>
              </a:rPr>
              <a:t>Ivica </a:t>
            </a:r>
            <a:r>
              <a:rPr lang="cs-CZ" dirty="0" err="1">
                <a:hlinkClick r:id="rId3"/>
              </a:rPr>
              <a:t>Dačić</a:t>
            </a:r>
            <a:r>
              <a:rPr lang="cs-CZ" dirty="0">
                <a:hlinkClick r:id="rId3"/>
              </a:rPr>
              <a:t> zpívá řecky</a:t>
            </a:r>
            <a:endParaRPr lang="cs-CZ" dirty="0"/>
          </a:p>
          <a:p>
            <a:r>
              <a:rPr lang="cs-CZ" dirty="0">
                <a:hlinkClick r:id="rId4"/>
              </a:rPr>
              <a:t>Ivica </a:t>
            </a:r>
            <a:r>
              <a:rPr lang="cs-CZ" dirty="0" err="1">
                <a:hlinkClick r:id="rId4"/>
              </a:rPr>
              <a:t>Dačić</a:t>
            </a:r>
            <a:r>
              <a:rPr lang="cs-CZ" dirty="0">
                <a:hlinkClick r:id="rId4"/>
              </a:rPr>
              <a:t> zpívá v autobuse</a:t>
            </a:r>
            <a:endParaRPr lang="cs-CZ" dirty="0"/>
          </a:p>
          <a:p>
            <a:pPr lvl="1"/>
            <a:r>
              <a:rPr lang="cs-CZ" dirty="0"/>
              <a:t>Originál je zde: </a:t>
            </a:r>
            <a:r>
              <a:rPr lang="cs-CZ" dirty="0">
                <a:hlinkClick r:id="rId5"/>
              </a:rPr>
              <a:t>https://youtu.be/f46LkPDypSY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99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9490C-77AF-46B0-9D9F-9C743FA46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Super-Alek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8B0C2C-6AC8-41AD-A612-1E776D12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Vučić zachraňuje diváka (byl to herec)</a:t>
            </a:r>
            <a:endParaRPr lang="cs-CZ" dirty="0"/>
          </a:p>
          <a:p>
            <a:r>
              <a:rPr lang="cs-CZ" dirty="0">
                <a:hlinkClick r:id="rId3"/>
              </a:rPr>
              <a:t>Vučić si připisuje blok</a:t>
            </a:r>
            <a:endParaRPr lang="cs-CZ" dirty="0"/>
          </a:p>
          <a:p>
            <a:r>
              <a:rPr lang="cs-CZ" dirty="0">
                <a:hlinkClick r:id="rId4"/>
              </a:rPr>
              <a:t>Vučić vyhrožuje NATO „Za jednoho Srba zabijeme sto muslimů“</a:t>
            </a:r>
            <a:endParaRPr lang="cs-CZ" dirty="0"/>
          </a:p>
          <a:p>
            <a:r>
              <a:rPr lang="cs-CZ" dirty="0">
                <a:hlinkClick r:id="rId5"/>
              </a:rPr>
              <a:t>Vučić zjišťuje, že právě podepsal stěhování ambasády do Jeruzaléma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812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B8A7C2-03B8-40D7-B898-9F56F9954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Politické strany v Srbsku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4A3C02-7CA8-43F6-AFD6-E5A7062CC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Charakteristika pomocí trojitého klíče:</a:t>
            </a:r>
          </a:p>
          <a:p>
            <a:pPr marL="514350" indent="-514350">
              <a:buAutoNum type="arabicParenR"/>
            </a:pPr>
            <a:r>
              <a:rPr lang="cs-CZ" dirty="0"/>
              <a:t>Politická ideologie</a:t>
            </a:r>
          </a:p>
          <a:p>
            <a:pPr marL="514350" indent="-514350">
              <a:buAutoNum type="arabicParenR"/>
            </a:pPr>
            <a:r>
              <a:rPr lang="cs-CZ" dirty="0"/>
              <a:t>EU</a:t>
            </a:r>
          </a:p>
          <a:p>
            <a:pPr marL="514350" indent="-514350">
              <a:buAutoNum type="arabicParenR"/>
            </a:pPr>
            <a:r>
              <a:rPr lang="cs-CZ" dirty="0"/>
              <a:t>Kosovo</a:t>
            </a:r>
          </a:p>
        </p:txBody>
      </p:sp>
    </p:spTree>
    <p:extLst>
      <p:ext uri="{BB962C8B-B14F-4D97-AF65-F5344CB8AC3E}">
        <p14:creationId xmlns:p14="http://schemas.microsoft.com/office/powerpoint/2010/main" val="27239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6B11D-232A-4A6D-AA9E-2D301527C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pokroková strana 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Srpska</a:t>
            </a:r>
            <a:r>
              <a:rPr lang="cs-CZ" dirty="0"/>
              <a:t> </a:t>
            </a:r>
            <a:r>
              <a:rPr lang="cs-CZ" dirty="0" err="1"/>
              <a:t>napredna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(SNS)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B8792D-5226-4FD5-8E0F-8F25B9EAD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17063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/>
              <a:t>Zal</a:t>
            </a:r>
            <a:r>
              <a:rPr lang="cs-CZ" dirty="0"/>
              <a:t>. 2008 po rozkolu uvnitř Srbské radikální strany</a:t>
            </a:r>
          </a:p>
          <a:p>
            <a:r>
              <a:rPr lang="cs-CZ" dirty="0"/>
              <a:t>Předseda: Miloš </a:t>
            </a:r>
            <a:r>
              <a:rPr lang="cs-CZ" dirty="0" err="1"/>
              <a:t>Vučević</a:t>
            </a:r>
            <a:r>
              <a:rPr lang="cs-CZ" dirty="0"/>
              <a:t>*</a:t>
            </a:r>
          </a:p>
          <a:p>
            <a:r>
              <a:rPr lang="cs-CZ" dirty="0"/>
              <a:t>Ideologie: středopravicová, „big </a:t>
            </a:r>
            <a:r>
              <a:rPr lang="cs-CZ" dirty="0" err="1"/>
              <a:t>tent</a:t>
            </a:r>
            <a:r>
              <a:rPr lang="cs-CZ" dirty="0"/>
              <a:t>“ = národní konzervatismus, </a:t>
            </a:r>
            <a:r>
              <a:rPr lang="cs-CZ" dirty="0" err="1"/>
              <a:t>proevropeismus</a:t>
            </a:r>
            <a:r>
              <a:rPr lang="cs-CZ" dirty="0"/>
              <a:t>, populismus</a:t>
            </a:r>
          </a:p>
          <a:p>
            <a:r>
              <a:rPr lang="cs-CZ" dirty="0"/>
              <a:t>800 000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BCB8447-1900-4ADD-BE37-1C5221DEE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7" b="19281"/>
          <a:stretch/>
        </p:blipFill>
        <p:spPr>
          <a:xfrm>
            <a:off x="8881872" y="568807"/>
            <a:ext cx="2816352" cy="1121881"/>
          </a:xfrm>
          <a:prstGeom prst="rect">
            <a:avLst/>
          </a:prstGeom>
        </p:spPr>
      </p:pic>
      <p:pic>
        <p:nvPicPr>
          <p:cNvPr id="7" name="Obrázek 6" descr="Obsah obrázku muž, osoba, oblek, vázanka&#10;&#10;Popis byl vytvořen automaticky">
            <a:extLst>
              <a:ext uri="{FF2B5EF4-FFF2-40B4-BE49-F238E27FC236}">
                <a16:creationId xmlns:a16="http://schemas.microsoft.com/office/drawing/2014/main" id="{02AAF6CB-00B2-4B69-8438-5E2D89157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48" y="3368040"/>
            <a:ext cx="2286000" cy="3429000"/>
          </a:xfrm>
          <a:prstGeom prst="rect">
            <a:avLst/>
          </a:prstGeom>
        </p:spPr>
      </p:pic>
      <p:pic>
        <p:nvPicPr>
          <p:cNvPr id="9" name="Obrázek 8" descr="Obsah obrázku osoba, muž, oblek, vázanka&#10;&#10;Popis byl vytvořen automaticky">
            <a:extLst>
              <a:ext uri="{FF2B5EF4-FFF2-40B4-BE49-F238E27FC236}">
                <a16:creationId xmlns:a16="http://schemas.microsoft.com/office/drawing/2014/main" id="{AC389A35-4FE8-4426-99A3-7098FE1B77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161" y="3368039"/>
            <a:ext cx="2602887" cy="3428999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3890FBD8-EE72-4E0D-884E-8CD4FC656E0C}"/>
              </a:ext>
            </a:extLst>
          </p:cNvPr>
          <p:cNvSpPr txBox="1"/>
          <p:nvPr/>
        </p:nvSpPr>
        <p:spPr>
          <a:xfrm>
            <a:off x="1109472" y="5779008"/>
            <a:ext cx="42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Alexandar</a:t>
            </a:r>
            <a:r>
              <a:rPr lang="cs-CZ" dirty="0"/>
              <a:t> </a:t>
            </a:r>
            <a:r>
              <a:rPr lang="cs-CZ" dirty="0" err="1"/>
              <a:t>Vučić</a:t>
            </a:r>
            <a:r>
              <a:rPr lang="cs-CZ" dirty="0"/>
              <a:t> (předseda, prezident)</a:t>
            </a:r>
          </a:p>
          <a:p>
            <a:r>
              <a:rPr lang="cs-CZ" dirty="0"/>
              <a:t>Tomislav </a:t>
            </a:r>
            <a:r>
              <a:rPr lang="cs-CZ" dirty="0" err="1"/>
              <a:t>Nikolić</a:t>
            </a:r>
            <a:r>
              <a:rPr lang="cs-CZ" dirty="0"/>
              <a:t> (prezident 2012–2017)</a:t>
            </a:r>
          </a:p>
        </p:txBody>
      </p:sp>
    </p:spTree>
    <p:extLst>
      <p:ext uri="{BB962C8B-B14F-4D97-AF65-F5344CB8AC3E}">
        <p14:creationId xmlns:p14="http://schemas.microsoft.com/office/powerpoint/2010/main" val="20046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Socialistická strana Srbska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Socijalistička</a:t>
            </a:r>
            <a:r>
              <a:rPr lang="cs-CZ" dirty="0"/>
              <a:t> </a:t>
            </a:r>
            <a:r>
              <a:rPr lang="cs-CZ" dirty="0" err="1"/>
              <a:t>partija</a:t>
            </a:r>
            <a:r>
              <a:rPr lang="cs-CZ" dirty="0"/>
              <a:t> </a:t>
            </a:r>
            <a:r>
              <a:rPr lang="cs-CZ" dirty="0" err="1"/>
              <a:t>Srbije</a:t>
            </a:r>
            <a:r>
              <a:rPr lang="cs-CZ" dirty="0"/>
              <a:t> (SPS)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0577F1C-B934-403B-9BC9-DC2A4AA08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26" y="204788"/>
            <a:ext cx="3571875" cy="1485900"/>
          </a:xfrm>
        </p:spPr>
      </p:pic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1990 po rozpadu KS Srbska</a:t>
            </a:r>
          </a:p>
          <a:p>
            <a:r>
              <a:rPr lang="cs-CZ" dirty="0"/>
              <a:t>Předseda: Ivica </a:t>
            </a:r>
            <a:r>
              <a:rPr lang="cs-CZ" dirty="0" err="1"/>
              <a:t>Dačić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levicový nacionalismus, populismus</a:t>
            </a:r>
          </a:p>
          <a:p>
            <a:r>
              <a:rPr lang="cs-CZ" dirty="0"/>
              <a:t>100 000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ne</a:t>
            </a:r>
          </a:p>
        </p:txBody>
      </p:sp>
      <p:pic>
        <p:nvPicPr>
          <p:cNvPr id="8" name="Obrázek 7" descr="Obsah obrázku osoba, interiér, muž, stůl&#10;&#10;Popis byl vytvořen automaticky">
            <a:extLst>
              <a:ext uri="{FF2B5EF4-FFF2-40B4-BE49-F238E27FC236}">
                <a16:creationId xmlns:a16="http://schemas.microsoft.com/office/drawing/2014/main" id="{9808E9EC-67BE-4B5D-9DD4-0FBFA4AA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12" y="3675010"/>
            <a:ext cx="2305286" cy="3042782"/>
          </a:xfrm>
          <a:prstGeom prst="rect">
            <a:avLst/>
          </a:prstGeom>
        </p:spPr>
      </p:pic>
      <p:pic>
        <p:nvPicPr>
          <p:cNvPr id="10" name="Obrázek 9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1A4A4046-09F4-4B7A-850E-2B833B6406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84" y="3813048"/>
            <a:ext cx="1920240" cy="2560320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Ivica </a:t>
            </a:r>
            <a:r>
              <a:rPr lang="cs-CZ" sz="2800" dirty="0" err="1"/>
              <a:t>Dačić</a:t>
            </a:r>
            <a:r>
              <a:rPr lang="cs-CZ" sz="2800" dirty="0"/>
              <a:t> | Slobodan </a:t>
            </a:r>
            <a:r>
              <a:rPr lang="cs-CZ" sz="2800" dirty="0" err="1"/>
              <a:t>Milošević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495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</a:t>
            </a:r>
            <a:br>
              <a:rPr lang="cs-CZ" dirty="0"/>
            </a:br>
            <a:r>
              <a:rPr lang="cs-CZ" dirty="0"/>
              <a:t>/ </a:t>
            </a:r>
            <a:r>
              <a:rPr lang="cs-CZ" dirty="0" err="1"/>
              <a:t>Demokratska</a:t>
            </a:r>
            <a:r>
              <a:rPr lang="cs-CZ" dirty="0"/>
              <a:t> </a:t>
            </a:r>
            <a:r>
              <a:rPr lang="cs-CZ" dirty="0" err="1"/>
              <a:t>stranka</a:t>
            </a:r>
            <a:r>
              <a:rPr lang="cs-CZ" dirty="0"/>
              <a:t> (DS)</a:t>
            </a: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1919–1948; obnovena 1990</a:t>
            </a:r>
          </a:p>
          <a:p>
            <a:r>
              <a:rPr lang="cs-CZ" dirty="0"/>
              <a:t>Předseda: Zoran </a:t>
            </a:r>
            <a:r>
              <a:rPr lang="cs-CZ" dirty="0" err="1"/>
              <a:t>Lutovac</a:t>
            </a:r>
            <a:endParaRPr lang="cs-CZ" dirty="0"/>
          </a:p>
          <a:p>
            <a:r>
              <a:rPr lang="cs-CZ" dirty="0"/>
              <a:t>Ideologie: </a:t>
            </a:r>
            <a:r>
              <a:rPr lang="cs-CZ" dirty="0" err="1"/>
              <a:t>středolevicová</a:t>
            </a:r>
            <a:r>
              <a:rPr lang="cs-CZ" dirty="0"/>
              <a:t>, sociální demokracie, </a:t>
            </a:r>
            <a:r>
              <a:rPr lang="cs-CZ" dirty="0" err="1"/>
              <a:t>proevropeismus</a:t>
            </a:r>
            <a:r>
              <a:rPr lang="cs-CZ" dirty="0"/>
              <a:t>, sociální liberalismus</a:t>
            </a:r>
          </a:p>
          <a:p>
            <a:r>
              <a:rPr lang="cs-CZ" dirty="0"/>
              <a:t>Cca 19 000 členů</a:t>
            </a:r>
          </a:p>
          <a:p>
            <a:r>
              <a:rPr lang="cs-CZ" dirty="0"/>
              <a:t>EU = ano</a:t>
            </a:r>
          </a:p>
          <a:p>
            <a:r>
              <a:rPr lang="cs-CZ" dirty="0"/>
              <a:t>Kosovo = zdrženlivý postoj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Zoran </a:t>
            </a:r>
            <a:r>
              <a:rPr lang="cs-CZ" sz="2800" dirty="0" err="1"/>
              <a:t>Đinđić</a:t>
            </a:r>
            <a:r>
              <a:rPr lang="cs-CZ" sz="2800" dirty="0"/>
              <a:t> | Boris </a:t>
            </a:r>
            <a:r>
              <a:rPr lang="cs-CZ" sz="2800" dirty="0" err="1"/>
              <a:t>Tadić</a:t>
            </a:r>
            <a:endParaRPr lang="cs-CZ" sz="2800" dirty="0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A95C336-C76E-46D7-ACC9-B70F76F39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28" y="618395"/>
            <a:ext cx="4709160" cy="945102"/>
          </a:xfrm>
        </p:spPr>
      </p:pic>
      <p:pic>
        <p:nvPicPr>
          <p:cNvPr id="13" name="Obrázek 12" descr="Obsah obrázku osoba, muž, oblek, držení&#10;&#10;Popis byl vytvořen automaticky">
            <a:extLst>
              <a:ext uri="{FF2B5EF4-FFF2-40B4-BE49-F238E27FC236}">
                <a16:creationId xmlns:a16="http://schemas.microsoft.com/office/drawing/2014/main" id="{EA49D86C-563D-4EF4-9A1C-EE6CDA7B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513" y="3950208"/>
            <a:ext cx="1918430" cy="2467356"/>
          </a:xfrm>
          <a:prstGeom prst="rect">
            <a:avLst/>
          </a:prstGeom>
        </p:spPr>
      </p:pic>
      <p:pic>
        <p:nvPicPr>
          <p:cNvPr id="15" name="Obrázek 14" descr="Obsah obrázku osoba, muž, vázanka, oblek&#10;&#10;Popis byl vytvořen automaticky">
            <a:extLst>
              <a:ext uri="{FF2B5EF4-FFF2-40B4-BE49-F238E27FC236}">
                <a16:creationId xmlns:a16="http://schemas.microsoft.com/office/drawing/2014/main" id="{C9E90113-0494-4B0B-8F3D-3163702067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3774059"/>
            <a:ext cx="2039112" cy="27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3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Demokratická strana Srbska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Demokratska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</a:t>
            </a:r>
            <a:r>
              <a:rPr lang="cs-CZ" sz="4000" dirty="0" err="1"/>
              <a:t>Srbije</a:t>
            </a:r>
            <a:r>
              <a:rPr lang="cs-CZ" sz="4000" dirty="0"/>
              <a:t> (DSS)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1992</a:t>
            </a:r>
          </a:p>
          <a:p>
            <a:r>
              <a:rPr lang="cs-CZ" dirty="0"/>
              <a:t>Předseda: Miloš </a:t>
            </a:r>
            <a:r>
              <a:rPr lang="cs-CZ" dirty="0" err="1"/>
              <a:t>Jovanović</a:t>
            </a:r>
            <a:endParaRPr lang="cs-CZ" dirty="0"/>
          </a:p>
          <a:p>
            <a:r>
              <a:rPr lang="cs-CZ" dirty="0"/>
              <a:t>Ideologie: pravicová, konzervativní, nacionalistická, křesťansko-demokratická, euroskeptická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Koštunica</a:t>
            </a:r>
            <a:endParaRPr lang="cs-CZ" sz="2800" dirty="0"/>
          </a:p>
        </p:txBody>
      </p:sp>
      <p:pic>
        <p:nvPicPr>
          <p:cNvPr id="7" name="Zástupný obsah 6" descr="Obsah obrázku exteriér, modrá, podepsat&#10;&#10;Popis byl vytvořen automaticky">
            <a:extLst>
              <a:ext uri="{FF2B5EF4-FFF2-40B4-BE49-F238E27FC236}">
                <a16:creationId xmlns:a16="http://schemas.microsoft.com/office/drawing/2014/main" id="{335BF7E0-D97F-469A-B392-D5D7B151F1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44" y="465931"/>
            <a:ext cx="3409950" cy="1123950"/>
          </a:xfrm>
        </p:spPr>
      </p:pic>
      <p:pic>
        <p:nvPicPr>
          <p:cNvPr id="10" name="Obrázek 9" descr="Obsah obrázku muž, osoba, oblek, vpředu&#10;&#10;Popis byl vytvořen automaticky">
            <a:extLst>
              <a:ext uri="{FF2B5EF4-FFF2-40B4-BE49-F238E27FC236}">
                <a16:creationId xmlns:a16="http://schemas.microsoft.com/office/drawing/2014/main" id="{E993A779-AD93-4FC0-A6A5-3D6F4D22D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472" y="3429000"/>
            <a:ext cx="2243328" cy="346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6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F0CD2-E0B0-47FA-B581-ACE0E55FB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Srbská radikální strana</a:t>
            </a:r>
            <a:br>
              <a:rPr lang="cs-CZ" dirty="0"/>
            </a:br>
            <a:r>
              <a:rPr lang="cs-CZ" sz="4000" dirty="0"/>
              <a:t>/ </a:t>
            </a:r>
            <a:r>
              <a:rPr lang="cs-CZ" sz="4000" dirty="0" err="1"/>
              <a:t>Srpska</a:t>
            </a:r>
            <a:r>
              <a:rPr lang="cs-CZ" sz="4000" dirty="0"/>
              <a:t> </a:t>
            </a:r>
            <a:r>
              <a:rPr lang="cs-CZ" sz="4000" dirty="0" err="1"/>
              <a:t>radikalna</a:t>
            </a:r>
            <a:r>
              <a:rPr lang="cs-CZ" sz="4000" dirty="0"/>
              <a:t> </a:t>
            </a:r>
            <a:r>
              <a:rPr lang="cs-CZ" sz="4000" dirty="0" err="1"/>
              <a:t>stranka</a:t>
            </a:r>
            <a:r>
              <a:rPr lang="cs-CZ" sz="4000" dirty="0"/>
              <a:t> (SRS)</a:t>
            </a:r>
            <a:endParaRPr lang="cs-CZ" dirty="0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6D9F5C5D-272B-4A91-BC8B-311DBB4B283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2917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Zal</a:t>
            </a:r>
            <a:r>
              <a:rPr lang="cs-CZ" dirty="0"/>
              <a:t>. 1991, r. 2008 většina členů zakládá SNS (</a:t>
            </a:r>
            <a:r>
              <a:rPr lang="cs-CZ" dirty="0" err="1"/>
              <a:t>Nikolić</a:t>
            </a:r>
            <a:r>
              <a:rPr lang="cs-CZ" dirty="0"/>
              <a:t>, Vučić)</a:t>
            </a:r>
          </a:p>
          <a:p>
            <a:r>
              <a:rPr lang="cs-CZ" dirty="0"/>
              <a:t>Předseda: Vojislav </a:t>
            </a:r>
            <a:r>
              <a:rPr lang="cs-CZ" dirty="0" err="1"/>
              <a:t>Šešelj</a:t>
            </a:r>
            <a:endParaRPr lang="cs-CZ" dirty="0"/>
          </a:p>
          <a:p>
            <a:r>
              <a:rPr lang="cs-CZ" dirty="0"/>
              <a:t>Ideologie: pravicová, ultranacionalismus, euroskepticismus, rusofilství</a:t>
            </a:r>
          </a:p>
          <a:p>
            <a:r>
              <a:rPr lang="cs-CZ" dirty="0"/>
              <a:t>30 000 členů</a:t>
            </a:r>
          </a:p>
          <a:p>
            <a:r>
              <a:rPr lang="cs-CZ" dirty="0"/>
              <a:t>EU = ne</a:t>
            </a:r>
          </a:p>
          <a:p>
            <a:r>
              <a:rPr lang="cs-CZ" dirty="0"/>
              <a:t>Kosovo = ne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5754700-AFD4-4EB3-A32A-8FA4B51B961A}"/>
              </a:ext>
            </a:extLst>
          </p:cNvPr>
          <p:cNvSpPr txBox="1"/>
          <p:nvPr/>
        </p:nvSpPr>
        <p:spPr>
          <a:xfrm>
            <a:off x="1048512" y="5303520"/>
            <a:ext cx="5047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Vojislav </a:t>
            </a:r>
            <a:r>
              <a:rPr lang="cs-CZ" sz="2800" dirty="0" err="1"/>
              <a:t>Šešelj</a:t>
            </a:r>
            <a:endParaRPr lang="cs-CZ" sz="2800" dirty="0"/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C2F74DFA-C78A-4F16-A760-634F5B9AD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838" y="542544"/>
            <a:ext cx="3709183" cy="994061"/>
          </a:xfrm>
        </p:spPr>
      </p:pic>
      <p:pic>
        <p:nvPicPr>
          <p:cNvPr id="12" name="Obrázek 11" descr="Obsah obrázku osoba, muž, interiér, vsedě&#10;&#10;Popis byl vytvořen automaticky">
            <a:extLst>
              <a:ext uri="{FF2B5EF4-FFF2-40B4-BE49-F238E27FC236}">
                <a16:creationId xmlns:a16="http://schemas.microsoft.com/office/drawing/2014/main" id="{FCC1C987-150F-488C-AEAF-FF374BAC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515" y="3774377"/>
            <a:ext cx="2125033" cy="260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F08492-E9F0-4FBA-99A8-A7335E4B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2000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AD34379-E843-4164-BEEF-E573B37F4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53" y="2683351"/>
            <a:ext cx="7619047" cy="380952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01CD85C-5EF3-4A88-B6DE-5F7EA423CE5D}"/>
              </a:ext>
            </a:extLst>
          </p:cNvPr>
          <p:cNvSpPr txBox="1"/>
          <p:nvPr/>
        </p:nvSpPr>
        <p:spPr>
          <a:xfrm>
            <a:off x="962167" y="1690688"/>
            <a:ext cx="818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176 – Koalice DOS (Demokratická strana, Demokratická strana Srbska aj.)</a:t>
            </a:r>
          </a:p>
          <a:p>
            <a:r>
              <a:rPr lang="cs-CZ" dirty="0"/>
              <a:t>37 – Socialistická strana Srbska</a:t>
            </a:r>
          </a:p>
          <a:p>
            <a:r>
              <a:rPr lang="cs-CZ" dirty="0"/>
              <a:t>23 – Srbská radikální strana</a:t>
            </a:r>
          </a:p>
          <a:p>
            <a:r>
              <a:rPr lang="cs-CZ" dirty="0"/>
              <a:t>14 – Strana srbské jednoty</a:t>
            </a:r>
          </a:p>
        </p:txBody>
      </p:sp>
      <p:pic>
        <p:nvPicPr>
          <p:cNvPr id="8" name="Obrázek 7" descr="Obsah obrázku osoba, oblek, muž, vázanka&#10;&#10;Popis byl vytvořen automaticky">
            <a:extLst>
              <a:ext uri="{FF2B5EF4-FFF2-40B4-BE49-F238E27FC236}">
                <a16:creationId xmlns:a16="http://schemas.microsoft.com/office/drawing/2014/main" id="{6AB0EA65-C83A-4BE7-AF16-F7D4CCFB4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2" y="3227317"/>
            <a:ext cx="1671282" cy="222837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054ED72-486C-4B11-99F5-D2572F0B5B6F}"/>
              </a:ext>
            </a:extLst>
          </p:cNvPr>
          <p:cNvSpPr txBox="1"/>
          <p:nvPr/>
        </p:nvSpPr>
        <p:spPr>
          <a:xfrm>
            <a:off x="1078742" y="5581934"/>
            <a:ext cx="2817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Zoran </a:t>
            </a:r>
            <a:r>
              <a:rPr lang="cs-CZ" dirty="0" err="1"/>
              <a:t>Đinđić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83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836</Words>
  <Application>Microsoft Office PowerPoint</Application>
  <PresentationFormat>Širokoúhlá obrazovka</PresentationFormat>
  <Paragraphs>195</Paragraphs>
  <Slides>23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Současné Srbsko</vt:lpstr>
      <vt:lpstr>Základní charakteristika</vt:lpstr>
      <vt:lpstr>Politické strany v Srbsku</vt:lpstr>
      <vt:lpstr>Srbská pokroková strana  / Srpska napredna stranka (SNS)</vt:lpstr>
      <vt:lpstr>Socialistická strana Srbska / Socijalistička partija Srbije (SPS)</vt:lpstr>
      <vt:lpstr>Demokratická strana / Demokratska stranka (DS)</vt:lpstr>
      <vt:lpstr>Demokratická strana Srbska / Demokratska stranka Srbije (DSS)</vt:lpstr>
      <vt:lpstr>Srbská radikální strana / Srpska radikalna stranka (SRS)</vt:lpstr>
      <vt:lpstr>2000</vt:lpstr>
      <vt:lpstr>2003</vt:lpstr>
      <vt:lpstr>2007</vt:lpstr>
      <vt:lpstr>2008</vt:lpstr>
      <vt:lpstr>2012</vt:lpstr>
      <vt:lpstr>2014</vt:lpstr>
      <vt:lpstr>2016</vt:lpstr>
      <vt:lpstr>2020</vt:lpstr>
      <vt:lpstr>2022</vt:lpstr>
      <vt:lpstr>Prezentace aplikace PowerPoint</vt:lpstr>
      <vt:lpstr>3. vláda Any Brnabić – 25 ministerstev + 3 b.p.</vt:lpstr>
      <vt:lpstr>Prezidenti Srbska od r. 2006</vt:lpstr>
      <vt:lpstr>Zajímavosti ze srbské politiky</vt:lpstr>
      <vt:lpstr>Ivica Dačić zpívá</vt:lpstr>
      <vt:lpstr>Super-Alek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Současné Srbsko - politika</dc:title>
  <dc:creator>Pavel Pilch</dc:creator>
  <cp:lastModifiedBy>Pavel Pilch</cp:lastModifiedBy>
  <cp:revision>15</cp:revision>
  <dcterms:created xsi:type="dcterms:W3CDTF">2020-11-15T07:04:52Z</dcterms:created>
  <dcterms:modified xsi:type="dcterms:W3CDTF">2023-11-27T06:42:55Z</dcterms:modified>
</cp:coreProperties>
</file>