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357" r:id="rId4"/>
    <p:sldId id="359" r:id="rId5"/>
    <p:sldId id="360" r:id="rId6"/>
    <p:sldId id="344" r:id="rId7"/>
    <p:sldId id="345" r:id="rId8"/>
    <p:sldId id="346" r:id="rId9"/>
    <p:sldId id="347" r:id="rId10"/>
    <p:sldId id="348" r:id="rId11"/>
    <p:sldId id="351" r:id="rId12"/>
    <p:sldId id="257" r:id="rId13"/>
    <p:sldId id="352" r:id="rId14"/>
    <p:sldId id="258" r:id="rId15"/>
    <p:sldId id="259" r:id="rId16"/>
    <p:sldId id="260" r:id="rId17"/>
    <p:sldId id="261" r:id="rId18"/>
    <p:sldId id="262" r:id="rId19"/>
    <p:sldId id="350" r:id="rId20"/>
    <p:sldId id="349" r:id="rId21"/>
    <p:sldId id="264" r:id="rId22"/>
    <p:sldId id="266" r:id="rId23"/>
    <p:sldId id="270" r:id="rId24"/>
    <p:sldId id="271" r:id="rId25"/>
    <p:sldId id="272" r:id="rId26"/>
    <p:sldId id="279" r:id="rId27"/>
    <p:sldId id="280" r:id="rId28"/>
    <p:sldId id="281" r:id="rId29"/>
    <p:sldId id="282" r:id="rId30"/>
    <p:sldId id="273" r:id="rId31"/>
    <p:sldId id="283" r:id="rId32"/>
    <p:sldId id="284" r:id="rId33"/>
    <p:sldId id="307" r:id="rId34"/>
    <p:sldId id="274" r:id="rId35"/>
    <p:sldId id="275" r:id="rId36"/>
    <p:sldId id="276" r:id="rId37"/>
    <p:sldId id="277" r:id="rId38"/>
    <p:sldId id="278" r:id="rId39"/>
    <p:sldId id="287" r:id="rId40"/>
    <p:sldId id="288" r:id="rId41"/>
    <p:sldId id="285" r:id="rId42"/>
    <p:sldId id="286" r:id="rId43"/>
    <p:sldId id="289" r:id="rId44"/>
    <p:sldId id="293" r:id="rId45"/>
    <p:sldId id="290" r:id="rId46"/>
    <p:sldId id="294" r:id="rId47"/>
    <p:sldId id="300" r:id="rId48"/>
    <p:sldId id="295" r:id="rId49"/>
    <p:sldId id="296" r:id="rId50"/>
    <p:sldId id="297" r:id="rId51"/>
    <p:sldId id="372" r:id="rId52"/>
    <p:sldId id="298" r:id="rId53"/>
    <p:sldId id="309" r:id="rId54"/>
    <p:sldId id="303" r:id="rId55"/>
    <p:sldId id="304" r:id="rId56"/>
    <p:sldId id="353" r:id="rId57"/>
    <p:sldId id="302" r:id="rId58"/>
    <p:sldId id="368" r:id="rId59"/>
    <p:sldId id="333" r:id="rId60"/>
    <p:sldId id="331" r:id="rId61"/>
    <p:sldId id="305" r:id="rId62"/>
    <p:sldId id="312" r:id="rId63"/>
    <p:sldId id="306" r:id="rId64"/>
    <p:sldId id="354" r:id="rId65"/>
    <p:sldId id="367" r:id="rId66"/>
    <p:sldId id="361" r:id="rId67"/>
    <p:sldId id="365" r:id="rId68"/>
    <p:sldId id="364" r:id="rId69"/>
    <p:sldId id="363" r:id="rId70"/>
    <p:sldId id="366" r:id="rId71"/>
    <p:sldId id="362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175" autoAdjust="0"/>
  </p:normalViewPr>
  <p:slideViewPr>
    <p:cSldViewPr snapToGrid="0">
      <p:cViewPr varScale="1">
        <p:scale>
          <a:sx n="101" d="100"/>
          <a:sy n="101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5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71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6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5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2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2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71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5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42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12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77AB-DA71-427C-B6E5-7F8F1939BE0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Balkán  10.-15. století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65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353F6F-23A9-440A-8DF6-1B4FB2516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4E7674-2864-42D1-85C7-799A79BF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1663" y="1825625"/>
            <a:ext cx="5348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Balkán na počátku 13.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37" y="1690689"/>
            <a:ext cx="6752493" cy="4903542"/>
          </a:xfrm>
        </p:spPr>
      </p:pic>
    </p:spTree>
    <p:extLst>
      <p:ext uri="{BB962C8B-B14F-4D97-AF65-F5344CB8AC3E}">
        <p14:creationId xmlns:p14="http://schemas.microsoft.com/office/powerpoint/2010/main" val="427884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15AABF-CE2C-402F-A6BF-872F4206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0" y="0"/>
            <a:ext cx="984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Bulharsko za Ivana Asena II.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5" y="1690688"/>
            <a:ext cx="6031522" cy="5009050"/>
          </a:xfrm>
        </p:spPr>
      </p:pic>
    </p:spTree>
    <p:extLst>
      <p:ext uri="{BB962C8B-B14F-4D97-AF65-F5344CB8AC3E}">
        <p14:creationId xmlns:p14="http://schemas.microsoft.com/office/powerpoint/2010/main" val="301362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Ivan Asen II.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825625"/>
            <a:ext cx="3077308" cy="4768606"/>
          </a:xfrm>
        </p:spPr>
      </p:pic>
    </p:spTree>
    <p:extLst>
      <p:ext uri="{BB962C8B-B14F-4D97-AF65-F5344CB8AC3E}">
        <p14:creationId xmlns:p14="http://schemas.microsoft.com/office/powerpoint/2010/main" val="23611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Svatý Sáva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690688"/>
            <a:ext cx="2901462" cy="4938712"/>
          </a:xfrm>
        </p:spPr>
      </p:pic>
    </p:spTree>
    <p:extLst>
      <p:ext uri="{BB962C8B-B14F-4D97-AF65-F5344CB8AC3E}">
        <p14:creationId xmlns:p14="http://schemas.microsoft.com/office/powerpoint/2010/main" val="173212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Kunhuta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7" y="1825624"/>
            <a:ext cx="2655277" cy="4751021"/>
          </a:xfrm>
        </p:spPr>
      </p:pic>
    </p:spTree>
    <p:extLst>
      <p:ext uri="{BB962C8B-B14F-4D97-AF65-F5344CB8AC3E}">
        <p14:creationId xmlns:p14="http://schemas.microsoft.com/office/powerpoint/2010/main" val="139160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Konstantin Asen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41" y="1825625"/>
            <a:ext cx="2987918" cy="4351338"/>
          </a:xfrm>
        </p:spPr>
      </p:pic>
    </p:spTree>
    <p:extLst>
      <p:ext uri="{BB962C8B-B14F-4D97-AF65-F5344CB8AC3E}">
        <p14:creationId xmlns:p14="http://schemas.microsoft.com/office/powerpoint/2010/main" val="287025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D2028-96AD-4A54-A450-6E8F67D9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a jeho žena Irina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DDA733-EE95-467E-8A46-9EE65D1F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3251" y="554477"/>
            <a:ext cx="4095345" cy="531451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964A03-B059-4041-9833-8F46A9F9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Aby ospravedlnil své právo na trůn, oženil se Konstantin Tich s Irinou, dcerou </a:t>
            </a:r>
            <a:r>
              <a:rPr lang="cs-CZ" dirty="0" err="1"/>
              <a:t>Nikájského</a:t>
            </a:r>
            <a:r>
              <a:rPr lang="cs-CZ" dirty="0"/>
              <a:t> císaře Theodora </a:t>
            </a:r>
            <a:r>
              <a:rPr lang="cs-CZ" dirty="0" err="1"/>
              <a:t>Laskarise</a:t>
            </a:r>
            <a:r>
              <a:rPr lang="cs-CZ" dirty="0"/>
              <a:t> z </a:t>
            </a:r>
            <a:r>
              <a:rPr lang="cs-CZ" dirty="0" err="1"/>
              <a:t>manžleství</a:t>
            </a:r>
            <a:r>
              <a:rPr lang="cs-CZ" dirty="0"/>
              <a:t> s </a:t>
            </a:r>
            <a:r>
              <a:rPr lang="cs-CZ" dirty="0" err="1"/>
              <a:t>elenou</a:t>
            </a:r>
            <a:r>
              <a:rPr lang="cs-CZ" dirty="0"/>
              <a:t>, dcerou Ivana Asena II. Proto převzal Přízvisko Asen. Není vyloučeno, že byl Konstantin Tich vnukem </a:t>
            </a:r>
            <a:r>
              <a:rPr lang="cs-CZ" dirty="0" err="1"/>
              <a:t>Tichomira</a:t>
            </a:r>
            <a:r>
              <a:rPr lang="cs-CZ" dirty="0"/>
              <a:t>, staršího bratra Štěpána </a:t>
            </a:r>
            <a:r>
              <a:rPr lang="cs-CZ" dirty="0" err="1"/>
              <a:t>Nemanji</a:t>
            </a:r>
            <a:r>
              <a:rPr lang="cs-CZ" dirty="0"/>
              <a:t>, který zahynul v bitvě se Štěpánem.  </a:t>
            </a:r>
          </a:p>
        </p:txBody>
      </p:sp>
    </p:spTree>
    <p:extLst>
      <p:ext uri="{BB962C8B-B14F-4D97-AF65-F5344CB8AC3E}">
        <p14:creationId xmlns:p14="http://schemas.microsoft.com/office/powerpoint/2010/main" val="256439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DDB8C-52D2-42DB-9E69-6E7C8E3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Dalmatská knížectví v 9. století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DA597C-D97C-4BF0-BEA0-F5C47CB2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274" y="1825625"/>
            <a:ext cx="6249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DBB4A5F-BDD6-43E4-8161-94BAA984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0" y="0"/>
            <a:ext cx="975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5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Bogomilské </a:t>
            </a:r>
            <a:r>
              <a:rPr lang="cs-CZ" sz="2800" b="1" dirty="0" err="1"/>
              <a:t>stečky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167079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Uroš</a:t>
            </a:r>
            <a:r>
              <a:rPr lang="cs-CZ" sz="2800" b="1" dirty="0"/>
              <a:t> se synem Dragutinem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1825624"/>
            <a:ext cx="4248150" cy="4879975"/>
          </a:xfrm>
        </p:spPr>
      </p:pic>
    </p:spTree>
    <p:extLst>
      <p:ext uri="{BB962C8B-B14F-4D97-AF65-F5344CB8AC3E}">
        <p14:creationId xmlns:p14="http://schemas.microsoft.com/office/powerpoint/2010/main" val="132001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Milutin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2000250"/>
            <a:ext cx="4152900" cy="4248150"/>
          </a:xfrm>
        </p:spPr>
      </p:pic>
    </p:spTree>
    <p:extLst>
      <p:ext uri="{BB962C8B-B14F-4D97-AF65-F5344CB8AC3E}">
        <p14:creationId xmlns:p14="http://schemas.microsoft.com/office/powerpoint/2010/main" val="407745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Simonida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5624"/>
            <a:ext cx="4000500" cy="4689475"/>
          </a:xfrm>
        </p:spPr>
      </p:pic>
    </p:spTree>
    <p:extLst>
      <p:ext uri="{BB962C8B-B14F-4D97-AF65-F5344CB8AC3E}">
        <p14:creationId xmlns:p14="http://schemas.microsoft.com/office/powerpoint/2010/main" val="244755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Karel Robert z Anjou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893602"/>
            <a:ext cx="4705350" cy="4792948"/>
          </a:xfrm>
        </p:spPr>
      </p:pic>
    </p:spTree>
    <p:extLst>
      <p:ext uri="{BB962C8B-B14F-4D97-AF65-F5344CB8AC3E}">
        <p14:creationId xmlns:p14="http://schemas.microsoft.com/office/powerpoint/2010/main" val="3591154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Klášter </a:t>
            </a:r>
            <a:r>
              <a:rPr lang="cs-CZ" dirty="0" err="1"/>
              <a:t>Chilandar</a:t>
            </a:r>
            <a:r>
              <a:rPr lang="cs-CZ" dirty="0"/>
              <a:t> a věží a chrámem </a:t>
            </a:r>
            <a:r>
              <a:rPr lang="cs-CZ" dirty="0" err="1"/>
              <a:t>Milutina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9" y="1825624"/>
            <a:ext cx="8576881" cy="4784725"/>
          </a:xfrm>
        </p:spPr>
      </p:pic>
    </p:spTree>
    <p:extLst>
      <p:ext uri="{BB962C8B-B14F-4D97-AF65-F5344CB8AC3E}">
        <p14:creationId xmlns:p14="http://schemas.microsoft.com/office/powerpoint/2010/main" val="305001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Gračanica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4"/>
            <a:ext cx="5801784" cy="4899025"/>
          </a:xfrm>
        </p:spPr>
      </p:pic>
    </p:spTree>
    <p:extLst>
      <p:ext uri="{BB962C8B-B14F-4D97-AF65-F5344CB8AC3E}">
        <p14:creationId xmlns:p14="http://schemas.microsoft.com/office/powerpoint/2010/main" val="521025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Panny Marie </a:t>
            </a:r>
            <a:r>
              <a:rPr lang="cs-CZ" dirty="0" err="1"/>
              <a:t>Ljevišské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7" y="1825624"/>
            <a:ext cx="6306126" cy="4879975"/>
          </a:xfrm>
        </p:spPr>
      </p:pic>
    </p:spTree>
    <p:extLst>
      <p:ext uri="{BB962C8B-B14F-4D97-AF65-F5344CB8AC3E}">
        <p14:creationId xmlns:p14="http://schemas.microsoft.com/office/powerpoint/2010/main" val="157575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E7CABB-BB68-4746-B8F8-997426FD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Dukljanský</a:t>
            </a:r>
            <a:r>
              <a:rPr lang="cs-CZ" sz="4000" dirty="0"/>
              <a:t> stát za panování Konstantina </a:t>
            </a:r>
            <a:r>
              <a:rPr lang="cs-CZ" sz="4000" dirty="0" err="1"/>
              <a:t>Bodina</a:t>
            </a:r>
            <a:endParaRPr lang="cs-CZ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824CE-40C3-4F07-BB87-D933AF15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CCA79C1-B034-4C42-B382-1D60F01C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-2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354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Dečanský</a:t>
            </a:r>
            <a:r>
              <a:rPr lang="cs-CZ" sz="2800" b="1" dirty="0"/>
              <a:t> s chrámem jako </a:t>
            </a:r>
            <a:r>
              <a:rPr lang="cs-CZ" sz="2800" b="1" dirty="0" err="1"/>
              <a:t>ktitor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825624"/>
            <a:ext cx="3619500" cy="4765675"/>
          </a:xfrm>
        </p:spPr>
      </p:pic>
    </p:spTree>
    <p:extLst>
      <p:ext uri="{BB962C8B-B14F-4D97-AF65-F5344CB8AC3E}">
        <p14:creationId xmlns:p14="http://schemas.microsoft.com/office/powerpoint/2010/main" val="2702909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Bitva u </a:t>
            </a:r>
            <a:r>
              <a:rPr lang="cs-CZ" dirty="0" err="1"/>
              <a:t>Velbuždy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690688"/>
            <a:ext cx="10160000" cy="5167312"/>
          </a:xfrm>
        </p:spPr>
      </p:pic>
    </p:spTree>
    <p:extLst>
      <p:ext uri="{BB962C8B-B14F-4D97-AF65-F5344CB8AC3E}">
        <p14:creationId xmlns:p14="http://schemas.microsoft.com/office/powerpoint/2010/main" val="130490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Dečanský</a:t>
            </a:r>
            <a:r>
              <a:rPr lang="cs-CZ" dirty="0"/>
              <a:t> klášter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1197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6CF19-9E73-4A6A-B25E-9F77C3D7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Balkán ve </a:t>
            </a:r>
            <a:r>
              <a:rPr lang="cs-CZ" dirty="0" err="1"/>
              <a:t>dvuhé</a:t>
            </a:r>
            <a:r>
              <a:rPr lang="cs-CZ" dirty="0"/>
              <a:t> půli 14.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9BE757-7101-41DD-A788-F8B49A958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7890" y="1752600"/>
            <a:ext cx="3471909" cy="44243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DE85C4-C2C2-47DC-B0DA-418F4D86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4958" y="1752600"/>
            <a:ext cx="5181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BE5CF5-62CB-4A38-8254-F78A51E7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91" y="1752600"/>
            <a:ext cx="72086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Dušan Silný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825624"/>
            <a:ext cx="3829050" cy="4708525"/>
          </a:xfrm>
        </p:spPr>
      </p:pic>
    </p:spTree>
    <p:extLst>
      <p:ext uri="{BB962C8B-B14F-4D97-AF65-F5344CB8AC3E}">
        <p14:creationId xmlns:p14="http://schemas.microsoft.com/office/powerpoint/2010/main" val="4213270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Štěpán, Jelena a syn Štěpán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1825624"/>
            <a:ext cx="4381499" cy="4708525"/>
          </a:xfrm>
        </p:spPr>
      </p:pic>
    </p:spTree>
    <p:extLst>
      <p:ext uri="{BB962C8B-B14F-4D97-AF65-F5344CB8AC3E}">
        <p14:creationId xmlns:p14="http://schemas.microsoft.com/office/powerpoint/2010/main" val="267783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Srbská říše Štěpána Dušana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38350"/>
            <a:ext cx="3409950" cy="4133849"/>
          </a:xfrm>
        </p:spPr>
      </p:pic>
    </p:spTree>
    <p:extLst>
      <p:ext uri="{BB962C8B-B14F-4D97-AF65-F5344CB8AC3E}">
        <p14:creationId xmlns:p14="http://schemas.microsoft.com/office/powerpoint/2010/main" val="5106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0703"/>
            <a:ext cx="9144000" cy="62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6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1" y="320040"/>
            <a:ext cx="9242854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6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Štěpán </a:t>
            </a:r>
            <a:r>
              <a:rPr lang="cs-CZ" dirty="0" err="1"/>
              <a:t>Uroš</a:t>
            </a:r>
            <a:r>
              <a:rPr lang="cs-CZ" dirty="0"/>
              <a:t> V.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5624"/>
            <a:ext cx="4248150" cy="5032375"/>
          </a:xfrm>
        </p:spPr>
      </p:pic>
    </p:spTree>
    <p:extLst>
      <p:ext uri="{BB962C8B-B14F-4D97-AF65-F5344CB8AC3E}">
        <p14:creationId xmlns:p14="http://schemas.microsoft.com/office/powerpoint/2010/main" val="397658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DCAA3E-0D59-4562-AA96-8347B701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Baščanská</a:t>
            </a:r>
            <a:r>
              <a:rPr lang="cs-CZ" dirty="0">
                <a:solidFill>
                  <a:schemeClr val="bg1"/>
                </a:solidFill>
              </a:rPr>
              <a:t> deska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7DE069-73B8-49F2-AD3A-78F44DD2E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" r="2" b="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47F758-9551-4099-9AAA-C687FC3B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cs-CZ" sz="2200" dirty="0"/>
              <a:t>Charvátský král Zvonimír daruje chrámu sv Lucie pozemky na ostrově Krk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6593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Král </a:t>
            </a:r>
            <a:r>
              <a:rPr lang="cs-CZ" dirty="0" err="1"/>
              <a:t>Vukašín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1825624"/>
            <a:ext cx="4019550" cy="4803775"/>
          </a:xfrm>
        </p:spPr>
      </p:pic>
    </p:spTree>
    <p:extLst>
      <p:ext uri="{BB962C8B-B14F-4D97-AF65-F5344CB8AC3E}">
        <p14:creationId xmlns:p14="http://schemas.microsoft.com/office/powerpoint/2010/main" val="121286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-23813"/>
            <a:ext cx="86963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9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6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00" y="-17079913"/>
            <a:ext cx="24765000" cy="251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7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Král </a:t>
            </a:r>
            <a:r>
              <a:rPr lang="cs-CZ" dirty="0" err="1"/>
              <a:t>Vukašin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4"/>
            <a:ext cx="3263503" cy="4682751"/>
          </a:xfrm>
        </p:spPr>
      </p:pic>
    </p:spTree>
    <p:extLst>
      <p:ext uri="{BB962C8B-B14F-4D97-AF65-F5344CB8AC3E}">
        <p14:creationId xmlns:p14="http://schemas.microsoft.com/office/powerpoint/2010/main" val="4096024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5484" y="-1621943"/>
            <a:ext cx="22231350" cy="155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7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Kníže Lazar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8" y="2355374"/>
            <a:ext cx="2409444" cy="329184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0" y="2096294"/>
            <a:ext cx="2527300" cy="3810000"/>
          </a:xfrm>
        </p:spPr>
      </p:pic>
    </p:spTree>
    <p:extLst>
      <p:ext uri="{BB962C8B-B14F-4D97-AF65-F5344CB8AC3E}">
        <p14:creationId xmlns:p14="http://schemas.microsoft.com/office/powerpoint/2010/main" val="638398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Murad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2017059"/>
            <a:ext cx="3576917" cy="4598894"/>
          </a:xfrm>
        </p:spPr>
      </p:pic>
    </p:spTree>
    <p:extLst>
      <p:ext uri="{BB962C8B-B14F-4D97-AF65-F5344CB8AC3E}">
        <p14:creationId xmlns:p14="http://schemas.microsoft.com/office/powerpoint/2010/main" val="3029069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Kosovská bitva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8195"/>
            <a:ext cx="4800600" cy="391128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97506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na Kosově poli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772" y="1825625"/>
            <a:ext cx="3260456" cy="435133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BC46-3A48-43C5-87DD-D86DFA70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dirty="0" err="1"/>
              <a:t>Basileus</a:t>
            </a:r>
            <a:r>
              <a:rPr lang="cs-CZ" sz="2000" dirty="0"/>
              <a:t> </a:t>
            </a:r>
            <a:r>
              <a:rPr lang="cs-CZ" sz="2000" dirty="0" err="1"/>
              <a:t>Monomach</a:t>
            </a:r>
            <a:r>
              <a:rPr lang="cs-CZ" sz="2000" dirty="0"/>
              <a:t> a jeho žena, augusta Zoe přinášejí dary Kristu </a:t>
            </a:r>
            <a:r>
              <a:rPr lang="cs-CZ" sz="2000" dirty="0" err="1"/>
              <a:t>Pantokratorovi</a:t>
            </a:r>
            <a:r>
              <a:rPr lang="cs-CZ" sz="2000" dirty="0"/>
              <a:t>. </a:t>
            </a:r>
            <a:br>
              <a:rPr lang="cs-CZ" sz="2000" dirty="0"/>
            </a:br>
            <a:r>
              <a:rPr lang="cs-CZ" sz="2000" dirty="0"/>
              <a:t>Mozaika z chrámu Boží Moudrosti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14BE2E-61BA-4D8F-86EC-A116C637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177" y="1825625"/>
            <a:ext cx="5223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7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Eftimij</a:t>
            </a:r>
            <a:r>
              <a:rPr lang="cs-CZ" dirty="0"/>
              <a:t> </a:t>
            </a:r>
            <a:r>
              <a:rPr lang="cs-CZ" dirty="0" err="1"/>
              <a:t>Tarnovský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53" y="2463006"/>
            <a:ext cx="3469341" cy="3937794"/>
          </a:xfrm>
        </p:spPr>
      </p:pic>
    </p:spTree>
    <p:extLst>
      <p:ext uri="{BB962C8B-B14F-4D97-AF65-F5344CB8AC3E}">
        <p14:creationId xmlns:p14="http://schemas.microsoft.com/office/powerpoint/2010/main" val="4182222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398A-98BE-4A49-BFE2-FA912CA2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Camblak</a:t>
            </a:r>
            <a:r>
              <a:rPr lang="cs-CZ" dirty="0"/>
              <a:t> slouží bohoslužbu v Kostnici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19F69ABE-B32A-46DD-8B24-12339279F0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960" b="21960"/>
          <a:stretch>
            <a:fillRect/>
          </a:stretch>
        </p:blipFill>
        <p:spPr>
          <a:xfrm>
            <a:off x="5183188" y="987425"/>
            <a:ext cx="6172200" cy="4733867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9C2035-8011-40EA-BF2B-8C5D2A7F1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Zřejmě v důsledku bulharsko-otomanských válek odešel z Bulharska. V Srbsku byl představeným kláštera </a:t>
            </a:r>
            <a:r>
              <a:rPr lang="cs-CZ" dirty="0" err="1"/>
              <a:t>Visoki</a:t>
            </a:r>
            <a:r>
              <a:rPr lang="cs-CZ" dirty="0"/>
              <a:t> </a:t>
            </a:r>
            <a:r>
              <a:rPr lang="cs-CZ" dirty="0" err="1"/>
              <a:t>Dečani</a:t>
            </a:r>
            <a:r>
              <a:rPr lang="cs-CZ" dirty="0"/>
              <a:t>. O srbské dějepisectví se zasloužil sepsáním životopisu knížete Štěpána </a:t>
            </a:r>
            <a:r>
              <a:rPr lang="cs-CZ" dirty="0" err="1"/>
              <a:t>Dečanského</a:t>
            </a:r>
            <a:r>
              <a:rPr lang="cs-CZ" dirty="0"/>
              <a:t>, zakladatele kláštera. Pobýval též v klášteře </a:t>
            </a:r>
            <a:r>
              <a:rPr lang="cs-CZ" dirty="0" err="1"/>
              <a:t>Neamț</a:t>
            </a:r>
            <a:r>
              <a:rPr lang="cs-CZ" dirty="0"/>
              <a:t> v Moldávii. Do funkce kyjevského biskupa byl zvolen z iniciativy litevského knížete Vitolda přes odpor konstantinopolského patriarchy. Jeho volba znamenala fakticky vznik autokefální litevské pravoslavné metropolie.</a:t>
            </a:r>
          </a:p>
          <a:p>
            <a:endParaRPr lang="cs-CZ" dirty="0"/>
          </a:p>
          <a:p>
            <a:r>
              <a:rPr lang="cs-CZ" dirty="0"/>
              <a:t>Z iniciativy litevského velkoknížete </a:t>
            </a:r>
            <a:r>
              <a:rPr lang="cs-CZ" dirty="0" err="1"/>
              <a:t>Camblak</a:t>
            </a:r>
            <a:r>
              <a:rPr lang="cs-CZ" dirty="0"/>
              <a:t> usiloval o sjednocení pravoslavné a katolické církve. Z tohoto důvodu přijel v únoru 1418 do Kostnice a zúčastnil se zasedání kostnického koncilu. </a:t>
            </a:r>
            <a:r>
              <a:rPr lang="cs-CZ" dirty="0" err="1"/>
              <a:t>Camblak</a:t>
            </a:r>
            <a:r>
              <a:rPr lang="cs-CZ" dirty="0"/>
              <a:t> nezastával pojetí církevní unie spočívající v jednostranném podřízení se pravoslavných věřících římské církvi. Zdůrazňoval jednotu vypůsobenou Duchem svatým a realizovanou na základě společné tradice z 1. tisíciletí křesťanské éry. Neuznával papežský primát, ani katolický exkluzivizmus. Cestu ke sjednocení viděl v </a:t>
            </a:r>
            <a:r>
              <a:rPr lang="cs-CZ" dirty="0" err="1"/>
              <a:t>konciliarismu</a:t>
            </a:r>
            <a:r>
              <a:rPr lang="cs-CZ" dirty="0"/>
              <a:t>.</a:t>
            </a:r>
          </a:p>
          <a:p>
            <a:r>
              <a:rPr lang="cs-CZ" dirty="0"/>
              <a:t>V dopise ze 16. května 1417 velkoknížeti litevsko-ruskému nazval Jana Husa „svatým“.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567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Grigorij </a:t>
            </a:r>
            <a:r>
              <a:rPr lang="cs-CZ" dirty="0" err="1"/>
              <a:t>Camblak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23" y="2070848"/>
            <a:ext cx="4329953" cy="4222376"/>
          </a:xfrm>
        </p:spPr>
      </p:pic>
    </p:spTree>
    <p:extLst>
      <p:ext uri="{BB962C8B-B14F-4D97-AF65-F5344CB8AC3E}">
        <p14:creationId xmlns:p14="http://schemas.microsoft.com/office/powerpoint/2010/main" val="695599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670D9-213C-4DAB-B359-CD19ED1E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Bitva u </a:t>
            </a:r>
            <a:r>
              <a:rPr lang="cs-CZ" dirty="0" err="1"/>
              <a:t>Nikopole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51E82A-C0D2-4901-90A2-5D08EA554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689" y="1690688"/>
            <a:ext cx="47762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0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Štěpán </a:t>
            </a:r>
            <a:r>
              <a:rPr lang="cs-CZ" dirty="0" err="1"/>
              <a:t>Lazarević</a:t>
            </a:r>
            <a:r>
              <a:rPr lang="cs-CZ" dirty="0"/>
              <a:t> ve své </a:t>
            </a:r>
            <a:r>
              <a:rPr lang="cs-CZ" dirty="0" err="1"/>
              <a:t>záduši</a:t>
            </a:r>
            <a:r>
              <a:rPr lang="cs-CZ" dirty="0"/>
              <a:t> </a:t>
            </a:r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578" y="1825625"/>
            <a:ext cx="31526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5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0A916-99D6-4355-9334-7166FF7D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Branković</a:t>
            </a:r>
            <a:r>
              <a:rPr lang="cs-CZ" dirty="0"/>
              <a:t> </a:t>
            </a:r>
            <a:r>
              <a:rPr lang="cs-CZ" dirty="0" err="1"/>
              <a:t>Smederavac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43F92C2-C355-4732-BAF2-C2388BC4A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590" y="1825625"/>
            <a:ext cx="36352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9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Smederevo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65932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08B496-197E-AD9E-2BA9-D93DFDB08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cs-CZ" sz="4400" dirty="0"/>
              <a:t>Byzantský císař Jan VIII. </a:t>
            </a:r>
            <a:r>
              <a:rPr lang="cs-CZ" sz="4400" dirty="0" err="1"/>
              <a:t>Paleilogos</a:t>
            </a:r>
            <a:r>
              <a:rPr lang="cs-CZ" sz="4400" dirty="0"/>
              <a:t> na obraze </a:t>
            </a:r>
            <a:r>
              <a:rPr lang="cs-CZ" sz="4400" dirty="0" err="1"/>
              <a:t>Benozza</a:t>
            </a:r>
            <a:r>
              <a:rPr lang="cs-CZ" sz="4400" dirty="0"/>
              <a:t> </a:t>
            </a:r>
            <a:r>
              <a:rPr lang="cs-CZ" sz="4400" dirty="0" err="1"/>
              <a:t>Gozzoliho</a:t>
            </a:r>
            <a:r>
              <a:rPr lang="cs-CZ" sz="4400" dirty="0"/>
              <a:t> v </a:t>
            </a:r>
            <a:r>
              <a:rPr lang="cs-CZ" sz="4400" dirty="0" err="1"/>
              <a:t>paládi</a:t>
            </a:r>
            <a:r>
              <a:rPr lang="cs-CZ" sz="4400" dirty="0"/>
              <a:t> Medici ve Florencii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202554-1F0B-2240-BC2F-E87A14201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cs-CZ"/>
          </a:p>
        </p:txBody>
      </p:sp>
      <p:pic>
        <p:nvPicPr>
          <p:cNvPr id="4" name="Obrázek 3" descr="Obsah obrázku obraz, umění, Lidská tvář, koruna&#10;&#10;Popis byl vytvořen automaticky">
            <a:extLst>
              <a:ext uri="{FF2B5EF4-FFF2-40B4-BE49-F238E27FC236}">
                <a16:creationId xmlns:a16="http://schemas.microsoft.com/office/drawing/2014/main" id="{439A29B7-6950-0782-6E9B-2BC76B902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9802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C7E39-7284-47E4-B5BB-00047BCF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Metropolita Isidor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507E76-854D-46D4-9E15-507EC6E2F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163" y="1042987"/>
            <a:ext cx="3524250" cy="47625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30AB4F-173B-4EF7-B0A8-060BC3958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Metropolita Kyjevský, kardinál, latinský patriarcha konstantinopolský, účastník obrany Konstantinopole</a:t>
            </a:r>
          </a:p>
        </p:txBody>
      </p:sp>
    </p:spTree>
    <p:extLst>
      <p:ext uri="{BB962C8B-B14F-4D97-AF65-F5344CB8AC3E}">
        <p14:creationId xmlns:p14="http://schemas.microsoft.com/office/powerpoint/2010/main" val="321149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0CC03DC7-9137-4679-A8C1-753030582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3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D8F8A-6769-422F-B7DC-B207001F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Markos </a:t>
            </a:r>
            <a:r>
              <a:rPr lang="en-US" sz="6000" dirty="0" err="1">
                <a:solidFill>
                  <a:schemeClr val="bg1"/>
                </a:solidFill>
              </a:rPr>
              <a:t>Eugenikos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D3240B-2EC5-4D38-811D-F6F3CF031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76" b="14845"/>
          <a:stretch/>
        </p:blipFill>
        <p:spPr>
          <a:xfrm>
            <a:off x="5753120" y="85735"/>
            <a:ext cx="6105635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B92BDD-F6EE-480C-B485-97060528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Efeský biskup </a:t>
            </a:r>
          </a:p>
          <a:p>
            <a:r>
              <a:rPr lang="cs-CZ" sz="2800" dirty="0"/>
              <a:t>Markos </a:t>
            </a:r>
            <a:r>
              <a:rPr lang="cs-CZ" sz="2800" dirty="0" err="1"/>
              <a:t>Eugenikos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33660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Varny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919" y="1825625"/>
            <a:ext cx="3693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063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48F71-FFE8-4C29-BB81-4924BDF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Smrt krále Vladislava III.</a:t>
            </a:r>
          </a:p>
        </p:txBody>
      </p:sp>
      <p:pic>
        <p:nvPicPr>
          <p:cNvPr id="5" name="Zástupný obsah 4" descr="Obsah obrázku exteriér, lidé, skupina, vsedě&#10;&#10;Popis byl vytvořen automaticky">
            <a:extLst>
              <a:ext uri="{FF2B5EF4-FFF2-40B4-BE49-F238E27FC236}">
                <a16:creationId xmlns:a16="http://schemas.microsoft.com/office/drawing/2014/main" id="{F2258E9D-3F9E-47EE-8D77-8FAA14DFB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46" y="1825625"/>
            <a:ext cx="7470108" cy="4351338"/>
          </a:xfrm>
        </p:spPr>
      </p:pic>
    </p:spTree>
    <p:extLst>
      <p:ext uri="{BB962C8B-B14F-4D97-AF65-F5344CB8AC3E}">
        <p14:creationId xmlns:p14="http://schemas.microsoft.com/office/powerpoint/2010/main" val="1121154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Hunyady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011" y="2224881"/>
            <a:ext cx="2702257" cy="40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4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B6FFB-D8FF-40C0-A1B8-3E005048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Kastriota</a:t>
            </a:r>
            <a:r>
              <a:rPr lang="cs-CZ" dirty="0"/>
              <a:t> „</a:t>
            </a:r>
            <a:r>
              <a:rPr lang="cs-CZ" dirty="0" err="1"/>
              <a:t>Skanderbeg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C6D273D-F4F3-4440-A6C6-B3D41A74B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8687" y="2141035"/>
            <a:ext cx="2714625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5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74C8E-C349-4695-A599-949DC808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Rumeli Hisar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CB5E1C-BBA9-47D4-9166-7D4E94B66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77" b="238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2FDA25-F664-41F5-8528-78B0949B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 dirty="0"/>
              <a:t>Stavba osmanské pevnosti v samotné blízkosti Konstantinopole, v nejužším Místě Bosporu, dobudovaná v roce 1452, byla jasným svědectvím síly Osmanské říše a slabosti Konstantinopole… Proplout Bosporem do Černého moře bylo od té doby nemožné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2860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9942786-C565-4100-9047-2859E6A2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64" y="643468"/>
            <a:ext cx="5328845" cy="557106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2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54345-023C-4228-B682-D48DE9EF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/>
              <a:t>Konstantin XI.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B77E51-763D-4F65-B785-4E6FA4D37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Poslední byzantský císař</a:t>
            </a:r>
            <a:endParaRPr lang="en-US" sz="20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C3C5129-76E1-4764-9317-24DC65FF7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790" r="4066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FC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296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EBFEC9-5682-4485-9B22-CA9FCB6F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Tažení k Cařihradu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90C075-E187-4347-9998-F3DDD4D1B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6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D443B1-94C0-4E03-B98D-D4247242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V pravém rohu zachytil malíř </a:t>
            </a:r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přesun obřího děla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54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FF04E3-0FFB-4E94-A71C-8280F98A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3200" dirty="0"/>
              <a:t>Přesun osmanských lodí do Zlatého rohu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17970E-3A16-493B-B399-C9C359356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5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B6DED6-2997-4C91-BB28-28FD6041A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1854-1929, známý malíř děl z osmanské historie.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fotka, vsedě, staré, kočka&#10;&#10;Popis byl vytvořen automaticky">
            <a:extLst>
              <a:ext uri="{FF2B5EF4-FFF2-40B4-BE49-F238E27FC236}">
                <a16:creationId xmlns:a16="http://schemas.microsoft.com/office/drawing/2014/main" id="{B44A5A8D-F6BF-4849-B0F6-C653BBCCE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86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4AEB4B-7D0A-4D0C-93F6-F8E1DC0F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cs-CZ" sz="4000" dirty="0"/>
              <a:t>Dobová francouzská miniatura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29E7258-683D-4EB8-BDD3-DA1A44B9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9" b="-1"/>
          <a:stretch/>
        </p:blipFill>
        <p:spPr>
          <a:xfrm>
            <a:off x="224872" y="224844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782070-C822-48D7-945F-CE280239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Útok na slabé hradby na pobřeží Zlatého rohu, kam byly převezeny osmanské lodě po souši.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89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B836B4-C950-4F9B-8253-3A22B714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Vstup </a:t>
            </a:r>
            <a:r>
              <a:rPr lang="cs-CZ" sz="5400" dirty="0" err="1"/>
              <a:t>Mehmeda</a:t>
            </a:r>
            <a:r>
              <a:rPr lang="cs-CZ" sz="5400" dirty="0"/>
              <a:t> II. do </a:t>
            </a:r>
            <a:r>
              <a:rPr lang="cs-CZ" sz="5400" dirty="0" err="1"/>
              <a:t>konstantinopole</a:t>
            </a:r>
            <a:endParaRPr lang="cs-CZ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4C87EF-6831-4CF5-AD31-4001EC0C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Maloval </a:t>
            </a:r>
            <a:r>
              <a:rPr lang="cs-CZ" sz="2200" dirty="0" err="1"/>
              <a:t>Fausto</a:t>
            </a:r>
            <a:r>
              <a:rPr lang="cs-CZ" sz="2200" dirty="0"/>
              <a:t> </a:t>
            </a:r>
            <a:r>
              <a:rPr lang="cs-CZ" sz="2200" dirty="0" err="1"/>
              <a:t>Zonaro</a:t>
            </a:r>
            <a:endParaRPr lang="en-US" sz="2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8B2EF9-1F49-4575-A4BD-6B5F3273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1" r="1" b="115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349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2A3BA274-F6E9-4BC4-97FD-4C0165617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DBCFA7E-19C9-44FD-8820-84129872B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548</Words>
  <Application>Microsoft Office PowerPoint</Application>
  <PresentationFormat>Širokoúhlá obrazovka</PresentationFormat>
  <Paragraphs>70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Motiv Office</vt:lpstr>
      <vt:lpstr>Balkán  10.-15. století</vt:lpstr>
      <vt:lpstr>Dalmatská knížectví v 9. století</vt:lpstr>
      <vt:lpstr>Dukljanský stát za panování Konstantina Bodina</vt:lpstr>
      <vt:lpstr>Baščanská deska</vt:lpstr>
      <vt:lpstr>Basileus Monomach a jeho žena, augusta Zoe přinášejí dary Kristu Pantokratorovi.  Mozaika z chrámu Boží Moudrosti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Balkán na počátku 13. století</vt:lpstr>
      <vt:lpstr>Prezentace aplikace PowerPoint</vt:lpstr>
      <vt:lpstr>Bulharsko za Ivana Asena II.</vt:lpstr>
      <vt:lpstr>Ivan Asen II.</vt:lpstr>
      <vt:lpstr>Svatý Sáva</vt:lpstr>
      <vt:lpstr>Kunhuta</vt:lpstr>
      <vt:lpstr>Konstantin Asen</vt:lpstr>
      <vt:lpstr>Konstantin a jeho žena Irina</vt:lpstr>
      <vt:lpstr>Prezentace aplikace PowerPoint</vt:lpstr>
      <vt:lpstr>Bogomilské stečky</vt:lpstr>
      <vt:lpstr>Prezentace aplikace PowerPoint</vt:lpstr>
      <vt:lpstr>Štěpán Uroš se synem Dragutinem</vt:lpstr>
      <vt:lpstr>Milutin</vt:lpstr>
      <vt:lpstr>Simonida</vt:lpstr>
      <vt:lpstr>Karel Robert z Anjou</vt:lpstr>
      <vt:lpstr> Klášter Chilandar a věží a chrámem Milutina</vt:lpstr>
      <vt:lpstr>Gračanica</vt:lpstr>
      <vt:lpstr>Chrám Panny Marie Ljevišské</vt:lpstr>
      <vt:lpstr>Štěpán Dečanský s chrámem jako ktitor</vt:lpstr>
      <vt:lpstr>Bitva u Velbuždy</vt:lpstr>
      <vt:lpstr>Dečanský klášter</vt:lpstr>
      <vt:lpstr>Balkán ve dvuhé půli 14. století</vt:lpstr>
      <vt:lpstr>Dušan Silný</vt:lpstr>
      <vt:lpstr>Štěpán, Jelena a syn Štěpán </vt:lpstr>
      <vt:lpstr>Srbská říše Štěpána Dušana</vt:lpstr>
      <vt:lpstr>Prezentace aplikace PowerPoint</vt:lpstr>
      <vt:lpstr>Prezentace aplikace PowerPoint</vt:lpstr>
      <vt:lpstr>Štěpán Uroš V. </vt:lpstr>
      <vt:lpstr>Král Vukašín</vt:lpstr>
      <vt:lpstr>Prezentace aplikace PowerPoint</vt:lpstr>
      <vt:lpstr>Prezentace aplikace PowerPoint</vt:lpstr>
      <vt:lpstr>Prezentace aplikace PowerPoint</vt:lpstr>
      <vt:lpstr>    Král Vukašin</vt:lpstr>
      <vt:lpstr>Prezentace aplikace PowerPoint</vt:lpstr>
      <vt:lpstr>Kníže Lazar</vt:lpstr>
      <vt:lpstr>Murad</vt:lpstr>
      <vt:lpstr>Kosovská bitva</vt:lpstr>
      <vt:lpstr>Památník na Kosově poli</vt:lpstr>
      <vt:lpstr>Eftimij Tarnovský</vt:lpstr>
      <vt:lpstr>Camblak slouží bohoslužbu v Kostnici</vt:lpstr>
      <vt:lpstr>Grigorij Camblak</vt:lpstr>
      <vt:lpstr>  Bitva u Nikopole  </vt:lpstr>
      <vt:lpstr>Štěpán Lazarević ve své záduši Manasija</vt:lpstr>
      <vt:lpstr>Manasija</vt:lpstr>
      <vt:lpstr>Jiří Branković Smederavac</vt:lpstr>
      <vt:lpstr>Smederevo</vt:lpstr>
      <vt:lpstr>Byzantský císař Jan VIII. Paleilogos na obraze Benozza Gozzoliho v paládi Medici ve Florencii</vt:lpstr>
      <vt:lpstr>Metropolita Isidor</vt:lpstr>
      <vt:lpstr>Markos Eugenikos</vt:lpstr>
      <vt:lpstr>Bitva u Varny</vt:lpstr>
      <vt:lpstr>Smrt krále Vladislava III.</vt:lpstr>
      <vt:lpstr>Jan Hunyady</vt:lpstr>
      <vt:lpstr>Jiří Kastriota „Skanderbeg“</vt:lpstr>
      <vt:lpstr>Rumeli Hisar</vt:lpstr>
      <vt:lpstr>Prezentace aplikace PowerPoint</vt:lpstr>
      <vt:lpstr>Konstantin XI.</vt:lpstr>
      <vt:lpstr>Tažení k Cařihradu</vt:lpstr>
      <vt:lpstr>Přesun osmanských lodí do Zlatého rohu</vt:lpstr>
      <vt:lpstr>Dobová francouzská miniatura</vt:lpstr>
      <vt:lpstr>Vstup Mehmeda II. do konstantinopole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Balkán  13.-14. století</dc:title>
  <dc:creator>Václav Štěpánek</dc:creator>
  <cp:lastModifiedBy>Václav Štěpánek</cp:lastModifiedBy>
  <cp:revision>18</cp:revision>
  <dcterms:created xsi:type="dcterms:W3CDTF">2020-11-26T12:43:11Z</dcterms:created>
  <dcterms:modified xsi:type="dcterms:W3CDTF">2023-12-14T14:58:15Z</dcterms:modified>
</cp:coreProperties>
</file>