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38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15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22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85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01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81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30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83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1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67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66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4715-293C-4D10-BF28-B091F1E4AF0E}" type="datetimeFigureOut">
              <a:rPr lang="cs-CZ" smtClean="0"/>
              <a:t>19.01.2021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C0957-61C6-45C8-83B0-1116C7821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75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Etnická otázka </a:t>
            </a:r>
            <a:r>
              <a:rPr lang="cs-CZ" smtClean="0"/>
              <a:t>v Sedmihradsku v </a:t>
            </a:r>
            <a:r>
              <a:rPr lang="cs-CZ" dirty="0" smtClean="0"/>
              <a:t>raném novověku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2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Maďaři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Maďarština a latina</a:t>
            </a:r>
          </a:p>
          <a:p>
            <a:r>
              <a:rPr lang="cs-CZ" dirty="0" smtClean="0"/>
              <a:t>Imigranti a posílení maďarského elementu</a:t>
            </a:r>
          </a:p>
          <a:p>
            <a:r>
              <a:rPr lang="cs-CZ" dirty="0" smtClean="0"/>
              <a:t>Otázka etnického maďarského sebeuvědomění</a:t>
            </a:r>
          </a:p>
          <a:p>
            <a:r>
              <a:rPr lang="cs-CZ" dirty="0" smtClean="0"/>
              <a:t>Etnické posuny na turecké vojenské hranici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48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Rumuni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Nízká míra etnického sebeuvědomění a jeho důvody</a:t>
            </a:r>
          </a:p>
          <a:p>
            <a:r>
              <a:rPr lang="cs-CZ" dirty="0" smtClean="0"/>
              <a:t>Mimo politický svět </a:t>
            </a:r>
            <a:r>
              <a:rPr lang="cs-CZ" dirty="0"/>
              <a:t>S</a:t>
            </a:r>
            <a:r>
              <a:rPr lang="cs-CZ" dirty="0" smtClean="0"/>
              <a:t>edmihradska – sledování skrze konfesní, regionální a sociální odlišnosti</a:t>
            </a:r>
          </a:p>
          <a:p>
            <a:r>
              <a:rPr lang="cs-CZ" dirty="0" smtClean="0"/>
              <a:t>Demografický  růst a status většiny</a:t>
            </a:r>
          </a:p>
          <a:p>
            <a:r>
              <a:rPr lang="cs-CZ" dirty="0" smtClean="0"/>
              <a:t>Nacionálně podmíněná stanoviska akademických obcí</a:t>
            </a:r>
          </a:p>
          <a:p>
            <a:r>
              <a:rPr lang="cs-CZ" dirty="0" smtClean="0"/>
              <a:t>Etnická centra – biskupství v Alba </a:t>
            </a:r>
            <a:r>
              <a:rPr lang="cs-CZ" dirty="0" err="1" smtClean="0"/>
              <a:t>Iulia</a:t>
            </a:r>
            <a:r>
              <a:rPr lang="cs-CZ" dirty="0" smtClean="0"/>
              <a:t>, komunity v oblasti </a:t>
            </a:r>
            <a:r>
              <a:rPr lang="cs-CZ" dirty="0" err="1" smtClean="0"/>
              <a:t>Fagaraše</a:t>
            </a:r>
            <a:r>
              <a:rPr lang="cs-CZ" dirty="0" smtClean="0"/>
              <a:t> a </a:t>
            </a:r>
            <a:r>
              <a:rPr lang="cs-CZ" dirty="0" err="1" smtClean="0"/>
              <a:t>Hategu</a:t>
            </a:r>
            <a:endParaRPr lang="cs-CZ" dirty="0" smtClean="0"/>
          </a:p>
          <a:p>
            <a:r>
              <a:rPr lang="cs-CZ" dirty="0" smtClean="0"/>
              <a:t>Horní předměstí v Brašově a role Rumunů v obchodu s Valašskem a Moldavskem</a:t>
            </a:r>
          </a:p>
          <a:p>
            <a:r>
              <a:rPr lang="cs-CZ" dirty="0" smtClean="0"/>
              <a:t>Otázka společného etnického vědomí Valašska, Moldavska a Sedmihradska</a:t>
            </a:r>
          </a:p>
          <a:p>
            <a:r>
              <a:rPr lang="cs-CZ" dirty="0" smtClean="0"/>
              <a:t>Unie a pravoslavných s katolickou církví – etnická politika Habsburků koncem 17. století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730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Sikulové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Krize etnického společenství v období knížectví</a:t>
            </a:r>
          </a:p>
          <a:p>
            <a:r>
              <a:rPr lang="cs-CZ" dirty="0" smtClean="0"/>
              <a:t>Blízkost maďarské kultury a jazyka</a:t>
            </a:r>
          </a:p>
          <a:p>
            <a:r>
              <a:rPr lang="cs-CZ" dirty="0" smtClean="0"/>
              <a:t>Krize vnitřní struktury sikulské společnosti a destrukce politických práv</a:t>
            </a:r>
          </a:p>
          <a:p>
            <a:r>
              <a:rPr lang="cs-CZ" dirty="0" smtClean="0"/>
              <a:t>Zánik osobních a kolektivních svobod provázán se ztrátou významu společenství</a:t>
            </a:r>
          </a:p>
          <a:p>
            <a:r>
              <a:rPr lang="cs-CZ" dirty="0" smtClean="0"/>
              <a:t>Konfesní otázka v sikulské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61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Sedmihradští Sasové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Hospodářský rozmach a bohatství saských měst jako záruka kolektivních svobod</a:t>
            </a:r>
          </a:p>
          <a:p>
            <a:r>
              <a:rPr lang="cs-CZ" dirty="0" smtClean="0"/>
              <a:t>Nové politické elity v saských městech, sociální neklid (Sibiu)</a:t>
            </a:r>
          </a:p>
          <a:p>
            <a:r>
              <a:rPr lang="cs-CZ" dirty="0" smtClean="0"/>
              <a:t>Míra svobody v samosprávných oblastech „královské půdy“</a:t>
            </a:r>
          </a:p>
          <a:p>
            <a:r>
              <a:rPr lang="cs-CZ" dirty="0" smtClean="0"/>
              <a:t>Etnická omezení v přístupu ke svobodám a politickým právům (protekcionalismus)</a:t>
            </a:r>
          </a:p>
          <a:p>
            <a:r>
              <a:rPr lang="cs-CZ" dirty="0" smtClean="0"/>
              <a:t>Rozvoj etnického sebeuvědomování sedmihradských Němců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52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Židé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Práva k obývání země v knížecím dekretu z Alba </a:t>
            </a:r>
            <a:r>
              <a:rPr lang="cs-CZ" dirty="0" err="1" smtClean="0"/>
              <a:t>Iulia</a:t>
            </a:r>
            <a:r>
              <a:rPr lang="cs-CZ" dirty="0" smtClean="0"/>
              <a:t> (1627)</a:t>
            </a:r>
          </a:p>
          <a:p>
            <a:r>
              <a:rPr lang="cs-CZ" dirty="0" smtClean="0"/>
              <a:t>Svobodné praktikování náboženství a provozování obchodu</a:t>
            </a:r>
          </a:p>
          <a:p>
            <a:r>
              <a:rPr lang="cs-CZ" dirty="0" smtClean="0"/>
              <a:t>Omezené usazování Židů na komitátní půdě</a:t>
            </a:r>
          </a:p>
          <a:p>
            <a:r>
              <a:rPr lang="cs-CZ" dirty="0" smtClean="0"/>
              <a:t>Sedmihradsko jako útočiště Židů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248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Arméni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Příchod v 2. polovině 17. století</a:t>
            </a:r>
          </a:p>
          <a:p>
            <a:r>
              <a:rPr lang="cs-CZ" dirty="0" smtClean="0"/>
              <a:t>Role kupců a zakladatelů nových tržních center</a:t>
            </a:r>
          </a:p>
          <a:p>
            <a:r>
              <a:rPr lang="cs-CZ" dirty="0" smtClean="0"/>
              <a:t>Obchodní kontakty a zajištění obchodu v jižním a jihovýchodním směrem</a:t>
            </a:r>
          </a:p>
          <a:p>
            <a:r>
              <a:rPr lang="cs-CZ" dirty="0" smtClean="0"/>
              <a:t>Arménská „města“ na komitátní půdě</a:t>
            </a:r>
          </a:p>
          <a:p>
            <a:r>
              <a:rPr lang="cs-CZ" dirty="0" smtClean="0"/>
              <a:t>Unie s Římem a vznik arménské katolické církve (Habsburkové)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976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etnické menšiny, demografie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Cikáni – na okraji měst a obcí „královské půdy“, specifické </a:t>
            </a:r>
            <a:r>
              <a:rPr lang="cs-CZ" dirty="0"/>
              <a:t>ú</a:t>
            </a:r>
            <a:r>
              <a:rPr lang="cs-CZ" dirty="0" smtClean="0"/>
              <a:t>koly v hospodářském a společenském životě </a:t>
            </a:r>
          </a:p>
          <a:p>
            <a:r>
              <a:rPr lang="cs-CZ" dirty="0" smtClean="0"/>
              <a:t>Bulhaři – souhrnné označení pro uprchlíky balkánsko-rumunského a balkánsko-slovanského původu za Dunajem, postupná asimilace s majoritní rumunskou populací (jazyková a konfesní příbuznost)</a:t>
            </a:r>
          </a:p>
          <a:p>
            <a:r>
              <a:rPr lang="cs-CZ" dirty="0" smtClean="0"/>
              <a:t>Demografie Sedmihradska – málo spolehlivých výzkumů, demografické odhady na základě konfesní a etnické příslušnosti </a:t>
            </a:r>
          </a:p>
        </p:txBody>
      </p:sp>
    </p:spTree>
    <p:extLst>
      <p:ext uri="{BB962C8B-B14F-4D97-AF65-F5344CB8AC3E}">
        <p14:creationId xmlns:p14="http://schemas.microsoft.com/office/powerpoint/2010/main" val="1112870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940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333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Etnická otázka v Sedmihradsku v raném novověku</vt:lpstr>
      <vt:lpstr>Maďaři</vt:lpstr>
      <vt:lpstr>Rumuni</vt:lpstr>
      <vt:lpstr>Sikulové</vt:lpstr>
      <vt:lpstr>Sedmihradští Sasové</vt:lpstr>
      <vt:lpstr>Židé</vt:lpstr>
      <vt:lpstr>Arméni</vt:lpstr>
      <vt:lpstr>Další etnické menšiny, demografie</vt:lpstr>
      <vt:lpstr>Děkuji za pozornost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Etnická otázka v raném novověku</dc:title>
  <dc:creator>Reditel</dc:creator>
  <cp:lastModifiedBy>Reditel</cp:lastModifiedBy>
  <cp:revision>5</cp:revision>
  <dcterms:created xsi:type="dcterms:W3CDTF">2021-01-19T20:27:21Z</dcterms:created>
  <dcterms:modified xsi:type="dcterms:W3CDTF">2021-01-19T21:01:07Z</dcterms:modified>
</cp:coreProperties>
</file>