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Montserrat" panose="00000500000000000000" pitchFamily="2" charset="-18"/>
      <p:regular r:id="rId21"/>
      <p:bold r:id="rId22"/>
      <p:italic r:id="rId23"/>
      <p:boldItalic r:id="rId24"/>
    </p:embeddedFont>
    <p:embeddedFont>
      <p:font typeface="Oswald" panose="00000500000000000000" pitchFamily="2" charset="-18"/>
      <p:regular r:id="rId25"/>
      <p:bold r:id="rId26"/>
    </p:embeddedFont>
    <p:embeddedFont>
      <p:font typeface="Playfair Display" panose="00000500000000000000" pitchFamily="2" charset="-18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28B1D470-BB05-4BC2-B21B-06F04D12F0E6}"/>
    <pc:docChg chg="modSld">
      <pc:chgData name="Pavel Pilch" userId="ed0f7352-a839-477a-93e2-d7d1c7573239" providerId="ADAL" clId="{28B1D470-BB05-4BC2-B21B-06F04D12F0E6}" dt="2023-10-18T05:51:40.663" v="1" actId="20577"/>
      <pc:docMkLst>
        <pc:docMk/>
      </pc:docMkLst>
      <pc:sldChg chg="modSp mod">
        <pc:chgData name="Pavel Pilch" userId="ed0f7352-a839-477a-93e2-d7d1c7573239" providerId="ADAL" clId="{28B1D470-BB05-4BC2-B21B-06F04D12F0E6}" dt="2023-10-18T05:51:40.663" v="1" actId="20577"/>
        <pc:sldMkLst>
          <pc:docMk/>
          <pc:sldMk cId="0" sldId="256"/>
        </pc:sldMkLst>
        <pc:spChg chg="mod">
          <ac:chgData name="Pavel Pilch" userId="ed0f7352-a839-477a-93e2-d7d1c7573239" providerId="ADAL" clId="{28B1D470-BB05-4BC2-B21B-06F04D12F0E6}" dt="2023-10-18T05:51:40.663" v="1" actId="20577"/>
          <ac:spMkLst>
            <pc:docMk/>
            <pc:sldMk cId="0" sldId="256"/>
            <ac:spMk id="5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06465117a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06465117a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06465117a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706465117a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06465117a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06465117a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06465117a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706465117a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06465117a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06465117a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06465117a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06465117a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706465117a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706465117a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706465117a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706465117a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706465117a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706465117a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706465117a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706465117a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06465117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06465117a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06465117a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06465117a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06465117a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06465117a_0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06465117a_0_1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06465117a_0_1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06465117a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06465117a_0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706465117a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706465117a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06465117a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06465117a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Modernismus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JSB_SLAV55 #4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FRAGMENTÁRNÍ NARATIV</a:t>
            </a:r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těžko identifikovatelný subjekt vyprávění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těžko identifikovatelné hlasy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“rozmazané” vztahy mezi světem a subjekty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rozpouštění subjektu až k jeho vymizení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PROUD VĚDOMÍ (“STREAM OF CONSCIOUSNESS”)</a:t>
            </a:r>
            <a:endParaRPr/>
          </a:p>
        </p:txBody>
      </p:sp>
      <p:sp>
        <p:nvSpPr>
          <p:cNvPr id="122" name="Google Shape;122;p23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J. Joyce, W. Woolf, Katherine Mansfield, Dorothy Richardson…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nepřerušený tok myšlenek postav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zdánlivě nesouvisející prvky (spojeny asociativně)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dva základní typy proudu vědomí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vnitřní monolog (free direct discourse)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nepřímá řeč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VNITŘNÍ MONOLOG</a:t>
            </a:r>
            <a:endParaRPr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myšlenky postavy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neomezované ničím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často ich-forma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VNITŘNÍ MONOLOG</a:t>
            </a:r>
            <a:endParaRPr/>
          </a:p>
        </p:txBody>
      </p:sp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35" name="Google Shape;13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6821" y="1278150"/>
            <a:ext cx="8430376" cy="3519322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 txBox="1"/>
          <p:nvPr/>
        </p:nvSpPr>
        <p:spPr>
          <a:xfrm>
            <a:off x="3223725" y="382500"/>
            <a:ext cx="5349600" cy="65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latin typeface="Playfair Display"/>
                <a:ea typeface="Playfair Display"/>
                <a:cs typeface="Playfair Display"/>
                <a:sym typeface="Playfair Display"/>
              </a:rPr>
              <a:t>24 000 slov bez interpunkce! (Joyce: </a:t>
            </a:r>
            <a:r>
              <a:rPr lang="cs" sz="1800" i="1">
                <a:latin typeface="Playfair Display"/>
                <a:ea typeface="Playfair Display"/>
                <a:cs typeface="Playfair Display"/>
                <a:sym typeface="Playfair Display"/>
              </a:rPr>
              <a:t>Odysseus</a:t>
            </a:r>
            <a:r>
              <a:rPr lang="cs" sz="1800">
                <a:latin typeface="Playfair Display"/>
                <a:ea typeface="Playfair Display"/>
                <a:cs typeface="Playfair Display"/>
                <a:sym typeface="Playfair Display"/>
              </a:rPr>
              <a:t>)</a:t>
            </a:r>
            <a:endParaRPr sz="18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3" name="Google Shape;14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4975" y="1870725"/>
            <a:ext cx="8454050" cy="155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SHRNUTÍ</a:t>
            </a:r>
            <a:endParaRPr/>
          </a:p>
        </p:txBody>
      </p:sp>
      <p:sp>
        <p:nvSpPr>
          <p:cNvPr id="149" name="Google Shape;149;p2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PROUD VĚDOMÍ</a:t>
            </a:r>
            <a:br>
              <a:rPr lang="cs" b="1"/>
            </a:br>
            <a:r>
              <a:rPr lang="cs"/>
              <a:t>narativní forma sledující myšlenkové asociace postav(y)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/>
              <a:t>VNITŘNÍ MONOLOG</a:t>
            </a:r>
            <a:br>
              <a:rPr lang="cs" b="1"/>
            </a:br>
            <a:r>
              <a:rPr lang="cs"/>
              <a:t>proud myšlenek postavy bez zásahů vypravěče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/>
              <a:t>NEPŘÍMÁ ŘEČ</a:t>
            </a:r>
            <a:br>
              <a:rPr lang="cs" b="1"/>
            </a:br>
            <a:r>
              <a:rPr lang="cs"/>
              <a:t>proud myšlenek postavy moderovaný vypravěčem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Proud vědomí je pro modernistu autentičtějším způsobem kontaktu s realitou, než v realistické próze.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MODERNISMUS A ČAS</a:t>
            </a:r>
            <a:endParaRPr/>
          </a:p>
        </p:txBody>
      </p:sp>
      <p:sp>
        <p:nvSpPr>
          <p:cNvPr id="155" name="Google Shape;155;p2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odmítnutí kauzálně plynoucího času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naopak: pohyb v čase dopředu i dozadu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reálný (mechanický) čas X vnitřní, osobní čas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Vliv H. Bergsona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“Čas a realita není to, co před sebou vidíme, ale to, co cítíme, co vnímáme.”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V literatuře: několikeré bytí postavy / porušování tří jednot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MODERNISTICKÉ ČTENÍ LITERATURY (?)</a:t>
            </a:r>
            <a:endParaRPr/>
          </a:p>
        </p:txBody>
      </p:sp>
      <p:sp>
        <p:nvSpPr>
          <p:cNvPr id="161" name="Google Shape;161;p2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“metoda” modernistického čtení literatury NEEXISTUJE (na rozdíl od postmodernismu, např.)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modernismus je spíš intelektuální “kvas”, který zrodil mnoho individuálních osobností a přístupů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new criticism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feministické čtení (V. Woolf)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KONEC MODERNISMU (?)</a:t>
            </a:r>
            <a:endParaRPr/>
          </a:p>
        </p:txBody>
      </p:sp>
      <p:sp>
        <p:nvSpPr>
          <p:cNvPr id="167" name="Google Shape;167;p3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 60./70. let zjevné “vyčerpání” modernismu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nástup postmodernismu – opuštění snah o “nové” =&gt; recyklace starého</a:t>
            </a:r>
            <a:endParaRPr baseline="30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znamená být “moderní”?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1585 = moderní je to, co reprezentuje současnost nebo nedávnou minulost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MODERNISTICKÝ PARADOX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To, co je dnes moderní (lat. modernus = nový), bude brzy staré. Nic tedy nemůže být moderní napořád.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“Nic není nebezpečnější, než být moderní.” (O. Wilde)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Moderna vs modernismus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b="1"/>
              <a:t>MODERNA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Umělecké období přelomu 19. a 20. stol.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b="1"/>
              <a:t>MODERNISMUS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Myšlenkové kulturní naladění od moderny po postmodernu (70. léta 20. stol.)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Příčiny vzniku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proměna vnímání plynutí času (svět se zrychlil)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1. světová válka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vraždění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ničení přírody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technický pokrok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ekonomický úpadek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=&gt; Potřeba “nového” (moderního) uchopení reality v umění.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Vysoký modernismus (“high modernism”)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1910–1930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období silných formálních experimentů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surrealismus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futurismus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vizuální poezie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též období “avantgardy”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Modernistická hnutí a směry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081675"/>
            <a:ext cx="33027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moderna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symbolismus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impresionismus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avantgarda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futurismus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expresionismus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surrealismus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dadaismus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vizuální poezie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poetismus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proletářská literatura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anarchismus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socialistický realismus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4218650" y="1147025"/>
            <a:ext cx="33027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existencialismus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nový román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absurdní drama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beat generation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fantastika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magický realismus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science fiction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fantastika v užším smyslu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Projevy modernismu v literatuře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poezie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volný verš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“Pro básníka, který chce odvést dobrou práci, není žádný verš volný.” (T. S. Eliot)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imagismus = umělecká metoda zachycující myšlenku v jediném obraze (E. Pound)</a:t>
            </a:r>
            <a:endParaRPr/>
          </a:p>
          <a:p>
            <a:pPr marL="13716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7" name="Google Shape;97;p19"/>
          <p:cNvSpPr txBox="1"/>
          <p:nvPr/>
        </p:nvSpPr>
        <p:spPr>
          <a:xfrm>
            <a:off x="1172850" y="2541900"/>
            <a:ext cx="4796100" cy="132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i="1">
                <a:solidFill>
                  <a:schemeClr val="dk2"/>
                </a:solidFill>
              </a:rPr>
              <a:t>Na stanici metra</a:t>
            </a:r>
            <a:endParaRPr sz="2400" i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i="1">
                <a:solidFill>
                  <a:schemeClr val="dk2"/>
                </a:solidFill>
              </a:rPr>
              <a:t>Náhlé zjevení těch tváří v davu;</a:t>
            </a:r>
            <a:endParaRPr sz="2400" i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i="1">
                <a:solidFill>
                  <a:schemeClr val="dk2"/>
                </a:solidFill>
              </a:rPr>
              <a:t>plátky květů na mokré černé větvi</a:t>
            </a:r>
            <a:r>
              <a:rPr lang="cs" sz="2400">
                <a:solidFill>
                  <a:schemeClr val="dk2"/>
                </a:solidFill>
              </a:rPr>
              <a:t>.</a:t>
            </a:r>
            <a:endParaRPr sz="2400"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1194550" y="3952575"/>
            <a:ext cx="7216200" cy="6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Playfair Display"/>
                <a:ea typeface="Playfair Display"/>
                <a:cs typeface="Playfair Display"/>
                <a:sym typeface="Playfair Display"/>
              </a:rPr>
              <a:t>IDEOGRAMATIKA = zobrazení abstraktní myšlenky pomocí konkrétního obrazu</a:t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projevy modernismu...</a:t>
            </a:r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VORTICISMUS </a:t>
            </a:r>
            <a:br>
              <a:rPr lang="cs"/>
            </a:br>
            <a:r>
              <a:rPr lang="cs"/>
              <a:t>= směr zachycující vířivé (vortex) chaotické bytí v moderní urbánní společnosti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blízký futurismu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rozdíl: futuristé zachycují technický pokrok lidstva, vorticisty facinuje pohyb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NĚKTERÁ DALŠÍ JMÉNA MODERNISTICKÉ LITERATURY</a:t>
            </a:r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Hilda Doolittle (1886–1961)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T. S. Eliot (1888–1965)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= spojeni zobrazením úpadku a rozkladu moderní společnosti a tříštění mezilidských vztahů =&gt; </a:t>
            </a:r>
            <a:r>
              <a:rPr lang="cs" b="1"/>
              <a:t>FRAGMENTÁRNOST </a:t>
            </a:r>
            <a:r>
              <a:rPr lang="cs"/>
              <a:t>jako umělecká metoda modernismu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585</Words>
  <Application>Microsoft Office PowerPoint</Application>
  <PresentationFormat>Předvádění na obrazovce (16:9)</PresentationFormat>
  <Paragraphs>107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Playfair Display</vt:lpstr>
      <vt:lpstr>Oswald</vt:lpstr>
      <vt:lpstr>Montserrat</vt:lpstr>
      <vt:lpstr>Pop</vt:lpstr>
      <vt:lpstr>Modernismus</vt:lpstr>
      <vt:lpstr>Co znamená být “moderní”?</vt:lpstr>
      <vt:lpstr>Moderna vs modernismus</vt:lpstr>
      <vt:lpstr>Příčiny vzniku</vt:lpstr>
      <vt:lpstr>Vysoký modernismus (“high modernism”)</vt:lpstr>
      <vt:lpstr>Modernistická hnutí a směry</vt:lpstr>
      <vt:lpstr>Projevy modernismu v literatuře</vt:lpstr>
      <vt:lpstr>Další projevy modernismu...</vt:lpstr>
      <vt:lpstr>NĚKTERÁ DALŠÍ JMÉNA MODERNISTICKÉ LITERATURY</vt:lpstr>
      <vt:lpstr>FRAGMENTÁRNÍ NARATIV</vt:lpstr>
      <vt:lpstr>PROUD VĚDOMÍ (“STREAM OF CONSCIOUSNESS”)</vt:lpstr>
      <vt:lpstr>VNITŘNÍ MONOLOG</vt:lpstr>
      <vt:lpstr>VNITŘNÍ MONOLOG</vt:lpstr>
      <vt:lpstr>Prezentace aplikace PowerPoint</vt:lpstr>
      <vt:lpstr>SHRNUTÍ</vt:lpstr>
      <vt:lpstr>MODERNISMUS A ČAS</vt:lpstr>
      <vt:lpstr>MODERNISTICKÉ ČTENÍ LITERATURY (?)</vt:lpstr>
      <vt:lpstr>KONEC MODERNISMU (?)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Modernismus</dc:title>
  <cp:lastModifiedBy>Pavel Pilch</cp:lastModifiedBy>
  <cp:revision>1</cp:revision>
  <dcterms:modified xsi:type="dcterms:W3CDTF">2023-10-18T05:51:43Z</dcterms:modified>
</cp:coreProperties>
</file>