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Montserrat" panose="00000500000000000000" pitchFamily="2" charset="-18"/>
      <p:regular r:id="rId22"/>
      <p:bold r:id="rId23"/>
      <p:italic r:id="rId24"/>
      <p:boldItalic r:id="rId25"/>
    </p:embeddedFont>
    <p:embeddedFont>
      <p:font typeface="Oswald" panose="00000500000000000000" pitchFamily="2" charset="-18"/>
      <p:regular r:id="rId26"/>
      <p:bold r:id="rId27"/>
    </p:embeddedFont>
    <p:embeddedFont>
      <p:font typeface="Playfair Display" panose="00000500000000000000" pitchFamily="2" charset="-18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el Pilch" userId="ed0f7352-a839-477a-93e2-d7d1c7573239" providerId="ADAL" clId="{66E1FEC9-B2D3-4FBA-A156-4E65C0D2CCC3}"/>
    <pc:docChg chg="modSld">
      <pc:chgData name="Pavel Pilch" userId="ed0f7352-a839-477a-93e2-d7d1c7573239" providerId="ADAL" clId="{66E1FEC9-B2D3-4FBA-A156-4E65C0D2CCC3}" dt="2023-11-08T06:59:58.098" v="4" actId="20577"/>
      <pc:docMkLst>
        <pc:docMk/>
      </pc:docMkLst>
      <pc:sldChg chg="modSp mod">
        <pc:chgData name="Pavel Pilch" userId="ed0f7352-a839-477a-93e2-d7d1c7573239" providerId="ADAL" clId="{66E1FEC9-B2D3-4FBA-A156-4E65C0D2CCC3}" dt="2023-11-08T06:58:44.237" v="3" actId="20577"/>
        <pc:sldMkLst>
          <pc:docMk/>
          <pc:sldMk cId="0" sldId="256"/>
        </pc:sldMkLst>
        <pc:spChg chg="mod">
          <ac:chgData name="Pavel Pilch" userId="ed0f7352-a839-477a-93e2-d7d1c7573239" providerId="ADAL" clId="{66E1FEC9-B2D3-4FBA-A156-4E65C0D2CCC3}" dt="2023-11-08T06:58:44.237" v="3" actId="20577"/>
          <ac:spMkLst>
            <pc:docMk/>
            <pc:sldMk cId="0" sldId="256"/>
            <ac:spMk id="59" creationId="{00000000-0000-0000-0000-000000000000}"/>
          </ac:spMkLst>
        </pc:spChg>
      </pc:sldChg>
      <pc:sldChg chg="modSp mod">
        <pc:chgData name="Pavel Pilch" userId="ed0f7352-a839-477a-93e2-d7d1c7573239" providerId="ADAL" clId="{66E1FEC9-B2D3-4FBA-A156-4E65C0D2CCC3}" dt="2023-11-08T06:59:58.098" v="4" actId="20577"/>
        <pc:sldMkLst>
          <pc:docMk/>
          <pc:sldMk cId="0" sldId="263"/>
        </pc:sldMkLst>
        <pc:spChg chg="mod">
          <ac:chgData name="Pavel Pilch" userId="ed0f7352-a839-477a-93e2-d7d1c7573239" providerId="ADAL" clId="{66E1FEC9-B2D3-4FBA-A156-4E65C0D2CCC3}" dt="2023-11-08T06:59:58.098" v="4" actId="20577"/>
          <ac:spMkLst>
            <pc:docMk/>
            <pc:sldMk cId="0" sldId="263"/>
            <ac:spMk id="10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5a602d588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5a602d588_1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75a602d588_1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75a602d588_1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75a602d588_1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75a602d588_1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5a602d588_1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5a602d588_1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75a602d588_1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75a602d588_1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75a602d588_1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Google Shape;147;g75a602d588_1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75a602d588_1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75a602d588_1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75a602d588_1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75a602d588_1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75a602d588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75a602d588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75a602d588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75a602d588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75a602d58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75a602d58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75a602d588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75a602d588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75a602d588_1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75a602d588_1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a602d588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a602d588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a602d588_1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a602d588_1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5a602d588_1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5a602d588_1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75a602d588_1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75a602d588_1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75a602d588_1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75a602d588_1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4286250" y="0"/>
            <a:ext cx="723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358475" y="0"/>
            <a:ext cx="3853200" cy="5143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800"/>
              <a:buFont typeface="Playfair Display"/>
              <a:buNone/>
              <a:defRPr sz="6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  <a:solidFill>
            <a:schemeClr val="dk2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Montserrat"/>
              <a:buNone/>
              <a:defRPr sz="2400" b="1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9925"/>
            <a:ext cx="8520600" cy="214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Font typeface="Montserrat"/>
              <a:buNone/>
              <a:defRPr sz="14000"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r>
              <a:t>xx%</a:t>
            </a:r>
          </a:p>
        </p:txBody>
      </p:sp>
      <p:sp>
        <p:nvSpPr>
          <p:cNvPr id="50" name="Google Shape;50;p1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51" name="Google Shape;51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5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rot="5400000">
            <a:off x="4550700" y="-498600"/>
            <a:ext cx="42600" cy="84558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Font typeface="Playfair Display"/>
              <a:buNone/>
              <a:defRPr sz="4800" b="1"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234050"/>
            <a:ext cx="39999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Playfair Display"/>
              <a:buNone/>
              <a:defRPr sz="54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081675"/>
            <a:ext cx="4045200" cy="178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highlight>
                  <a:schemeClr val="dk1"/>
                </a:highlight>
              </a:defRPr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op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highlight>
                  <a:schemeClr val="dk1"/>
                </a:highlight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  <a:defRPr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●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Playfair Display"/>
              <a:buChar char="○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Playfair Display"/>
              <a:buChar char="■"/>
              <a:defRPr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ctrTitle"/>
          </p:nvPr>
        </p:nvSpPr>
        <p:spPr>
          <a:xfrm>
            <a:off x="344250" y="1403850"/>
            <a:ext cx="8455500" cy="214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Historicismus</a:t>
            </a:r>
            <a:br>
              <a:rPr lang="cs"/>
            </a:br>
            <a:r>
              <a:rPr lang="cs"/>
              <a:t>a materialismus</a:t>
            </a:r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subTitle" idx="1"/>
          </p:nvPr>
        </p:nvSpPr>
        <p:spPr>
          <a:xfrm>
            <a:off x="344250" y="3550650"/>
            <a:ext cx="4910100" cy="57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JSB_SLAV55 #6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NH vs historie</a:t>
            </a:r>
            <a:endParaRPr/>
          </a:p>
        </p:txBody>
      </p:sp>
      <p:sp>
        <p:nvSpPr>
          <p:cNvPr id="117" name="Google Shape;117;p22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není sledem událostí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nám o historii také moc neřekne = &gt;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je sledem slov o těchto událostech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nespolehlivá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nestabilní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(zde se vrací myšlenka života v jazyce)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22"/>
          <p:cNvSpPr txBox="1"/>
          <p:nvPr/>
        </p:nvSpPr>
        <p:spPr>
          <a:xfrm>
            <a:off x="467500" y="3301500"/>
            <a:ext cx="8171100" cy="158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!!! </a:t>
            </a:r>
            <a:r>
              <a:rPr lang="cs" sz="2400" b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DŮLEŽITÉ !!! : </a:t>
            </a:r>
            <a:endParaRPr sz="2400" b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cs" sz="24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Neexistuje žádný stabilní historický kontext.</a:t>
            </a:r>
            <a:endParaRPr sz="2400" b="1" i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cs" sz="2400" b="1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Vše jsou jen slova ve vzájemné disputaci.</a:t>
            </a:r>
            <a:endParaRPr sz="2400" b="1" i="1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24" name="Google Shape;124;p23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čtení fikčních a ne-fikčních textů jako rovnoprávných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fikční text nemůže překročit hranice svého času (je v čase)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ALE na rozdíl od nového historicismu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literární text je také historickým dokumentem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politickým dokumentem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nelze jej vykořenit z historického rámce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fikční text překračuje hranice svého času (je nadčasový)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vychází z marxismu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b="1"/>
              <a:t>STRUKTURY POCITŮ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pojem Raymonda Williamse (1921–1988)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lidské hodnoty v rozporu s hodnotami vynucovanými státem či společností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jsou vždy “revoluční” ve smyslu popření “oficiálního”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NH = text reprodukuje svoji “dobu”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KM = text žádá proměnu “doby”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Kulturní materialismus</a:t>
            </a:r>
            <a:endParaRPr/>
          </a:p>
        </p:txBody>
      </p:sp>
      <p:sp>
        <p:nvSpPr>
          <p:cNvPr id="136" name="Google Shape;136;p2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skeptický vůči ne-fikčním textum (stejně jako NH)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odlišné čtení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NH = jak se fikční a ne-fikční doplňují?</a:t>
            </a:r>
            <a:endParaRPr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cs"/>
              <a:t>KM = jak fikční překračuje ne-fikční?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7" name="Google Shape;137;p25"/>
          <p:cNvSpPr txBox="1"/>
          <p:nvPr/>
        </p:nvSpPr>
        <p:spPr>
          <a:xfrm>
            <a:off x="576025" y="2845750"/>
            <a:ext cx="8149200" cy="190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KULTURNÍ MATERIALISMUS je studium literárních textů po boku textů historických za účelem zhodnocení, zda fikční texty nabízejí alternativy k dominantním způsobům myšlení v určité době.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Proces čtení v kulturním materialismu</a:t>
            </a:r>
            <a:endParaRPr/>
          </a:p>
        </p:txBody>
      </p:sp>
      <p:sp>
        <p:nvSpPr>
          <p:cNvPr id="143" name="Google Shape;143;p2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všechnty texty (televize, divadlo, film…)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kultura je v textech (jazyce)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 i="1"/>
              <a:t>“Jak naše čtení minulosti ovlivňuje naše čtení přítomnosti?”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Naše současné hodnoty a ideje jsou ovlivněny našim čtením historie.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4" name="Google Shape;144;p26"/>
          <p:cNvSpPr txBox="1"/>
          <p:nvPr/>
        </p:nvSpPr>
        <p:spPr>
          <a:xfrm>
            <a:off x="421350" y="3268925"/>
            <a:ext cx="8301300" cy="223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Příklad 1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Proč nám jsou i po 200 letech od rukopisných falz předkládány kulturní statky 19. stol., aby se zdůraznilo naše “češství”?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Příklad 2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Playfair Display"/>
                <a:ea typeface="Playfair Display"/>
                <a:cs typeface="Playfair Display"/>
                <a:sym typeface="Playfair Display"/>
              </a:rPr>
              <a:t>Je vysmívání se komunistickému Československu (např. Šabach) léčbou traumatu, nebo snad voláním po starých dobrých časech, kdy kradli všichni?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Příklad za všechny: Solženicyn</a:t>
            </a:r>
            <a:endParaRPr/>
          </a:p>
        </p:txBody>
      </p:sp>
      <p:sp>
        <p:nvSpPr>
          <p:cNvPr id="150" name="Google Shape;150;p2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“gulagová” literatura dobyla svět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zájem o dění ve stalinistickém i pozdějším SSSR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NC za literaturu (1970)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Souostroví gulag</a:t>
            </a:r>
            <a:endParaRPr i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i="1"/>
              <a:t>Jeden den Ivana Děnisoviče</a:t>
            </a:r>
            <a:endParaRPr i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“Pravoslavný ajatolláh” (Jefim Etkind)</a:t>
            </a:r>
            <a:br>
              <a:rPr lang="cs"/>
            </a:br>
            <a:r>
              <a:rPr lang="cs"/>
              <a:t>antisemita, nacionalista, pravoslavný fundamentalista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94249" y="1052687"/>
            <a:ext cx="2949752" cy="3697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materialismus (new materialism)</a:t>
            </a:r>
            <a:endParaRPr/>
          </a:p>
        </p:txBody>
      </p:sp>
      <p:sp>
        <p:nvSpPr>
          <p:cNvPr id="157" name="Google Shape;157;p2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kritické “hnutí” 21. stol.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promýšlení světa jako “hmoty”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“tělo jako hmota” (material)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Zájem o oběcně “živé” = zvířata, příroda, ekologie, životní prostředí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Materialismus chápán jako odklon od “humanismu” (antropocentrismu).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Decentralizace lidského</a:t>
            </a:r>
            <a:endParaRPr/>
          </a:p>
        </p:txBody>
      </p:sp>
      <p:sp>
        <p:nvSpPr>
          <p:cNvPr id="163" name="Google Shape;163;p2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vykládána skrze člověka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vznik “dehumanizované” literatury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opuštění antropocentrického hlediska kritiky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i="1"/>
              <a:t>“Jak vypadá svět očima ne-lidského?”</a:t>
            </a:r>
            <a:endParaRPr i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materialismus v užším slova smyslu</a:t>
            </a:r>
            <a:endParaRPr/>
          </a:p>
        </p:txBody>
      </p:sp>
      <p:sp>
        <p:nvSpPr>
          <p:cNvPr id="169" name="Google Shape;169;p3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 jako matérie (hmota)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čtečka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audiokniha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kniha pro nevidomé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překladový text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ilustrace, písmo, typografie atd.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PERITEXT = podpůrný text (poznámky, vysvětlivky apod.)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PARATEXT = doplňující texty (předmluva, doslov, obálka knihy apod.)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Ergodický text (ergodická literatura)</a:t>
            </a:r>
            <a:endParaRPr/>
          </a:p>
        </p:txBody>
      </p:sp>
      <p:sp>
        <p:nvSpPr>
          <p:cNvPr id="175" name="Google Shape;175;p3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pojem Espena J. Aarsetha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text, jenž po čtenáři vyžaduje určité vyšší úsilí k jeho přečtení</a:t>
            </a:r>
            <a:endParaRPr/>
          </a:p>
        </p:txBody>
      </p:sp>
      <p:sp>
        <p:nvSpPr>
          <p:cNvPr id="176" name="Google Shape;176;p31"/>
          <p:cNvSpPr txBox="1"/>
          <p:nvPr/>
        </p:nvSpPr>
        <p:spPr>
          <a:xfrm>
            <a:off x="3146875" y="21435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Příklady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chatboti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cybertext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gamebooky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kinoautomat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hieroglyfické texty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Playfair Display"/>
              <a:buChar char="●"/>
            </a:pPr>
            <a:r>
              <a:rPr lang="cs" sz="1800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únikové hry</a:t>
            </a:r>
            <a:endParaRPr sz="1800">
              <a:solidFill>
                <a:schemeClr val="dk2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Anekdota...</a:t>
            </a:r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Ralph Waldo Emerson (USA, spisovatel)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+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Thomas Carlyle (Skotsko, historik)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=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/>
              <a:t>“Žádná historie nejspíš není, jsou pouze</a:t>
            </a:r>
            <a:br>
              <a:rPr lang="cs"/>
            </a:br>
            <a:r>
              <a:rPr lang="cs"/>
              <a:t>biografie.” (R. W. Emerson, asi 1843)</a:t>
            </a:r>
            <a:endParaRPr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4000" y="9525"/>
            <a:ext cx="3810000" cy="5124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Základní teze historicismu a materialismu</a:t>
            </a:r>
            <a:endParaRPr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Historie je narativ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Narativ vypráví jedinci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Každý má vlastní výklad historie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Literatura je historie, a historie je literatura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Psané slovo v sobě skrývá krásu i nebezpečí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73" name="Google Shape;73;p15"/>
          <p:cNvSpPr txBox="1"/>
          <p:nvPr/>
        </p:nvSpPr>
        <p:spPr>
          <a:xfrm>
            <a:off x="521775" y="3344900"/>
            <a:ext cx="83106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latin typeface="Playfair Display"/>
                <a:ea typeface="Playfair Display"/>
                <a:cs typeface="Playfair Display"/>
                <a:sym typeface="Playfair Display"/>
              </a:rPr>
              <a:t>Pro porozumění fikci v její celistvosti nemůžeme číst texty bez zasazení do jejich historického rámce.</a:t>
            </a: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Rozvoj historicismu a materialismu</a:t>
            </a:r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formalismus a strukturalismus, postmodernismus = odmítnutí mimotextového kontextu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X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feminismus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postkoloniální kritika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marxismus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recepční estetika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poststrukturalismus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Dvě hlavní větve historicismu a materialismu</a:t>
            </a:r>
            <a:endParaRPr/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arenR"/>
            </a:pPr>
            <a:r>
              <a:rPr lang="cs" b="1"/>
              <a:t>NOVÝ HISTORICISMUS (New Historicism)</a:t>
            </a:r>
            <a:endParaRPr b="1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arenR"/>
            </a:pPr>
            <a:r>
              <a:rPr lang="cs" b="1"/>
              <a:t>KULTURNÍ MATERIALISMUS (Cultural Materialism)</a:t>
            </a:r>
            <a:endParaRPr b="1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Historicismus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b="1"/>
              <a:t>Historicismus</a:t>
            </a:r>
            <a:r>
              <a:rPr lang="cs"/>
              <a:t> = “čtení” historie v běžném smyslu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“Tradiční” studium dějin jako toho, co se stalo v určitém čase.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Čtení literatury v historickém kontextu = </a:t>
            </a:r>
            <a:r>
              <a:rPr lang="cs" b="1"/>
              <a:t>historicistické</a:t>
            </a:r>
            <a:r>
              <a:rPr lang="cs"/>
              <a:t> čtení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cs"/>
              <a:t>Historicistickým rozumíme takový přístup k předmětu zájmu, který zohledňuje dějinný kontext (h. čtení / h. psaní / h. výklad apod.)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Stephen Greenblatt (1943–)</a:t>
            </a:r>
            <a:endParaRPr/>
          </a:p>
        </p:txBody>
      </p:sp>
      <p:sp>
        <p:nvSpPr>
          <p:cNvPr id="97" name="Google Shape;97;p19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i="1"/>
              <a:t>Renaissance Self-Fashioning: From More to Shakespeare </a:t>
            </a:r>
            <a:r>
              <a:rPr lang="cs"/>
              <a:t>(1980)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nové historicistické čtení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a ne-fikce čteny paralelně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skutečnost vykládaná fikcí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vykládaná skutečnosti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= </a:t>
            </a:r>
            <a:r>
              <a:rPr lang="cs" b="1"/>
              <a:t>nový historicismus </a:t>
            </a:r>
            <a:r>
              <a:rPr lang="cs"/>
              <a:t>(new historicism)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cs" i="1"/>
              <a:t>“Vedla mě k tomu touhla mluvit s mrtvými.” </a:t>
            </a:r>
            <a:endParaRPr i="1"/>
          </a:p>
        </p:txBody>
      </p:sp>
      <p:pic>
        <p:nvPicPr>
          <p:cNvPr id="98" name="Google Shape;98;p19"/>
          <p:cNvPicPr preferRelativeResize="0"/>
          <p:nvPr/>
        </p:nvPicPr>
        <p:blipFill rotWithShape="1">
          <a:blip r:embed="rId3">
            <a:alphaModFix/>
          </a:blip>
          <a:srcRect l="35995"/>
          <a:stretch/>
        </p:blipFill>
        <p:spPr>
          <a:xfrm>
            <a:off x="6902300" y="0"/>
            <a:ext cx="21946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Nový historicismus</a:t>
            </a:r>
            <a:endParaRPr/>
          </a:p>
        </p:txBody>
      </p:sp>
      <p:sp>
        <p:nvSpPr>
          <p:cNvPr id="104" name="Google Shape;104;p20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 dirty="0"/>
              <a:t>= způsob čtení, v němž fikční a ne-fikční texty vystupují jako rovnocenné</a:t>
            </a:r>
            <a:endParaRPr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fikce zkoumána </a:t>
            </a:r>
            <a:r>
              <a:rPr lang="cs" dirty="0"/>
              <a:t>na historickém pozadí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ne-fikce je zkoumána nástroji pro zkoumání fikce (lit. interpretace)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 dirty="0"/>
              <a:t>“anekdota” = historický text je čten jako fikční, a ne jako “pozadí” pro fikci, jenž v daném období historie vzniká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Co je/není historický text (ne-fikční)?</a:t>
            </a:r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311700" y="1234075"/>
            <a:ext cx="8520600" cy="333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NENÍ tvůrcem pevného “pozadí”, na němž vzniká fikce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má mnohem těsnější sepětí s fikčními texty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cs"/>
              <a:t>je diskutabilní, vždyť jde přece jen o text!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1" name="Google Shape;111;p21"/>
          <p:cNvSpPr txBox="1"/>
          <p:nvPr/>
        </p:nvSpPr>
        <p:spPr>
          <a:xfrm>
            <a:off x="455775" y="2474075"/>
            <a:ext cx="79767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cs" sz="2400" i="1">
                <a:solidFill>
                  <a:schemeClr val="dk2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“Historické nefikční texty jsou svým způsobem stejně imaginativní jako texty fikční.”</a:t>
            </a:r>
            <a:endParaRPr sz="2400" i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op">
  <a:themeElements>
    <a:clrScheme name="Pop">
      <a:dk1>
        <a:srgbClr val="F8E71C"/>
      </a:dk1>
      <a:lt1>
        <a:srgbClr val="FFFFFF"/>
      </a:lt1>
      <a:dk2>
        <a:srgbClr val="000000"/>
      </a:dk2>
      <a:lt2>
        <a:srgbClr val="D9D9D9"/>
      </a:lt2>
      <a:accent1>
        <a:srgbClr val="666666"/>
      </a:accent1>
      <a:accent2>
        <a:srgbClr val="483165"/>
      </a:accent2>
      <a:accent3>
        <a:srgbClr val="EB1E95"/>
      </a:accent3>
      <a:accent4>
        <a:srgbClr val="0F9D58"/>
      </a:accent4>
      <a:accent5>
        <a:srgbClr val="01AFD1"/>
      </a:accent5>
      <a:accent6>
        <a:srgbClr val="9C27B0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860</Words>
  <Application>Microsoft Office PowerPoint</Application>
  <PresentationFormat>Předvádění na obrazovce (16:9)</PresentationFormat>
  <Paragraphs>132</Paragraphs>
  <Slides>19</Slides>
  <Notes>19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4" baseType="lpstr">
      <vt:lpstr>Oswald</vt:lpstr>
      <vt:lpstr>Arial</vt:lpstr>
      <vt:lpstr>Playfair Display</vt:lpstr>
      <vt:lpstr>Montserrat</vt:lpstr>
      <vt:lpstr>Pop</vt:lpstr>
      <vt:lpstr>Historicismus a materialismus</vt:lpstr>
      <vt:lpstr>Anekdota...</vt:lpstr>
      <vt:lpstr>Základní teze historicismu a materialismu</vt:lpstr>
      <vt:lpstr>Rozvoj historicismu a materialismu</vt:lpstr>
      <vt:lpstr>Dvě hlavní větve historicismu a materialismu</vt:lpstr>
      <vt:lpstr>Historicismus</vt:lpstr>
      <vt:lpstr>Stephen Greenblatt (1943–)</vt:lpstr>
      <vt:lpstr>Nový historicismus</vt:lpstr>
      <vt:lpstr>Co je/není historický text (ne-fikční)?</vt:lpstr>
      <vt:lpstr>NH vs historie</vt:lpstr>
      <vt:lpstr>Kulturní materialismus</vt:lpstr>
      <vt:lpstr>Kulturní materialismus</vt:lpstr>
      <vt:lpstr>Kulturní materialismus</vt:lpstr>
      <vt:lpstr>Proces čtení v kulturním materialismu</vt:lpstr>
      <vt:lpstr>Příklad za všechny: Solženicyn</vt:lpstr>
      <vt:lpstr>Nový materialismus (new materialism)</vt:lpstr>
      <vt:lpstr>Decentralizace lidského</vt:lpstr>
      <vt:lpstr>Nový materialismus v užším slova smyslu</vt:lpstr>
      <vt:lpstr>Ergodický text (ergodická literatura)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Historicismus a materialismus</dc:title>
  <cp:lastModifiedBy>Pavel Pilch</cp:lastModifiedBy>
  <cp:revision>1</cp:revision>
  <dcterms:modified xsi:type="dcterms:W3CDTF">2023-11-08T07:00:09Z</dcterms:modified>
</cp:coreProperties>
</file>