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
      <p:font typeface="Source Code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488503221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88503221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488503221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88503221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488503221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88503221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488503221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88503221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488503221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88503221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488503221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88503221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499c9fd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99c9fd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499c9fd1a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99c9fd1a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488503221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88503221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488503221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88503221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488503221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88503221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Takové otázky dříve nikoho nezajímaly. Formalistické teorie čtení nebraly v úvahu politický nebo sociální kontext, v němž text vznikl, a soustředily se výhradně na něj. Teprve v 70. a 80. letech 20. stol. došlo k proměně chápání role čtenáře. Literární vědci se začali zabývat tím, jak text ovlivňuje individuální čtenáře, případně celé komunity čtenářů. Tak vznikla řada teorií, které nazýváme souhrnně RECEPČNÍ TEORIE  (teorie recepční estetiky). Výsledkem této změny bylo mimo jiné i to, že významy textů začaly být nejednoznačné, zaniknul “ideální” čtenář a z literárního pole se stala neustále pohyblivá a proměnlivá entita.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88503221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88503221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Implied Reader = nevyslovený čtenář,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488503221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88503221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488503221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88503221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488503221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88503221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488503221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88503221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s"/>
              <a:t>recepční teorie</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s"/>
              <a:t>JSB_SLAV55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22"/>
          <p:cNvPicPr preferRelativeResize="0"/>
          <p:nvPr/>
        </p:nvPicPr>
        <p:blipFill>
          <a:blip r:embed="rId3">
            <a:alphaModFix/>
          </a:blip>
          <a:stretch>
            <a:fillRect/>
          </a:stretch>
        </p:blipFill>
        <p:spPr>
          <a:xfrm>
            <a:off x="0" y="171450"/>
            <a:ext cx="9144000" cy="4800600"/>
          </a:xfrm>
          <a:prstGeom prst="rect">
            <a:avLst/>
          </a:prstGeom>
          <a:noFill/>
          <a:ln>
            <a:noFill/>
          </a:ln>
        </p:spPr>
      </p:pic>
      <p:pic>
        <p:nvPicPr>
          <p:cNvPr id="118" name="Google Shape;118;p22"/>
          <p:cNvPicPr preferRelativeResize="0"/>
          <p:nvPr/>
        </p:nvPicPr>
        <p:blipFill>
          <a:blip r:embed="rId4">
            <a:alphaModFix/>
          </a:blip>
          <a:stretch>
            <a:fillRect/>
          </a:stretch>
        </p:blipFill>
        <p:spPr>
          <a:xfrm>
            <a:off x="11" y="171450"/>
            <a:ext cx="3819928"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Neakceptovatelné čtení?</a:t>
            </a:r>
            <a:endParaRPr/>
          </a:p>
        </p:txBody>
      </p:sp>
      <p:sp>
        <p:nvSpPr>
          <p:cNvPr id="124" name="Google Shape;124;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Co se čtením, které text naprosto vytrhne z kontextu?</a:t>
            </a:r>
            <a:endParaRPr/>
          </a:p>
          <a:p>
            <a:pPr indent="-342900" lvl="0" marL="457200" rtl="0" algn="l">
              <a:spcBef>
                <a:spcPts val="0"/>
              </a:spcBef>
              <a:spcAft>
                <a:spcPts val="0"/>
              </a:spcAft>
              <a:buSzPts val="1800"/>
              <a:buChar char="●"/>
            </a:pPr>
            <a:r>
              <a:rPr lang="cs"/>
              <a:t>Co se čtením, které je přesným opakem jiných čtení?</a:t>
            </a:r>
            <a:endParaRPr/>
          </a:p>
          <a:p>
            <a:pPr indent="-342900" lvl="0" marL="457200" rtl="0" algn="l">
              <a:spcBef>
                <a:spcPts val="0"/>
              </a:spcBef>
              <a:spcAft>
                <a:spcPts val="0"/>
              </a:spcAft>
              <a:buSzPts val="1800"/>
              <a:buChar char="●"/>
            </a:pPr>
            <a:r>
              <a:rPr lang="cs"/>
              <a:t>Může existovat “špatné” čtení?</a:t>
            </a:r>
            <a:endParaRPr/>
          </a:p>
          <a:p>
            <a:pPr indent="0" lvl="0" marL="0" rtl="0" algn="l">
              <a:spcBef>
                <a:spcPts val="1600"/>
              </a:spcBef>
              <a:spcAft>
                <a:spcPts val="1600"/>
              </a:spcAft>
              <a:buNone/>
            </a:pPr>
            <a:r>
              <a:rPr lang="cs"/>
              <a:t>“John Milton napsal </a:t>
            </a:r>
            <a:r>
              <a:rPr i="1" lang="cs"/>
              <a:t>Ztracený ráj</a:t>
            </a:r>
            <a:r>
              <a:rPr lang="cs"/>
              <a:t>, pak mu zemřela žena a napsal </a:t>
            </a:r>
            <a:r>
              <a:rPr i="1" lang="cs"/>
              <a:t>Ráj znovu získaný.”</a:t>
            </a:r>
            <a:r>
              <a:rPr lang="cs"/>
              <a:t> (z testu)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Případ Salman Rushdie: Satanské verše (1988)</a:t>
            </a:r>
            <a:endParaRPr/>
          </a:p>
        </p:txBody>
      </p:sp>
      <p:sp>
        <p:nvSpPr>
          <p:cNvPr id="130" name="Google Shape;130;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několik komunit</a:t>
            </a:r>
            <a:endParaRPr/>
          </a:p>
          <a:p>
            <a:pPr indent="-342900" lvl="0" marL="457200" rtl="0" algn="l">
              <a:spcBef>
                <a:spcPts val="0"/>
              </a:spcBef>
              <a:spcAft>
                <a:spcPts val="0"/>
              </a:spcAft>
              <a:buSzPts val="1800"/>
              <a:buChar char="●"/>
            </a:pPr>
            <a:r>
              <a:rPr lang="cs"/>
              <a:t>vytržení z kontextu</a:t>
            </a:r>
            <a:endParaRPr/>
          </a:p>
          <a:p>
            <a:pPr indent="-342900" lvl="0" marL="457200" rtl="0" algn="l">
              <a:spcBef>
                <a:spcPts val="0"/>
              </a:spcBef>
              <a:spcAft>
                <a:spcPts val="0"/>
              </a:spcAft>
              <a:buSzPts val="1800"/>
              <a:buChar char="●"/>
            </a:pPr>
            <a:r>
              <a:rPr lang="cs"/>
              <a:t>význam vzniká (ne)čtením</a:t>
            </a:r>
            <a:endParaRPr/>
          </a:p>
          <a:p>
            <a:pPr indent="-342900" lvl="0" marL="457200" rtl="0" algn="l">
              <a:spcBef>
                <a:spcPts val="0"/>
              </a:spcBef>
              <a:spcAft>
                <a:spcPts val="0"/>
              </a:spcAft>
              <a:buSzPts val="1800"/>
              <a:buChar char="●"/>
            </a:pPr>
            <a:r>
              <a:rPr lang="cs"/>
              <a:t>individuální čtenáři v komunitě</a:t>
            </a:r>
            <a:endParaRPr/>
          </a:p>
        </p:txBody>
      </p:sp>
      <p:pic>
        <p:nvPicPr>
          <p:cNvPr id="131" name="Google Shape;131;p24"/>
          <p:cNvPicPr preferRelativeResize="0"/>
          <p:nvPr/>
        </p:nvPicPr>
        <p:blipFill>
          <a:blip r:embed="rId3">
            <a:alphaModFix/>
          </a:blip>
          <a:stretch>
            <a:fillRect/>
          </a:stretch>
        </p:blipFill>
        <p:spPr>
          <a:xfrm>
            <a:off x="5466399" y="1093850"/>
            <a:ext cx="3677602"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Příklad z domova: Oliver Frljić v Brně</a:t>
            </a:r>
            <a:endParaRPr/>
          </a:p>
        </p:txBody>
      </p:sp>
      <p:sp>
        <p:nvSpPr>
          <p:cNvPr id="137" name="Google Shape;137;p2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 hře “Naše násilí a vaše násilí” se mluvilo v mnoha kontextech, o hře “Prokletí” se mluvilo minimálně.</a:t>
            </a:r>
            <a:endParaRPr/>
          </a:p>
          <a:p>
            <a:pPr indent="0" lvl="0" marL="0" rtl="0" algn="l">
              <a:spcBef>
                <a:spcPts val="1600"/>
              </a:spcBef>
              <a:spcAft>
                <a:spcPts val="1600"/>
              </a:spcAft>
              <a:buNone/>
            </a:pPr>
            <a:r>
              <a:rPr lang="cs"/>
              <a:t>Kontexty? Interpretativní komunity?</a:t>
            </a:r>
            <a:endParaRPr/>
          </a:p>
        </p:txBody>
      </p:sp>
      <p:pic>
        <p:nvPicPr>
          <p:cNvPr id="138" name="Google Shape;138;p25"/>
          <p:cNvPicPr preferRelativeResize="0"/>
          <p:nvPr/>
        </p:nvPicPr>
        <p:blipFill>
          <a:blip r:embed="rId3">
            <a:alphaModFix/>
          </a:blip>
          <a:stretch>
            <a:fillRect/>
          </a:stretch>
        </p:blipFill>
        <p:spPr>
          <a:xfrm>
            <a:off x="862188" y="1093850"/>
            <a:ext cx="7419625" cy="4213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8"/>
                                        </p:tgtEl>
                                      </p:cBhvr>
                                    </p:animEffect>
                                    <p:set>
                                      <p:cBhvr>
                                        <p:cTn dur="1" fill="hold">
                                          <p:stCondLst>
                                            <p:cond delay="1000"/>
                                          </p:stCondLst>
                                        </p:cTn>
                                        <p:tgtEl>
                                          <p:spTgt spid="1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Fakticky nesprávné čtení?</a:t>
            </a:r>
            <a:endParaRPr/>
          </a:p>
        </p:txBody>
      </p:sp>
      <p:sp>
        <p:nvSpPr>
          <p:cNvPr id="144" name="Google Shape;144;p2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“Voldemort byl hrdina!”</a:t>
            </a:r>
            <a:endParaRPr/>
          </a:p>
          <a:p>
            <a:pPr indent="-342900" lvl="0" marL="457200" rtl="0" algn="l">
              <a:spcBef>
                <a:spcPts val="0"/>
              </a:spcBef>
              <a:spcAft>
                <a:spcPts val="0"/>
              </a:spcAft>
              <a:buSzPts val="1800"/>
              <a:buChar char="●"/>
            </a:pPr>
            <a:r>
              <a:rPr lang="cs"/>
              <a:t>“Jana Eyrová byla svině!”</a:t>
            </a:r>
            <a:endParaRPr/>
          </a:p>
          <a:p>
            <a:pPr indent="-342900" lvl="0" marL="457200" rtl="0" algn="l">
              <a:spcBef>
                <a:spcPts val="0"/>
              </a:spcBef>
              <a:spcAft>
                <a:spcPts val="0"/>
              </a:spcAft>
              <a:buSzPts val="1800"/>
              <a:buChar char="●"/>
            </a:pPr>
            <a:r>
              <a:rPr lang="cs"/>
              <a:t>“Švejk je o válce v Zálivu!”</a:t>
            </a:r>
            <a:endParaRPr/>
          </a:p>
          <a:p>
            <a:pPr indent="0" lvl="0" marL="0" rtl="0" algn="l">
              <a:spcBef>
                <a:spcPts val="1600"/>
              </a:spcBef>
              <a:spcAft>
                <a:spcPts val="0"/>
              </a:spcAft>
              <a:buNone/>
            </a:pPr>
            <a:r>
              <a:rPr lang="cs"/>
              <a:t>Můžeme rozhodnout o FAKTICKY NESPRÁVNÉM ČTENÍ</a:t>
            </a:r>
            <a:endParaRPr/>
          </a:p>
          <a:p>
            <a:pPr indent="0" lvl="0" marL="0" rtl="0" algn="l">
              <a:spcBef>
                <a:spcPts val="1600"/>
              </a:spcBef>
              <a:spcAft>
                <a:spcPts val="0"/>
              </a:spcAft>
              <a:buNone/>
            </a:pPr>
            <a:r>
              <a:rPr lang="cs"/>
              <a:t>“Babička na konci neumřela.” “Harry Potter neumí kouzlit.”</a:t>
            </a:r>
            <a:endParaRPr/>
          </a:p>
          <a:p>
            <a:pPr indent="0" lvl="0" marL="0" rtl="0" algn="l">
              <a:spcBef>
                <a:spcPts val="1600"/>
              </a:spcBef>
              <a:spcAft>
                <a:spcPts val="0"/>
              </a:spcAft>
              <a:buNone/>
            </a:pPr>
            <a:r>
              <a:rPr lang="cs"/>
              <a:t>Jiné interpretace je třeba “pozměnit”</a:t>
            </a:r>
            <a:endParaRPr/>
          </a:p>
          <a:p>
            <a:pPr indent="0" lvl="0" marL="0" rtl="0" algn="l">
              <a:spcBef>
                <a:spcPts val="1600"/>
              </a:spcBef>
              <a:spcAft>
                <a:spcPts val="1600"/>
              </a:spcAft>
              <a:buNone/>
            </a:pPr>
            <a:r>
              <a:rPr lang="cs"/>
              <a:t>Švejk není o válce v zálivu, ale dá se vztáhnout na obecné vlastnosti jiných válek, než jen 1. světové. (kontext času)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Intence</a:t>
            </a:r>
            <a:endParaRPr/>
          </a:p>
        </p:txBody>
      </p:sp>
      <p:sp>
        <p:nvSpPr>
          <p:cNvPr id="150" name="Google Shape;150;p2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 recepční teorie usuzuje na autorskou intenci (Voldemort je zamýšlen jako padouch), “jiná” čtení zkoumá spíše za účelem zjistit, jak tato vznikají, než že by jejich interpretace stavěl do popředí jako závažnější (“Někdo může z nějakého hlediska tvrdit, že Voldemort byl ve skutečnosti revolucionář.”)</a:t>
            </a:r>
            <a:endParaRPr/>
          </a:p>
          <a:p>
            <a:pPr indent="0" lvl="0" marL="0" rtl="0" algn="l">
              <a:spcBef>
                <a:spcPts val="1600"/>
              </a:spcBef>
              <a:spcAft>
                <a:spcPts val="0"/>
              </a:spcAft>
              <a:buNone/>
            </a:pPr>
            <a:r>
              <a:rPr lang="cs"/>
              <a:t>J. R. R. Tolkien: </a:t>
            </a:r>
            <a:r>
              <a:rPr i="1" lang="cs"/>
              <a:t>Pán prstenů </a:t>
            </a:r>
            <a:r>
              <a:rPr lang="cs"/>
              <a:t>jako román revoluční mládeže v USA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Readerly vs Writerly (Roland Barthes, 70`s)</a:t>
            </a:r>
            <a:endParaRPr/>
          </a:p>
        </p:txBody>
      </p:sp>
      <p:sp>
        <p:nvSpPr>
          <p:cNvPr id="156" name="Google Shape;156;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readerly text = určený ke čtení, většina textů</a:t>
            </a:r>
            <a:endParaRPr/>
          </a:p>
          <a:p>
            <a:pPr indent="0" lvl="0" marL="0" rtl="0" algn="l">
              <a:spcBef>
                <a:spcPts val="1600"/>
              </a:spcBef>
              <a:spcAft>
                <a:spcPts val="0"/>
              </a:spcAft>
              <a:buNone/>
            </a:pPr>
            <a:r>
              <a:rPr lang="cs"/>
              <a:t>writerly text = “vybízející” k dalšímu psaní</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cs"/>
              <a:t>RT = konstrukce textu a spisovatelská strategie neumožňuje zásahy čtenáře, jeho role je pasivní</a:t>
            </a:r>
            <a:endParaRPr/>
          </a:p>
          <a:p>
            <a:pPr indent="0" lvl="0" marL="0" rtl="0" algn="l">
              <a:spcBef>
                <a:spcPts val="1600"/>
              </a:spcBef>
              <a:spcAft>
                <a:spcPts val="0"/>
              </a:spcAft>
              <a:buNone/>
            </a:pPr>
            <a:r>
              <a:rPr lang="cs"/>
              <a:t>WT = text vybízí čtenáře k dotváření významu, k “dopisování” textu</a:t>
            </a:r>
            <a:endParaRPr/>
          </a:p>
          <a:p>
            <a:pPr indent="0" lvl="0" marL="0" rtl="0" algn="l">
              <a:spcBef>
                <a:spcPts val="1600"/>
              </a:spcBef>
              <a:spcAft>
                <a:spcPts val="1600"/>
              </a:spcAft>
              <a:buNone/>
            </a:pPr>
            <a:r>
              <a:rPr lang="cs"/>
              <a:t>Distinkce mezi nimi není jednoznačná (role autora, čtenář i interpretativní komunity jsou v konfliktu)</a:t>
            </a:r>
            <a:endParaRPr/>
          </a:p>
        </p:txBody>
      </p:sp>
      <p:pic>
        <p:nvPicPr>
          <p:cNvPr id="157" name="Google Shape;157;p28"/>
          <p:cNvPicPr preferRelativeResize="0"/>
          <p:nvPr/>
        </p:nvPicPr>
        <p:blipFill rotWithShape="1">
          <a:blip r:embed="rId3">
            <a:alphaModFix/>
          </a:blip>
          <a:srcRect b="45658" l="29568" r="44578" t="0"/>
          <a:stretch/>
        </p:blipFill>
        <p:spPr>
          <a:xfrm>
            <a:off x="7008025" y="87225"/>
            <a:ext cx="1920775" cy="269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Recepční teorie dnes</a:t>
            </a:r>
            <a:endParaRPr/>
          </a:p>
        </p:txBody>
      </p:sp>
      <p:sp>
        <p:nvSpPr>
          <p:cNvPr id="163" name="Google Shape;163;p2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ozvěny v kulturních studiích</a:t>
            </a:r>
            <a:endParaRPr/>
          </a:p>
          <a:p>
            <a:pPr indent="-342900" lvl="0" marL="457200" rtl="0" algn="l">
              <a:spcBef>
                <a:spcPts val="0"/>
              </a:spcBef>
              <a:spcAft>
                <a:spcPts val="0"/>
              </a:spcAft>
              <a:buSzPts val="1800"/>
              <a:buChar char="●"/>
            </a:pPr>
            <a:r>
              <a:rPr lang="cs"/>
              <a:t>recepce jako jeden z nástrojů poznání politicky kritických škol</a:t>
            </a:r>
            <a:endParaRPr/>
          </a:p>
          <a:p>
            <a:pPr indent="-317500" lvl="1" marL="914400" rtl="0" algn="l">
              <a:spcBef>
                <a:spcPts val="0"/>
              </a:spcBef>
              <a:spcAft>
                <a:spcPts val="0"/>
              </a:spcAft>
              <a:buSzPts val="1400"/>
              <a:buChar char="○"/>
            </a:pPr>
            <a:r>
              <a:rPr lang="cs"/>
              <a:t>postkolonialismus</a:t>
            </a:r>
            <a:endParaRPr/>
          </a:p>
          <a:p>
            <a:pPr indent="-317500" lvl="1" marL="914400" rtl="0" algn="l">
              <a:spcBef>
                <a:spcPts val="0"/>
              </a:spcBef>
              <a:spcAft>
                <a:spcPts val="0"/>
              </a:spcAft>
              <a:buSzPts val="1400"/>
              <a:buChar char="○"/>
            </a:pPr>
            <a:r>
              <a:rPr lang="cs"/>
              <a:t>feminismus</a:t>
            </a:r>
            <a:endParaRPr/>
          </a:p>
          <a:p>
            <a:pPr indent="-317500" lvl="1" marL="914400" rtl="0" algn="l">
              <a:spcBef>
                <a:spcPts val="0"/>
              </a:spcBef>
              <a:spcAft>
                <a:spcPts val="0"/>
              </a:spcAft>
              <a:buSzPts val="1400"/>
              <a:buChar char="○"/>
            </a:pPr>
            <a:r>
              <a:rPr lang="cs"/>
              <a:t>queer theory</a:t>
            </a:r>
            <a:endParaRPr/>
          </a:p>
          <a:p>
            <a:pPr indent="-342900" lvl="0" marL="457200" rtl="0" algn="l">
              <a:spcBef>
                <a:spcPts val="0"/>
              </a:spcBef>
              <a:spcAft>
                <a:spcPts val="0"/>
              </a:spcAft>
              <a:buSzPts val="1800"/>
              <a:buChar char="●"/>
            </a:pPr>
            <a:r>
              <a:rPr lang="cs"/>
              <a:t>nový materialismus</a:t>
            </a:r>
            <a:endParaRPr/>
          </a:p>
          <a:p>
            <a:pPr indent="-317500" lvl="1" marL="914400" rtl="0" algn="l">
              <a:spcBef>
                <a:spcPts val="0"/>
              </a:spcBef>
              <a:spcAft>
                <a:spcPts val="0"/>
              </a:spcAft>
              <a:buSzPts val="1400"/>
              <a:buChar char="○"/>
            </a:pPr>
            <a:r>
              <a:rPr lang="cs"/>
              <a:t>vztah osobního bytí s materiálním světem</a:t>
            </a:r>
            <a:endParaRPr/>
          </a:p>
          <a:p>
            <a:pPr indent="-317500" lvl="2" marL="1371600" rtl="0" algn="l">
              <a:spcBef>
                <a:spcPts val="0"/>
              </a:spcBef>
              <a:spcAft>
                <a:spcPts val="0"/>
              </a:spcAft>
              <a:buSzPts val="1400"/>
              <a:buChar char="■"/>
            </a:pPr>
            <a:r>
              <a:rPr lang="cs"/>
              <a:t>jak se text mění ve čtečce, oproti papíru?</a:t>
            </a:r>
            <a:endParaRPr/>
          </a:p>
          <a:p>
            <a:pPr indent="-342900" lvl="0" marL="457200" rtl="0" algn="l">
              <a:spcBef>
                <a:spcPts val="0"/>
              </a:spcBef>
              <a:spcAft>
                <a:spcPts val="0"/>
              </a:spcAft>
              <a:buSzPts val="1800"/>
              <a:buChar char="●"/>
            </a:pPr>
            <a:r>
              <a:rPr lang="cs"/>
              <a:t>hlas čtenáře slyšitelnější než dříve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Cvičení Sary Upstone</a:t>
            </a:r>
            <a:endParaRPr/>
          </a:p>
        </p:txBody>
      </p:sp>
      <p:sp>
        <p:nvSpPr>
          <p:cNvPr id="63" name="Google Shape;63;p14"/>
          <p:cNvSpPr txBox="1"/>
          <p:nvPr>
            <p:ph idx="1" type="body"/>
          </p:nvPr>
        </p:nvSpPr>
        <p:spPr>
          <a:xfrm>
            <a:off x="311700" y="1228675"/>
            <a:ext cx="8520600" cy="21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Něco pro mě udělejte.</a:t>
            </a:r>
            <a:endParaRPr/>
          </a:p>
          <a:p>
            <a:pPr indent="0" lvl="0" marL="0" rtl="0" algn="l">
              <a:spcBef>
                <a:spcPts val="1600"/>
              </a:spcBef>
              <a:spcAft>
                <a:spcPts val="0"/>
              </a:spcAft>
              <a:buNone/>
            </a:pPr>
            <a:r>
              <a:rPr lang="cs"/>
              <a:t>Přestaňte na chvíli číst (nebo co děláte).</a:t>
            </a:r>
            <a:endParaRPr/>
          </a:p>
          <a:p>
            <a:pPr indent="0" lvl="0" marL="0" rtl="0" algn="l">
              <a:spcBef>
                <a:spcPts val="1600"/>
              </a:spcBef>
              <a:spcAft>
                <a:spcPts val="0"/>
              </a:spcAft>
              <a:buNone/>
            </a:pPr>
            <a:r>
              <a:rPr lang="cs"/>
              <a:t>Vezměte si kus papíru a něco na psaní.</a:t>
            </a:r>
            <a:endParaRPr/>
          </a:p>
          <a:p>
            <a:pPr indent="0" lvl="0" marL="0" rtl="0" algn="l">
              <a:spcBef>
                <a:spcPts val="1600"/>
              </a:spcBef>
              <a:spcAft>
                <a:spcPts val="1600"/>
              </a:spcAft>
              <a:buNone/>
            </a:pPr>
            <a:r>
              <a:rPr lang="cs"/>
              <a:t>Napište první slova, která vám přijdou na mysl.</a:t>
            </a:r>
            <a:endParaRPr/>
          </a:p>
        </p:txBody>
      </p:sp>
      <p:sp>
        <p:nvSpPr>
          <p:cNvPr id="64" name="Google Shape;64;p14"/>
          <p:cNvSpPr txBox="1"/>
          <p:nvPr/>
        </p:nvSpPr>
        <p:spPr>
          <a:xfrm>
            <a:off x="426550" y="3356950"/>
            <a:ext cx="8219700" cy="13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sz="3600"/>
              <a:t>A teď mi je řekněte!</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3"/>
                                        </p:tgtEl>
                                      </p:cBhvr>
                                    </p:animEffect>
                                    <p:set>
                                      <p:cBhvr>
                                        <p:cTn dur="1" fill="hold">
                                          <p:stCondLst>
                                            <p:cond delay="1000"/>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4"/>
                                        </p:tgtEl>
                                      </p:cBhvr>
                                    </p:animEffect>
                                    <p:set>
                                      <p:cBhvr>
                                        <p:cTn dur="1" fill="hold">
                                          <p:stCondLst>
                                            <p:cond delay="1000"/>
                                          </p:stCondLst>
                                        </p:cTn>
                                        <p:tgtEl>
                                          <p:spTgt spid="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To, co jste napsali...</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je snad začátek básně?</a:t>
            </a:r>
            <a:endParaRPr/>
          </a:p>
          <a:p>
            <a:pPr indent="0" lvl="0" marL="0" rtl="0" algn="l">
              <a:spcBef>
                <a:spcPts val="1600"/>
              </a:spcBef>
              <a:spcAft>
                <a:spcPts val="0"/>
              </a:spcAft>
              <a:buNone/>
            </a:pPr>
            <a:r>
              <a:rPr lang="cs"/>
              <a:t>Povídky?</a:t>
            </a:r>
            <a:endParaRPr/>
          </a:p>
          <a:p>
            <a:pPr indent="0" lvl="0" marL="0" rtl="0" algn="l">
              <a:spcBef>
                <a:spcPts val="1600"/>
              </a:spcBef>
              <a:spcAft>
                <a:spcPts val="0"/>
              </a:spcAft>
              <a:buNone/>
            </a:pPr>
            <a:r>
              <a:rPr lang="cs"/>
              <a:t>Seznamu?</a:t>
            </a:r>
            <a:endParaRPr/>
          </a:p>
          <a:p>
            <a:pPr indent="0" lvl="0" marL="0" rtl="0" algn="l">
              <a:spcBef>
                <a:spcPts val="1600"/>
              </a:spcBef>
              <a:spcAft>
                <a:spcPts val="0"/>
              </a:spcAft>
              <a:buNone/>
            </a:pPr>
            <a:r>
              <a:rPr lang="cs"/>
              <a:t>Možná hry?</a:t>
            </a:r>
            <a:endParaRPr/>
          </a:p>
          <a:p>
            <a:pPr indent="0" lvl="0" marL="0" rtl="0" algn="l">
              <a:spcBef>
                <a:spcPts val="1600"/>
              </a:spcBef>
              <a:spcAft>
                <a:spcPts val="1600"/>
              </a:spcAft>
              <a:buNone/>
            </a:pPr>
            <a:r>
              <a:rPr lang="cs"/>
              <a:t>Dramatického monologu?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A co je důležitější...</a:t>
            </a:r>
            <a:endParaRPr/>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Jak můžete vědět, že to je to, co to je?</a:t>
            </a:r>
            <a:endParaRPr/>
          </a:p>
          <a:p>
            <a:pPr indent="0" lvl="0" marL="0" rtl="0" algn="l">
              <a:spcBef>
                <a:spcPts val="1600"/>
              </a:spcBef>
              <a:spcAft>
                <a:spcPts val="0"/>
              </a:spcAft>
              <a:buNone/>
            </a:pPr>
            <a:r>
              <a:rPr lang="cs"/>
              <a:t>A jak víte, že já s tím, co si myslíte, že víte, souhlasím, když si to přečtu?</a:t>
            </a:r>
            <a:endParaRPr/>
          </a:p>
          <a:p>
            <a:pPr indent="0" lvl="0" marL="0" rtl="0" algn="l">
              <a:spcBef>
                <a:spcPts val="1600"/>
              </a:spcBef>
              <a:spcAft>
                <a:spcPts val="0"/>
              </a:spcAft>
              <a:buNone/>
            </a:pPr>
            <a:r>
              <a:rPr lang="cs"/>
              <a:t>Znamená to pro vás totéž, co pro mě?</a:t>
            </a:r>
            <a:endParaRPr/>
          </a:p>
          <a:p>
            <a:pPr indent="0" lvl="0" marL="0" rtl="0" algn="l">
              <a:spcBef>
                <a:spcPts val="1600"/>
              </a:spcBef>
              <a:spcAft>
                <a:spcPts val="1600"/>
              </a:spcAft>
              <a:buNone/>
            </a:pPr>
            <a:r>
              <a:rPr lang="cs"/>
              <a:t>JE NA TOM PAPÍRU VŮBEC NĚJAKÝ TEXT???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Odmítnutí formalismu</a:t>
            </a:r>
            <a:endParaRPr/>
          </a:p>
        </p:txBody>
      </p:sp>
      <p:sp>
        <p:nvSpPr>
          <p:cNvPr id="82" name="Google Shape;82;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Hans-Robert Jauss, Wolfgang Iser</a:t>
            </a:r>
            <a:endParaRPr/>
          </a:p>
          <a:p>
            <a:pPr indent="-342900" lvl="0" marL="457200" rtl="0" algn="l">
              <a:spcBef>
                <a:spcPts val="1600"/>
              </a:spcBef>
              <a:spcAft>
                <a:spcPts val="0"/>
              </a:spcAft>
              <a:buSzPts val="1800"/>
              <a:buChar char="-"/>
            </a:pPr>
            <a:r>
              <a:rPr lang="cs"/>
              <a:t>základy ve fenomenologii</a:t>
            </a:r>
            <a:endParaRPr/>
          </a:p>
          <a:p>
            <a:pPr indent="-317500" lvl="1" marL="914400" rtl="0" algn="l">
              <a:spcBef>
                <a:spcPts val="0"/>
              </a:spcBef>
              <a:spcAft>
                <a:spcPts val="0"/>
              </a:spcAft>
              <a:buSzPts val="1400"/>
              <a:buChar char="-"/>
            </a:pPr>
            <a:r>
              <a:rPr lang="cs"/>
              <a:t>zkoumání vztahu subjektivního (lidská mysl) a objektivního (svět)</a:t>
            </a:r>
            <a:endParaRPr/>
          </a:p>
          <a:p>
            <a:pPr indent="-317500" lvl="1" marL="914400" rtl="0" algn="l">
              <a:spcBef>
                <a:spcPts val="0"/>
              </a:spcBef>
              <a:spcAft>
                <a:spcPts val="0"/>
              </a:spcAft>
              <a:buSzPts val="1400"/>
              <a:buChar char="-"/>
            </a:pPr>
            <a:r>
              <a:rPr lang="cs"/>
              <a:t>nezáleží na objektech, ale na žité zkušenosti (s nimi)</a:t>
            </a:r>
            <a:endParaRPr/>
          </a:p>
          <a:p>
            <a:pPr indent="-317500" lvl="1" marL="914400" rtl="0" algn="l">
              <a:spcBef>
                <a:spcPts val="0"/>
              </a:spcBef>
              <a:spcAft>
                <a:spcPts val="0"/>
              </a:spcAft>
              <a:buSzPts val="1400"/>
              <a:buChar char="-"/>
            </a:pPr>
            <a:r>
              <a:rPr lang="cs"/>
              <a:t>RT: nezáleží na tom, jak a co je psáno, ale jak na to reaguje čtenář</a:t>
            </a:r>
            <a:endParaRPr/>
          </a:p>
          <a:p>
            <a:pPr indent="-342900" lvl="0" marL="457200" rtl="0" algn="l">
              <a:spcBef>
                <a:spcPts val="0"/>
              </a:spcBef>
              <a:spcAft>
                <a:spcPts val="0"/>
              </a:spcAft>
              <a:buSzPts val="1800"/>
              <a:buChar char="-"/>
            </a:pPr>
            <a:r>
              <a:rPr i="1" lang="cs"/>
              <a:t>The Implied Reader, The Act of Reading</a:t>
            </a:r>
            <a:endParaRPr i="1"/>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Umělecké a estetické (artistic and aestetic)</a:t>
            </a:r>
            <a:endParaRPr/>
          </a:p>
        </p:txBody>
      </p:sp>
      <p:sp>
        <p:nvSpPr>
          <p:cNvPr id="88" name="Google Shape;88;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Umělecké = autorův pól</a:t>
            </a:r>
            <a:endParaRPr/>
          </a:p>
          <a:p>
            <a:pPr indent="0" lvl="0" marL="0" rtl="0" algn="l">
              <a:spcBef>
                <a:spcPts val="1600"/>
              </a:spcBef>
              <a:spcAft>
                <a:spcPts val="0"/>
              </a:spcAft>
              <a:buNone/>
            </a:pPr>
            <a:r>
              <a:rPr lang="cs"/>
              <a:t>Estetické = čtenářův pól</a:t>
            </a:r>
            <a:endParaRPr/>
          </a:p>
          <a:p>
            <a:pPr indent="0" lvl="0" marL="0" rtl="0" algn="l">
              <a:spcBef>
                <a:spcPts val="1600"/>
              </a:spcBef>
              <a:spcAft>
                <a:spcPts val="1600"/>
              </a:spcAft>
              <a:buNone/>
            </a:pPr>
            <a:r>
              <a:t/>
            </a:r>
            <a:endParaRPr/>
          </a:p>
        </p:txBody>
      </p:sp>
      <p:sp>
        <p:nvSpPr>
          <p:cNvPr id="89" name="Google Shape;89;p18"/>
          <p:cNvSpPr/>
          <p:nvPr/>
        </p:nvSpPr>
        <p:spPr>
          <a:xfrm>
            <a:off x="1575200" y="2843125"/>
            <a:ext cx="3536100" cy="1725900"/>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rot="10800000">
            <a:off x="2909000" y="2843125"/>
            <a:ext cx="3536100" cy="1725900"/>
          </a:xfrm>
          <a:prstGeom prst="rtTriangl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1944875" y="3895925"/>
            <a:ext cx="1366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t>aestetic pole</a:t>
            </a:r>
            <a:endParaRPr/>
          </a:p>
        </p:txBody>
      </p:sp>
      <p:sp>
        <p:nvSpPr>
          <p:cNvPr id="92" name="Google Shape;92;p18"/>
          <p:cNvSpPr txBox="1"/>
          <p:nvPr/>
        </p:nvSpPr>
        <p:spPr>
          <a:xfrm>
            <a:off x="4805650" y="3075875"/>
            <a:ext cx="1366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s"/>
              <a:t>artistic </a:t>
            </a:r>
            <a:r>
              <a:rPr lang="cs"/>
              <a:t>pole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Implied reader (nevyslovený - implikovaný čtenář)</a:t>
            </a:r>
            <a:endParaRPr/>
          </a:p>
        </p:txBody>
      </p:sp>
      <p:sp>
        <p:nvSpPr>
          <p:cNvPr id="98" name="Google Shape;98;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Ideální čtenář (podle Isera)</a:t>
            </a:r>
            <a:endParaRPr/>
          </a:p>
          <a:p>
            <a:pPr indent="-342900" lvl="0" marL="457200" rtl="0" algn="l">
              <a:spcBef>
                <a:spcPts val="1600"/>
              </a:spcBef>
              <a:spcAft>
                <a:spcPts val="0"/>
              </a:spcAft>
              <a:buSzPts val="1800"/>
              <a:buChar char="●"/>
            </a:pPr>
            <a:r>
              <a:rPr lang="cs"/>
              <a:t>výmysl kritika</a:t>
            </a:r>
            <a:endParaRPr/>
          </a:p>
          <a:p>
            <a:pPr indent="-342900" lvl="0" marL="457200" rtl="0" algn="l">
              <a:spcBef>
                <a:spcPts val="0"/>
              </a:spcBef>
              <a:spcAft>
                <a:spcPts val="0"/>
              </a:spcAft>
              <a:buSzPts val="1800"/>
              <a:buChar char="●"/>
            </a:pPr>
            <a:r>
              <a:rPr lang="cs"/>
              <a:t>nepoznatelný, neuchopitelný</a:t>
            </a:r>
            <a:endParaRPr/>
          </a:p>
          <a:p>
            <a:pPr indent="-342900" lvl="0" marL="457200" rtl="0" algn="l">
              <a:spcBef>
                <a:spcPts val="0"/>
              </a:spcBef>
              <a:spcAft>
                <a:spcPts val="0"/>
              </a:spcAft>
              <a:buSzPts val="1800"/>
              <a:buChar char="●"/>
            </a:pPr>
            <a:r>
              <a:rPr lang="cs"/>
              <a:t>neexistuje</a:t>
            </a:r>
            <a:endParaRPr/>
          </a:p>
          <a:p>
            <a:pPr indent="0" lvl="0" marL="0" rtl="0" algn="l">
              <a:spcBef>
                <a:spcPts val="1600"/>
              </a:spcBef>
              <a:spcAft>
                <a:spcPts val="0"/>
              </a:spcAft>
              <a:buNone/>
            </a:pPr>
            <a:r>
              <a:rPr lang="cs"/>
              <a:t>Implikovaný čtenář</a:t>
            </a:r>
            <a:endParaRPr/>
          </a:p>
          <a:p>
            <a:pPr indent="-342900" lvl="0" marL="457200" rtl="0" algn="l">
              <a:spcBef>
                <a:spcPts val="1600"/>
              </a:spcBef>
              <a:spcAft>
                <a:spcPts val="0"/>
              </a:spcAft>
              <a:buSzPts val="1800"/>
              <a:buChar char="●"/>
            </a:pPr>
            <a:r>
              <a:rPr lang="cs"/>
              <a:t>aktivní čtenářska síla</a:t>
            </a:r>
            <a:endParaRPr/>
          </a:p>
          <a:p>
            <a:pPr indent="-342900" lvl="0" marL="457200" rtl="0" algn="l">
              <a:spcBef>
                <a:spcPts val="0"/>
              </a:spcBef>
              <a:spcAft>
                <a:spcPts val="0"/>
              </a:spcAft>
              <a:buSzPts val="1800"/>
              <a:buChar char="●"/>
            </a:pPr>
            <a:r>
              <a:rPr lang="cs"/>
              <a:t>bez vlastností</a:t>
            </a:r>
            <a:endParaRPr/>
          </a:p>
          <a:p>
            <a:pPr indent="-342900" lvl="0" marL="457200" rtl="0" algn="l">
              <a:spcBef>
                <a:spcPts val="0"/>
              </a:spcBef>
              <a:spcAft>
                <a:spcPts val="0"/>
              </a:spcAft>
              <a:buSzPts val="1800"/>
              <a:buChar char="●"/>
            </a:pPr>
            <a:r>
              <a:rPr lang="cs"/>
              <a:t>vždy přítomen v procesu tvorby významu (spolu s postavami, vypravěčem, dějem…)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Základní pojmy I.</a:t>
            </a:r>
            <a:endParaRPr/>
          </a:p>
        </p:txBody>
      </p:sp>
      <p:sp>
        <p:nvSpPr>
          <p:cNvPr id="104" name="Google Shape;104;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Recepce</a:t>
            </a:r>
            <a:endParaRPr/>
          </a:p>
          <a:p>
            <a:pPr indent="-342900" lvl="0" marL="457200" rtl="0" algn="l">
              <a:spcBef>
                <a:spcPts val="1600"/>
              </a:spcBef>
              <a:spcAft>
                <a:spcPts val="0"/>
              </a:spcAft>
              <a:buSzPts val="1800"/>
              <a:buChar char="-"/>
            </a:pPr>
            <a:r>
              <a:rPr lang="cs"/>
              <a:t>proces dotváření významu textu čtenářem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cs"/>
              <a:t>Implikovaný čtenář</a:t>
            </a:r>
            <a:endParaRPr/>
          </a:p>
          <a:p>
            <a:pPr indent="-342900" lvl="0" marL="457200" rtl="0" algn="l">
              <a:spcBef>
                <a:spcPts val="1600"/>
              </a:spcBef>
              <a:spcAft>
                <a:spcPts val="0"/>
              </a:spcAft>
              <a:buSzPts val="1800"/>
              <a:buChar char="-"/>
            </a:pPr>
            <a:r>
              <a:rPr lang="cs"/>
              <a:t>čtenář, kterého si představujeme, když mluvíme o významu literárního textu</a:t>
            </a:r>
            <a:endParaRPr/>
          </a:p>
          <a:p>
            <a:pPr indent="-342900" lvl="0" marL="457200" rtl="0" algn="l">
              <a:spcBef>
                <a:spcPts val="0"/>
              </a:spcBef>
              <a:spcAft>
                <a:spcPts val="0"/>
              </a:spcAft>
              <a:buSzPts val="1800"/>
              <a:buChar char="-"/>
            </a:pPr>
            <a:r>
              <a:rPr lang="cs"/>
              <a:t>můžou mu být přisouzeny vlastnosti, které však může odmítnout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Interpretativní komunita (Stanley Fish)</a:t>
            </a:r>
            <a:endParaRPr/>
          </a:p>
        </p:txBody>
      </p:sp>
      <p:sp>
        <p:nvSpPr>
          <p:cNvPr id="110" name="Google Shape;110;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cs"/>
              <a:t>Fish zkoumá individuální čtenáře Johna Miltona</a:t>
            </a:r>
            <a:endParaRPr/>
          </a:p>
          <a:p>
            <a:pPr indent="-342900" lvl="0" marL="457200" rtl="0" algn="l">
              <a:spcBef>
                <a:spcPts val="0"/>
              </a:spcBef>
              <a:spcAft>
                <a:spcPts val="0"/>
              </a:spcAft>
              <a:buSzPts val="1800"/>
              <a:buChar char="●"/>
            </a:pPr>
            <a:r>
              <a:rPr lang="cs"/>
              <a:t>vytváření významu v kontextu komunity čtenářů</a:t>
            </a:r>
            <a:endParaRPr/>
          </a:p>
          <a:p>
            <a:pPr indent="-342900" lvl="0" marL="457200" rtl="0" algn="l">
              <a:spcBef>
                <a:spcPts val="0"/>
              </a:spcBef>
              <a:spcAft>
                <a:spcPts val="0"/>
              </a:spcAft>
              <a:buSzPts val="1800"/>
              <a:buChar char="●"/>
            </a:pPr>
            <a:r>
              <a:rPr lang="cs"/>
              <a:t>existuje mnoho aktů čtení, které konstruují mnoho významů</a:t>
            </a:r>
            <a:endParaRPr/>
          </a:p>
          <a:p>
            <a:pPr indent="-342900" lvl="0" marL="457200" rtl="0" algn="l">
              <a:spcBef>
                <a:spcPts val="0"/>
              </a:spcBef>
              <a:spcAft>
                <a:spcPts val="0"/>
              </a:spcAft>
              <a:buSzPts val="1800"/>
              <a:buChar char="●"/>
            </a:pPr>
            <a:r>
              <a:rPr lang="cs"/>
              <a:t>kontext je tvořen také místem a časem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cs"/>
              <a:t>Interpretativní komunita:</a:t>
            </a:r>
            <a:endParaRPr/>
          </a:p>
          <a:p>
            <a:pPr indent="0" lvl="0" marL="0" rtl="0" algn="l">
              <a:spcBef>
                <a:spcPts val="1600"/>
              </a:spcBef>
              <a:spcAft>
                <a:spcPts val="1600"/>
              </a:spcAft>
              <a:buNone/>
            </a:pPr>
            <a:r>
              <a:rPr lang="cs"/>
              <a:t>“Skupina čtenářů, kteří sdílejí totožný kontext, v němž čtou literární text.”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