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4" r:id="rId7"/>
    <p:sldId id="262" r:id="rId8"/>
    <p:sldId id="284" r:id="rId9"/>
    <p:sldId id="265" r:id="rId10"/>
    <p:sldId id="266" r:id="rId11"/>
    <p:sldId id="271" r:id="rId12"/>
    <p:sldId id="270" r:id="rId13"/>
    <p:sldId id="269" r:id="rId14"/>
    <p:sldId id="268" r:id="rId15"/>
    <p:sldId id="267" r:id="rId16"/>
    <p:sldId id="272" r:id="rId17"/>
    <p:sldId id="281" r:id="rId18"/>
    <p:sldId id="263" r:id="rId19"/>
    <p:sldId id="282" r:id="rId20"/>
    <p:sldId id="278" r:id="rId21"/>
    <p:sldId id="273" r:id="rId22"/>
    <p:sldId id="274" r:id="rId23"/>
    <p:sldId id="276" r:id="rId24"/>
    <p:sldId id="279" r:id="rId25"/>
    <p:sldId id="288" r:id="rId26"/>
    <p:sldId id="275" r:id="rId27"/>
    <p:sldId id="280" r:id="rId28"/>
    <p:sldId id="277" r:id="rId29"/>
    <p:sldId id="285" r:id="rId30"/>
    <p:sldId id="287" r:id="rId31"/>
    <p:sldId id="291" r:id="rId32"/>
    <p:sldId id="292" r:id="rId33"/>
    <p:sldId id="289" r:id="rId34"/>
    <p:sldId id="293" r:id="rId35"/>
    <p:sldId id="286" r:id="rId36"/>
    <p:sldId id="290" r:id="rId37"/>
    <p:sldId id="294" r:id="rId38"/>
    <p:sldId id="295" r:id="rId39"/>
    <p:sldId id="296" r:id="rId40"/>
    <p:sldId id="297" r:id="rId41"/>
    <p:sldId id="283" r:id="rId42"/>
    <p:sldId id="298"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41" autoAdjust="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ACE672-9182-FD3E-0F53-3673AECFD3D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45ED9FB-F9EF-3DCD-E257-4358B6B51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A74345D-33FB-2CF0-4263-8DCADD1420F8}"/>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5" name="Zástupný symbol pro zápatí 4">
            <a:extLst>
              <a:ext uri="{FF2B5EF4-FFF2-40B4-BE49-F238E27FC236}">
                <a16:creationId xmlns:a16="http://schemas.microsoft.com/office/drawing/2014/main" id="{93C4587C-1D17-95F1-1A75-1A767B5F8C4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28858C8-9BC6-EAF1-6F98-1DE69BB2564F}"/>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26908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79B38E-B3BF-5E9B-2C3D-244E04D3236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032FCEA-2965-F8F1-27D8-C102233D520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955A383-4AB0-E985-F4D9-267ACAC87441}"/>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5" name="Zástupný symbol pro zápatí 4">
            <a:extLst>
              <a:ext uri="{FF2B5EF4-FFF2-40B4-BE49-F238E27FC236}">
                <a16:creationId xmlns:a16="http://schemas.microsoft.com/office/drawing/2014/main" id="{F5BAFF3E-785A-027F-6BFD-5AECDEDE34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A73B896-B391-5781-D4DC-6A001FC07163}"/>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353358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ED27E99-0EAA-9602-B496-7FB1BBDAD2E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C7061DD-5D48-FB13-880A-329227BFCF7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45D874-7F42-9FBB-0E3E-66BFBE8D6D94}"/>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5" name="Zástupný symbol pro zápatí 4">
            <a:extLst>
              <a:ext uri="{FF2B5EF4-FFF2-40B4-BE49-F238E27FC236}">
                <a16:creationId xmlns:a16="http://schemas.microsoft.com/office/drawing/2014/main" id="{D0F65F59-55BD-6CD4-EAE8-10B6C42077D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6587370-273F-6954-96BA-A00C1CBFEF62}"/>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181482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F44709-28A7-0D8D-9783-C5351225C55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336769D-D2F1-F8F2-595A-1759704A159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CFF48A3-CCC5-ACDA-53E5-6CD511D74F29}"/>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5" name="Zástupný symbol pro zápatí 4">
            <a:extLst>
              <a:ext uri="{FF2B5EF4-FFF2-40B4-BE49-F238E27FC236}">
                <a16:creationId xmlns:a16="http://schemas.microsoft.com/office/drawing/2014/main" id="{5BDA864D-9265-3002-2E8B-44C51EFEED9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DA80D8-92C6-77E9-8DAB-2A931E877478}"/>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118074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A2C927-8DBD-11AE-7C8E-8F8AE473A0D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49247EC-5E1E-C0D7-81A5-9C66C5A98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A47CCD2-3B11-3CB3-A9CC-C5BA3D08241F}"/>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5" name="Zástupný symbol pro zápatí 4">
            <a:extLst>
              <a:ext uri="{FF2B5EF4-FFF2-40B4-BE49-F238E27FC236}">
                <a16:creationId xmlns:a16="http://schemas.microsoft.com/office/drawing/2014/main" id="{53000D15-4BB5-BA51-42E2-8561015D302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061C19-0CA3-5884-48AD-3F906D9B92BA}"/>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105053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6645A0-87E4-7189-C0E4-3AF34CB99CD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CB61BD4-0E59-01B3-A308-A86E3577378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B9AF748-74B6-6924-6617-912C07C701F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B411B42-29FF-7501-8ACF-213F382BF923}"/>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6" name="Zástupný symbol pro zápatí 5">
            <a:extLst>
              <a:ext uri="{FF2B5EF4-FFF2-40B4-BE49-F238E27FC236}">
                <a16:creationId xmlns:a16="http://schemas.microsoft.com/office/drawing/2014/main" id="{7B5C8B1D-9C6A-5FD5-1928-90DAD0D3D89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3B8369B-64A5-B3AD-2826-B78799446F2A}"/>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150254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5E3B8-7328-BEA6-DBB7-58D958E34AF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6C647A8-D195-C171-15F6-661B52AAB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E9CA222-29F5-7593-7E3B-22DEC33DB3D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6844416-08AC-28D2-57B8-35EEE4BF1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907A6D4-A8A0-E79D-4633-123F49C5E95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627494D-EB85-41F5-9059-03DDD0F3B02F}"/>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8" name="Zástupný symbol pro zápatí 7">
            <a:extLst>
              <a:ext uri="{FF2B5EF4-FFF2-40B4-BE49-F238E27FC236}">
                <a16:creationId xmlns:a16="http://schemas.microsoft.com/office/drawing/2014/main" id="{66CC1E62-F006-5C77-5619-06E562C2796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97E85B1-4B70-5C6E-89FA-119B54110E2C}"/>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317902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15CB3C-AB4D-F803-DDD9-7E6FD6393BB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688F42E-9A0E-8378-270A-DBDA9491994A}"/>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4" name="Zástupný symbol pro zápatí 3">
            <a:extLst>
              <a:ext uri="{FF2B5EF4-FFF2-40B4-BE49-F238E27FC236}">
                <a16:creationId xmlns:a16="http://schemas.microsoft.com/office/drawing/2014/main" id="{C99DF0E1-F6B9-8E51-253D-F33CDC5D155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485A5F7-5FD1-A24D-6A2D-090738D42732}"/>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38979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49C0FFE-8FDF-6BB1-FCE0-6997C04BB816}"/>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3" name="Zástupný symbol pro zápatí 2">
            <a:extLst>
              <a:ext uri="{FF2B5EF4-FFF2-40B4-BE49-F238E27FC236}">
                <a16:creationId xmlns:a16="http://schemas.microsoft.com/office/drawing/2014/main" id="{96A83786-D6D7-C80E-7C5E-37A69FA2ABC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EDEECE5-7233-36B1-867C-C0DD1025A0FD}"/>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176683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8E4627-4459-455A-19FE-25F1E4368DD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8E6DB58-F461-FEBD-44F1-41E11A55B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875CCD5-AC44-E809-9522-FB7CD6487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2343B74-5DE1-06F8-40E8-CD410280DF98}"/>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6" name="Zástupný symbol pro zápatí 5">
            <a:extLst>
              <a:ext uri="{FF2B5EF4-FFF2-40B4-BE49-F238E27FC236}">
                <a16:creationId xmlns:a16="http://schemas.microsoft.com/office/drawing/2014/main" id="{2D52C496-A143-0430-0A8B-BF3627A604C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D241901-8904-04EC-6822-5E7BC3889F6B}"/>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267850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62845D-BA4D-CFA4-B478-E4A0F14827F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2D18DF5-7631-3203-05E7-E04C45D18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7B0B251-678A-015A-AFF5-93065C2D0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B692982-FD5E-68E4-2CCD-598D8AF618AB}"/>
              </a:ext>
            </a:extLst>
          </p:cNvPr>
          <p:cNvSpPr>
            <a:spLocks noGrp="1"/>
          </p:cNvSpPr>
          <p:nvPr>
            <p:ph type="dt" sz="half" idx="10"/>
          </p:nvPr>
        </p:nvSpPr>
        <p:spPr/>
        <p:txBody>
          <a:bodyPr/>
          <a:lstStyle/>
          <a:p>
            <a:fld id="{AEAE78DA-9B87-4040-98E6-57B5E26119FC}" type="datetimeFigureOut">
              <a:rPr lang="cs-CZ" smtClean="0"/>
              <a:t>22.11.2023</a:t>
            </a:fld>
            <a:endParaRPr lang="cs-CZ"/>
          </a:p>
        </p:txBody>
      </p:sp>
      <p:sp>
        <p:nvSpPr>
          <p:cNvPr id="6" name="Zástupný symbol pro zápatí 5">
            <a:extLst>
              <a:ext uri="{FF2B5EF4-FFF2-40B4-BE49-F238E27FC236}">
                <a16:creationId xmlns:a16="http://schemas.microsoft.com/office/drawing/2014/main" id="{882F9721-E225-D230-61E8-B375754010B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7FD9676-A653-DDBC-30EB-60874717DC93}"/>
              </a:ext>
            </a:extLst>
          </p:cNvPr>
          <p:cNvSpPr>
            <a:spLocks noGrp="1"/>
          </p:cNvSpPr>
          <p:nvPr>
            <p:ph type="sldNum" sz="quarter" idx="12"/>
          </p:nvPr>
        </p:nvSpPr>
        <p:spPr/>
        <p:txBody>
          <a:bodyPr/>
          <a:lstStyle/>
          <a:p>
            <a:fld id="{178D36D9-ADB4-45AA-A08A-738912E14337}" type="slidenum">
              <a:rPr lang="cs-CZ" smtClean="0"/>
              <a:t>‹#›</a:t>
            </a:fld>
            <a:endParaRPr lang="cs-CZ"/>
          </a:p>
        </p:txBody>
      </p:sp>
    </p:spTree>
    <p:extLst>
      <p:ext uri="{BB962C8B-B14F-4D97-AF65-F5344CB8AC3E}">
        <p14:creationId xmlns:p14="http://schemas.microsoft.com/office/powerpoint/2010/main" val="195852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1796DA0-C3E4-DF69-06A8-4362367ED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AD272D0-F8C8-F6A4-5441-616D65CFE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449EADE-4A0F-04ED-CC9A-D376BD9E2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E78DA-9B87-4040-98E6-57B5E26119FC}" type="datetimeFigureOut">
              <a:rPr lang="cs-CZ" smtClean="0"/>
              <a:t>22.11.2023</a:t>
            </a:fld>
            <a:endParaRPr lang="cs-CZ"/>
          </a:p>
        </p:txBody>
      </p:sp>
      <p:sp>
        <p:nvSpPr>
          <p:cNvPr id="5" name="Zástupný symbol pro zápatí 4">
            <a:extLst>
              <a:ext uri="{FF2B5EF4-FFF2-40B4-BE49-F238E27FC236}">
                <a16:creationId xmlns:a16="http://schemas.microsoft.com/office/drawing/2014/main" id="{90495867-35F4-41D8-827E-415563B84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F1503CB-B932-EFE0-958B-00EDEB27E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D36D9-ADB4-45AA-A08A-738912E14337}" type="slidenum">
              <a:rPr lang="cs-CZ" smtClean="0"/>
              <a:t>‹#›</a:t>
            </a:fld>
            <a:endParaRPr lang="cs-CZ"/>
          </a:p>
        </p:txBody>
      </p:sp>
    </p:spTree>
    <p:extLst>
      <p:ext uri="{BB962C8B-B14F-4D97-AF65-F5344CB8AC3E}">
        <p14:creationId xmlns:p14="http://schemas.microsoft.com/office/powerpoint/2010/main" val="66026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F20E13-AD08-2638-7B39-4E2D7A6CE31D}"/>
              </a:ext>
            </a:extLst>
          </p:cNvPr>
          <p:cNvSpPr>
            <a:spLocks noGrp="1"/>
          </p:cNvSpPr>
          <p:nvPr>
            <p:ph type="ctrTitle"/>
          </p:nvPr>
        </p:nvSpPr>
        <p:spPr/>
        <p:txBody>
          <a:bodyPr/>
          <a:lstStyle/>
          <a:p>
            <a:r>
              <a:rPr lang="cs-CZ" dirty="0"/>
              <a:t>Mezolit v egejské oblasti a neolit na Krétě (</a:t>
            </a:r>
            <a:r>
              <a:rPr lang="cs-CZ" dirty="0" err="1"/>
              <a:t>Knossos</a:t>
            </a:r>
            <a:r>
              <a:rPr lang="cs-CZ" dirty="0"/>
              <a:t>)</a:t>
            </a:r>
          </a:p>
        </p:txBody>
      </p:sp>
      <p:sp>
        <p:nvSpPr>
          <p:cNvPr id="3" name="Podnadpis 2">
            <a:extLst>
              <a:ext uri="{FF2B5EF4-FFF2-40B4-BE49-F238E27FC236}">
                <a16:creationId xmlns:a16="http://schemas.microsoft.com/office/drawing/2014/main" id="{40FE50A6-0570-ECD2-A327-D6562D133263}"/>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7993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00AE81-D06D-A90F-70CF-9C19CFD811EC}"/>
              </a:ext>
            </a:extLst>
          </p:cNvPr>
          <p:cNvSpPr>
            <a:spLocks noGrp="1"/>
          </p:cNvSpPr>
          <p:nvPr>
            <p:ph type="title"/>
          </p:nvPr>
        </p:nvSpPr>
        <p:spPr/>
        <p:txBody>
          <a:bodyPr/>
          <a:lstStyle/>
          <a:p>
            <a:r>
              <a:rPr lang="cs-CZ"/>
              <a:t>P</a:t>
            </a:r>
            <a:r>
              <a:rPr lang="cs-CZ" sz="4400"/>
              <a:t>očáteční </a:t>
            </a:r>
            <a:r>
              <a:rPr lang="en-US" sz="4400"/>
              <a:t>akeramický neolit na Kypru</a:t>
            </a:r>
            <a:r>
              <a:rPr lang="cs-CZ" sz="4400"/>
              <a:t> (Cypro-PPNA) - Klimonas</a:t>
            </a:r>
            <a:endParaRPr lang="cs-CZ" dirty="0"/>
          </a:p>
        </p:txBody>
      </p:sp>
      <p:sp>
        <p:nvSpPr>
          <p:cNvPr id="4" name="Zástupný obsah 3">
            <a:extLst>
              <a:ext uri="{FF2B5EF4-FFF2-40B4-BE49-F238E27FC236}">
                <a16:creationId xmlns:a16="http://schemas.microsoft.com/office/drawing/2014/main" id="{0EA7218A-12FB-320F-C035-C9E9C791108A}"/>
              </a:ext>
            </a:extLst>
          </p:cNvPr>
          <p:cNvSpPr>
            <a:spLocks noGrp="1"/>
          </p:cNvSpPr>
          <p:nvPr>
            <p:ph sz="half" idx="1"/>
          </p:nvPr>
        </p:nvSpPr>
        <p:spPr/>
        <p:txBody>
          <a:bodyPr>
            <a:normAutofit fontScale="62500" lnSpcReduction="20000"/>
          </a:bodyPr>
          <a:lstStyle/>
          <a:p>
            <a:r>
              <a:rPr lang="cs-CZ" dirty="0"/>
              <a:t>Na lokalitě </a:t>
            </a:r>
            <a:r>
              <a:rPr lang="cs-CZ" dirty="0" err="1"/>
              <a:t>Klimonas</a:t>
            </a:r>
            <a:r>
              <a:rPr lang="cs-CZ" dirty="0"/>
              <a:t> bylo odkryto několik pozůstatků budov. Jedna z budov má přibližně 10m v průměru a byla interpretována jako shromaždiště místní komunity.</a:t>
            </a:r>
          </a:p>
          <a:p>
            <a:r>
              <a:rPr lang="cs-CZ" dirty="0"/>
              <a:t>Z lokality jsou známé první doklady kultivace rostlin (pšenice). Ta byla na ostrov patrně dovezena z oblasti Levanty vzhledem k tomu, že některé zdejší kamenné artefakty mají paralely právě v oblasti Levanty a podobně je tomu i v případě hlavní budovy (PPNA).</a:t>
            </a:r>
          </a:p>
          <a:p>
            <a:r>
              <a:rPr lang="cs-CZ" dirty="0"/>
              <a:t>Hlavním zdrojem živočišné stravy byla divoká prasata. O tom, že prasata nebyla pravděpodobně domestikovaná svědčí věkové profily (velké množství starých jedinců) a nálezy šipek -&gt; lov</a:t>
            </a:r>
          </a:p>
          <a:p>
            <a:r>
              <a:rPr lang="cs-CZ" dirty="0"/>
              <a:t>Doklady rozvinutého zemědělství (domestikované rostliny a zvířata) na Kypru pocházejí z raně </a:t>
            </a:r>
            <a:r>
              <a:rPr lang="cs-CZ" dirty="0" err="1"/>
              <a:t>akeramického</a:t>
            </a:r>
            <a:r>
              <a:rPr lang="cs-CZ" dirty="0"/>
              <a:t> neolitu (</a:t>
            </a:r>
            <a:r>
              <a:rPr lang="cs-CZ" dirty="0" err="1"/>
              <a:t>Cypro</a:t>
            </a:r>
            <a:r>
              <a:rPr lang="cs-CZ" dirty="0"/>
              <a:t>-PPNB). Lokality: </a:t>
            </a:r>
            <a:r>
              <a:rPr lang="cs-CZ" dirty="0" err="1"/>
              <a:t>Shillourokambos</a:t>
            </a:r>
            <a:r>
              <a:rPr lang="cs-CZ" dirty="0"/>
              <a:t>, </a:t>
            </a:r>
            <a:r>
              <a:rPr lang="cs-CZ" dirty="0" err="1"/>
              <a:t>Mylouthkia</a:t>
            </a:r>
            <a:r>
              <a:rPr lang="cs-CZ" dirty="0"/>
              <a:t>, </a:t>
            </a:r>
            <a:r>
              <a:rPr lang="cs-CZ" dirty="0" err="1"/>
              <a:t>Tenta</a:t>
            </a:r>
            <a:r>
              <a:rPr lang="cs-CZ" dirty="0"/>
              <a:t>. Na rozdíl od Kréty však přetrvával i význam lovu (zejména lov daňků).</a:t>
            </a:r>
          </a:p>
        </p:txBody>
      </p:sp>
      <p:pic>
        <p:nvPicPr>
          <p:cNvPr id="7" name="Zástupný obsah 6">
            <a:extLst>
              <a:ext uri="{FF2B5EF4-FFF2-40B4-BE49-F238E27FC236}">
                <a16:creationId xmlns:a16="http://schemas.microsoft.com/office/drawing/2014/main" id="{5D33C29B-511D-B4D4-349A-46E633FDE3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130359"/>
            <a:ext cx="5846033" cy="3093394"/>
          </a:xfrm>
        </p:spPr>
      </p:pic>
    </p:spTree>
    <p:extLst>
      <p:ext uri="{BB962C8B-B14F-4D97-AF65-F5344CB8AC3E}">
        <p14:creationId xmlns:p14="http://schemas.microsoft.com/office/powerpoint/2010/main" val="386471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Zástupný obsah 7" descr="Obsah obrázku text&#10;&#10;Popis byl vytvořen automaticky">
            <a:extLst>
              <a:ext uri="{FF2B5EF4-FFF2-40B4-BE49-F238E27FC236}">
                <a16:creationId xmlns:a16="http://schemas.microsoft.com/office/drawing/2014/main" id="{9D486EF3-6C99-5345-2F26-01F53E757B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715" y="643467"/>
            <a:ext cx="7846569" cy="5571066"/>
          </a:xfrm>
          <a:prstGeom prst="rect">
            <a:avLst/>
          </a:prstGeom>
        </p:spPr>
      </p:pic>
    </p:spTree>
    <p:extLst>
      <p:ext uri="{BB962C8B-B14F-4D97-AF65-F5344CB8AC3E}">
        <p14:creationId xmlns:p14="http://schemas.microsoft.com/office/powerpoint/2010/main" val="170687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Zástupný obsah 7" descr="Obsah obrázku tužka, letadlo, několik&#10;&#10;Popis byl vytvořen automaticky">
            <a:extLst>
              <a:ext uri="{FF2B5EF4-FFF2-40B4-BE49-F238E27FC236}">
                <a16:creationId xmlns:a16="http://schemas.microsoft.com/office/drawing/2014/main" id="{F955A33B-5019-5C72-B3B9-4A75451601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6350" y="643467"/>
            <a:ext cx="5699300" cy="5571066"/>
          </a:xfrm>
          <a:prstGeom prst="rect">
            <a:avLst/>
          </a:prstGeom>
        </p:spPr>
      </p:pic>
    </p:spTree>
    <p:extLst>
      <p:ext uri="{BB962C8B-B14F-4D97-AF65-F5344CB8AC3E}">
        <p14:creationId xmlns:p14="http://schemas.microsoft.com/office/powerpoint/2010/main" val="206160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Zástupný obsah 7">
            <a:extLst>
              <a:ext uri="{FF2B5EF4-FFF2-40B4-BE49-F238E27FC236}">
                <a16:creationId xmlns:a16="http://schemas.microsoft.com/office/drawing/2014/main" id="{7E6D7843-1B39-E10F-DDD1-08584C93AE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429" b="1"/>
          <a:stretch/>
        </p:blipFill>
        <p:spPr>
          <a:xfrm>
            <a:off x="20" y="1282"/>
            <a:ext cx="12191980" cy="6856718"/>
          </a:xfrm>
          <a:prstGeom prst="rect">
            <a:avLst/>
          </a:prstGeom>
        </p:spPr>
      </p:pic>
    </p:spTree>
    <p:extLst>
      <p:ext uri="{BB962C8B-B14F-4D97-AF65-F5344CB8AC3E}">
        <p14:creationId xmlns:p14="http://schemas.microsoft.com/office/powerpoint/2010/main" val="213341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letadlo&#10;&#10;Popis byl vytvořen automaticky">
            <a:extLst>
              <a:ext uri="{FF2B5EF4-FFF2-40B4-BE49-F238E27FC236}">
                <a16:creationId xmlns:a16="http://schemas.microsoft.com/office/drawing/2014/main" id="{9BC00067-35CC-6C15-C5A7-6EC54B0133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278" y="643467"/>
            <a:ext cx="8505443" cy="5571066"/>
          </a:xfrm>
          <a:prstGeom prst="rect">
            <a:avLst/>
          </a:prstGeom>
        </p:spPr>
      </p:pic>
    </p:spTree>
    <p:extLst>
      <p:ext uri="{BB962C8B-B14F-4D97-AF65-F5344CB8AC3E}">
        <p14:creationId xmlns:p14="http://schemas.microsoft.com/office/powerpoint/2010/main" val="250190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77410-EB5B-9688-F209-E742EA614750}"/>
              </a:ext>
            </a:extLst>
          </p:cNvPr>
          <p:cNvSpPr>
            <a:spLocks noGrp="1"/>
          </p:cNvSpPr>
          <p:nvPr>
            <p:ph type="title"/>
          </p:nvPr>
        </p:nvSpPr>
        <p:spPr/>
        <p:txBody>
          <a:bodyPr/>
          <a:lstStyle/>
          <a:p>
            <a:r>
              <a:rPr lang="cs-CZ"/>
              <a:t>Osidlování Kréty (paleolit a mezolit)</a:t>
            </a:r>
            <a:endParaRPr lang="cs-CZ" dirty="0"/>
          </a:p>
        </p:txBody>
      </p:sp>
      <p:sp>
        <p:nvSpPr>
          <p:cNvPr id="3" name="Zástupný obsah 2">
            <a:extLst>
              <a:ext uri="{FF2B5EF4-FFF2-40B4-BE49-F238E27FC236}">
                <a16:creationId xmlns:a16="http://schemas.microsoft.com/office/drawing/2014/main" id="{D0A6850F-EBCB-01F4-44AB-D24AEE32A33E}"/>
              </a:ext>
            </a:extLst>
          </p:cNvPr>
          <p:cNvSpPr>
            <a:spLocks noGrp="1"/>
          </p:cNvSpPr>
          <p:nvPr>
            <p:ph idx="1"/>
          </p:nvPr>
        </p:nvSpPr>
        <p:spPr/>
        <p:txBody>
          <a:bodyPr>
            <a:normAutofit fontScale="85000" lnSpcReduction="20000"/>
          </a:bodyPr>
          <a:lstStyle/>
          <a:p>
            <a:r>
              <a:rPr lang="cs-CZ" dirty="0"/>
              <a:t>Donedávna se věřilo, že Kréta byla poprvé osídlena až během neolitu (cca 7000 BC).</a:t>
            </a:r>
          </a:p>
          <a:p>
            <a:r>
              <a:rPr lang="cs-CZ" dirty="0"/>
              <a:t>Výzkumy z regionu </a:t>
            </a:r>
            <a:r>
              <a:rPr lang="cs-CZ" dirty="0" err="1"/>
              <a:t>Plakias</a:t>
            </a:r>
            <a:r>
              <a:rPr lang="cs-CZ" dirty="0"/>
              <a:t> a jeskyně </a:t>
            </a:r>
            <a:r>
              <a:rPr lang="cs-CZ" dirty="0" err="1"/>
              <a:t>Asphendou</a:t>
            </a:r>
            <a:r>
              <a:rPr lang="cs-CZ" dirty="0"/>
              <a:t> však přinesly důkazy o přítomnosti rodu Homo již v období paleolitu (viz předchozí prezentace).</a:t>
            </a:r>
          </a:p>
          <a:p>
            <a:r>
              <a:rPr lang="cs-CZ" dirty="0"/>
              <a:t>Další důkazy pocházejí z lokalit </a:t>
            </a:r>
            <a:r>
              <a:rPr lang="cs-CZ" dirty="0" err="1"/>
              <a:t>Damnoni</a:t>
            </a:r>
            <a:r>
              <a:rPr lang="cs-CZ" dirty="0"/>
              <a:t>, </a:t>
            </a:r>
            <a:r>
              <a:rPr lang="cs-CZ" dirty="0" err="1"/>
              <a:t>Livari</a:t>
            </a:r>
            <a:r>
              <a:rPr lang="cs-CZ" dirty="0"/>
              <a:t> a </a:t>
            </a:r>
            <a:r>
              <a:rPr lang="cs-CZ" dirty="0" err="1"/>
              <a:t>Moni</a:t>
            </a:r>
            <a:r>
              <a:rPr lang="cs-CZ" dirty="0"/>
              <a:t> Kapsa, kde byla objevena (mikrolitická) štípaná industrie, která je na základě paralel z pevniny (</a:t>
            </a:r>
            <a:r>
              <a:rPr lang="cs-CZ"/>
              <a:t>Franchthi</a:t>
            </a:r>
            <a:r>
              <a:rPr lang="cs-CZ" dirty="0"/>
              <a:t>) a ostrovů datována do mezolitu. Chybí však radiometrická data.</a:t>
            </a:r>
          </a:p>
          <a:p>
            <a:r>
              <a:rPr lang="cs-CZ" dirty="0"/>
              <a:t>Většina nástrojů byla vyrobena z místních hornin. Na lokalitě </a:t>
            </a:r>
            <a:r>
              <a:rPr lang="cs-CZ" dirty="0" err="1"/>
              <a:t>Damnoni</a:t>
            </a:r>
            <a:r>
              <a:rPr lang="cs-CZ" dirty="0"/>
              <a:t> však bylo objeveno i malé množství nástrojů vyrobených z obsidiánu z ostrova </a:t>
            </a:r>
            <a:r>
              <a:rPr lang="cs-CZ" dirty="0" err="1"/>
              <a:t>Mélos</a:t>
            </a:r>
            <a:r>
              <a:rPr lang="cs-CZ" dirty="0"/>
              <a:t> (doklad mořeplavby).</a:t>
            </a:r>
          </a:p>
          <a:p>
            <a:r>
              <a:rPr lang="cs-CZ" dirty="0"/>
              <a:t>Současné důkazy nedovolují určit jakým způsobem a odkud byl ostrov v období paleolitu a mezolitu osídlen. Není zřejmé zda se jednalo o krátkodobé návštěvy nebo o permanentní osídlení. Stejně tak není známo do jaké míry mohla ovlivnit přítomnost rodu Homo prostředí ostrova (fauna, flóra).</a:t>
            </a:r>
          </a:p>
        </p:txBody>
      </p:sp>
    </p:spTree>
    <p:extLst>
      <p:ext uri="{BB962C8B-B14F-4D97-AF65-F5344CB8AC3E}">
        <p14:creationId xmlns:p14="http://schemas.microsoft.com/office/powerpoint/2010/main" val="117138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mapa&#10;&#10;Popis byl vytvořen automaticky">
            <a:extLst>
              <a:ext uri="{FF2B5EF4-FFF2-40B4-BE49-F238E27FC236}">
                <a16:creationId xmlns:a16="http://schemas.microsoft.com/office/drawing/2014/main" id="{6B799299-F222-0661-FCB7-DD930DAAEC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764" y="643467"/>
            <a:ext cx="7188471" cy="5571066"/>
          </a:xfrm>
          <a:prstGeom prst="rect">
            <a:avLst/>
          </a:prstGeom>
        </p:spPr>
      </p:pic>
    </p:spTree>
    <p:extLst>
      <p:ext uri="{BB962C8B-B14F-4D97-AF65-F5344CB8AC3E}">
        <p14:creationId xmlns:p14="http://schemas.microsoft.com/office/powerpoint/2010/main" val="10272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10;&#10;Popis byl vytvořen automaticky">
            <a:extLst>
              <a:ext uri="{FF2B5EF4-FFF2-40B4-BE49-F238E27FC236}">
                <a16:creationId xmlns:a16="http://schemas.microsoft.com/office/drawing/2014/main" id="{F2F46C26-D3A4-1DC1-2B84-3E41456166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38936"/>
            <a:ext cx="10905066" cy="4580128"/>
          </a:xfrm>
          <a:prstGeom prst="rect">
            <a:avLst/>
          </a:prstGeom>
        </p:spPr>
      </p:pic>
    </p:spTree>
    <p:extLst>
      <p:ext uri="{BB962C8B-B14F-4D97-AF65-F5344CB8AC3E}">
        <p14:creationId xmlns:p14="http://schemas.microsoft.com/office/powerpoint/2010/main" val="191357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EF04BF-D79C-DC91-73E2-BFABE2B9687B}"/>
              </a:ext>
            </a:extLst>
          </p:cNvPr>
          <p:cNvSpPr>
            <a:spLocks noGrp="1"/>
          </p:cNvSpPr>
          <p:nvPr>
            <p:ph type="title"/>
          </p:nvPr>
        </p:nvSpPr>
        <p:spPr/>
        <p:txBody>
          <a:bodyPr/>
          <a:lstStyle/>
          <a:p>
            <a:r>
              <a:rPr lang="cs-CZ" dirty="0"/>
              <a:t>První farmáři na Krétě – počáteční (</a:t>
            </a:r>
            <a:r>
              <a:rPr lang="cs-CZ" dirty="0" err="1"/>
              <a:t>akeramický</a:t>
            </a:r>
            <a:r>
              <a:rPr lang="cs-CZ" dirty="0"/>
              <a:t>) neolit (IN) – cca 7000-6500 BC</a:t>
            </a:r>
          </a:p>
        </p:txBody>
      </p:sp>
      <p:sp>
        <p:nvSpPr>
          <p:cNvPr id="3" name="Zástupný obsah 2">
            <a:extLst>
              <a:ext uri="{FF2B5EF4-FFF2-40B4-BE49-F238E27FC236}">
                <a16:creationId xmlns:a16="http://schemas.microsoft.com/office/drawing/2014/main" id="{C5224811-E6AF-E971-496E-0CE22965E921}"/>
              </a:ext>
            </a:extLst>
          </p:cNvPr>
          <p:cNvSpPr>
            <a:spLocks noGrp="1"/>
          </p:cNvSpPr>
          <p:nvPr>
            <p:ph idx="1"/>
          </p:nvPr>
        </p:nvSpPr>
        <p:spPr/>
        <p:txBody>
          <a:bodyPr>
            <a:normAutofit fontScale="55000" lnSpcReduction="20000"/>
          </a:bodyPr>
          <a:lstStyle/>
          <a:p>
            <a:r>
              <a:rPr lang="cs-CZ" dirty="0"/>
              <a:t>V současnosti je počáteční neolit na ostrově znám pouze z lokality </a:t>
            </a:r>
            <a:r>
              <a:rPr lang="cs-CZ" dirty="0" err="1"/>
              <a:t>Knossos</a:t>
            </a:r>
            <a:r>
              <a:rPr lang="cs-CZ" dirty="0"/>
              <a:t> (sondy X a ZE).</a:t>
            </a:r>
          </a:p>
          <a:p>
            <a:r>
              <a:rPr lang="cs-CZ" dirty="0"/>
              <a:t>Přítomnost této fáze osídlení prokázaly výzkumy z let 1957-60, 1969-70 (J. D. </a:t>
            </a:r>
            <a:r>
              <a:rPr lang="cs-CZ" dirty="0" err="1"/>
              <a:t>Evans</a:t>
            </a:r>
            <a:r>
              <a:rPr lang="cs-CZ" dirty="0"/>
              <a:t> – </a:t>
            </a:r>
            <a:r>
              <a:rPr lang="cs-CZ" b="1" dirty="0"/>
              <a:t>neplést s A. </a:t>
            </a:r>
            <a:r>
              <a:rPr lang="cs-CZ" b="1" dirty="0" err="1"/>
              <a:t>Evansem</a:t>
            </a:r>
            <a:r>
              <a:rPr lang="cs-CZ" b="1" dirty="0"/>
              <a:t>!</a:t>
            </a:r>
            <a:r>
              <a:rPr lang="cs-CZ" dirty="0"/>
              <a:t>)</a:t>
            </a:r>
          </a:p>
          <a:p>
            <a:r>
              <a:rPr lang="cs-CZ" dirty="0"/>
              <a:t>Byly zde objeveny pozůstatky architektury z kamene a (nepálených) hliněných cihel.</a:t>
            </a:r>
          </a:p>
          <a:p>
            <a:r>
              <a:rPr lang="cs-CZ" dirty="0"/>
              <a:t>Nálezy keramiky chybí.</a:t>
            </a:r>
          </a:p>
          <a:p>
            <a:r>
              <a:rPr lang="cs-CZ" dirty="0"/>
              <a:t>Nálezy štípané industrie (místní materiál a obsidián) a broušené industrie (dvě sekery – typické pro neolit) -&gt; K broušení nástrojů patrně sloužila pemza. Rovněž nalezeny dvě hliněné figurky.</a:t>
            </a:r>
          </a:p>
          <a:p>
            <a:r>
              <a:rPr lang="cs-CZ" dirty="0"/>
              <a:t>Uvnitř osídlení bylo objeveno několik dětských pohřbů (stejně tak jako v následujících fázích). Dospělí byli v neolitu patrně pohřbíváni za hranicemi sídliště (ale pohřby nejsou známé).</a:t>
            </a:r>
          </a:p>
          <a:p>
            <a:r>
              <a:rPr lang="cs-CZ" dirty="0"/>
              <a:t>Místní lidé sebou přinesli domestikovaná zvířata (skot, ovce, kozy, prasata a psi) a rostliny (obilniny – </a:t>
            </a:r>
            <a:r>
              <a:rPr lang="cs-CZ" b="1" dirty="0"/>
              <a:t>zejména pšenice setá</a:t>
            </a:r>
            <a:r>
              <a:rPr lang="cs-CZ" dirty="0"/>
              <a:t>, luštěniny).</a:t>
            </a:r>
          </a:p>
          <a:p>
            <a:r>
              <a:rPr lang="cs-CZ" dirty="0"/>
              <a:t>V počátečních fázích neolitu (</a:t>
            </a:r>
            <a:r>
              <a:rPr lang="cs-CZ" dirty="0" err="1"/>
              <a:t>Initial</a:t>
            </a:r>
            <a:r>
              <a:rPr lang="cs-CZ" dirty="0"/>
              <a:t>-Early </a:t>
            </a:r>
            <a:r>
              <a:rPr lang="cs-CZ" dirty="0" err="1"/>
              <a:t>Neolithic</a:t>
            </a:r>
            <a:r>
              <a:rPr lang="cs-CZ" dirty="0"/>
              <a:t>) bylo osídlení malé (cca 0,5-1 ha) a příliš se neměnilo. Žila zde patrně pouze malá komunita lidí (méně než 100). K tomu, aby se tato komunita dokázala na ostrově uživit, musela patrně spolupracovat s jinou větší demografickou skupinou, což může naznačovat přítomnost jiného doposud neobjeveného osídlení na ostrově.</a:t>
            </a:r>
          </a:p>
          <a:p>
            <a:r>
              <a:rPr lang="cs-CZ" dirty="0"/>
              <a:t>Neolitičtí osadníci přišli pravděpodobně nejprve z oblasti východní Anatolie/Levanty do oblasti západní Anatolie a odtud poté kolonizovali ostrov. Konkrétní lokality se kterými by bylo možné spojovat původ obyvatel lokality </a:t>
            </a:r>
            <a:r>
              <a:rPr lang="cs-CZ" dirty="0" err="1"/>
              <a:t>Knossos</a:t>
            </a:r>
            <a:r>
              <a:rPr lang="cs-CZ" dirty="0"/>
              <a:t> však chybí.</a:t>
            </a:r>
          </a:p>
        </p:txBody>
      </p:sp>
    </p:spTree>
    <p:extLst>
      <p:ext uri="{BB962C8B-B14F-4D97-AF65-F5344CB8AC3E}">
        <p14:creationId xmlns:p14="http://schemas.microsoft.com/office/powerpoint/2010/main" val="154486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069987F5-362D-ECD7-5BD9-A824FCB6CF65}"/>
              </a:ext>
            </a:extLst>
          </p:cNvPr>
          <p:cNvSpPr>
            <a:spLocks noGrp="1"/>
          </p:cNvSpPr>
          <p:nvPr>
            <p:ph type="body" idx="1"/>
          </p:nvPr>
        </p:nvSpPr>
        <p:spPr/>
        <p:txBody>
          <a:bodyPr/>
          <a:lstStyle/>
          <a:p>
            <a:r>
              <a:rPr lang="cs-CZ" dirty="0"/>
              <a:t>John </a:t>
            </a:r>
            <a:r>
              <a:rPr lang="cs-CZ" dirty="0" err="1"/>
              <a:t>Davies</a:t>
            </a:r>
            <a:r>
              <a:rPr lang="cs-CZ" dirty="0"/>
              <a:t> </a:t>
            </a:r>
            <a:r>
              <a:rPr lang="cs-CZ" dirty="0" err="1"/>
              <a:t>Evans</a:t>
            </a:r>
            <a:endParaRPr lang="cs-CZ" dirty="0"/>
          </a:p>
        </p:txBody>
      </p:sp>
      <p:pic>
        <p:nvPicPr>
          <p:cNvPr id="13" name="Zástupný obsah 12" descr="Obsah obrázku text, interiér, kniha, stůl&#10;&#10;Popis byl vytvořen automaticky">
            <a:extLst>
              <a:ext uri="{FF2B5EF4-FFF2-40B4-BE49-F238E27FC236}">
                <a16:creationId xmlns:a16="http://schemas.microsoft.com/office/drawing/2014/main" id="{2E5D76B3-ABCC-F27F-60C4-F1F53BDCD53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79770" y="2797850"/>
            <a:ext cx="4455268" cy="3379214"/>
          </a:xfrm>
        </p:spPr>
      </p:pic>
      <p:sp>
        <p:nvSpPr>
          <p:cNvPr id="10" name="Zástupný text 9">
            <a:extLst>
              <a:ext uri="{FF2B5EF4-FFF2-40B4-BE49-F238E27FC236}">
                <a16:creationId xmlns:a16="http://schemas.microsoft.com/office/drawing/2014/main" id="{267E76E4-3560-8901-1F8C-279C02DD4F68}"/>
              </a:ext>
            </a:extLst>
          </p:cNvPr>
          <p:cNvSpPr>
            <a:spLocks noGrp="1"/>
          </p:cNvSpPr>
          <p:nvPr>
            <p:ph type="body" sz="quarter" idx="3"/>
          </p:nvPr>
        </p:nvSpPr>
        <p:spPr/>
        <p:txBody>
          <a:bodyPr/>
          <a:lstStyle/>
          <a:p>
            <a:r>
              <a:rPr lang="cs-CZ" dirty="0"/>
              <a:t>Arthur </a:t>
            </a:r>
            <a:r>
              <a:rPr lang="cs-CZ" dirty="0" err="1"/>
              <a:t>Evans</a:t>
            </a:r>
            <a:endParaRPr lang="cs-CZ" dirty="0"/>
          </a:p>
        </p:txBody>
      </p:sp>
      <p:pic>
        <p:nvPicPr>
          <p:cNvPr id="15" name="Zástupný obsah 14" descr="Obsah obrázku osoba, exteriér, staré, muž&#10;&#10;Popis byl vytvořen automaticky">
            <a:extLst>
              <a:ext uri="{FF2B5EF4-FFF2-40B4-BE49-F238E27FC236}">
                <a16:creationId xmlns:a16="http://schemas.microsoft.com/office/drawing/2014/main" id="{2A6F61EB-8AF1-004A-322A-8CEA15FADD8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77455" y="2505075"/>
            <a:ext cx="3433009" cy="3817904"/>
          </a:xfrm>
        </p:spPr>
      </p:pic>
    </p:spTree>
    <p:extLst>
      <p:ext uri="{BB962C8B-B14F-4D97-AF65-F5344CB8AC3E}">
        <p14:creationId xmlns:p14="http://schemas.microsoft.com/office/powerpoint/2010/main" val="75302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mapa&#10;&#10;Popis byl vytvořen automaticky">
            <a:extLst>
              <a:ext uri="{FF2B5EF4-FFF2-40B4-BE49-F238E27FC236}">
                <a16:creationId xmlns:a16="http://schemas.microsoft.com/office/drawing/2014/main" id="{115C63D2-5609-ED70-06DD-35DF7F256D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207" y="643466"/>
            <a:ext cx="5641586" cy="5571067"/>
          </a:xfrm>
          <a:prstGeom prst="rect">
            <a:avLst/>
          </a:prstGeom>
        </p:spPr>
      </p:pic>
    </p:spTree>
    <p:extLst>
      <p:ext uri="{BB962C8B-B14F-4D97-AF65-F5344CB8AC3E}">
        <p14:creationId xmlns:p14="http://schemas.microsoft.com/office/powerpoint/2010/main" val="3353807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obsah 6" descr="Obsah obrázku stůl&#10;&#10;Popis byl vytvořen automaticky">
            <a:extLst>
              <a:ext uri="{FF2B5EF4-FFF2-40B4-BE49-F238E27FC236}">
                <a16:creationId xmlns:a16="http://schemas.microsoft.com/office/drawing/2014/main" id="{E4F90061-B9C4-89AD-B0E8-44E6C72447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9211" y="643467"/>
            <a:ext cx="5833577" cy="5571066"/>
          </a:xfrm>
          <a:prstGeom prst="rect">
            <a:avLst/>
          </a:prstGeom>
        </p:spPr>
      </p:pic>
    </p:spTree>
    <p:extLst>
      <p:ext uri="{BB962C8B-B14F-4D97-AF65-F5344CB8AC3E}">
        <p14:creationId xmlns:p14="http://schemas.microsoft.com/office/powerpoint/2010/main" val="268047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obsah 6">
            <a:extLst>
              <a:ext uri="{FF2B5EF4-FFF2-40B4-BE49-F238E27FC236}">
                <a16:creationId xmlns:a16="http://schemas.microsoft.com/office/drawing/2014/main" id="{F5E293AC-1701-7CB9-6ADD-3F1F754214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1359" y="643467"/>
            <a:ext cx="5529282" cy="5571066"/>
          </a:xfrm>
          <a:prstGeom prst="rect">
            <a:avLst/>
          </a:prstGeom>
        </p:spPr>
      </p:pic>
    </p:spTree>
    <p:extLst>
      <p:ext uri="{BB962C8B-B14F-4D97-AF65-F5344CB8AC3E}">
        <p14:creationId xmlns:p14="http://schemas.microsoft.com/office/powerpoint/2010/main" val="65889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kámen&#10;&#10;Popis byl vytvořen automaticky">
            <a:extLst>
              <a:ext uri="{FF2B5EF4-FFF2-40B4-BE49-F238E27FC236}">
                <a16:creationId xmlns:a16="http://schemas.microsoft.com/office/drawing/2014/main" id="{351EC70B-51FF-6C9F-9F25-380D745C80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946" y="643467"/>
            <a:ext cx="3830107" cy="5571066"/>
          </a:xfrm>
          <a:prstGeom prst="rect">
            <a:avLst/>
          </a:prstGeom>
        </p:spPr>
      </p:pic>
    </p:spTree>
    <p:extLst>
      <p:ext uri="{BB962C8B-B14F-4D97-AF65-F5344CB8AC3E}">
        <p14:creationId xmlns:p14="http://schemas.microsoft.com/office/powerpoint/2010/main" val="1049260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9DA81114-4287-E11C-6764-A0472AB04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8620" y="643467"/>
            <a:ext cx="6814759" cy="5571066"/>
          </a:xfrm>
          <a:prstGeom prst="rect">
            <a:avLst/>
          </a:prstGeom>
        </p:spPr>
      </p:pic>
    </p:spTree>
    <p:extLst>
      <p:ext uri="{BB962C8B-B14F-4D97-AF65-F5344CB8AC3E}">
        <p14:creationId xmlns:p14="http://schemas.microsoft.com/office/powerpoint/2010/main" val="26795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A9B00F71-AAFA-0BF0-C47C-C0D4231F5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6345" y="643467"/>
            <a:ext cx="5139309" cy="5571066"/>
          </a:xfrm>
          <a:prstGeom prst="rect">
            <a:avLst/>
          </a:prstGeom>
        </p:spPr>
      </p:pic>
    </p:spTree>
    <p:extLst>
      <p:ext uri="{BB962C8B-B14F-4D97-AF65-F5344CB8AC3E}">
        <p14:creationId xmlns:p14="http://schemas.microsoft.com/office/powerpoint/2010/main" val="1622653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různé, keramické nádobí&#10;&#10;Popis byl vytvořen automaticky">
            <a:extLst>
              <a:ext uri="{FF2B5EF4-FFF2-40B4-BE49-F238E27FC236}">
                <a16:creationId xmlns:a16="http://schemas.microsoft.com/office/drawing/2014/main" id="{83461056-30FC-CA26-DA80-9934F2177F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2418" y="643466"/>
            <a:ext cx="5167164" cy="5571067"/>
          </a:xfrm>
          <a:prstGeom prst="rect">
            <a:avLst/>
          </a:prstGeom>
        </p:spPr>
      </p:pic>
    </p:spTree>
    <p:extLst>
      <p:ext uri="{BB962C8B-B14F-4D97-AF65-F5344CB8AC3E}">
        <p14:creationId xmlns:p14="http://schemas.microsoft.com/office/powerpoint/2010/main" val="347678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Zástupný obsah 8" descr="Obsah obrázku mapa&#10;&#10;Popis byl vytvořen automaticky">
            <a:extLst>
              <a:ext uri="{FF2B5EF4-FFF2-40B4-BE49-F238E27FC236}">
                <a16:creationId xmlns:a16="http://schemas.microsoft.com/office/drawing/2014/main" id="{67857131-7C85-9434-C3A3-502F3763B1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760" y="643467"/>
            <a:ext cx="9170479" cy="5571066"/>
          </a:xfrm>
          <a:prstGeom prst="rect">
            <a:avLst/>
          </a:prstGeom>
        </p:spPr>
      </p:pic>
    </p:spTree>
    <p:extLst>
      <p:ext uri="{BB962C8B-B14F-4D97-AF65-F5344CB8AC3E}">
        <p14:creationId xmlns:p14="http://schemas.microsoft.com/office/powerpoint/2010/main" val="1859098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5F95619A-1C75-5C8E-EF2C-BA9439C76D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422" y="643467"/>
            <a:ext cx="8409156" cy="5571066"/>
          </a:xfrm>
          <a:prstGeom prst="rect">
            <a:avLst/>
          </a:prstGeom>
        </p:spPr>
      </p:pic>
    </p:spTree>
    <p:extLst>
      <p:ext uri="{BB962C8B-B14F-4D97-AF65-F5344CB8AC3E}">
        <p14:creationId xmlns:p14="http://schemas.microsoft.com/office/powerpoint/2010/main" val="282698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F5B9AA-26C7-DD95-6A16-5938711D8100}"/>
              </a:ext>
            </a:extLst>
          </p:cNvPr>
          <p:cNvSpPr>
            <a:spLocks noGrp="1"/>
          </p:cNvSpPr>
          <p:nvPr>
            <p:ph type="title"/>
          </p:nvPr>
        </p:nvSpPr>
        <p:spPr/>
        <p:txBody>
          <a:bodyPr/>
          <a:lstStyle/>
          <a:p>
            <a:r>
              <a:rPr lang="cs-CZ" dirty="0" err="1"/>
              <a:t>Knossos</a:t>
            </a:r>
            <a:r>
              <a:rPr lang="cs-CZ" dirty="0"/>
              <a:t> – raný neolit (EN) cca 6500-5900 BC</a:t>
            </a:r>
          </a:p>
        </p:txBody>
      </p:sp>
      <p:sp>
        <p:nvSpPr>
          <p:cNvPr id="3" name="Zástupný obsah 2">
            <a:extLst>
              <a:ext uri="{FF2B5EF4-FFF2-40B4-BE49-F238E27FC236}">
                <a16:creationId xmlns:a16="http://schemas.microsoft.com/office/drawing/2014/main" id="{D5677F36-4F11-AB07-27D1-E0EFE73CB99D}"/>
              </a:ext>
            </a:extLst>
          </p:cNvPr>
          <p:cNvSpPr>
            <a:spLocks noGrp="1"/>
          </p:cNvSpPr>
          <p:nvPr>
            <p:ph idx="1"/>
          </p:nvPr>
        </p:nvSpPr>
        <p:spPr/>
        <p:txBody>
          <a:bodyPr>
            <a:normAutofit fontScale="85000" lnSpcReduction="20000"/>
          </a:bodyPr>
          <a:lstStyle/>
          <a:p>
            <a:r>
              <a:rPr lang="cs-CZ" dirty="0"/>
              <a:t>Odkryty pozůstatky domů z kamenů a nepálených cihel.</a:t>
            </a:r>
          </a:p>
          <a:p>
            <a:r>
              <a:rPr lang="cs-CZ" dirty="0"/>
              <a:t>Nálezy žernovů a hmoždířů, které sloužily na zpracování obilnin či luštěnin – typické i pro ostatní období.</a:t>
            </a:r>
          </a:p>
          <a:p>
            <a:r>
              <a:rPr lang="cs-CZ" dirty="0"/>
              <a:t>Figurky z </a:t>
            </a:r>
            <a:r>
              <a:rPr lang="cs-CZ" dirty="0" err="1"/>
              <a:t>terracotty</a:t>
            </a:r>
            <a:r>
              <a:rPr lang="cs-CZ" dirty="0"/>
              <a:t> a kamene (mramor) – figurky se objevují i v následujících fázích</a:t>
            </a:r>
          </a:p>
          <a:p>
            <a:r>
              <a:rPr lang="cs-CZ" dirty="0"/>
              <a:t>Nálezy kostěné a kamenné industrie (i obsidián) – objevují se i v následujících fázích. Broušené sekery jsou stále poměrně vzácné (běžnější až od LN).</a:t>
            </a:r>
          </a:p>
          <a:p>
            <a:r>
              <a:rPr lang="cs-CZ" dirty="0"/>
              <a:t>Zhruba polovina keramiky nebyla vyráběna z místní hlíny. </a:t>
            </a:r>
          </a:p>
          <a:p>
            <a:r>
              <a:rPr lang="cs-CZ" dirty="0"/>
              <a:t>Jedná se hlavně o různé typy misek. Hrnky s plochým dnem  typické pro MN-LN I jsou vzácné (následující obrázek č. 28-29) . Většina forem přetrvává beze změn do MN. Typické pro EN jsou např. miniaturní rukojeti na okrajích misek (následující obrázek č. 14, 18, 19), nebo ouška na okrajích (následující obrázek č. 7, 27, 29).</a:t>
            </a:r>
          </a:p>
          <a:p>
            <a:r>
              <a:rPr lang="cs-CZ" dirty="0"/>
              <a:t>EN keramika je typicky monochromní a výzdoba je poměrně vzácná.</a:t>
            </a:r>
          </a:p>
        </p:txBody>
      </p:sp>
    </p:spTree>
    <p:extLst>
      <p:ext uri="{BB962C8B-B14F-4D97-AF65-F5344CB8AC3E}">
        <p14:creationId xmlns:p14="http://schemas.microsoft.com/office/powerpoint/2010/main" val="3957285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text, šipka&#10;&#10;Popis byl vytvořen automaticky">
            <a:extLst>
              <a:ext uri="{FF2B5EF4-FFF2-40B4-BE49-F238E27FC236}">
                <a16:creationId xmlns:a16="http://schemas.microsoft.com/office/drawing/2014/main" id="{9D78F917-7AF7-D6A4-A872-9E66CF2DF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2920" y="371737"/>
            <a:ext cx="4066160" cy="6114525"/>
          </a:xfrm>
          <a:prstGeom prst="rect">
            <a:avLst/>
          </a:prstGeom>
        </p:spPr>
      </p:pic>
    </p:spTree>
    <p:extLst>
      <p:ext uri="{BB962C8B-B14F-4D97-AF65-F5344CB8AC3E}">
        <p14:creationId xmlns:p14="http://schemas.microsoft.com/office/powerpoint/2010/main" val="220227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205501C-4FD4-79C5-255C-F0EDF26E91AC}"/>
              </a:ext>
            </a:extLst>
          </p:cNvPr>
          <p:cNvSpPr>
            <a:spLocks noGrp="1"/>
          </p:cNvSpPr>
          <p:nvPr>
            <p:ph type="title"/>
          </p:nvPr>
        </p:nvSpPr>
        <p:spPr>
          <a:xfrm>
            <a:off x="686834" y="1153572"/>
            <a:ext cx="3200400" cy="4461163"/>
          </a:xfrm>
        </p:spPr>
        <p:txBody>
          <a:bodyPr>
            <a:normAutofit/>
          </a:bodyPr>
          <a:lstStyle/>
          <a:p>
            <a:r>
              <a:rPr lang="cs-CZ" sz="3700">
                <a:solidFill>
                  <a:srgbClr val="FFFFFF"/>
                </a:solidFill>
              </a:rPr>
              <a:t>Charakteristika mezolitu</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9A7D2C59-DFA7-05F5-0756-25CEB655DA51}"/>
              </a:ext>
            </a:extLst>
          </p:cNvPr>
          <p:cNvSpPr>
            <a:spLocks noGrp="1"/>
          </p:cNvSpPr>
          <p:nvPr>
            <p:ph idx="1"/>
          </p:nvPr>
        </p:nvSpPr>
        <p:spPr>
          <a:xfrm>
            <a:off x="4447308" y="591344"/>
            <a:ext cx="6906491" cy="5585619"/>
          </a:xfrm>
        </p:spPr>
        <p:txBody>
          <a:bodyPr anchor="ctr">
            <a:normAutofit/>
          </a:bodyPr>
          <a:lstStyle/>
          <a:p>
            <a:r>
              <a:rPr lang="cs-CZ" dirty="0"/>
              <a:t>Navazuje na paleolit za změněných přírodních podmínek.</a:t>
            </a:r>
          </a:p>
          <a:p>
            <a:r>
              <a:rPr lang="cs-CZ" dirty="0"/>
              <a:t>Klima je teplejší a vlhčí -&gt; rozšiřují se listnaté a jehličnaté lesy (např. borovice a dub).</a:t>
            </a:r>
          </a:p>
          <a:p>
            <a:r>
              <a:rPr lang="cs-CZ" dirty="0"/>
              <a:t>S lesy se šíří divoká zvířata jako např. jeleni, divoká prasata, pratuři, zajíci či medvědi.</a:t>
            </a:r>
          </a:p>
          <a:p>
            <a:r>
              <a:rPr lang="cs-CZ" dirty="0"/>
              <a:t>Daří se různým druhům trav, divokému ovoci, nebo například divokým luštěninám -&gt; sběr</a:t>
            </a:r>
          </a:p>
          <a:p>
            <a:endParaRPr lang="cs-CZ" dirty="0"/>
          </a:p>
          <a:p>
            <a:endParaRPr lang="cs-CZ" dirty="0"/>
          </a:p>
          <a:p>
            <a:endParaRPr lang="cs-CZ" dirty="0"/>
          </a:p>
        </p:txBody>
      </p:sp>
    </p:spTree>
    <p:extLst>
      <p:ext uri="{BB962C8B-B14F-4D97-AF65-F5344CB8AC3E}">
        <p14:creationId xmlns:p14="http://schemas.microsoft.com/office/powerpoint/2010/main" val="323071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B863FB-6188-2276-7795-660439799F4A}"/>
              </a:ext>
            </a:extLst>
          </p:cNvPr>
          <p:cNvSpPr>
            <a:spLocks noGrp="1"/>
          </p:cNvSpPr>
          <p:nvPr>
            <p:ph type="title"/>
          </p:nvPr>
        </p:nvSpPr>
        <p:spPr/>
        <p:txBody>
          <a:bodyPr/>
          <a:lstStyle/>
          <a:p>
            <a:r>
              <a:rPr lang="cs-CZ" dirty="0" err="1"/>
              <a:t>Knossos</a:t>
            </a:r>
            <a:r>
              <a:rPr lang="cs-CZ" dirty="0"/>
              <a:t> – střední neolit (MN) cca 5900-5300 BC</a:t>
            </a:r>
          </a:p>
        </p:txBody>
      </p:sp>
      <p:sp>
        <p:nvSpPr>
          <p:cNvPr id="3" name="Zástupný obsah 2">
            <a:extLst>
              <a:ext uri="{FF2B5EF4-FFF2-40B4-BE49-F238E27FC236}">
                <a16:creationId xmlns:a16="http://schemas.microsoft.com/office/drawing/2014/main" id="{9400598C-12E2-E92E-330E-794DEC9E1D80}"/>
              </a:ext>
            </a:extLst>
          </p:cNvPr>
          <p:cNvSpPr>
            <a:spLocks noGrp="1"/>
          </p:cNvSpPr>
          <p:nvPr>
            <p:ph idx="1"/>
          </p:nvPr>
        </p:nvSpPr>
        <p:spPr/>
        <p:txBody>
          <a:bodyPr>
            <a:normAutofit fontScale="92500" lnSpcReduction="20000"/>
          </a:bodyPr>
          <a:lstStyle/>
          <a:p>
            <a:r>
              <a:rPr lang="cs-CZ" dirty="0"/>
              <a:t>Udusaná hlína se začíná používat při stavbě namísto hliněných cihel. Základy staveb tvoří neopracované kameny (či vyřazené žernovy) -&gt; tato technika se používá i v následujících obdobích.</a:t>
            </a:r>
          </a:p>
          <a:p>
            <a:r>
              <a:rPr lang="cs-CZ" dirty="0"/>
              <a:t>Podobně jako v předchozím období (EN) je zhruba pouze polovina keramiky vyráběna z místní hlíny.</a:t>
            </a:r>
          </a:p>
          <a:p>
            <a:r>
              <a:rPr lang="cs-CZ" dirty="0"/>
              <a:t>Nejběžnější je rytá trojúhelníkovitá výzdoba. Často se objevuje na hrncích s plochým dnem. Plastická výzdoba navazuje na předchozí fázi a objevují se nové vzory (dvojitá vlnovka, provázkové vzory). Vzácně se objevuje </a:t>
            </a:r>
            <a:r>
              <a:rPr lang="cs-CZ" dirty="0" err="1"/>
              <a:t>barbotino</a:t>
            </a:r>
            <a:r>
              <a:rPr lang="cs-CZ" dirty="0"/>
              <a:t>, které je běžné od finálního neolitu.</a:t>
            </a:r>
          </a:p>
          <a:p>
            <a:r>
              <a:rPr lang="cs-CZ" dirty="0"/>
              <a:t>Typické jsou páskové rukojeti, které se objevují na miskách, hrncích a různých typech velkých nádob (následující obrázek č. 2, 17-18, 23-24) . Velké hrnky s plochým dnem a vertikální rukojetí jsou rovněž charakteristické pro MN.</a:t>
            </a:r>
          </a:p>
          <a:p>
            <a:pPr marL="0" indent="0">
              <a:buNone/>
            </a:pPr>
            <a:endParaRPr lang="cs-CZ" dirty="0"/>
          </a:p>
          <a:p>
            <a:endParaRPr lang="cs-CZ" dirty="0"/>
          </a:p>
        </p:txBody>
      </p:sp>
    </p:spTree>
    <p:extLst>
      <p:ext uri="{BB962C8B-B14F-4D97-AF65-F5344CB8AC3E}">
        <p14:creationId xmlns:p14="http://schemas.microsoft.com/office/powerpoint/2010/main" val="1787166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šipka&#10;&#10;Popis byl vytvořen automaticky">
            <a:extLst>
              <a:ext uri="{FF2B5EF4-FFF2-40B4-BE49-F238E27FC236}">
                <a16:creationId xmlns:a16="http://schemas.microsoft.com/office/drawing/2014/main" id="{992CB4CB-6FF4-0285-4DB2-8576AE1819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4874" y="476656"/>
            <a:ext cx="3916100" cy="5737878"/>
          </a:xfrm>
          <a:prstGeom prst="rect">
            <a:avLst/>
          </a:prstGeom>
        </p:spPr>
      </p:pic>
    </p:spTree>
    <p:extLst>
      <p:ext uri="{BB962C8B-B14F-4D97-AF65-F5344CB8AC3E}">
        <p14:creationId xmlns:p14="http://schemas.microsoft.com/office/powerpoint/2010/main" val="3852965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různé&#10;&#10;Popis byl vytvořen automaticky">
            <a:extLst>
              <a:ext uri="{FF2B5EF4-FFF2-40B4-BE49-F238E27FC236}">
                <a16:creationId xmlns:a16="http://schemas.microsoft.com/office/drawing/2014/main" id="{6F92C2BC-20BC-BF82-0C28-0CFF919E19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0791" y="65622"/>
            <a:ext cx="4406629" cy="6702098"/>
          </a:xfrm>
          <a:prstGeom prst="rect">
            <a:avLst/>
          </a:prstGeom>
        </p:spPr>
      </p:pic>
    </p:spTree>
    <p:extLst>
      <p:ext uri="{BB962C8B-B14F-4D97-AF65-F5344CB8AC3E}">
        <p14:creationId xmlns:p14="http://schemas.microsoft.com/office/powerpoint/2010/main" val="147426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3FAB8C-D3F7-F7B2-2C18-D7CFE19C70A1}"/>
              </a:ext>
            </a:extLst>
          </p:cNvPr>
          <p:cNvSpPr>
            <a:spLocks noGrp="1"/>
          </p:cNvSpPr>
          <p:nvPr>
            <p:ph type="title"/>
          </p:nvPr>
        </p:nvSpPr>
        <p:spPr/>
        <p:txBody>
          <a:bodyPr/>
          <a:lstStyle/>
          <a:p>
            <a:r>
              <a:rPr lang="cs-CZ" dirty="0" err="1"/>
              <a:t>Knossos</a:t>
            </a:r>
            <a:r>
              <a:rPr lang="cs-CZ" dirty="0"/>
              <a:t>- pozdní neolit (LN I, II) cca 5300-4500 BC</a:t>
            </a:r>
          </a:p>
        </p:txBody>
      </p:sp>
      <p:sp>
        <p:nvSpPr>
          <p:cNvPr id="3" name="Zástupný obsah 2">
            <a:extLst>
              <a:ext uri="{FF2B5EF4-FFF2-40B4-BE49-F238E27FC236}">
                <a16:creationId xmlns:a16="http://schemas.microsoft.com/office/drawing/2014/main" id="{1D630A03-79E3-6923-61BF-482B1248A43D}"/>
              </a:ext>
            </a:extLst>
          </p:cNvPr>
          <p:cNvSpPr>
            <a:spLocks noGrp="1"/>
          </p:cNvSpPr>
          <p:nvPr>
            <p:ph idx="1"/>
          </p:nvPr>
        </p:nvSpPr>
        <p:spPr/>
        <p:txBody>
          <a:bodyPr>
            <a:normAutofit fontScale="77500" lnSpcReduction="20000"/>
          </a:bodyPr>
          <a:lstStyle/>
          <a:p>
            <a:r>
              <a:rPr lang="cs-CZ" dirty="0"/>
              <a:t>V průběhu LN se lokalita výrazně rozrůstá.</a:t>
            </a:r>
          </a:p>
          <a:p>
            <a:r>
              <a:rPr lang="cs-CZ" dirty="0"/>
              <a:t>Běžněji se začínají objevovat broušené sekery a palice.</a:t>
            </a:r>
          </a:p>
          <a:p>
            <a:r>
              <a:rPr lang="cs-CZ" dirty="0"/>
              <a:t>Od pozdního neolitu (LN-FN IV) se většina keramiky vyrábí z místní hlíny (cca 85%).</a:t>
            </a:r>
          </a:p>
          <a:p>
            <a:r>
              <a:rPr lang="cs-CZ" dirty="0"/>
              <a:t>Poprvé se objevují doklady tkalcovství.</a:t>
            </a:r>
          </a:p>
          <a:p>
            <a:r>
              <a:rPr lang="cs-CZ" dirty="0"/>
              <a:t>Typická je oranžová, červená či tmavě hnědá malovaná výzdoba na světlém (žlutohnědém) podkladu (LN I). </a:t>
            </a:r>
          </a:p>
          <a:p>
            <a:r>
              <a:rPr lang="cs-CZ" dirty="0"/>
              <a:t>Převažují jednoduché motivy jako jsou tečky či pouze jednoduché tahy štětcem.</a:t>
            </a:r>
          </a:p>
          <a:p>
            <a:r>
              <a:rPr lang="cs-CZ" dirty="0"/>
              <a:t>Stále se objevuje rytá výzdoba s novými motivy (diagonální linie, šrafování, žebříky, linie ve tvaru písmene V).</a:t>
            </a:r>
          </a:p>
          <a:p>
            <a:r>
              <a:rPr lang="cs-CZ" dirty="0"/>
              <a:t>Z pozdního neolitu je již známo více lokalit (zejména malé lokality na východní Krétě).</a:t>
            </a:r>
          </a:p>
          <a:p>
            <a:r>
              <a:rPr lang="cs-CZ" dirty="0"/>
              <a:t>V této době zřejmě na ostrově existovali větší vesnice (např. </a:t>
            </a:r>
            <a:r>
              <a:rPr lang="cs-CZ" dirty="0" err="1"/>
              <a:t>Knossos</a:t>
            </a:r>
            <a:r>
              <a:rPr lang="cs-CZ" dirty="0"/>
              <a:t>) a malé usedlosti (např. </a:t>
            </a:r>
            <a:r>
              <a:rPr lang="cs-CZ" dirty="0" err="1"/>
              <a:t>Katsambas</a:t>
            </a:r>
            <a:r>
              <a:rPr lang="cs-CZ" dirty="0"/>
              <a:t>), které byly na těchto vesnicích závislé.</a:t>
            </a:r>
          </a:p>
          <a:p>
            <a:endParaRPr lang="cs-CZ" dirty="0"/>
          </a:p>
          <a:p>
            <a:pPr marL="0" indent="0">
              <a:buNone/>
            </a:pPr>
            <a:endParaRPr lang="cs-CZ" dirty="0"/>
          </a:p>
        </p:txBody>
      </p:sp>
    </p:spTree>
    <p:extLst>
      <p:ext uri="{BB962C8B-B14F-4D97-AF65-F5344CB8AC3E}">
        <p14:creationId xmlns:p14="http://schemas.microsoft.com/office/powerpoint/2010/main" val="2525199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šipka&#10;&#10;Popis byl vytvořen automaticky">
            <a:extLst>
              <a:ext uri="{FF2B5EF4-FFF2-40B4-BE49-F238E27FC236}">
                <a16:creationId xmlns:a16="http://schemas.microsoft.com/office/drawing/2014/main" id="{75A4B03A-E8D0-0640-C820-F6D07CC432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6127" y="643467"/>
            <a:ext cx="3899746" cy="5571066"/>
          </a:xfrm>
          <a:prstGeom prst="rect">
            <a:avLst/>
          </a:prstGeom>
        </p:spPr>
      </p:pic>
    </p:spTree>
    <p:extLst>
      <p:ext uri="{BB962C8B-B14F-4D97-AF65-F5344CB8AC3E}">
        <p14:creationId xmlns:p14="http://schemas.microsoft.com/office/powerpoint/2010/main" val="79385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9776E847-2ED7-B8B1-A122-209F74241D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963" y="643466"/>
            <a:ext cx="6190073" cy="5571067"/>
          </a:xfrm>
          <a:prstGeom prst="rect">
            <a:avLst/>
          </a:prstGeom>
        </p:spPr>
      </p:pic>
    </p:spTree>
    <p:extLst>
      <p:ext uri="{BB962C8B-B14F-4D97-AF65-F5344CB8AC3E}">
        <p14:creationId xmlns:p14="http://schemas.microsoft.com/office/powerpoint/2010/main" val="189550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4619F-DF6D-ABD0-DD40-3BB77D6BC115}"/>
              </a:ext>
            </a:extLst>
          </p:cNvPr>
          <p:cNvSpPr>
            <a:spLocks noGrp="1"/>
          </p:cNvSpPr>
          <p:nvPr>
            <p:ph type="title"/>
          </p:nvPr>
        </p:nvSpPr>
        <p:spPr/>
        <p:txBody>
          <a:bodyPr/>
          <a:lstStyle/>
          <a:p>
            <a:r>
              <a:rPr lang="cs-CZ" dirty="0" err="1"/>
              <a:t>Knossos</a:t>
            </a:r>
            <a:r>
              <a:rPr lang="cs-CZ" dirty="0"/>
              <a:t> - finální neolit (FN I-IV) cca 4500-3000 BC</a:t>
            </a:r>
          </a:p>
        </p:txBody>
      </p:sp>
      <p:sp>
        <p:nvSpPr>
          <p:cNvPr id="3" name="Zástupný obsah 2">
            <a:extLst>
              <a:ext uri="{FF2B5EF4-FFF2-40B4-BE49-F238E27FC236}">
                <a16:creationId xmlns:a16="http://schemas.microsoft.com/office/drawing/2014/main" id="{1B50EE61-9CF3-1F5D-9828-C92B6949A2DD}"/>
              </a:ext>
            </a:extLst>
          </p:cNvPr>
          <p:cNvSpPr>
            <a:spLocks noGrp="1"/>
          </p:cNvSpPr>
          <p:nvPr>
            <p:ph idx="1"/>
          </p:nvPr>
        </p:nvSpPr>
        <p:spPr/>
        <p:txBody>
          <a:bodyPr>
            <a:normAutofit fontScale="77500" lnSpcReduction="20000"/>
          </a:bodyPr>
          <a:lstStyle/>
          <a:p>
            <a:r>
              <a:rPr lang="cs-CZ" dirty="0"/>
              <a:t>Osídlení se již zřejmě výrazně nezvětšuje oproti LN.</a:t>
            </a:r>
          </a:p>
          <a:p>
            <a:r>
              <a:rPr lang="cs-CZ" dirty="0"/>
              <a:t>Z FN pocházejí pozůstatky dvou velkých (objevil je již A. </a:t>
            </a:r>
            <a:r>
              <a:rPr lang="cs-CZ" dirty="0" err="1"/>
              <a:t>Evans</a:t>
            </a:r>
            <a:r>
              <a:rPr lang="cs-CZ" dirty="0"/>
              <a:t>) budov pod pozdějším centrálním nádvořím. V budovách byla nalezena stálá ohniště. Lépe zachovaná budova (dům A) se skládala minimálně z 15 místností.</a:t>
            </a:r>
          </a:p>
          <a:p>
            <a:r>
              <a:rPr lang="cs-CZ" dirty="0"/>
              <a:t>V ryté výzdobě keramiky se objevují např. diagonální paralelní linie, provázkové vzory, horizontální/vertikální žebříky.  </a:t>
            </a:r>
            <a:r>
              <a:rPr lang="cs-CZ" dirty="0" err="1"/>
              <a:t>Barbotino</a:t>
            </a:r>
            <a:r>
              <a:rPr lang="cs-CZ" dirty="0"/>
              <a:t> mizí ve fázi FN I. V pozdějších fázích (FN III) se objevuje vtlačovaná výzdoba.</a:t>
            </a:r>
          </a:p>
          <a:p>
            <a:r>
              <a:rPr lang="cs-CZ" dirty="0"/>
              <a:t>Z této doby pochází první doklad kovového artefaktu – </a:t>
            </a:r>
            <a:r>
              <a:rPr lang="cs-CZ"/>
              <a:t>měděná sekera.</a:t>
            </a:r>
            <a:endParaRPr lang="cs-CZ" dirty="0"/>
          </a:p>
          <a:p>
            <a:r>
              <a:rPr lang="cs-CZ" dirty="0"/>
              <a:t>Objevují se poháry, podnosy, misky, nádoby na nožkách, kulovité nádoby </a:t>
            </a:r>
            <a:r>
              <a:rPr lang="cs-CZ" dirty="0" err="1"/>
              <a:t>etc</a:t>
            </a:r>
            <a:r>
              <a:rPr lang="cs-CZ" dirty="0"/>
              <a:t>.</a:t>
            </a:r>
          </a:p>
          <a:p>
            <a:r>
              <a:rPr lang="cs-CZ" dirty="0"/>
              <a:t>Doklady vesnic pocházejí z téměř všech zemědělsky produktivních oblastí ostrova -&gt; kolonizování zemědělské půdy. Zhruba od FN IV se začínají kolonizovat i hospodářsky méně významné „okrajové“ oblasti.</a:t>
            </a:r>
          </a:p>
          <a:p>
            <a:r>
              <a:rPr lang="cs-CZ" dirty="0"/>
              <a:t>Rovněž jsou osidlovány „defenzivní“ polohy na kopcích (Reakce na klimatické podmínky?).</a:t>
            </a:r>
          </a:p>
          <a:p>
            <a:endParaRPr lang="cs-CZ" dirty="0"/>
          </a:p>
          <a:p>
            <a:pPr marL="0" indent="0">
              <a:buNone/>
            </a:pPr>
            <a:endParaRPr lang="cs-CZ" dirty="0"/>
          </a:p>
        </p:txBody>
      </p:sp>
    </p:spTree>
    <p:extLst>
      <p:ext uri="{BB962C8B-B14F-4D97-AF65-F5344CB8AC3E}">
        <p14:creationId xmlns:p14="http://schemas.microsoft.com/office/powerpoint/2010/main" val="739062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šipka&#10;&#10;Popis byl vytvořen automaticky">
            <a:extLst>
              <a:ext uri="{FF2B5EF4-FFF2-40B4-BE49-F238E27FC236}">
                <a16:creationId xmlns:a16="http://schemas.microsoft.com/office/drawing/2014/main" id="{3D98DC00-FECE-364A-E5B1-0E24403085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6320" y="643467"/>
            <a:ext cx="4359359" cy="5571066"/>
          </a:xfrm>
          <a:prstGeom prst="rect">
            <a:avLst/>
          </a:prstGeom>
        </p:spPr>
      </p:pic>
    </p:spTree>
    <p:extLst>
      <p:ext uri="{BB962C8B-B14F-4D97-AF65-F5344CB8AC3E}">
        <p14:creationId xmlns:p14="http://schemas.microsoft.com/office/powerpoint/2010/main" val="2018157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DA5191-74BE-123A-AB28-2DD28C9B2534}"/>
              </a:ext>
            </a:extLst>
          </p:cNvPr>
          <p:cNvSpPr>
            <a:spLocks noGrp="1"/>
          </p:cNvSpPr>
          <p:nvPr>
            <p:ph type="title"/>
          </p:nvPr>
        </p:nvSpPr>
        <p:spPr/>
        <p:txBody>
          <a:bodyPr/>
          <a:lstStyle/>
          <a:p>
            <a:r>
              <a:rPr lang="cs-CZ" dirty="0"/>
              <a:t>Plány pozdně neolitických domů</a:t>
            </a:r>
          </a:p>
        </p:txBody>
      </p:sp>
      <p:pic>
        <p:nvPicPr>
          <p:cNvPr id="5" name="Zástupný obsah 4">
            <a:extLst>
              <a:ext uri="{FF2B5EF4-FFF2-40B4-BE49-F238E27FC236}">
                <a16:creationId xmlns:a16="http://schemas.microsoft.com/office/drawing/2014/main" id="{B6821FA2-7ECA-A2CB-8943-FE93EBB6B8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963" y="1825625"/>
            <a:ext cx="8276073" cy="4351338"/>
          </a:xfrm>
        </p:spPr>
      </p:pic>
    </p:spTree>
    <p:extLst>
      <p:ext uri="{BB962C8B-B14F-4D97-AF65-F5344CB8AC3E}">
        <p14:creationId xmlns:p14="http://schemas.microsoft.com/office/powerpoint/2010/main" val="3482081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mapa&#10;&#10;Popis byl vytvořen automaticky">
            <a:extLst>
              <a:ext uri="{FF2B5EF4-FFF2-40B4-BE49-F238E27FC236}">
                <a16:creationId xmlns:a16="http://schemas.microsoft.com/office/drawing/2014/main" id="{7001A0F8-D3FF-5B0C-F3CD-7C216590A8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211353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E165D6F-362B-6392-1390-17283E1E267E}"/>
              </a:ext>
            </a:extLst>
          </p:cNvPr>
          <p:cNvSpPr>
            <a:spLocks noGrp="1"/>
          </p:cNvSpPr>
          <p:nvPr>
            <p:ph type="title"/>
          </p:nvPr>
        </p:nvSpPr>
        <p:spPr>
          <a:xfrm>
            <a:off x="838200" y="176214"/>
            <a:ext cx="10515600" cy="1481188"/>
          </a:xfrm>
        </p:spPr>
        <p:txBody>
          <a:bodyPr vert="horz" lIns="91440" tIns="45720" rIns="91440" bIns="45720" rtlCol="0" anchor="ctr">
            <a:normAutofit/>
          </a:bodyPr>
          <a:lstStyle/>
          <a:p>
            <a:pPr algn="ctr"/>
            <a:r>
              <a:rPr lang="en-US" sz="4000" dirty="0" err="1"/>
              <a:t>Jeskyně</a:t>
            </a:r>
            <a:r>
              <a:rPr lang="en-US" sz="4000" dirty="0"/>
              <a:t> </a:t>
            </a:r>
            <a:r>
              <a:rPr lang="en-US" sz="4000" dirty="0" err="1"/>
              <a:t>Theopetra</a:t>
            </a:r>
            <a:r>
              <a:rPr lang="en-US" sz="4000" dirty="0"/>
              <a:t> (</a:t>
            </a:r>
            <a:r>
              <a:rPr lang="en-US" sz="4000" dirty="0" err="1"/>
              <a:t>Thesálie</a:t>
            </a:r>
            <a:r>
              <a:rPr lang="en-US" sz="4000" dirty="0"/>
              <a:t>)</a:t>
            </a:r>
          </a:p>
        </p:txBody>
      </p:sp>
      <p:sp>
        <p:nvSpPr>
          <p:cNvPr id="3" name="Zástupný obsah 2">
            <a:extLst>
              <a:ext uri="{FF2B5EF4-FFF2-40B4-BE49-F238E27FC236}">
                <a16:creationId xmlns:a16="http://schemas.microsoft.com/office/drawing/2014/main" id="{0011E5D2-09E1-CB93-211B-7F5AE1533DC9}"/>
              </a:ext>
            </a:extLst>
          </p:cNvPr>
          <p:cNvSpPr>
            <a:spLocks noGrp="1"/>
          </p:cNvSpPr>
          <p:nvPr>
            <p:ph sz="half" idx="1"/>
          </p:nvPr>
        </p:nvSpPr>
        <p:spPr>
          <a:xfrm>
            <a:off x="838200" y="1847128"/>
            <a:ext cx="3990968" cy="4272681"/>
          </a:xfrm>
        </p:spPr>
        <p:txBody>
          <a:bodyPr vert="horz" lIns="91440" tIns="45720" rIns="91440" bIns="45720" rtlCol="0">
            <a:normAutofit fontScale="62500" lnSpcReduction="20000"/>
          </a:bodyPr>
          <a:lstStyle/>
          <a:p>
            <a:r>
              <a:rPr lang="en-US" sz="2000" dirty="0" err="1"/>
              <a:t>Osídlena</a:t>
            </a:r>
            <a:r>
              <a:rPr lang="en-US" sz="2000" dirty="0"/>
              <a:t> </a:t>
            </a:r>
            <a:r>
              <a:rPr lang="en-US" sz="2000" dirty="0" err="1"/>
              <a:t>ve</a:t>
            </a:r>
            <a:r>
              <a:rPr lang="en-US" sz="2000" dirty="0"/>
              <a:t> </a:t>
            </a:r>
            <a:r>
              <a:rPr lang="en-US" sz="2000" dirty="0" err="1"/>
              <a:t>středním</a:t>
            </a:r>
            <a:r>
              <a:rPr lang="en-US" sz="2000" dirty="0"/>
              <a:t> </a:t>
            </a:r>
            <a:r>
              <a:rPr lang="en-US" sz="2000" dirty="0" err="1"/>
              <a:t>paleolitu</a:t>
            </a:r>
            <a:r>
              <a:rPr lang="en-US" sz="2000" dirty="0"/>
              <a:t> (</a:t>
            </a:r>
            <a:r>
              <a:rPr lang="en-US" sz="2000" dirty="0" err="1"/>
              <a:t>cca</a:t>
            </a:r>
            <a:r>
              <a:rPr lang="en-US" sz="2000" dirty="0"/>
              <a:t> 50-30 ka) </a:t>
            </a:r>
            <a:r>
              <a:rPr lang="en-US" sz="2000" dirty="0" err="1"/>
              <a:t>až</a:t>
            </a:r>
            <a:r>
              <a:rPr lang="en-US" sz="2000" dirty="0"/>
              <a:t> </a:t>
            </a:r>
            <a:r>
              <a:rPr lang="en-US" sz="2000" dirty="0" err="1"/>
              <a:t>pozdním</a:t>
            </a:r>
            <a:r>
              <a:rPr lang="en-US" sz="2000" dirty="0"/>
              <a:t> </a:t>
            </a:r>
            <a:r>
              <a:rPr lang="en-US" sz="2000" dirty="0" err="1"/>
              <a:t>neolitu</a:t>
            </a:r>
            <a:endParaRPr lang="en-US" sz="2000" dirty="0"/>
          </a:p>
          <a:p>
            <a:r>
              <a:rPr lang="en-US" sz="2000" dirty="0"/>
              <a:t>Na </a:t>
            </a:r>
            <a:r>
              <a:rPr lang="en-US" sz="2000" dirty="0" err="1"/>
              <a:t>konci</a:t>
            </a:r>
            <a:r>
              <a:rPr lang="en-US" sz="2000" dirty="0"/>
              <a:t> </a:t>
            </a:r>
            <a:r>
              <a:rPr lang="en-US" sz="2000" dirty="0" err="1"/>
              <a:t>poslední</a:t>
            </a:r>
            <a:r>
              <a:rPr lang="en-US" sz="2000" dirty="0"/>
              <a:t> </a:t>
            </a:r>
            <a:r>
              <a:rPr lang="en-US" sz="2000" dirty="0" err="1"/>
              <a:t>doby</a:t>
            </a:r>
            <a:r>
              <a:rPr lang="en-US" sz="2000" dirty="0"/>
              <a:t> </a:t>
            </a:r>
            <a:r>
              <a:rPr lang="en-US" sz="2000" dirty="0" err="1"/>
              <a:t>ledové</a:t>
            </a:r>
            <a:r>
              <a:rPr lang="en-US" sz="2000" dirty="0"/>
              <a:t> (</a:t>
            </a:r>
            <a:r>
              <a:rPr lang="en-US" sz="2000" dirty="0" err="1"/>
              <a:t>cca</a:t>
            </a:r>
            <a:r>
              <a:rPr lang="en-US" sz="2000" dirty="0"/>
              <a:t> 15-11 ka) </a:t>
            </a:r>
            <a:r>
              <a:rPr lang="en-US" sz="2000" dirty="0" err="1"/>
              <a:t>začíná</a:t>
            </a:r>
            <a:r>
              <a:rPr lang="en-US" sz="2000" dirty="0"/>
              <a:t> </a:t>
            </a:r>
            <a:r>
              <a:rPr lang="en-US" sz="2000" dirty="0" err="1"/>
              <a:t>postupně</a:t>
            </a:r>
            <a:r>
              <a:rPr lang="en-US" sz="2000" dirty="0"/>
              <a:t> </a:t>
            </a:r>
            <a:r>
              <a:rPr lang="en-US" sz="2000" dirty="0" err="1"/>
              <a:t>docházet</a:t>
            </a:r>
            <a:r>
              <a:rPr lang="en-US" sz="2000" dirty="0"/>
              <a:t> k </a:t>
            </a:r>
            <a:r>
              <a:rPr lang="en-US" sz="2000" dirty="0" err="1"/>
              <a:t>oteplení</a:t>
            </a:r>
            <a:r>
              <a:rPr lang="en-US" sz="2000" dirty="0"/>
              <a:t>. Klima je </a:t>
            </a:r>
            <a:r>
              <a:rPr lang="en-US" sz="2000" dirty="0" err="1"/>
              <a:t>však</a:t>
            </a:r>
            <a:r>
              <a:rPr lang="en-US" sz="2000" dirty="0"/>
              <a:t> </a:t>
            </a:r>
            <a:r>
              <a:rPr lang="en-US" sz="2000" dirty="0" err="1"/>
              <a:t>stále</a:t>
            </a:r>
            <a:r>
              <a:rPr lang="en-US" sz="2000" dirty="0"/>
              <a:t> </a:t>
            </a:r>
            <a:r>
              <a:rPr lang="en-US" sz="2000" dirty="0" err="1"/>
              <a:t>velmi</a:t>
            </a:r>
            <a:r>
              <a:rPr lang="en-US" sz="2000" dirty="0"/>
              <a:t> </a:t>
            </a:r>
            <a:r>
              <a:rPr lang="en-US" sz="2000" dirty="0" err="1"/>
              <a:t>suché</a:t>
            </a:r>
            <a:r>
              <a:rPr lang="en-US" sz="2000" dirty="0"/>
              <a:t> -&gt; </a:t>
            </a:r>
            <a:r>
              <a:rPr lang="en-US" sz="2000" dirty="0" err="1"/>
              <a:t>šíří</a:t>
            </a:r>
            <a:r>
              <a:rPr lang="en-US" sz="2000" dirty="0"/>
              <a:t> se </a:t>
            </a:r>
            <a:r>
              <a:rPr lang="en-US" sz="2000" dirty="0" err="1"/>
              <a:t>stepy</a:t>
            </a:r>
            <a:r>
              <a:rPr lang="en-US" sz="2000" dirty="0"/>
              <a:t>.</a:t>
            </a:r>
          </a:p>
          <a:p>
            <a:r>
              <a:rPr lang="en-US" sz="2000" dirty="0"/>
              <a:t>V </a:t>
            </a:r>
            <a:r>
              <a:rPr lang="en-US" sz="2000" dirty="0" err="1"/>
              <a:t>mezolitu</a:t>
            </a:r>
            <a:r>
              <a:rPr lang="en-US" sz="2000" dirty="0"/>
              <a:t> (</a:t>
            </a:r>
            <a:r>
              <a:rPr lang="en-US" sz="2000" dirty="0" err="1"/>
              <a:t>cca</a:t>
            </a:r>
            <a:r>
              <a:rPr lang="en-US" sz="2000" dirty="0"/>
              <a:t> 10-8 ka) je </a:t>
            </a:r>
            <a:r>
              <a:rPr lang="en-US" sz="2000" dirty="0" err="1"/>
              <a:t>klima</a:t>
            </a:r>
            <a:r>
              <a:rPr lang="en-US" sz="2000" dirty="0"/>
              <a:t> </a:t>
            </a:r>
            <a:r>
              <a:rPr lang="en-US" sz="2000" dirty="0" err="1"/>
              <a:t>vlhčí</a:t>
            </a:r>
            <a:r>
              <a:rPr lang="en-US" sz="2000" dirty="0"/>
              <a:t> a </a:t>
            </a:r>
            <a:r>
              <a:rPr lang="en-US" sz="2000" dirty="0" err="1"/>
              <a:t>dochází</a:t>
            </a:r>
            <a:r>
              <a:rPr lang="en-US" sz="2000" dirty="0"/>
              <a:t> k </a:t>
            </a:r>
            <a:r>
              <a:rPr lang="en-US" sz="2000" dirty="0" err="1"/>
              <a:t>šíření</a:t>
            </a:r>
            <a:r>
              <a:rPr lang="en-US" sz="2000" dirty="0"/>
              <a:t> </a:t>
            </a:r>
            <a:r>
              <a:rPr lang="en-US" sz="2000" dirty="0" err="1"/>
              <a:t>lesů</a:t>
            </a:r>
            <a:r>
              <a:rPr lang="en-US" sz="2000" dirty="0"/>
              <a:t>. </a:t>
            </a:r>
          </a:p>
          <a:p>
            <a:r>
              <a:rPr lang="en-US" sz="2000" dirty="0"/>
              <a:t>V </a:t>
            </a:r>
            <a:r>
              <a:rPr lang="en-US" sz="2000" dirty="0" err="1"/>
              <a:t>jeskyni</a:t>
            </a:r>
            <a:r>
              <a:rPr lang="en-US" sz="2000" dirty="0"/>
              <a:t> </a:t>
            </a:r>
            <a:r>
              <a:rPr lang="en-US" sz="2000" dirty="0" err="1"/>
              <a:t>byly</a:t>
            </a:r>
            <a:r>
              <a:rPr lang="en-US" sz="2000" dirty="0"/>
              <a:t> </a:t>
            </a:r>
            <a:r>
              <a:rPr lang="en-US" sz="2000" dirty="0" err="1"/>
              <a:t>nalezeny</a:t>
            </a:r>
            <a:r>
              <a:rPr lang="en-US" sz="2000" dirty="0"/>
              <a:t> </a:t>
            </a:r>
            <a:r>
              <a:rPr lang="en-US" sz="2000" dirty="0" err="1"/>
              <a:t>pozůstatky</a:t>
            </a:r>
            <a:r>
              <a:rPr lang="en-US" sz="2000" dirty="0"/>
              <a:t> </a:t>
            </a:r>
            <a:r>
              <a:rPr lang="cs-CZ" sz="2000" dirty="0"/>
              <a:t>(</a:t>
            </a:r>
            <a:r>
              <a:rPr lang="en-US" sz="2000" dirty="0" err="1"/>
              <a:t>divokých</a:t>
            </a:r>
            <a:r>
              <a:rPr lang="cs-CZ" sz="2000" dirty="0"/>
              <a:t>?)</a:t>
            </a:r>
            <a:r>
              <a:rPr lang="en-US" sz="2000" dirty="0"/>
              <a:t> </a:t>
            </a:r>
            <a:r>
              <a:rPr lang="en-US" sz="2000" dirty="0" err="1"/>
              <a:t>koz</a:t>
            </a:r>
            <a:r>
              <a:rPr lang="cs-CZ" sz="2000" dirty="0"/>
              <a:t> (44% - možné neolitické intruze)</a:t>
            </a:r>
            <a:r>
              <a:rPr lang="en-US" sz="2000" dirty="0"/>
              <a:t>, </a:t>
            </a:r>
            <a:r>
              <a:rPr lang="en-US" sz="2000" dirty="0" err="1"/>
              <a:t>divokých</a:t>
            </a:r>
            <a:r>
              <a:rPr lang="en-US" sz="2000" dirty="0"/>
              <a:t> </a:t>
            </a:r>
            <a:r>
              <a:rPr lang="en-US" sz="2000" dirty="0" err="1"/>
              <a:t>prasat</a:t>
            </a:r>
            <a:r>
              <a:rPr lang="en-US" sz="2000" dirty="0"/>
              <a:t>, </a:t>
            </a:r>
            <a:r>
              <a:rPr lang="en-US" sz="2000" dirty="0" err="1"/>
              <a:t>jelenů</a:t>
            </a:r>
            <a:r>
              <a:rPr lang="en-US" sz="2000" dirty="0"/>
              <a:t>, </a:t>
            </a:r>
            <a:r>
              <a:rPr lang="en-US" sz="2000" dirty="0" err="1"/>
              <a:t>praturů</a:t>
            </a:r>
            <a:r>
              <a:rPr lang="en-US" sz="2000" dirty="0"/>
              <a:t> a </a:t>
            </a:r>
            <a:r>
              <a:rPr lang="en-US" sz="2000" dirty="0" err="1"/>
              <a:t>ptáků</a:t>
            </a:r>
            <a:endParaRPr lang="en-US" sz="2000" dirty="0"/>
          </a:p>
          <a:p>
            <a:r>
              <a:rPr lang="en-US" sz="2000" dirty="0" err="1"/>
              <a:t>Sbírány</a:t>
            </a:r>
            <a:r>
              <a:rPr lang="en-US" sz="2000" dirty="0"/>
              <a:t> </a:t>
            </a:r>
            <a:r>
              <a:rPr lang="en-US" sz="2000" dirty="0" err="1"/>
              <a:t>byly</a:t>
            </a:r>
            <a:r>
              <a:rPr lang="en-US" sz="2000" dirty="0"/>
              <a:t> </a:t>
            </a:r>
            <a:r>
              <a:rPr lang="en-US" sz="2000" dirty="0" err="1"/>
              <a:t>trávy</a:t>
            </a:r>
            <a:r>
              <a:rPr lang="en-US" sz="2000" dirty="0"/>
              <a:t> a </a:t>
            </a:r>
            <a:r>
              <a:rPr lang="en-US" sz="2000" dirty="0" err="1"/>
              <a:t>divoké</a:t>
            </a:r>
            <a:r>
              <a:rPr lang="en-US" sz="2000" dirty="0"/>
              <a:t> </a:t>
            </a:r>
            <a:r>
              <a:rPr lang="en-US" sz="2000" dirty="0" err="1"/>
              <a:t>luštěniny</a:t>
            </a:r>
            <a:endParaRPr lang="cs-CZ" sz="2000" dirty="0"/>
          </a:p>
          <a:p>
            <a:r>
              <a:rPr lang="cs-CZ" sz="2000" dirty="0"/>
              <a:t>Kamenné nástroje na lokalitě </a:t>
            </a:r>
            <a:r>
              <a:rPr lang="cs-CZ" sz="2000" dirty="0" err="1"/>
              <a:t>Theopetra</a:t>
            </a:r>
            <a:r>
              <a:rPr lang="cs-CZ" sz="2000" dirty="0"/>
              <a:t> (podobně i </a:t>
            </a:r>
            <a:r>
              <a:rPr lang="cs-CZ" sz="2000" dirty="0" err="1"/>
              <a:t>Franchthi</a:t>
            </a:r>
            <a:r>
              <a:rPr lang="cs-CZ" sz="2000" dirty="0"/>
              <a:t>), se nepřizpůsobují změněným klimatickým podmínkám (na rozdíl od jiných lokalit v Evropě). To může naznačovat zvláštní požadavky na přežití v oblasti, nebo to že se oblast Řecka stává v tomto období více izolovanou.</a:t>
            </a:r>
          </a:p>
          <a:p>
            <a:r>
              <a:rPr lang="cs-CZ" sz="2000" dirty="0"/>
              <a:t>Není jasné zda byla jeskyně využívána sezóně nebo celoročně. Nálezy importovaného kamene z mladého paleolitu a mezolitu naznačují větší mobilitu a využívání většího území v porovnání s předchozími obdobími. Např. během středního paleolitu pochází většina zdrojů kamene z oblasti vzdálené do 10 km od lokality.</a:t>
            </a:r>
            <a:endParaRPr lang="en-US" sz="2000" dirty="0"/>
          </a:p>
          <a:p>
            <a:endParaRPr lang="en-US" sz="2000" dirty="0"/>
          </a:p>
          <a:p>
            <a:pPr marL="0"/>
            <a:endParaRPr lang="en-US" sz="2000" dirty="0"/>
          </a:p>
        </p:txBody>
      </p:sp>
      <p:pic>
        <p:nvPicPr>
          <p:cNvPr id="6" name="Zástupný obsah 5" descr="Obsah obrázku skála, exteriér, příroda&#10;&#10;Popis byl vytvořen automaticky">
            <a:extLst>
              <a:ext uri="{FF2B5EF4-FFF2-40B4-BE49-F238E27FC236}">
                <a16:creationId xmlns:a16="http://schemas.microsoft.com/office/drawing/2014/main" id="{DC4258D1-D7A2-B68A-C060-068B1F26EA1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443" b="-2"/>
          <a:stretch/>
        </p:blipFill>
        <p:spPr>
          <a:xfrm>
            <a:off x="5191128" y="1400783"/>
            <a:ext cx="6806454" cy="4719023"/>
          </a:xfrm>
          <a:prstGeom prst="rect">
            <a:avLst/>
          </a:prstGeom>
        </p:spPr>
      </p:pic>
    </p:spTree>
    <p:extLst>
      <p:ext uri="{BB962C8B-B14F-4D97-AF65-F5344CB8AC3E}">
        <p14:creationId xmlns:p14="http://schemas.microsoft.com/office/powerpoint/2010/main" val="1941296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91597DF3-2CD4-A3E1-4B8A-822B6608B0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804" y="643467"/>
            <a:ext cx="7142392" cy="5571066"/>
          </a:xfrm>
          <a:prstGeom prst="rect">
            <a:avLst/>
          </a:prstGeom>
        </p:spPr>
      </p:pic>
    </p:spTree>
    <p:extLst>
      <p:ext uri="{BB962C8B-B14F-4D97-AF65-F5344CB8AC3E}">
        <p14:creationId xmlns:p14="http://schemas.microsoft.com/office/powerpoint/2010/main" val="737578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FEA6EE-7E39-CC8E-9008-391538062C29}"/>
              </a:ext>
            </a:extLst>
          </p:cNvPr>
          <p:cNvSpPr>
            <a:spLocks noGrp="1"/>
          </p:cNvSpPr>
          <p:nvPr>
            <p:ph type="title"/>
          </p:nvPr>
        </p:nvSpPr>
        <p:spPr/>
        <p:txBody>
          <a:bodyPr/>
          <a:lstStyle/>
          <a:p>
            <a:r>
              <a:rPr lang="cs-CZ" dirty="0"/>
              <a:t>Na závěr: „typické“ znaky neolitu</a:t>
            </a:r>
          </a:p>
        </p:txBody>
      </p:sp>
      <p:sp>
        <p:nvSpPr>
          <p:cNvPr id="3" name="Zástupný obsah 2">
            <a:extLst>
              <a:ext uri="{FF2B5EF4-FFF2-40B4-BE49-F238E27FC236}">
                <a16:creationId xmlns:a16="http://schemas.microsoft.com/office/drawing/2014/main" id="{2142FB43-91F8-794E-92B7-4172A152DBB6}"/>
              </a:ext>
            </a:extLst>
          </p:cNvPr>
          <p:cNvSpPr>
            <a:spLocks noGrp="1"/>
          </p:cNvSpPr>
          <p:nvPr>
            <p:ph idx="1"/>
          </p:nvPr>
        </p:nvSpPr>
        <p:spPr/>
        <p:txBody>
          <a:bodyPr/>
          <a:lstStyle/>
          <a:p>
            <a:r>
              <a:rPr lang="cs-CZ" dirty="0"/>
              <a:t>Usedlý způsob života -&gt; Architektura</a:t>
            </a:r>
          </a:p>
          <a:p>
            <a:r>
              <a:rPr lang="cs-CZ" dirty="0"/>
              <a:t>Přechod na zemědělství -&gt; pěstování domestikovaných rostlin a chov zvířat</a:t>
            </a:r>
          </a:p>
          <a:p>
            <a:r>
              <a:rPr lang="cs-CZ" dirty="0"/>
              <a:t>Výroba keramiky</a:t>
            </a:r>
          </a:p>
          <a:p>
            <a:r>
              <a:rPr lang="cs-CZ" dirty="0"/>
              <a:t>Broušená industrie</a:t>
            </a:r>
          </a:p>
          <a:p>
            <a:r>
              <a:rPr lang="cs-CZ" dirty="0"/>
              <a:t>Výroba textilií</a:t>
            </a:r>
          </a:p>
          <a:p>
            <a:r>
              <a:rPr lang="cs-CZ" dirty="0"/>
              <a:t>Sociální změny </a:t>
            </a:r>
          </a:p>
          <a:p>
            <a:endParaRPr lang="cs-CZ" dirty="0"/>
          </a:p>
        </p:txBody>
      </p:sp>
    </p:spTree>
    <p:extLst>
      <p:ext uri="{BB962C8B-B14F-4D97-AF65-F5344CB8AC3E}">
        <p14:creationId xmlns:p14="http://schemas.microsoft.com/office/powerpoint/2010/main" val="3337107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2A2CAA-7D22-0BBA-555C-9B27AF91633F}"/>
              </a:ext>
            </a:extLst>
          </p:cNvPr>
          <p:cNvSpPr>
            <a:spLocks noGrp="1"/>
          </p:cNvSpPr>
          <p:nvPr>
            <p:ph type="title"/>
          </p:nvPr>
        </p:nvSpPr>
        <p:spPr/>
        <p:txBody>
          <a:bodyPr/>
          <a:lstStyle/>
          <a:p>
            <a:r>
              <a:rPr lang="cs-CZ" dirty="0"/>
              <a:t>Vybraná literatura</a:t>
            </a:r>
          </a:p>
        </p:txBody>
      </p:sp>
      <p:sp>
        <p:nvSpPr>
          <p:cNvPr id="3" name="Zástupný obsah 2">
            <a:extLst>
              <a:ext uri="{FF2B5EF4-FFF2-40B4-BE49-F238E27FC236}">
                <a16:creationId xmlns:a16="http://schemas.microsoft.com/office/drawing/2014/main" id="{31847481-C632-5F1E-8FFB-12874E5E4300}"/>
              </a:ext>
            </a:extLst>
          </p:cNvPr>
          <p:cNvSpPr>
            <a:spLocks noGrp="1"/>
          </p:cNvSpPr>
          <p:nvPr>
            <p:ph idx="1"/>
          </p:nvPr>
        </p:nvSpPr>
        <p:spPr/>
        <p:txBody>
          <a:bodyPr>
            <a:normAutofit fontScale="47500" lnSpcReduction="20000"/>
          </a:bodyPr>
          <a:lstStyle/>
          <a:p>
            <a:r>
              <a:rPr lang="cs-CZ" dirty="0" err="1"/>
              <a:t>Evans</a:t>
            </a:r>
            <a:r>
              <a:rPr lang="cs-CZ" dirty="0"/>
              <a:t>, J. D. 1964: </a:t>
            </a:r>
            <a:r>
              <a:rPr lang="en-US" dirty="0"/>
              <a:t>Excavations in the Neolithic settlement at Knossos, 1957–60. </a:t>
            </a:r>
            <a:r>
              <a:rPr lang="en-US" i="1" dirty="0"/>
              <a:t>BSA</a:t>
            </a:r>
            <a:r>
              <a:rPr lang="en-US" dirty="0"/>
              <a:t> 59: 132–240.</a:t>
            </a:r>
            <a:endParaRPr lang="cs-CZ" dirty="0"/>
          </a:p>
          <a:p>
            <a:r>
              <a:rPr lang="cs-CZ" dirty="0"/>
              <a:t>Warren et al. 1968: </a:t>
            </a:r>
            <a:r>
              <a:rPr lang="cs-CZ" dirty="0" err="1"/>
              <a:t>Knossos</a:t>
            </a:r>
            <a:r>
              <a:rPr lang="cs-CZ" dirty="0"/>
              <a:t> </a:t>
            </a:r>
            <a:r>
              <a:rPr lang="cs-CZ" dirty="0" err="1"/>
              <a:t>Neolithic</a:t>
            </a:r>
            <a:r>
              <a:rPr lang="cs-CZ" dirty="0"/>
              <a:t>, Part II. </a:t>
            </a:r>
            <a:r>
              <a:rPr lang="cs-CZ" i="1" dirty="0"/>
              <a:t>BSA</a:t>
            </a:r>
            <a:r>
              <a:rPr lang="cs-CZ" dirty="0"/>
              <a:t> 63: 239-276.</a:t>
            </a:r>
          </a:p>
          <a:p>
            <a:r>
              <a:rPr lang="cs-CZ" dirty="0" err="1"/>
              <a:t>Evans</a:t>
            </a:r>
            <a:r>
              <a:rPr lang="cs-CZ" dirty="0"/>
              <a:t>, J. D. 1971: </a:t>
            </a:r>
            <a:r>
              <a:rPr lang="en-US" dirty="0"/>
              <a:t>Neolithic Knossos; the Growth of a Settlement</a:t>
            </a:r>
            <a:r>
              <a:rPr lang="cs-CZ" dirty="0"/>
              <a:t>. </a:t>
            </a:r>
            <a:r>
              <a:rPr lang="cs-CZ" i="1" dirty="0"/>
              <a:t>PPS</a:t>
            </a:r>
            <a:r>
              <a:rPr lang="cs-CZ" dirty="0"/>
              <a:t>: 37: 95-117.</a:t>
            </a:r>
          </a:p>
          <a:p>
            <a:r>
              <a:rPr lang="cs-CZ" b="1" dirty="0" err="1"/>
              <a:t>Tomkins</a:t>
            </a:r>
            <a:r>
              <a:rPr lang="cs-CZ" b="1" dirty="0"/>
              <a:t>, P. 2007: </a:t>
            </a:r>
            <a:r>
              <a:rPr lang="cs-CZ" b="1" dirty="0" err="1"/>
              <a:t>Neolithic</a:t>
            </a:r>
            <a:r>
              <a:rPr lang="cs-CZ" b="1" dirty="0"/>
              <a:t>: </a:t>
            </a:r>
            <a:r>
              <a:rPr lang="cs-CZ" b="1" dirty="0" err="1"/>
              <a:t>Strata</a:t>
            </a:r>
            <a:r>
              <a:rPr lang="cs-CZ" b="1" dirty="0"/>
              <a:t> IX–VIII, VII–VIB, VIA–V, IV, IIIB, IIIA, IIB, IIA, and IC </a:t>
            </a:r>
            <a:r>
              <a:rPr lang="cs-CZ" b="1" dirty="0" err="1"/>
              <a:t>Groups</a:t>
            </a:r>
            <a:r>
              <a:rPr lang="cs-CZ" b="1" dirty="0"/>
              <a:t>. In </a:t>
            </a:r>
            <a:r>
              <a:rPr lang="cs-CZ" b="1" i="1" dirty="0" err="1"/>
              <a:t>Knossos</a:t>
            </a:r>
            <a:r>
              <a:rPr lang="cs-CZ" b="1" i="1" dirty="0"/>
              <a:t> Pottery Handbook</a:t>
            </a:r>
            <a:r>
              <a:rPr lang="cs-CZ" b="1" dirty="0"/>
              <a:t>, 9–48. </a:t>
            </a:r>
          </a:p>
          <a:p>
            <a:r>
              <a:rPr lang="cs-CZ" b="1" dirty="0" err="1"/>
              <a:t>Tomkins</a:t>
            </a:r>
            <a:r>
              <a:rPr lang="cs-CZ" b="1" dirty="0"/>
              <a:t>, P. 2008: </a:t>
            </a:r>
            <a:r>
              <a:rPr lang="en-US" b="1" dirty="0"/>
              <a:t>Time, Space, and the Reinvention of the Cretan Neolithic. In </a:t>
            </a:r>
            <a:r>
              <a:rPr lang="en-US" b="1" i="1" dirty="0"/>
              <a:t>Escaping the Labyrinth</a:t>
            </a:r>
            <a:r>
              <a:rPr lang="en-US" b="1" dirty="0"/>
              <a:t>, 21–48.</a:t>
            </a:r>
            <a:endParaRPr lang="cs-CZ" b="1" dirty="0"/>
          </a:p>
          <a:p>
            <a:r>
              <a:rPr lang="en-US" dirty="0" err="1"/>
              <a:t>Vigne</a:t>
            </a:r>
            <a:r>
              <a:rPr lang="cs-CZ" dirty="0"/>
              <a:t> et al. </a:t>
            </a:r>
            <a:r>
              <a:rPr lang="en-US" dirty="0"/>
              <a:t>2012.</a:t>
            </a:r>
            <a:r>
              <a:rPr lang="cs-CZ" dirty="0"/>
              <a:t>: </a:t>
            </a:r>
            <a:r>
              <a:rPr lang="en-US" dirty="0"/>
              <a:t>First Wave of Cultivators Spread to Cyprus at Least 10,600 y Ago</a:t>
            </a:r>
            <a:r>
              <a:rPr lang="cs-CZ" dirty="0"/>
              <a:t>.</a:t>
            </a:r>
            <a:r>
              <a:rPr lang="en-US" dirty="0"/>
              <a:t> </a:t>
            </a:r>
            <a:r>
              <a:rPr lang="en-US" i="1" dirty="0"/>
              <a:t>PNAS</a:t>
            </a:r>
            <a:r>
              <a:rPr lang="en-US" dirty="0"/>
              <a:t> 109, pp. 8445–8449 </a:t>
            </a:r>
            <a:endParaRPr lang="cs-CZ" dirty="0"/>
          </a:p>
          <a:p>
            <a:r>
              <a:rPr lang="en-US" dirty="0" err="1"/>
              <a:t>Vigne</a:t>
            </a:r>
            <a:r>
              <a:rPr lang="cs-CZ" dirty="0"/>
              <a:t> et al.</a:t>
            </a:r>
            <a:r>
              <a:rPr lang="en-US" dirty="0"/>
              <a:t> 2009</a:t>
            </a:r>
            <a:r>
              <a:rPr lang="cs-CZ" dirty="0"/>
              <a:t>: </a:t>
            </a:r>
            <a:r>
              <a:rPr lang="en-US" dirty="0"/>
              <a:t>Pre-Neolithic wild boar management and introduction to Cyprus more than 11,400 years ago</a:t>
            </a:r>
            <a:r>
              <a:rPr lang="cs-CZ" dirty="0"/>
              <a:t>.</a:t>
            </a:r>
            <a:r>
              <a:rPr lang="en-US" dirty="0"/>
              <a:t> </a:t>
            </a:r>
            <a:r>
              <a:rPr lang="en-US" i="1" dirty="0"/>
              <a:t>PNAS</a:t>
            </a:r>
            <a:r>
              <a:rPr lang="en-US" dirty="0"/>
              <a:t> 106 (38), pp. 16135-16138</a:t>
            </a:r>
            <a:endParaRPr lang="cs-CZ" dirty="0"/>
          </a:p>
          <a:p>
            <a:r>
              <a:rPr lang="cs-CZ" dirty="0" err="1"/>
              <a:t>Reese</a:t>
            </a:r>
            <a:r>
              <a:rPr lang="cs-CZ" dirty="0"/>
              <a:t> 1999: </a:t>
            </a:r>
            <a:r>
              <a:rPr lang="en-US" dirty="0"/>
              <a:t>Pig. In: Faunal Extinction in an Island Society. Pygmy Hippopotamus Hunters of Cyprus (New York 1999) 164–167.</a:t>
            </a:r>
            <a:endParaRPr lang="cs-CZ" dirty="0"/>
          </a:p>
          <a:p>
            <a:r>
              <a:rPr lang="cs-CZ" dirty="0" err="1"/>
              <a:t>Arbuckle</a:t>
            </a:r>
            <a:r>
              <a:rPr lang="cs-CZ" dirty="0"/>
              <a:t> et al. 2014: Data </a:t>
            </a:r>
            <a:r>
              <a:rPr lang="cs-CZ" dirty="0" err="1"/>
              <a:t>Sharing</a:t>
            </a:r>
            <a:r>
              <a:rPr lang="cs-CZ" dirty="0"/>
              <a:t> </a:t>
            </a:r>
            <a:r>
              <a:rPr lang="cs-CZ" dirty="0" err="1"/>
              <a:t>Reveals</a:t>
            </a:r>
            <a:r>
              <a:rPr lang="cs-CZ" dirty="0"/>
              <a:t> </a:t>
            </a:r>
            <a:r>
              <a:rPr lang="cs-CZ" dirty="0" err="1"/>
              <a:t>Complexity</a:t>
            </a:r>
            <a:r>
              <a:rPr lang="cs-CZ" dirty="0"/>
              <a:t> in </a:t>
            </a:r>
            <a:r>
              <a:rPr lang="cs-CZ" dirty="0" err="1"/>
              <a:t>the</a:t>
            </a:r>
            <a:r>
              <a:rPr lang="cs-CZ" dirty="0"/>
              <a:t> </a:t>
            </a:r>
            <a:r>
              <a:rPr lang="cs-CZ" dirty="0" err="1"/>
              <a:t>Westward</a:t>
            </a:r>
            <a:r>
              <a:rPr lang="cs-CZ" dirty="0"/>
              <a:t> Spread </a:t>
            </a:r>
            <a:r>
              <a:rPr lang="cs-CZ" dirty="0" err="1"/>
              <a:t>of</a:t>
            </a:r>
            <a:r>
              <a:rPr lang="cs-CZ" dirty="0"/>
              <a:t> </a:t>
            </a:r>
            <a:r>
              <a:rPr lang="cs-CZ" dirty="0" err="1"/>
              <a:t>Domestic</a:t>
            </a:r>
            <a:r>
              <a:rPr lang="cs-CZ" dirty="0"/>
              <a:t> </a:t>
            </a:r>
            <a:r>
              <a:rPr lang="cs-CZ" dirty="0" err="1"/>
              <a:t>Animals</a:t>
            </a:r>
            <a:r>
              <a:rPr lang="cs-CZ" dirty="0"/>
              <a:t> </a:t>
            </a:r>
            <a:r>
              <a:rPr lang="cs-CZ" dirty="0" err="1"/>
              <a:t>across</a:t>
            </a:r>
            <a:r>
              <a:rPr lang="cs-CZ" dirty="0"/>
              <a:t> </a:t>
            </a:r>
            <a:r>
              <a:rPr lang="cs-CZ" dirty="0" err="1"/>
              <a:t>Neolithic</a:t>
            </a:r>
            <a:r>
              <a:rPr lang="cs-CZ" dirty="0"/>
              <a:t> </a:t>
            </a:r>
            <a:r>
              <a:rPr lang="cs-CZ" dirty="0" err="1"/>
              <a:t>Turkey</a:t>
            </a:r>
            <a:r>
              <a:rPr lang="cs-CZ" dirty="0"/>
              <a:t>. </a:t>
            </a:r>
            <a:r>
              <a:rPr lang="cs-CZ" i="1" dirty="0" err="1"/>
              <a:t>PLoS</a:t>
            </a:r>
            <a:r>
              <a:rPr lang="cs-CZ" i="1" dirty="0"/>
              <a:t> ONE </a:t>
            </a:r>
            <a:r>
              <a:rPr lang="cs-CZ" dirty="0"/>
              <a:t>9(6), e99845.</a:t>
            </a:r>
          </a:p>
          <a:p>
            <a:r>
              <a:rPr lang="en-US" dirty="0" err="1"/>
              <a:t>Horejs</a:t>
            </a:r>
            <a:r>
              <a:rPr lang="cs-CZ" dirty="0"/>
              <a:t> et al. </a:t>
            </a:r>
            <a:r>
              <a:rPr lang="en-US" dirty="0"/>
              <a:t>2015</a:t>
            </a:r>
            <a:r>
              <a:rPr lang="cs-CZ" dirty="0"/>
              <a:t>: </a:t>
            </a:r>
            <a:r>
              <a:rPr lang="en-US" dirty="0"/>
              <a:t>The Aegean in the Early 7th Millennium BC: Maritime Networks and Colonization</a:t>
            </a:r>
            <a:r>
              <a:rPr lang="cs-CZ" dirty="0"/>
              <a:t>.</a:t>
            </a:r>
            <a:r>
              <a:rPr lang="en-US" dirty="0"/>
              <a:t> </a:t>
            </a:r>
            <a:r>
              <a:rPr lang="en-US" i="1" dirty="0"/>
              <a:t>Journal of World Prehistory </a:t>
            </a:r>
            <a:r>
              <a:rPr lang="en-US" dirty="0"/>
              <a:t>28, pp. 289-330.</a:t>
            </a:r>
            <a:endParaRPr lang="cs-CZ" dirty="0"/>
          </a:p>
          <a:p>
            <a:r>
              <a:rPr lang="cs-CZ" dirty="0"/>
              <a:t>Carter et al. 2018: </a:t>
            </a:r>
            <a:r>
              <a:rPr lang="cs-CZ" dirty="0" err="1"/>
              <a:t>Obsidian</a:t>
            </a:r>
            <a:r>
              <a:rPr lang="cs-CZ" dirty="0"/>
              <a:t> </a:t>
            </a:r>
            <a:r>
              <a:rPr lang="cs-CZ" dirty="0" err="1"/>
              <a:t>circulation</a:t>
            </a:r>
            <a:r>
              <a:rPr lang="cs-CZ" dirty="0"/>
              <a:t> in </a:t>
            </a:r>
            <a:r>
              <a:rPr lang="cs-CZ" dirty="0" err="1"/>
              <a:t>the</a:t>
            </a:r>
            <a:r>
              <a:rPr lang="cs-CZ" dirty="0"/>
              <a:t> early </a:t>
            </a:r>
            <a:r>
              <a:rPr lang="cs-CZ" dirty="0" err="1"/>
              <a:t>Holocene</a:t>
            </a:r>
            <a:r>
              <a:rPr lang="cs-CZ" dirty="0"/>
              <a:t> </a:t>
            </a:r>
            <a:r>
              <a:rPr lang="cs-CZ" dirty="0" err="1"/>
              <a:t>Aegean</a:t>
            </a:r>
            <a:r>
              <a:rPr lang="cs-CZ" dirty="0"/>
              <a:t>: A case study </a:t>
            </a:r>
            <a:r>
              <a:rPr lang="cs-CZ" dirty="0" err="1"/>
              <a:t>from</a:t>
            </a:r>
            <a:r>
              <a:rPr lang="cs-CZ" dirty="0"/>
              <a:t> </a:t>
            </a:r>
            <a:r>
              <a:rPr lang="cs-CZ" dirty="0" err="1"/>
              <a:t>Mesolithic</a:t>
            </a:r>
            <a:r>
              <a:rPr lang="cs-CZ" dirty="0"/>
              <a:t> </a:t>
            </a:r>
            <a:r>
              <a:rPr lang="cs-CZ" dirty="0" err="1"/>
              <a:t>Damnoni</a:t>
            </a:r>
            <a:r>
              <a:rPr lang="cs-CZ" dirty="0"/>
              <a:t> (SW </a:t>
            </a:r>
            <a:r>
              <a:rPr lang="cs-CZ" dirty="0" err="1"/>
              <a:t>Crete</a:t>
            </a:r>
            <a:r>
              <a:rPr lang="cs-CZ" dirty="0"/>
              <a:t>). </a:t>
            </a:r>
            <a:r>
              <a:rPr lang="cs-CZ" dirty="0" err="1"/>
              <a:t>Journal</a:t>
            </a:r>
            <a:r>
              <a:rPr lang="cs-CZ" dirty="0"/>
              <a:t> </a:t>
            </a:r>
            <a:r>
              <a:rPr lang="cs-CZ" dirty="0" err="1"/>
              <a:t>of</a:t>
            </a:r>
            <a:r>
              <a:rPr lang="cs-CZ" dirty="0"/>
              <a:t> </a:t>
            </a:r>
            <a:r>
              <a:rPr lang="cs-CZ" i="1" dirty="0" err="1"/>
              <a:t>Archaeological</a:t>
            </a:r>
            <a:r>
              <a:rPr lang="cs-CZ" i="1" dirty="0"/>
              <a:t> Science: </a:t>
            </a:r>
            <a:r>
              <a:rPr lang="cs-CZ" i="1" dirty="0" err="1"/>
              <a:t>Reports</a:t>
            </a:r>
            <a:r>
              <a:rPr lang="cs-CZ" i="1" dirty="0"/>
              <a:t> </a:t>
            </a:r>
            <a:r>
              <a:rPr lang="cs-CZ" dirty="0"/>
              <a:t>17, 173-183</a:t>
            </a:r>
          </a:p>
          <a:p>
            <a:r>
              <a:rPr lang="cs-CZ" dirty="0" err="1"/>
              <a:t>Trantalidou</a:t>
            </a:r>
            <a:r>
              <a:rPr lang="cs-CZ" dirty="0"/>
              <a:t> 2011: </a:t>
            </a:r>
            <a:r>
              <a:rPr lang="en-US" dirty="0"/>
              <a:t>From Mesolithic Fishermen and Bird Hunters to Neolithic Goat Herders: The Transformation of an Island Economy in the Aegean</a:t>
            </a:r>
            <a:r>
              <a:rPr lang="cs-CZ" dirty="0"/>
              <a:t>. </a:t>
            </a:r>
            <a:r>
              <a:rPr lang="cs-CZ" i="1" dirty="0"/>
              <a:t>In </a:t>
            </a:r>
            <a:r>
              <a:rPr lang="cs-CZ" i="1" dirty="0" err="1"/>
              <a:t>The</a:t>
            </a:r>
            <a:r>
              <a:rPr lang="cs-CZ" i="1" dirty="0"/>
              <a:t> </a:t>
            </a:r>
            <a:r>
              <a:rPr lang="cs-CZ" i="1" dirty="0" err="1"/>
              <a:t>Cyclops</a:t>
            </a:r>
            <a:r>
              <a:rPr lang="cs-CZ" i="1" dirty="0"/>
              <a:t> </a:t>
            </a:r>
            <a:r>
              <a:rPr lang="cs-CZ" i="1" dirty="0" err="1"/>
              <a:t>Cave</a:t>
            </a:r>
            <a:r>
              <a:rPr lang="cs-CZ" i="1" dirty="0"/>
              <a:t> on </a:t>
            </a:r>
            <a:r>
              <a:rPr lang="cs-CZ" i="1" dirty="0" err="1"/>
              <a:t>the</a:t>
            </a:r>
            <a:r>
              <a:rPr lang="cs-CZ" i="1" dirty="0"/>
              <a:t> Island </a:t>
            </a:r>
            <a:r>
              <a:rPr lang="cs-CZ" i="1" dirty="0" err="1"/>
              <a:t>of</a:t>
            </a:r>
            <a:r>
              <a:rPr lang="cs-CZ" i="1" dirty="0"/>
              <a:t> </a:t>
            </a:r>
            <a:r>
              <a:rPr lang="cs-CZ" i="1" dirty="0" err="1"/>
              <a:t>Youra</a:t>
            </a:r>
            <a:r>
              <a:rPr lang="cs-CZ" i="1" dirty="0"/>
              <a:t>, </a:t>
            </a:r>
            <a:r>
              <a:rPr lang="cs-CZ" i="1" dirty="0" err="1"/>
              <a:t>Greece</a:t>
            </a:r>
            <a:r>
              <a:rPr lang="cs-CZ" dirty="0"/>
              <a:t>, 53-150.</a:t>
            </a:r>
          </a:p>
          <a:p>
            <a:r>
              <a:rPr lang="cs-CZ" sz="2800" b="1" dirty="0" err="1">
                <a:cs typeface="Aharoni" panose="020B0604020202020204" pitchFamily="2" charset="-79"/>
              </a:rPr>
              <a:t>Bintliff</a:t>
            </a:r>
            <a:r>
              <a:rPr lang="cs-CZ" sz="2800" b="1" dirty="0">
                <a:cs typeface="Aharoni" panose="020B0604020202020204" pitchFamily="2" charset="-79"/>
              </a:rPr>
              <a:t>, J. 2012: </a:t>
            </a:r>
            <a:r>
              <a:rPr lang="en-US" sz="2800" b="1" dirty="0">
                <a:cs typeface="Aharoni" panose="020B0604020202020204" pitchFamily="2" charset="-79"/>
              </a:rPr>
              <a:t>The Complete Archaeology of Greece From Hunter-Gatherers to the 20th Century AD</a:t>
            </a:r>
            <a:r>
              <a:rPr lang="cs-CZ" sz="2800" b="1" dirty="0">
                <a:cs typeface="Aharoni" panose="020B0604020202020204" pitchFamily="2" charset="-79"/>
              </a:rPr>
              <a:t>. </a:t>
            </a:r>
            <a:r>
              <a:rPr lang="cs-CZ" sz="2800" b="1" dirty="0" err="1">
                <a:cs typeface="Aharoni" panose="020B0604020202020204" pitchFamily="2" charset="-79"/>
              </a:rPr>
              <a:t>Blackwell</a:t>
            </a:r>
            <a:r>
              <a:rPr lang="cs-CZ" sz="2800" b="1" dirty="0">
                <a:cs typeface="Aharoni" panose="020B0604020202020204" pitchFamily="2" charset="-79"/>
              </a:rPr>
              <a:t> </a:t>
            </a:r>
            <a:r>
              <a:rPr lang="cs-CZ" sz="2800" b="1" dirty="0" err="1">
                <a:cs typeface="Aharoni" panose="020B0604020202020204" pitchFamily="2" charset="-79"/>
              </a:rPr>
              <a:t>Publishing</a:t>
            </a:r>
            <a:r>
              <a:rPr lang="cs-CZ" sz="2800" b="1" dirty="0">
                <a:cs typeface="Aharoni" panose="020B0604020202020204" pitchFamily="2" charset="-79"/>
              </a:rPr>
              <a:t>.</a:t>
            </a:r>
          </a:p>
          <a:p>
            <a:r>
              <a:rPr lang="cs-CZ" dirty="0" err="1">
                <a:cs typeface="Aharoni" panose="020B0604020202020204" pitchFamily="2" charset="-79"/>
              </a:rPr>
              <a:t>Runnels</a:t>
            </a:r>
            <a:r>
              <a:rPr lang="cs-CZ" dirty="0">
                <a:cs typeface="Aharoni" panose="020B0604020202020204" pitchFamily="2" charset="-79"/>
              </a:rPr>
              <a:t> et al. 2005: </a:t>
            </a:r>
            <a:r>
              <a:rPr lang="en-US" dirty="0"/>
              <a:t>A Mesolithic Landscape in Greece: Testing a Site-Location Model in the </a:t>
            </a:r>
            <a:r>
              <a:rPr lang="en-US" dirty="0" err="1"/>
              <a:t>Argolid</a:t>
            </a:r>
            <a:r>
              <a:rPr lang="en-US" dirty="0"/>
              <a:t> at Kandia</a:t>
            </a:r>
            <a:r>
              <a:rPr lang="cs-CZ" dirty="0"/>
              <a:t>. </a:t>
            </a:r>
            <a:r>
              <a:rPr lang="cs-CZ" i="1" dirty="0"/>
              <a:t>JMA</a:t>
            </a:r>
            <a:r>
              <a:rPr lang="cs-CZ" dirty="0"/>
              <a:t> 18(2), 259-285.</a:t>
            </a:r>
            <a:endParaRPr lang="cs-CZ" sz="2800" dirty="0">
              <a:cs typeface="Aharoni" panose="020B0604020202020204" pitchFamily="2" charset="-79"/>
            </a:endParaRPr>
          </a:p>
          <a:p>
            <a:pPr marL="0" indent="0">
              <a:buNone/>
            </a:pPr>
            <a:endParaRPr lang="cs-CZ" dirty="0"/>
          </a:p>
        </p:txBody>
      </p:sp>
    </p:spTree>
    <p:extLst>
      <p:ext uri="{BB962C8B-B14F-4D97-AF65-F5344CB8AC3E}">
        <p14:creationId xmlns:p14="http://schemas.microsoft.com/office/powerpoint/2010/main" val="275468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A9383F-E496-79E6-E521-8BCD97DC6AAD}"/>
              </a:ext>
            </a:extLst>
          </p:cNvPr>
          <p:cNvSpPr>
            <a:spLocks noGrp="1"/>
          </p:cNvSpPr>
          <p:nvPr>
            <p:ph type="title"/>
          </p:nvPr>
        </p:nvSpPr>
        <p:spPr>
          <a:xfrm>
            <a:off x="648931" y="557784"/>
            <a:ext cx="3505495" cy="1622321"/>
          </a:xfrm>
        </p:spPr>
        <p:txBody>
          <a:bodyPr vert="horz" lIns="91440" tIns="45720" rIns="91440" bIns="45720" rtlCol="0" anchor="ctr">
            <a:normAutofit/>
          </a:bodyPr>
          <a:lstStyle/>
          <a:p>
            <a:r>
              <a:rPr lang="en-US" sz="3700" kern="1200" dirty="0" err="1">
                <a:solidFill>
                  <a:schemeClr val="tx1"/>
                </a:solidFill>
                <a:latin typeface="+mj-lt"/>
                <a:ea typeface="+mj-ea"/>
                <a:cs typeface="+mj-cs"/>
              </a:rPr>
              <a:t>Jeskyně</a:t>
            </a:r>
            <a:r>
              <a:rPr lang="en-US" sz="3700" kern="1200" dirty="0">
                <a:solidFill>
                  <a:schemeClr val="tx1"/>
                </a:solidFill>
                <a:latin typeface="+mj-lt"/>
                <a:ea typeface="+mj-ea"/>
                <a:cs typeface="+mj-cs"/>
              </a:rPr>
              <a:t> Cyclops </a:t>
            </a:r>
            <a:r>
              <a:rPr lang="en-US" sz="3700" kern="1200" dirty="0" err="1">
                <a:solidFill>
                  <a:schemeClr val="tx1"/>
                </a:solidFill>
                <a:latin typeface="+mj-lt"/>
                <a:ea typeface="+mj-ea"/>
                <a:cs typeface="+mj-cs"/>
              </a:rPr>
              <a:t>na</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ostrově</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Youra</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Sporady</a:t>
            </a:r>
            <a:r>
              <a:rPr lang="en-US" sz="3700" kern="1200" dirty="0">
                <a:solidFill>
                  <a:schemeClr val="tx1"/>
                </a:solidFill>
                <a:latin typeface="+mj-lt"/>
                <a:ea typeface="+mj-ea"/>
                <a:cs typeface="+mj-cs"/>
              </a:rPr>
              <a:t>)</a:t>
            </a:r>
          </a:p>
        </p:txBody>
      </p:sp>
      <p:sp>
        <p:nvSpPr>
          <p:cNvPr id="3" name="Zástupný obsah 2">
            <a:extLst>
              <a:ext uri="{FF2B5EF4-FFF2-40B4-BE49-F238E27FC236}">
                <a16:creationId xmlns:a16="http://schemas.microsoft.com/office/drawing/2014/main" id="{4B8878F0-27AC-F7A8-1CB2-A081E3BA15BE}"/>
              </a:ext>
            </a:extLst>
          </p:cNvPr>
          <p:cNvSpPr>
            <a:spLocks noGrp="1"/>
          </p:cNvSpPr>
          <p:nvPr>
            <p:ph sz="half" idx="1"/>
          </p:nvPr>
        </p:nvSpPr>
        <p:spPr>
          <a:xfrm>
            <a:off x="648931" y="2438400"/>
            <a:ext cx="3505494" cy="3785419"/>
          </a:xfrm>
        </p:spPr>
        <p:txBody>
          <a:bodyPr vert="horz" lIns="91440" tIns="45720" rIns="91440" bIns="45720" rtlCol="0">
            <a:normAutofit fontScale="85000" lnSpcReduction="20000"/>
          </a:bodyPr>
          <a:lstStyle/>
          <a:p>
            <a:r>
              <a:rPr lang="en-US" sz="2000" dirty="0"/>
              <a:t>V </a:t>
            </a:r>
            <a:r>
              <a:rPr lang="en-US" sz="2000" dirty="0" err="1"/>
              <a:t>průběhu</a:t>
            </a:r>
            <a:r>
              <a:rPr lang="en-US" sz="2000" dirty="0"/>
              <a:t> </a:t>
            </a:r>
            <a:r>
              <a:rPr lang="en-US" sz="2000" dirty="0" err="1"/>
              <a:t>poslední</a:t>
            </a:r>
            <a:r>
              <a:rPr lang="en-US" sz="2000" dirty="0"/>
              <a:t> </a:t>
            </a:r>
            <a:r>
              <a:rPr lang="en-US" sz="2000" dirty="0" err="1"/>
              <a:t>doby</a:t>
            </a:r>
            <a:r>
              <a:rPr lang="en-US" sz="2000" dirty="0"/>
              <a:t> </a:t>
            </a:r>
            <a:r>
              <a:rPr lang="en-US" sz="2000" dirty="0" err="1"/>
              <a:t>ledové</a:t>
            </a:r>
            <a:r>
              <a:rPr lang="en-US" sz="2000" dirty="0"/>
              <a:t> </a:t>
            </a:r>
            <a:r>
              <a:rPr lang="en-US" sz="2000" dirty="0" err="1"/>
              <a:t>byly</a:t>
            </a:r>
            <a:r>
              <a:rPr lang="en-US" sz="2000" dirty="0"/>
              <a:t> </a:t>
            </a:r>
            <a:r>
              <a:rPr lang="en-US" sz="2000" dirty="0" err="1"/>
              <a:t>Sporady</a:t>
            </a:r>
            <a:r>
              <a:rPr lang="en-US" sz="2000" dirty="0"/>
              <a:t> </a:t>
            </a:r>
            <a:r>
              <a:rPr lang="en-US" sz="2000" dirty="0" err="1"/>
              <a:t>propojeny</a:t>
            </a:r>
            <a:r>
              <a:rPr lang="en-US" sz="2000" dirty="0"/>
              <a:t> s </a:t>
            </a:r>
            <a:r>
              <a:rPr lang="en-US" sz="2000" dirty="0" err="1"/>
              <a:t>pevninou</a:t>
            </a:r>
            <a:r>
              <a:rPr lang="en-US" sz="2000" dirty="0"/>
              <a:t>.</a:t>
            </a:r>
          </a:p>
          <a:p>
            <a:r>
              <a:rPr lang="cs-CZ" sz="2000" dirty="0"/>
              <a:t>Během</a:t>
            </a:r>
            <a:r>
              <a:rPr lang="en-US" sz="2000" dirty="0"/>
              <a:t> </a:t>
            </a:r>
            <a:r>
              <a:rPr lang="en-US" sz="2000" dirty="0" err="1"/>
              <a:t>mezolitu</a:t>
            </a:r>
            <a:r>
              <a:rPr lang="en-US" sz="2000" dirty="0"/>
              <a:t> </a:t>
            </a:r>
            <a:r>
              <a:rPr lang="cs-CZ" sz="2000" dirty="0"/>
              <a:t>cca </a:t>
            </a:r>
            <a:r>
              <a:rPr lang="en-US" sz="2000" dirty="0"/>
              <a:t>8</a:t>
            </a:r>
            <a:r>
              <a:rPr lang="cs-CZ" sz="2000" dirty="0"/>
              <a:t>6</a:t>
            </a:r>
            <a:r>
              <a:rPr lang="en-US" sz="2000" dirty="0"/>
              <a:t>00-</a:t>
            </a:r>
            <a:r>
              <a:rPr lang="cs-CZ" sz="2000" dirty="0"/>
              <a:t>6500</a:t>
            </a:r>
            <a:r>
              <a:rPr lang="en-US" sz="2000" dirty="0"/>
              <a:t> BC </a:t>
            </a:r>
            <a:r>
              <a:rPr lang="en-US" sz="2000" dirty="0" err="1"/>
              <a:t>jsou</a:t>
            </a:r>
            <a:r>
              <a:rPr lang="en-US" sz="2000" dirty="0"/>
              <a:t> </a:t>
            </a:r>
            <a:r>
              <a:rPr lang="en-US" sz="2000" dirty="0" err="1"/>
              <a:t>již</a:t>
            </a:r>
            <a:r>
              <a:rPr lang="en-US" sz="2000" dirty="0"/>
              <a:t> </a:t>
            </a:r>
            <a:r>
              <a:rPr lang="en-US" sz="2000" dirty="0" err="1"/>
              <a:t>odděleny</a:t>
            </a:r>
            <a:r>
              <a:rPr lang="en-US" sz="2000" dirty="0"/>
              <a:t> od </a:t>
            </a:r>
            <a:r>
              <a:rPr lang="en-US" sz="2000" dirty="0" err="1"/>
              <a:t>pevniny</a:t>
            </a:r>
            <a:r>
              <a:rPr lang="en-US" sz="2000" dirty="0"/>
              <a:t> </a:t>
            </a:r>
            <a:r>
              <a:rPr lang="en-US" sz="2000" dirty="0" err="1"/>
              <a:t>mořem</a:t>
            </a:r>
            <a:r>
              <a:rPr lang="cs-CZ" sz="2000" dirty="0"/>
              <a:t> (hladina však byla zřejmě níže než dnes)</a:t>
            </a:r>
            <a:r>
              <a:rPr lang="en-US" sz="2000" dirty="0"/>
              <a:t>.</a:t>
            </a:r>
            <a:endParaRPr lang="cs-CZ" sz="2000" dirty="0"/>
          </a:p>
          <a:p>
            <a:r>
              <a:rPr lang="cs-CZ" sz="2000" dirty="0"/>
              <a:t>Lokalita byla rovněž osídlena v neolitu (přibližně 6500-4000 BC)</a:t>
            </a:r>
          </a:p>
          <a:p>
            <a:r>
              <a:rPr lang="cs-CZ" sz="2000" dirty="0"/>
              <a:t>V mezolitických vrstvách bylo nalezeno malé množství obsidiánu z ostrova </a:t>
            </a:r>
            <a:r>
              <a:rPr lang="cs-CZ" sz="2000" dirty="0" err="1"/>
              <a:t>Mélos</a:t>
            </a:r>
            <a:r>
              <a:rPr lang="cs-CZ" sz="2000" dirty="0"/>
              <a:t>. To může naznačovat schopnosti mořeplavby místních obyvatel. Může se však i jednat o intruze z pozdějších neolitických vrstev.</a:t>
            </a:r>
          </a:p>
          <a:p>
            <a:pPr marL="0" indent="0">
              <a:buNone/>
            </a:pPr>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a:extLst>
              <a:ext uri="{FF2B5EF4-FFF2-40B4-BE49-F238E27FC236}">
                <a16:creationId xmlns:a16="http://schemas.microsoft.com/office/drawing/2014/main" id="{33D5B888-89D8-118D-78FC-2DFE2C403C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5862" y="1185176"/>
            <a:ext cx="6019331" cy="4484402"/>
          </a:xfrm>
          <a:prstGeom prst="rect">
            <a:avLst/>
          </a:prstGeom>
          <a:effectLst/>
        </p:spPr>
      </p:pic>
    </p:spTree>
    <p:extLst>
      <p:ext uri="{BB962C8B-B14F-4D97-AF65-F5344CB8AC3E}">
        <p14:creationId xmlns:p14="http://schemas.microsoft.com/office/powerpoint/2010/main" val="39655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2F99C-C1EF-7AA4-DF1F-902A83DE69DE}"/>
              </a:ext>
            </a:extLst>
          </p:cNvPr>
          <p:cNvSpPr>
            <a:spLocks noGrp="1"/>
          </p:cNvSpPr>
          <p:nvPr>
            <p:ph type="title"/>
          </p:nvPr>
        </p:nvSpPr>
        <p:spPr/>
        <p:txBody>
          <a:bodyPr/>
          <a:lstStyle/>
          <a:p>
            <a:r>
              <a:rPr lang="en-US" sz="4400" kern="1200" dirty="0" err="1">
                <a:solidFill>
                  <a:schemeClr val="tx1"/>
                </a:solidFill>
                <a:latin typeface="+mj-lt"/>
                <a:ea typeface="+mj-ea"/>
                <a:cs typeface="+mj-cs"/>
              </a:rPr>
              <a:t>Jeskyně</a:t>
            </a:r>
            <a:r>
              <a:rPr lang="en-US" sz="4400" kern="1200" dirty="0">
                <a:solidFill>
                  <a:schemeClr val="tx1"/>
                </a:solidFill>
                <a:latin typeface="+mj-lt"/>
                <a:ea typeface="+mj-ea"/>
                <a:cs typeface="+mj-cs"/>
              </a:rPr>
              <a:t> Cyclops </a:t>
            </a:r>
            <a:r>
              <a:rPr lang="en-US" sz="4400" kern="1200" dirty="0" err="1">
                <a:solidFill>
                  <a:schemeClr val="tx1"/>
                </a:solidFill>
                <a:latin typeface="+mj-lt"/>
                <a:ea typeface="+mj-ea"/>
                <a:cs typeface="+mj-cs"/>
              </a:rPr>
              <a:t>na</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ostrově</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Youra</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Sporady</a:t>
            </a:r>
            <a:r>
              <a:rPr lang="en-US" sz="4400" kern="1200" dirty="0">
                <a:solidFill>
                  <a:schemeClr val="tx1"/>
                </a:solidFill>
                <a:latin typeface="+mj-lt"/>
                <a:ea typeface="+mj-ea"/>
                <a:cs typeface="+mj-cs"/>
              </a:rPr>
              <a:t>)</a:t>
            </a:r>
            <a:endParaRPr lang="cs-CZ" dirty="0"/>
          </a:p>
        </p:txBody>
      </p:sp>
      <p:sp>
        <p:nvSpPr>
          <p:cNvPr id="3" name="Zástupný obsah 2">
            <a:extLst>
              <a:ext uri="{FF2B5EF4-FFF2-40B4-BE49-F238E27FC236}">
                <a16:creationId xmlns:a16="http://schemas.microsoft.com/office/drawing/2014/main" id="{B8D2F5E5-8F88-56F2-D439-BE9836C24AA6}"/>
              </a:ext>
            </a:extLst>
          </p:cNvPr>
          <p:cNvSpPr>
            <a:spLocks noGrp="1"/>
          </p:cNvSpPr>
          <p:nvPr>
            <p:ph sz="half" idx="1"/>
          </p:nvPr>
        </p:nvSpPr>
        <p:spPr/>
        <p:txBody>
          <a:bodyPr>
            <a:normAutofit fontScale="62500" lnSpcReduction="20000"/>
          </a:bodyPr>
          <a:lstStyle/>
          <a:p>
            <a:r>
              <a:rPr lang="cs-CZ" dirty="0"/>
              <a:t>V mezolitu byla lokalita osídlena rybáři. Patrně kvůli hojnosti ryb v oblasti. Ryby byly zřejmě loveny převážně při pobřeží ostrova.</a:t>
            </a:r>
          </a:p>
          <a:p>
            <a:r>
              <a:rPr lang="cs-CZ" dirty="0"/>
              <a:t>Jeskyně poskytovala přirozený přístřešek. Hlavní aktivitou bylo zřejmě zpracovávání ryb. Ryby mohly být sušeny a používány při výměně s pevninou a jinými ostrovy.</a:t>
            </a:r>
          </a:p>
          <a:p>
            <a:r>
              <a:rPr lang="cs-CZ" dirty="0"/>
              <a:t>Loveni byli i ptáci. Některé druhy zřejmě na maso, peří a kosti ostatních druhů mohly být využívány na výrobu nástrojů.</a:t>
            </a:r>
          </a:p>
          <a:p>
            <a:r>
              <a:rPr lang="cs-CZ" dirty="0"/>
              <a:t>Mezi hlavní suchozemské savce patří kozy/ovce a prasata – jejich status (divoký/domácí) je však diskutabilní -&gt; problém ostrovních populací a šíření domestikace.</a:t>
            </a:r>
          </a:p>
          <a:p>
            <a:r>
              <a:rPr lang="cs-CZ" dirty="0"/>
              <a:t>Je možné, že po určitou dobu existovali v egejské oblasti komunity, které se stále živily lovem, zatímco jiné již přecházely k chovu domácích zvířat.</a:t>
            </a:r>
          </a:p>
        </p:txBody>
      </p:sp>
      <p:pic>
        <p:nvPicPr>
          <p:cNvPr id="8" name="Zástupný obsah 7">
            <a:extLst>
              <a:ext uri="{FF2B5EF4-FFF2-40B4-BE49-F238E27FC236}">
                <a16:creationId xmlns:a16="http://schemas.microsoft.com/office/drawing/2014/main" id="{22770CC4-5C9E-58A2-5DC3-3672D03BADA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1" y="2110902"/>
            <a:ext cx="5993860" cy="3254314"/>
          </a:xfrm>
        </p:spPr>
      </p:pic>
    </p:spTree>
    <p:extLst>
      <p:ext uri="{BB962C8B-B14F-4D97-AF65-F5344CB8AC3E}">
        <p14:creationId xmlns:p14="http://schemas.microsoft.com/office/powerpoint/2010/main" val="415137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74EE57-DF0B-D502-8649-DCBEF76B6BA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2800" dirty="0" err="1"/>
              <a:t>Mezolit</a:t>
            </a:r>
            <a:r>
              <a:rPr lang="en-US" sz="2800" dirty="0"/>
              <a:t> (</a:t>
            </a:r>
            <a:r>
              <a:rPr lang="en-US" sz="2800" dirty="0" err="1"/>
              <a:t>epipaleolit</a:t>
            </a:r>
            <a:r>
              <a:rPr lang="en-US" sz="2800" dirty="0"/>
              <a:t>)</a:t>
            </a:r>
            <a:r>
              <a:rPr lang="cs-CZ" sz="2800" dirty="0"/>
              <a:t> - </a:t>
            </a:r>
            <a:r>
              <a:rPr lang="cs-CZ" sz="2800" dirty="0" err="1"/>
              <a:t>Aetokremnos</a:t>
            </a:r>
            <a:r>
              <a:rPr lang="en-US" sz="2800" dirty="0"/>
              <a:t> a </a:t>
            </a:r>
            <a:r>
              <a:rPr lang="cs-CZ" sz="2800" dirty="0"/>
              <a:t>počáteční </a:t>
            </a:r>
            <a:r>
              <a:rPr lang="en-US" sz="2800" dirty="0" err="1"/>
              <a:t>akeramický</a:t>
            </a:r>
            <a:r>
              <a:rPr lang="en-US" sz="2800" dirty="0"/>
              <a:t> </a:t>
            </a:r>
            <a:r>
              <a:rPr lang="en-US" sz="2800" dirty="0" err="1"/>
              <a:t>neolit</a:t>
            </a:r>
            <a:r>
              <a:rPr lang="en-US" sz="2800" dirty="0"/>
              <a:t> </a:t>
            </a:r>
            <a:r>
              <a:rPr lang="en-US" sz="2800" dirty="0" err="1"/>
              <a:t>na</a:t>
            </a:r>
            <a:r>
              <a:rPr lang="en-US" sz="2800" dirty="0"/>
              <a:t> </a:t>
            </a:r>
            <a:r>
              <a:rPr lang="en-US" sz="2800" dirty="0" err="1"/>
              <a:t>Kypru</a:t>
            </a:r>
            <a:r>
              <a:rPr lang="cs-CZ" sz="2800" dirty="0"/>
              <a:t> (</a:t>
            </a:r>
            <a:r>
              <a:rPr lang="cs-CZ" sz="2800" dirty="0" err="1"/>
              <a:t>Cypro</a:t>
            </a:r>
            <a:r>
              <a:rPr lang="cs-CZ" sz="2800" dirty="0"/>
              <a:t>-PPNA) - </a:t>
            </a:r>
            <a:r>
              <a:rPr lang="cs-CZ" sz="2800" dirty="0" err="1"/>
              <a:t>Klimonas</a:t>
            </a:r>
            <a:endParaRPr lang="en-US" sz="2800" dirty="0"/>
          </a:p>
        </p:txBody>
      </p:sp>
      <p:sp>
        <p:nvSpPr>
          <p:cNvPr id="8" name="Zástupný obsah 7">
            <a:extLst>
              <a:ext uri="{FF2B5EF4-FFF2-40B4-BE49-F238E27FC236}">
                <a16:creationId xmlns:a16="http://schemas.microsoft.com/office/drawing/2014/main" id="{03EF5B42-2827-CC8C-5EE8-D6A1318B102A}"/>
              </a:ext>
            </a:extLst>
          </p:cNvPr>
          <p:cNvSpPr>
            <a:spLocks noGrp="1"/>
          </p:cNvSpPr>
          <p:nvPr>
            <p:ph sz="half" idx="1"/>
          </p:nvPr>
        </p:nvSpPr>
        <p:spPr>
          <a:xfrm>
            <a:off x="4965431" y="2438400"/>
            <a:ext cx="6586489" cy="3785419"/>
          </a:xfrm>
        </p:spPr>
        <p:txBody>
          <a:bodyPr vert="horz" lIns="91440" tIns="45720" rIns="91440" bIns="45720" rtlCol="0">
            <a:normAutofit fontScale="92500" lnSpcReduction="10000"/>
          </a:bodyPr>
          <a:lstStyle/>
          <a:p>
            <a:r>
              <a:rPr lang="en-US" sz="1400" dirty="0"/>
              <a:t>Na </a:t>
            </a:r>
            <a:r>
              <a:rPr lang="en-US" sz="1400" dirty="0" err="1"/>
              <a:t>Kypru</a:t>
            </a:r>
            <a:r>
              <a:rPr lang="en-US" sz="1400" dirty="0"/>
              <a:t> se </a:t>
            </a:r>
            <a:r>
              <a:rPr lang="en-US" sz="1400" dirty="0" err="1"/>
              <a:t>mezolit</a:t>
            </a:r>
            <a:r>
              <a:rPr lang="en-US" sz="1400" dirty="0"/>
              <a:t> </a:t>
            </a:r>
            <a:r>
              <a:rPr lang="en-US" sz="1400" dirty="0" err="1"/>
              <a:t>obvykle</a:t>
            </a:r>
            <a:r>
              <a:rPr lang="en-US" sz="1400" dirty="0"/>
              <a:t> </a:t>
            </a:r>
            <a:r>
              <a:rPr lang="en-US" sz="1400" dirty="0" err="1"/>
              <a:t>označuje</a:t>
            </a:r>
            <a:r>
              <a:rPr lang="en-US" sz="1400" dirty="0"/>
              <a:t> </a:t>
            </a:r>
            <a:r>
              <a:rPr lang="en-US" sz="1400" dirty="0" err="1"/>
              <a:t>jako</a:t>
            </a:r>
            <a:r>
              <a:rPr lang="en-US" sz="1400" dirty="0"/>
              <a:t> </a:t>
            </a:r>
            <a:r>
              <a:rPr lang="en-US" sz="1400" dirty="0" err="1"/>
              <a:t>epipaleolit</a:t>
            </a:r>
            <a:endParaRPr lang="en-US" sz="1400" dirty="0"/>
          </a:p>
          <a:p>
            <a:r>
              <a:rPr lang="en-US" sz="1400" dirty="0"/>
              <a:t>Z </a:t>
            </a:r>
            <a:r>
              <a:rPr lang="en-US" sz="1400" dirty="0" err="1"/>
              <a:t>tohoto</a:t>
            </a:r>
            <a:r>
              <a:rPr lang="en-US" sz="1400" dirty="0"/>
              <a:t> </a:t>
            </a:r>
            <a:r>
              <a:rPr lang="en-US" sz="1400" dirty="0" err="1"/>
              <a:t>období</a:t>
            </a:r>
            <a:r>
              <a:rPr lang="en-US" sz="1400" dirty="0"/>
              <a:t> je </a:t>
            </a:r>
            <a:r>
              <a:rPr lang="en-US" sz="1400" dirty="0" err="1"/>
              <a:t>známá</a:t>
            </a:r>
            <a:r>
              <a:rPr lang="en-US" sz="1400" dirty="0"/>
              <a:t> </a:t>
            </a:r>
            <a:r>
              <a:rPr lang="en-US" sz="1400" dirty="0" err="1"/>
              <a:t>lokalita</a:t>
            </a:r>
            <a:r>
              <a:rPr lang="en-US" sz="1400" dirty="0"/>
              <a:t> </a:t>
            </a:r>
            <a:r>
              <a:rPr lang="en-US" sz="1400" dirty="0" err="1"/>
              <a:t>Akrotiri</a:t>
            </a:r>
            <a:r>
              <a:rPr lang="en-US" sz="1400" i="1" dirty="0" err="1"/>
              <a:t>-Aetokremnos</a:t>
            </a:r>
            <a:r>
              <a:rPr lang="en-US" sz="1400" i="1" dirty="0"/>
              <a:t> </a:t>
            </a:r>
            <a:r>
              <a:rPr lang="en-US" sz="1400" dirty="0"/>
              <a:t>(</a:t>
            </a:r>
            <a:r>
              <a:rPr lang="en-US" sz="1400" dirty="0" err="1"/>
              <a:t>přibližně</a:t>
            </a:r>
            <a:r>
              <a:rPr lang="en-US" sz="1400" dirty="0"/>
              <a:t> 11 000-10 000 BC).</a:t>
            </a:r>
          </a:p>
          <a:p>
            <a:r>
              <a:rPr lang="en-US" sz="1400" dirty="0" err="1"/>
              <a:t>Jedná</a:t>
            </a:r>
            <a:r>
              <a:rPr lang="en-US" sz="1400" dirty="0"/>
              <a:t> se o </a:t>
            </a:r>
            <a:r>
              <a:rPr lang="en-US" sz="1400" dirty="0" err="1"/>
              <a:t>velmi</a:t>
            </a:r>
            <a:r>
              <a:rPr lang="en-US" sz="1400" dirty="0"/>
              <a:t> </a:t>
            </a:r>
            <a:r>
              <a:rPr lang="en-US" sz="1400" dirty="0" err="1"/>
              <a:t>kontroverzní</a:t>
            </a:r>
            <a:r>
              <a:rPr lang="en-US" sz="1400" dirty="0"/>
              <a:t> </a:t>
            </a:r>
            <a:r>
              <a:rPr lang="en-US" sz="1400" dirty="0" err="1"/>
              <a:t>lokalitu</a:t>
            </a:r>
            <a:endParaRPr lang="en-US" sz="1400" dirty="0"/>
          </a:p>
          <a:p>
            <a:r>
              <a:rPr lang="en-US" sz="1400" dirty="0" err="1"/>
              <a:t>Byly</a:t>
            </a:r>
            <a:r>
              <a:rPr lang="en-US" sz="1400" dirty="0"/>
              <a:t> </a:t>
            </a:r>
            <a:r>
              <a:rPr lang="en-US" sz="1400" dirty="0" err="1"/>
              <a:t>zde</a:t>
            </a:r>
            <a:r>
              <a:rPr lang="en-US" sz="1400" dirty="0"/>
              <a:t> </a:t>
            </a:r>
            <a:r>
              <a:rPr lang="en-US" sz="1400" dirty="0" err="1"/>
              <a:t>nalezeny</a:t>
            </a:r>
            <a:r>
              <a:rPr lang="en-US" sz="1400" dirty="0"/>
              <a:t> </a:t>
            </a:r>
            <a:r>
              <a:rPr lang="en-US" sz="1400" dirty="0" err="1"/>
              <a:t>pozůstatky</a:t>
            </a:r>
            <a:r>
              <a:rPr lang="en-US" sz="1400" dirty="0"/>
              <a:t> </a:t>
            </a:r>
            <a:r>
              <a:rPr lang="en-US" sz="1400" dirty="0" err="1"/>
              <a:t>trpasličích</a:t>
            </a:r>
            <a:r>
              <a:rPr lang="en-US" sz="1400" dirty="0"/>
              <a:t> </a:t>
            </a:r>
            <a:r>
              <a:rPr lang="en-US" sz="1400" dirty="0" err="1"/>
              <a:t>hrochů</a:t>
            </a:r>
            <a:r>
              <a:rPr lang="en-US" sz="1400" dirty="0"/>
              <a:t> (</a:t>
            </a:r>
            <a:r>
              <a:rPr lang="en-US" sz="1400" dirty="0" err="1"/>
              <a:t>zhruba</a:t>
            </a:r>
            <a:r>
              <a:rPr lang="en-US" sz="1400" dirty="0"/>
              <a:t> 74%), </a:t>
            </a:r>
            <a:r>
              <a:rPr lang="en-US" sz="1400" dirty="0" err="1"/>
              <a:t>ptáků</a:t>
            </a:r>
            <a:r>
              <a:rPr lang="en-US" sz="1400" dirty="0"/>
              <a:t> a </a:t>
            </a:r>
            <a:r>
              <a:rPr lang="en-US" sz="1400" dirty="0" err="1"/>
              <a:t>ryb</a:t>
            </a:r>
            <a:r>
              <a:rPr lang="en-US" sz="1400" dirty="0"/>
              <a:t>. V </a:t>
            </a:r>
            <a:r>
              <a:rPr lang="en-US" sz="1400" dirty="0" err="1"/>
              <a:t>malém</a:t>
            </a:r>
            <a:r>
              <a:rPr lang="en-US" sz="1400" dirty="0"/>
              <a:t> </a:t>
            </a:r>
            <a:r>
              <a:rPr lang="en-US" sz="1400" dirty="0" err="1"/>
              <a:t>množství</a:t>
            </a:r>
            <a:r>
              <a:rPr lang="en-US" sz="1400" dirty="0"/>
              <a:t> se </a:t>
            </a:r>
            <a:r>
              <a:rPr lang="en-US" sz="1400" dirty="0" err="1"/>
              <a:t>rovněž</a:t>
            </a:r>
            <a:r>
              <a:rPr lang="en-US" sz="1400" dirty="0"/>
              <a:t> </a:t>
            </a:r>
            <a:r>
              <a:rPr lang="en-US" sz="1400" dirty="0" err="1"/>
              <a:t>nalezly</a:t>
            </a:r>
            <a:r>
              <a:rPr lang="en-US" sz="1400" dirty="0"/>
              <a:t> </a:t>
            </a:r>
            <a:r>
              <a:rPr lang="en-US" sz="1400" dirty="0" err="1"/>
              <a:t>kosti</a:t>
            </a:r>
            <a:r>
              <a:rPr lang="en-US" sz="1400" dirty="0"/>
              <a:t> </a:t>
            </a:r>
            <a:r>
              <a:rPr lang="en-US" sz="1400" dirty="0" err="1"/>
              <a:t>trpasličích</a:t>
            </a:r>
            <a:r>
              <a:rPr lang="en-US" sz="1400" dirty="0"/>
              <a:t> </a:t>
            </a:r>
            <a:r>
              <a:rPr lang="en-US" sz="1400" dirty="0" err="1"/>
              <a:t>slonů</a:t>
            </a:r>
            <a:r>
              <a:rPr lang="en-US" sz="1400" dirty="0"/>
              <a:t> (3) a </a:t>
            </a:r>
            <a:r>
              <a:rPr lang="en-US" sz="1400" dirty="0" err="1"/>
              <a:t>prasat</a:t>
            </a:r>
            <a:r>
              <a:rPr lang="en-US" sz="1400" dirty="0"/>
              <a:t> (18).</a:t>
            </a:r>
          </a:p>
          <a:p>
            <a:r>
              <a:rPr lang="en-US" sz="1400" dirty="0" err="1"/>
              <a:t>Většina</a:t>
            </a:r>
            <a:r>
              <a:rPr lang="en-US" sz="1400" dirty="0"/>
              <a:t> </a:t>
            </a:r>
            <a:r>
              <a:rPr lang="en-US" sz="1400" dirty="0" err="1"/>
              <a:t>kostí</a:t>
            </a:r>
            <a:r>
              <a:rPr lang="en-US" sz="1400" dirty="0"/>
              <a:t> </a:t>
            </a:r>
            <a:r>
              <a:rPr lang="en-US" sz="1400" dirty="0" err="1"/>
              <a:t>hrochů</a:t>
            </a:r>
            <a:r>
              <a:rPr lang="en-US" sz="1400" dirty="0"/>
              <a:t> </a:t>
            </a:r>
            <a:r>
              <a:rPr lang="en-US" sz="1400" dirty="0" err="1"/>
              <a:t>pochází</a:t>
            </a:r>
            <a:r>
              <a:rPr lang="en-US" sz="1400" dirty="0"/>
              <a:t> </a:t>
            </a:r>
            <a:r>
              <a:rPr lang="cs-CZ" sz="1400" dirty="0"/>
              <a:t>z vrstvy </a:t>
            </a:r>
            <a:r>
              <a:rPr lang="en-US" sz="1400" dirty="0"/>
              <a:t>č. 4 (88,2 %), </a:t>
            </a:r>
            <a:r>
              <a:rPr lang="en-US" sz="1400" dirty="0" err="1"/>
              <a:t>zatímco</a:t>
            </a:r>
            <a:r>
              <a:rPr lang="en-US" sz="1400" dirty="0"/>
              <a:t> 61,5 % </a:t>
            </a:r>
            <a:r>
              <a:rPr lang="en-US" sz="1400" dirty="0" err="1"/>
              <a:t>kamenné</a:t>
            </a:r>
            <a:r>
              <a:rPr lang="en-US" sz="1400" dirty="0"/>
              <a:t> </a:t>
            </a:r>
            <a:r>
              <a:rPr lang="en-US" sz="1400" dirty="0" err="1"/>
              <a:t>industrie</a:t>
            </a:r>
            <a:r>
              <a:rPr lang="en-US" sz="1400" dirty="0"/>
              <a:t> </a:t>
            </a:r>
            <a:r>
              <a:rPr lang="en-US" sz="1400" dirty="0" err="1"/>
              <a:t>bylo</a:t>
            </a:r>
            <a:r>
              <a:rPr lang="en-US" sz="1400" dirty="0"/>
              <a:t> </a:t>
            </a:r>
            <a:r>
              <a:rPr lang="en-US" sz="1400" dirty="0" err="1"/>
              <a:t>objeveno</a:t>
            </a:r>
            <a:r>
              <a:rPr lang="en-US" sz="1400" dirty="0"/>
              <a:t> </a:t>
            </a:r>
            <a:r>
              <a:rPr lang="en-US" sz="1400" dirty="0" err="1"/>
              <a:t>ve</a:t>
            </a:r>
            <a:r>
              <a:rPr lang="en-US" sz="1400" dirty="0"/>
              <a:t> </a:t>
            </a:r>
            <a:r>
              <a:rPr lang="cs-CZ" sz="1400" dirty="0"/>
              <a:t> vrstvě</a:t>
            </a:r>
            <a:r>
              <a:rPr lang="en-US" sz="1400" dirty="0"/>
              <a:t> č. 2. (</a:t>
            </a:r>
            <a:r>
              <a:rPr lang="cs-CZ" sz="1400" dirty="0"/>
              <a:t>vrstva</a:t>
            </a:r>
            <a:r>
              <a:rPr lang="en-US" sz="1400" dirty="0"/>
              <a:t> č. 4 – 11,8%). Kosti </a:t>
            </a:r>
            <a:r>
              <a:rPr lang="en-US" sz="1400" dirty="0" err="1"/>
              <a:t>nenesou</a:t>
            </a:r>
            <a:r>
              <a:rPr lang="en-US" sz="1400" dirty="0"/>
              <a:t> </a:t>
            </a:r>
            <a:r>
              <a:rPr lang="en-US" sz="1400" dirty="0" err="1"/>
              <a:t>známky</a:t>
            </a:r>
            <a:r>
              <a:rPr lang="en-US" sz="1400" dirty="0"/>
              <a:t> po </a:t>
            </a:r>
            <a:r>
              <a:rPr lang="en-US" sz="1400" dirty="0" err="1"/>
              <a:t>řeznickém</a:t>
            </a:r>
            <a:r>
              <a:rPr lang="en-US" sz="1400" dirty="0"/>
              <a:t> </a:t>
            </a:r>
            <a:r>
              <a:rPr lang="en-US" sz="1400" dirty="0" err="1"/>
              <a:t>opracování</a:t>
            </a:r>
            <a:r>
              <a:rPr lang="en-US" sz="1400" dirty="0"/>
              <a:t> </a:t>
            </a:r>
            <a:r>
              <a:rPr lang="en-US" sz="1400" dirty="0" err="1"/>
              <a:t>nicméně</a:t>
            </a:r>
            <a:r>
              <a:rPr lang="en-US" sz="1400" dirty="0"/>
              <a:t> </a:t>
            </a:r>
            <a:r>
              <a:rPr lang="en-US" sz="1400" dirty="0" err="1"/>
              <a:t>přibližně</a:t>
            </a:r>
            <a:r>
              <a:rPr lang="en-US" sz="1400" dirty="0"/>
              <a:t> 30% </a:t>
            </a:r>
            <a:r>
              <a:rPr lang="en-US" sz="1400" dirty="0" err="1"/>
              <a:t>nese</a:t>
            </a:r>
            <a:r>
              <a:rPr lang="en-US" sz="1400" dirty="0"/>
              <a:t> </a:t>
            </a:r>
            <a:r>
              <a:rPr lang="en-US" sz="1400" dirty="0" err="1"/>
              <a:t>stopy</a:t>
            </a:r>
            <a:r>
              <a:rPr lang="en-US" sz="1400" dirty="0"/>
              <a:t> po </a:t>
            </a:r>
            <a:r>
              <a:rPr lang="en-US" sz="1400" dirty="0" err="1"/>
              <a:t>ohni</a:t>
            </a:r>
            <a:r>
              <a:rPr lang="en-US" sz="1400" dirty="0"/>
              <a:t>. </a:t>
            </a:r>
            <a:r>
              <a:rPr lang="en-US" sz="1400" dirty="0" err="1"/>
              <a:t>Léta</a:t>
            </a:r>
            <a:r>
              <a:rPr lang="en-US" sz="1400" dirty="0"/>
              <a:t> se </a:t>
            </a:r>
            <a:r>
              <a:rPr lang="en-US" sz="1400" dirty="0" err="1"/>
              <a:t>vede</a:t>
            </a:r>
            <a:r>
              <a:rPr lang="en-US" sz="1400" dirty="0"/>
              <a:t> </a:t>
            </a:r>
            <a:r>
              <a:rPr lang="en-US" sz="1400" dirty="0" err="1"/>
              <a:t>diskuze</a:t>
            </a:r>
            <a:r>
              <a:rPr lang="en-US" sz="1400" dirty="0"/>
              <a:t> o tom, </a:t>
            </a:r>
            <a:r>
              <a:rPr lang="en-US" sz="1400" dirty="0" err="1"/>
              <a:t>zda</a:t>
            </a:r>
            <a:r>
              <a:rPr lang="en-US" sz="1400" dirty="0"/>
              <a:t> </a:t>
            </a:r>
            <a:r>
              <a:rPr lang="en-US" sz="1400" dirty="0" err="1"/>
              <a:t>nálezy</a:t>
            </a:r>
            <a:r>
              <a:rPr lang="en-US" sz="1400" dirty="0"/>
              <a:t> </a:t>
            </a:r>
            <a:r>
              <a:rPr lang="en-US" sz="1400" dirty="0" err="1"/>
              <a:t>hroších</a:t>
            </a:r>
            <a:r>
              <a:rPr lang="en-US" sz="1400" dirty="0"/>
              <a:t> </a:t>
            </a:r>
            <a:r>
              <a:rPr lang="en-US" sz="1400" dirty="0" err="1"/>
              <a:t>kostí</a:t>
            </a:r>
            <a:r>
              <a:rPr lang="en-US" sz="1400" dirty="0"/>
              <a:t> </a:t>
            </a:r>
            <a:r>
              <a:rPr lang="en-US" sz="1400" dirty="0" err="1"/>
              <a:t>souvisí</a:t>
            </a:r>
            <a:r>
              <a:rPr lang="en-US" sz="1400" dirty="0"/>
              <a:t> s </a:t>
            </a:r>
            <a:r>
              <a:rPr lang="en-US" sz="1400" dirty="0" err="1"/>
              <a:t>mezolitickými</a:t>
            </a:r>
            <a:r>
              <a:rPr lang="en-US" sz="1400" dirty="0"/>
              <a:t> </a:t>
            </a:r>
            <a:r>
              <a:rPr lang="en-US" sz="1400" dirty="0" err="1"/>
              <a:t>lovci</a:t>
            </a:r>
            <a:r>
              <a:rPr lang="en-US" sz="1400" dirty="0"/>
              <a:t>. V </a:t>
            </a:r>
            <a:r>
              <a:rPr lang="en-US" sz="1400" dirty="0" err="1"/>
              <a:t>současnosti</a:t>
            </a:r>
            <a:r>
              <a:rPr lang="en-US" sz="1400" dirty="0"/>
              <a:t> </a:t>
            </a:r>
            <a:r>
              <a:rPr lang="en-US" sz="1400" dirty="0" err="1"/>
              <a:t>převládá</a:t>
            </a:r>
            <a:r>
              <a:rPr lang="en-US" sz="1400" dirty="0"/>
              <a:t> </a:t>
            </a:r>
            <a:r>
              <a:rPr lang="en-US" sz="1400" dirty="0" err="1"/>
              <a:t>názor</a:t>
            </a:r>
            <a:r>
              <a:rPr lang="en-US" sz="1400" dirty="0"/>
              <a:t>, </a:t>
            </a:r>
            <a:r>
              <a:rPr lang="en-US" sz="1400" dirty="0" err="1"/>
              <a:t>že</a:t>
            </a:r>
            <a:r>
              <a:rPr lang="en-US" sz="1400" dirty="0"/>
              <a:t> </a:t>
            </a:r>
            <a:r>
              <a:rPr lang="en-US" sz="1400" dirty="0" err="1"/>
              <a:t>hroši</a:t>
            </a:r>
            <a:r>
              <a:rPr lang="en-US" sz="1400" dirty="0"/>
              <a:t> </a:t>
            </a:r>
            <a:r>
              <a:rPr lang="en-US" sz="1400" dirty="0" err="1"/>
              <a:t>byli</a:t>
            </a:r>
            <a:r>
              <a:rPr lang="en-US" sz="1400" dirty="0"/>
              <a:t> </a:t>
            </a:r>
            <a:r>
              <a:rPr lang="en-US" sz="1400" dirty="0" err="1"/>
              <a:t>na</a:t>
            </a:r>
            <a:r>
              <a:rPr lang="en-US" sz="1400" dirty="0"/>
              <a:t> </a:t>
            </a:r>
            <a:r>
              <a:rPr lang="en-US" sz="1400" dirty="0" err="1"/>
              <a:t>ostrově</a:t>
            </a:r>
            <a:r>
              <a:rPr lang="en-US" sz="1400" dirty="0"/>
              <a:t> </a:t>
            </a:r>
            <a:r>
              <a:rPr lang="en-US" sz="1400" dirty="0" err="1"/>
              <a:t>loveni</a:t>
            </a:r>
            <a:r>
              <a:rPr lang="en-US" sz="1400" dirty="0"/>
              <a:t>. </a:t>
            </a:r>
          </a:p>
          <a:p>
            <a:r>
              <a:rPr lang="en-US" sz="1400" dirty="0" err="1"/>
              <a:t>Zajímavé</a:t>
            </a:r>
            <a:r>
              <a:rPr lang="en-US" sz="1400" dirty="0"/>
              <a:t> </a:t>
            </a:r>
            <a:r>
              <a:rPr lang="en-US" sz="1400" dirty="0" err="1"/>
              <a:t>jsou</a:t>
            </a:r>
            <a:r>
              <a:rPr lang="en-US" sz="1400" dirty="0"/>
              <a:t> </a:t>
            </a:r>
            <a:r>
              <a:rPr lang="en-US" sz="1400" dirty="0" err="1"/>
              <a:t>rovněž</a:t>
            </a:r>
            <a:r>
              <a:rPr lang="en-US" sz="1400" dirty="0"/>
              <a:t> </a:t>
            </a:r>
            <a:r>
              <a:rPr lang="en-US" sz="1400" dirty="0" err="1"/>
              <a:t>nálezy</a:t>
            </a:r>
            <a:r>
              <a:rPr lang="en-US" sz="1400" dirty="0"/>
              <a:t> </a:t>
            </a:r>
            <a:r>
              <a:rPr lang="en-US" sz="1400" dirty="0" err="1"/>
              <a:t>pozůstatků</a:t>
            </a:r>
            <a:r>
              <a:rPr lang="en-US" sz="1400" dirty="0"/>
              <a:t> </a:t>
            </a:r>
            <a:r>
              <a:rPr lang="en-US" sz="1400" dirty="0" err="1"/>
              <a:t>prasat</a:t>
            </a:r>
            <a:r>
              <a:rPr lang="en-US" sz="1400" dirty="0"/>
              <a:t>. </a:t>
            </a:r>
            <a:r>
              <a:rPr lang="cs-CZ" sz="1400" dirty="0"/>
              <a:t>T</a:t>
            </a:r>
            <a:r>
              <a:rPr lang="en-US" sz="1400" dirty="0"/>
              <a:t>y </a:t>
            </a:r>
            <a:r>
              <a:rPr lang="en-US" sz="1400" dirty="0" err="1"/>
              <a:t>musely</a:t>
            </a:r>
            <a:r>
              <a:rPr lang="en-US" sz="1400" dirty="0"/>
              <a:t> </a:t>
            </a:r>
            <a:r>
              <a:rPr lang="en-US" sz="1400" dirty="0" err="1"/>
              <a:t>být</a:t>
            </a:r>
            <a:r>
              <a:rPr lang="en-US" sz="1400" dirty="0"/>
              <a:t> </a:t>
            </a:r>
            <a:r>
              <a:rPr lang="en-US" sz="1400" dirty="0" err="1"/>
              <a:t>na</a:t>
            </a:r>
            <a:r>
              <a:rPr lang="en-US" sz="1400" dirty="0"/>
              <a:t> </a:t>
            </a:r>
            <a:r>
              <a:rPr lang="en-US" sz="1400" dirty="0" err="1"/>
              <a:t>Kypr</a:t>
            </a:r>
            <a:r>
              <a:rPr lang="en-US" sz="1400" dirty="0"/>
              <a:t> </a:t>
            </a:r>
            <a:r>
              <a:rPr lang="en-US" sz="1400" dirty="0" err="1"/>
              <a:t>dovezeny</a:t>
            </a:r>
            <a:r>
              <a:rPr lang="en-US" sz="1400" dirty="0"/>
              <a:t> </a:t>
            </a:r>
            <a:r>
              <a:rPr lang="en-US" sz="1400" dirty="0" err="1"/>
              <a:t>člověkem</a:t>
            </a:r>
            <a:r>
              <a:rPr lang="en-US" sz="1400" dirty="0"/>
              <a:t>. </a:t>
            </a:r>
            <a:r>
              <a:rPr lang="en-US" sz="1400" dirty="0" err="1"/>
              <a:t>Otázka</a:t>
            </a:r>
            <a:r>
              <a:rPr lang="en-US" sz="1400" dirty="0"/>
              <a:t> je v </a:t>
            </a:r>
            <a:r>
              <a:rPr lang="en-US" sz="1400" dirty="0" err="1"/>
              <a:t>jaké</a:t>
            </a:r>
            <a:r>
              <a:rPr lang="en-US" sz="1400" dirty="0"/>
              <a:t> </a:t>
            </a:r>
            <a:r>
              <a:rPr lang="en-US" sz="1400" dirty="0" err="1"/>
              <a:t>podobě</a:t>
            </a:r>
            <a:r>
              <a:rPr lang="en-US" sz="1400" dirty="0"/>
              <a:t>. </a:t>
            </a:r>
            <a:r>
              <a:rPr lang="en-US" sz="1400" dirty="0" err="1"/>
              <a:t>Podle</a:t>
            </a:r>
            <a:r>
              <a:rPr lang="en-US" sz="1400" dirty="0"/>
              <a:t> Reese 1999  </a:t>
            </a:r>
            <a:r>
              <a:rPr lang="en-US" sz="1400" dirty="0" err="1"/>
              <a:t>byly</a:t>
            </a:r>
            <a:r>
              <a:rPr lang="en-US" sz="1400" dirty="0"/>
              <a:t> </a:t>
            </a:r>
            <a:r>
              <a:rPr lang="en-US" sz="1400" dirty="0" err="1"/>
              <a:t>na</a:t>
            </a:r>
            <a:r>
              <a:rPr lang="en-US" sz="1400" dirty="0"/>
              <a:t> </a:t>
            </a:r>
            <a:r>
              <a:rPr lang="en-US" sz="1400" dirty="0" err="1"/>
              <a:t>ostrov</a:t>
            </a:r>
            <a:r>
              <a:rPr lang="en-US" sz="1400" dirty="0"/>
              <a:t> </a:t>
            </a:r>
            <a:r>
              <a:rPr lang="en-US" sz="1400" dirty="0" err="1"/>
              <a:t>nejspíše</a:t>
            </a:r>
            <a:r>
              <a:rPr lang="en-US" sz="1400" dirty="0"/>
              <a:t> </a:t>
            </a:r>
            <a:r>
              <a:rPr lang="en-US" sz="1400" dirty="0" err="1"/>
              <a:t>dovezeny</a:t>
            </a:r>
            <a:r>
              <a:rPr lang="en-US" sz="1400" dirty="0"/>
              <a:t> </a:t>
            </a:r>
            <a:r>
              <a:rPr lang="en-US" sz="1400" dirty="0" err="1"/>
              <a:t>pouze</a:t>
            </a:r>
            <a:r>
              <a:rPr lang="en-US" sz="1400" dirty="0"/>
              <a:t> </a:t>
            </a:r>
            <a:r>
              <a:rPr lang="en-US" sz="1400" dirty="0" err="1"/>
              <a:t>prasečí</a:t>
            </a:r>
            <a:r>
              <a:rPr lang="en-US" sz="1400" dirty="0"/>
              <a:t> </a:t>
            </a:r>
            <a:r>
              <a:rPr lang="en-US" sz="1400" dirty="0" err="1"/>
              <a:t>kůže</a:t>
            </a:r>
            <a:r>
              <a:rPr lang="en-US" sz="1400" dirty="0"/>
              <a:t> </a:t>
            </a:r>
            <a:r>
              <a:rPr lang="en-US" sz="1400" dirty="0" err="1"/>
              <a:t>naopak</a:t>
            </a:r>
            <a:r>
              <a:rPr lang="en-US" sz="1400" dirty="0"/>
              <a:t> </a:t>
            </a:r>
            <a:r>
              <a:rPr lang="en-US" sz="1400" dirty="0" err="1"/>
              <a:t>Vigne</a:t>
            </a:r>
            <a:r>
              <a:rPr lang="en-US" sz="1400" dirty="0"/>
              <a:t> et al. 2009 </a:t>
            </a:r>
            <a:r>
              <a:rPr lang="en-US" sz="1400" dirty="0" err="1"/>
              <a:t>předpokládají</a:t>
            </a:r>
            <a:r>
              <a:rPr lang="en-US" sz="1400" dirty="0"/>
              <a:t>, </a:t>
            </a:r>
            <a:r>
              <a:rPr lang="en-US" sz="1400" dirty="0" err="1"/>
              <a:t>že</a:t>
            </a:r>
            <a:r>
              <a:rPr lang="en-US" sz="1400" dirty="0"/>
              <a:t> </a:t>
            </a:r>
            <a:r>
              <a:rPr lang="en-US" sz="1400" dirty="0" err="1"/>
              <a:t>na</a:t>
            </a:r>
            <a:r>
              <a:rPr lang="en-US" sz="1400" dirty="0"/>
              <a:t> </a:t>
            </a:r>
            <a:r>
              <a:rPr lang="en-US" sz="1400" dirty="0" err="1"/>
              <a:t>ostrov</a:t>
            </a:r>
            <a:r>
              <a:rPr lang="en-US" sz="1400" dirty="0"/>
              <a:t> </a:t>
            </a:r>
            <a:r>
              <a:rPr lang="en-US" sz="1400" dirty="0" err="1"/>
              <a:t>byla</a:t>
            </a:r>
            <a:r>
              <a:rPr lang="en-US" sz="1400" dirty="0"/>
              <a:t> </a:t>
            </a:r>
            <a:r>
              <a:rPr lang="en-US" sz="1400" dirty="0" err="1"/>
              <a:t>zavlečena</a:t>
            </a:r>
            <a:r>
              <a:rPr lang="en-US" sz="1400" dirty="0"/>
              <a:t> </a:t>
            </a:r>
            <a:r>
              <a:rPr lang="en-US" sz="1400" dirty="0" err="1"/>
              <a:t>živá</a:t>
            </a:r>
            <a:r>
              <a:rPr lang="en-US" sz="1400" dirty="0"/>
              <a:t> </a:t>
            </a:r>
            <a:r>
              <a:rPr lang="en-US" sz="1400" dirty="0" err="1"/>
              <a:t>divoká</a:t>
            </a:r>
            <a:r>
              <a:rPr lang="en-US" sz="1400" dirty="0"/>
              <a:t> </a:t>
            </a:r>
            <a:r>
              <a:rPr lang="en-US" sz="1400" dirty="0" err="1"/>
              <a:t>prasata</a:t>
            </a:r>
            <a:r>
              <a:rPr lang="en-US" sz="1400" dirty="0"/>
              <a:t>, </a:t>
            </a:r>
            <a:r>
              <a:rPr lang="en-US" sz="1400" dirty="0" err="1"/>
              <a:t>která</a:t>
            </a:r>
            <a:r>
              <a:rPr lang="en-US" sz="1400" dirty="0"/>
              <a:t> </a:t>
            </a:r>
            <a:r>
              <a:rPr lang="en-US" sz="1400" dirty="0" err="1"/>
              <a:t>byla</a:t>
            </a:r>
            <a:r>
              <a:rPr lang="en-US" sz="1400" dirty="0"/>
              <a:t> </a:t>
            </a:r>
            <a:r>
              <a:rPr lang="en-US" sz="1400" dirty="0" err="1"/>
              <a:t>lovena</a:t>
            </a:r>
            <a:r>
              <a:rPr lang="en-US" sz="1400" dirty="0"/>
              <a:t>.</a:t>
            </a:r>
            <a:r>
              <a:rPr lang="cs-CZ" sz="1400" dirty="0"/>
              <a:t> To, že na ostrov byla nejspíše zavlečena živá divoká prasata naznačují rovněž nálezy z lokality </a:t>
            </a:r>
            <a:r>
              <a:rPr lang="cs-CZ" sz="1400" dirty="0" err="1"/>
              <a:t>Klimonas</a:t>
            </a:r>
            <a:r>
              <a:rPr lang="cs-CZ" sz="1400" dirty="0"/>
              <a:t> (cca 9100-8500 BC).</a:t>
            </a:r>
          </a:p>
          <a:p>
            <a:r>
              <a:rPr lang="cs-CZ" sz="1400" dirty="0"/>
              <a:t>Ostrov Kypr je prozatím jedním z mála ostrovů, kde je možné předpokládat, že za vyhynutím pleistocenní fauny může stát člověk a nikoliv pouze klimatické/enviromentální změny.</a:t>
            </a:r>
            <a:endParaRPr lang="en-US" sz="1400" dirty="0"/>
          </a:p>
          <a:p>
            <a:endParaRPr lang="en-US" sz="1400" i="1" dirty="0"/>
          </a:p>
        </p:txBody>
      </p:sp>
      <p:pic>
        <p:nvPicPr>
          <p:cNvPr id="11" name="Zástupný obsah 10" descr="Obsah obrázku text, exteriér, skalní, stráň&#10;&#10;Popis byl vytvořen automaticky">
            <a:extLst>
              <a:ext uri="{FF2B5EF4-FFF2-40B4-BE49-F238E27FC236}">
                <a16:creationId xmlns:a16="http://schemas.microsoft.com/office/drawing/2014/main" id="{4F79570C-0C79-D264-DFD3-B232F70A6EC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499" r="9272"/>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00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6E60E57C-3DCA-BFA3-055E-7740F40CF4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58815" y="643466"/>
            <a:ext cx="7074370" cy="5571067"/>
          </a:xfrm>
          <a:prstGeom prst="rect">
            <a:avLst/>
          </a:prstGeom>
        </p:spPr>
      </p:pic>
    </p:spTree>
    <p:extLst>
      <p:ext uri="{BB962C8B-B14F-4D97-AF65-F5344CB8AC3E}">
        <p14:creationId xmlns:p14="http://schemas.microsoft.com/office/powerpoint/2010/main" val="220282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kočka, zelenina&#10;&#10;Popis byl vytvořen automaticky">
            <a:extLst>
              <a:ext uri="{FF2B5EF4-FFF2-40B4-BE49-F238E27FC236}">
                <a16:creationId xmlns:a16="http://schemas.microsoft.com/office/drawing/2014/main" id="{CAE17043-0936-0ACC-F743-77C1F00A6E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4931" y="643467"/>
            <a:ext cx="6942138" cy="5571066"/>
          </a:xfrm>
          <a:prstGeom prst="rect">
            <a:avLst/>
          </a:prstGeom>
        </p:spPr>
      </p:pic>
    </p:spTree>
    <p:extLst>
      <p:ext uri="{BB962C8B-B14F-4D97-AF65-F5344CB8AC3E}">
        <p14:creationId xmlns:p14="http://schemas.microsoft.com/office/powerpoint/2010/main" val="15765352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2409</Words>
  <Application>Microsoft Office PowerPoint</Application>
  <PresentationFormat>Širokoúhlá obrazovka</PresentationFormat>
  <Paragraphs>111</Paragraphs>
  <Slides>42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Calibri</vt:lpstr>
      <vt:lpstr>Calibri Light</vt:lpstr>
      <vt:lpstr>Motiv Office</vt:lpstr>
      <vt:lpstr>Mezolit v egejské oblasti a neolit na Krétě (Knossos)</vt:lpstr>
      <vt:lpstr>Prezentace aplikace PowerPoint</vt:lpstr>
      <vt:lpstr>Charakteristika mezolitu</vt:lpstr>
      <vt:lpstr>Jeskyně Theopetra (Thesálie)</vt:lpstr>
      <vt:lpstr>Jeskyně Cyclops na ostrově Youra (Sporady)</vt:lpstr>
      <vt:lpstr>Jeskyně Cyclops na ostrově Youra (Sporady)</vt:lpstr>
      <vt:lpstr>Mezolit (epipaleolit) - Aetokremnos a počáteční akeramický neolit na Kypru (Cypro-PPNA) - Klimonas</vt:lpstr>
      <vt:lpstr>Prezentace aplikace PowerPoint</vt:lpstr>
      <vt:lpstr>Prezentace aplikace PowerPoint</vt:lpstr>
      <vt:lpstr>Počáteční akeramický neolit na Kypru (Cypro-PPNA) - Klimonas</vt:lpstr>
      <vt:lpstr>Prezentace aplikace PowerPoint</vt:lpstr>
      <vt:lpstr>Prezentace aplikace PowerPoint</vt:lpstr>
      <vt:lpstr>Prezentace aplikace PowerPoint</vt:lpstr>
      <vt:lpstr>Prezentace aplikace PowerPoint</vt:lpstr>
      <vt:lpstr>Osidlování Kréty (paleolit a mezolit)</vt:lpstr>
      <vt:lpstr>Prezentace aplikace PowerPoint</vt:lpstr>
      <vt:lpstr>Prezentace aplikace PowerPoint</vt:lpstr>
      <vt:lpstr>První farmáři na Krétě – počáteční (akeramický) neolit (IN) – cca 7000-6500 BC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Knossos – raný neolit (EN) cca 6500-5900 BC</vt:lpstr>
      <vt:lpstr>Prezentace aplikace PowerPoint</vt:lpstr>
      <vt:lpstr>Knossos – střední neolit (MN) cca 5900-5300 BC</vt:lpstr>
      <vt:lpstr>Prezentace aplikace PowerPoint</vt:lpstr>
      <vt:lpstr>Prezentace aplikace PowerPoint</vt:lpstr>
      <vt:lpstr>Knossos- pozdní neolit (LN I, II) cca 5300-4500 BC</vt:lpstr>
      <vt:lpstr>Prezentace aplikace PowerPoint</vt:lpstr>
      <vt:lpstr>Prezentace aplikace PowerPoint</vt:lpstr>
      <vt:lpstr>Knossos - finální neolit (FN I-IV) cca 4500-3000 BC</vt:lpstr>
      <vt:lpstr>Prezentace aplikace PowerPoint</vt:lpstr>
      <vt:lpstr>Plány pozdně neolitických domů</vt:lpstr>
      <vt:lpstr>Prezentace aplikace PowerPoint</vt:lpstr>
      <vt:lpstr>Prezentace aplikace PowerPoint</vt:lpstr>
      <vt:lpstr>Na závěr: „typické“ znaky neolitu</vt:lpstr>
      <vt:lpstr>Vybraná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Mezolit v egejské oblasti a neolit na Krétě</dc:title>
  <dc:creator>michal smisek</dc:creator>
  <cp:lastModifiedBy>michal smisek</cp:lastModifiedBy>
  <cp:revision>23</cp:revision>
  <dcterms:created xsi:type="dcterms:W3CDTF">2022-09-29T14:04:09Z</dcterms:created>
  <dcterms:modified xsi:type="dcterms:W3CDTF">2023-11-22T10:26:01Z</dcterms:modified>
</cp:coreProperties>
</file>