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</p:sldIdLst>
  <p:sldSz cy="6858000" cx="9144000"/>
  <p:notesSz cx="6858000" cy="9144000"/>
  <p:embeddedFontLst>
    <p:embeddedFont>
      <p:font typeface="Lora"/>
      <p:regular r:id="rId69"/>
      <p:bold r:id="rId70"/>
      <p:italic r:id="rId71"/>
      <p:boldItalic r:id="rId72"/>
    </p:embeddedFont>
    <p:embeddedFont>
      <p:font typeface="Tahoma"/>
      <p:regular r:id="rId73"/>
      <p:bold r:id="rId74"/>
    </p:embeddedFont>
    <p:embeddedFont>
      <p:font typeface="Comfortaa"/>
      <p:regular r:id="rId75"/>
      <p:bold r:id="rId7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77" roundtripDataSignature="AMtx7mh3+BFgdC5/kwt9UPeR032Zvbw7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font" Target="fonts/Tahoma-regular.fntdata"/><Relationship Id="rId72" Type="http://schemas.openxmlformats.org/officeDocument/2006/relationships/font" Target="fonts/Lora-boldItalic.fntdata"/><Relationship Id="rId31" Type="http://schemas.openxmlformats.org/officeDocument/2006/relationships/slide" Target="slides/slide27.xml"/><Relationship Id="rId75" Type="http://schemas.openxmlformats.org/officeDocument/2006/relationships/font" Target="fonts/Comfortaa-regular.fntdata"/><Relationship Id="rId30" Type="http://schemas.openxmlformats.org/officeDocument/2006/relationships/slide" Target="slides/slide26.xml"/><Relationship Id="rId74" Type="http://schemas.openxmlformats.org/officeDocument/2006/relationships/font" Target="fonts/Tahoma-bold.fntdata"/><Relationship Id="rId33" Type="http://schemas.openxmlformats.org/officeDocument/2006/relationships/slide" Target="slides/slide29.xml"/><Relationship Id="rId77" Type="http://customschemas.google.com/relationships/presentationmetadata" Target="metadata"/><Relationship Id="rId32" Type="http://schemas.openxmlformats.org/officeDocument/2006/relationships/slide" Target="slides/slide28.xml"/><Relationship Id="rId76" Type="http://schemas.openxmlformats.org/officeDocument/2006/relationships/font" Target="fonts/Comfortaa-bold.fntdata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1" Type="http://schemas.openxmlformats.org/officeDocument/2006/relationships/font" Target="fonts/Lora-italic.fntdata"/><Relationship Id="rId70" Type="http://schemas.openxmlformats.org/officeDocument/2006/relationships/font" Target="fonts/Lora-bold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Lora-regular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f658d4ab17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f658d4ab1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f658d4ab17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f658d4ab17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f94b133ac6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f94b133ac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9754beedf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f9754beed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f90452981b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f90452981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f90452981b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f90452981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929ea727b9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929ea727b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f9754beedf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f9754beedf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f658d4ab17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f658d4ab1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f9754beedf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f9754beed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f9b4dfc329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f9b4dfc32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f9b4dfc329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f9b4dfc32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7a0e1436b3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7a0e1436b3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7b23e068ae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7b23e068a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f9e543d0f4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f9e543d0f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f9f722176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f9f722176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f9f2e142f4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f9f2e142f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f65d55ab66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f65d55ab6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7a83aa28e1_0_1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7a83aa28e1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f658d4ab17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f658d4ab17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f9f7221764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f9f722176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929ea727b9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929ea727b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f65d55ab66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f65d55ab66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f9f7221764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f9f722176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7a83aa28e1_0_1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7a83aa28e1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7a83aa28e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7a83aa28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7a83aa28e1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7a83aa28e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7a83aa28e1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7a83aa28e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7a83aa28e1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7a83aa28e1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7a0e1436b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7a0e1436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7a83aa28e1_0_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7a83aa28e1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7a83aa28e1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7a83aa28e1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7a83aa28e1_0_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7a83aa28e1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7a83aa28e1_0_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17a83aa28e1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7a83aa28e1_0_1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7a83aa28e1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7a83aa28e1_0_1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17a83aa28e1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7a70769a04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17a70769a0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7b3686c33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7b3686c33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7a83aa28e1_0_1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17a83aa28e1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7a83aa28e1_0_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17a83aa28e1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b1ba96027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fb1ba9602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7a83aa28e1_0_1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17a83aa28e1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f905536465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f90553646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f9754beedf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f9754beed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7a83aa28e1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17a83aa28e1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924c0c98f3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2924c0c98f3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924c0c98f3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2924c0c98f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929ea727b9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2929ea727b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929ea727b9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2929ea727b9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2929ea727b9_0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2929ea727b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929ea727b9_0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2929ea727b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929ea727b9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929ea727b9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929ea727b9_0_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2929ea727b9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2929ea727b9_0_1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2929ea727b9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2929ea727b9_0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2929ea727b9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7a0e1436b3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17a0e1436b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1003345336e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1003345336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7a0e1436b3_0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7a0e1436b3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f658d4ab17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f658d4ab1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4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5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6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6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8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8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9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9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0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6.png"/><Relationship Id="rId6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Relationship Id="rId5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youtube.com/watch?v=IMM-HNr8W0I" TargetMode="External"/><Relationship Id="rId4" Type="http://schemas.openxmlformats.org/officeDocument/2006/relationships/image" Target="../media/image35.jpg"/><Relationship Id="rId5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4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Relationship Id="rId4" Type="http://schemas.openxmlformats.org/officeDocument/2006/relationships/image" Target="../media/image5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png"/><Relationship Id="rId4" Type="http://schemas.openxmlformats.org/officeDocument/2006/relationships/image" Target="../media/image36.png"/><Relationship Id="rId5" Type="http://schemas.openxmlformats.org/officeDocument/2006/relationships/image" Target="../media/image38.png"/><Relationship Id="rId6" Type="http://schemas.openxmlformats.org/officeDocument/2006/relationships/image" Target="../media/image45.png"/><Relationship Id="rId7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.png"/><Relationship Id="rId4" Type="http://schemas.openxmlformats.org/officeDocument/2006/relationships/image" Target="../media/image58.png"/><Relationship Id="rId5" Type="http://schemas.openxmlformats.org/officeDocument/2006/relationships/image" Target="../media/image39.png"/><Relationship Id="rId6" Type="http://schemas.openxmlformats.org/officeDocument/2006/relationships/image" Target="../media/image4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jpg"/><Relationship Id="rId4" Type="http://schemas.openxmlformats.org/officeDocument/2006/relationships/image" Target="../media/image40.png"/><Relationship Id="rId5" Type="http://schemas.openxmlformats.org/officeDocument/2006/relationships/image" Target="../media/image48.png"/><Relationship Id="rId6" Type="http://schemas.openxmlformats.org/officeDocument/2006/relationships/image" Target="../media/image5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5" Type="http://schemas.openxmlformats.org/officeDocument/2006/relationships/image" Target="../media/image51.png"/><Relationship Id="rId6" Type="http://schemas.openxmlformats.org/officeDocument/2006/relationships/image" Target="../media/image70.png"/><Relationship Id="rId7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3.png"/><Relationship Id="rId4" Type="http://schemas.openxmlformats.org/officeDocument/2006/relationships/image" Target="../media/image5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5.png"/><Relationship Id="rId4" Type="http://schemas.openxmlformats.org/officeDocument/2006/relationships/image" Target="../media/image73.png"/><Relationship Id="rId5" Type="http://schemas.openxmlformats.org/officeDocument/2006/relationships/image" Target="../media/image55.png"/><Relationship Id="rId6" Type="http://schemas.openxmlformats.org/officeDocument/2006/relationships/image" Target="../media/image6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56.png"/><Relationship Id="rId6" Type="http://schemas.openxmlformats.org/officeDocument/2006/relationships/image" Target="../media/image8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9.png"/><Relationship Id="rId4" Type="http://schemas.openxmlformats.org/officeDocument/2006/relationships/image" Target="../media/image8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7.png"/><Relationship Id="rId4" Type="http://schemas.openxmlformats.org/officeDocument/2006/relationships/image" Target="../media/image7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1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7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://www.youtube.com/watch?v=mg6xxmQMKG0" TargetMode="External"/><Relationship Id="rId4" Type="http://schemas.openxmlformats.org/officeDocument/2006/relationships/image" Target="../media/image74.jpg"/><Relationship Id="rId5" Type="http://schemas.openxmlformats.org/officeDocument/2006/relationships/image" Target="../media/image7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1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6.png"/><Relationship Id="rId4" Type="http://schemas.openxmlformats.org/officeDocument/2006/relationships/image" Target="../media/image87.png"/><Relationship Id="rId5" Type="http://schemas.openxmlformats.org/officeDocument/2006/relationships/image" Target="../media/image9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9.png"/><Relationship Id="rId4" Type="http://schemas.openxmlformats.org/officeDocument/2006/relationships/image" Target="../media/image10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0.png"/><Relationship Id="rId4" Type="http://schemas.openxmlformats.org/officeDocument/2006/relationships/image" Target="../media/image93.png"/><Relationship Id="rId5" Type="http://schemas.openxmlformats.org/officeDocument/2006/relationships/image" Target="../media/image95.jpg"/><Relationship Id="rId6" Type="http://schemas.openxmlformats.org/officeDocument/2006/relationships/image" Target="../media/image91.jpg"/><Relationship Id="rId7" Type="http://schemas.openxmlformats.org/officeDocument/2006/relationships/image" Target="../media/image2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3.png"/><Relationship Id="rId4" Type="http://schemas.openxmlformats.org/officeDocument/2006/relationships/image" Target="../media/image8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05.png"/><Relationship Id="rId4" Type="http://schemas.openxmlformats.org/officeDocument/2006/relationships/image" Target="../media/image88.png"/><Relationship Id="rId5" Type="http://schemas.openxmlformats.org/officeDocument/2006/relationships/image" Target="../media/image104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2.jpg"/><Relationship Id="rId4" Type="http://schemas.openxmlformats.org/officeDocument/2006/relationships/image" Target="../media/image116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3.png"/><Relationship Id="rId4" Type="http://schemas.openxmlformats.org/officeDocument/2006/relationships/image" Target="../media/image117.png"/><Relationship Id="rId5" Type="http://schemas.openxmlformats.org/officeDocument/2006/relationships/image" Target="../media/image9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2.png"/><Relationship Id="rId4" Type="http://schemas.openxmlformats.org/officeDocument/2006/relationships/image" Target="../media/image107.png"/><Relationship Id="rId5" Type="http://schemas.openxmlformats.org/officeDocument/2006/relationships/hyperlink" Target="https://www.academia.edu/36437533/Early_Minoan_Jewellery_from_Mochlos" TargetMode="Externa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00.png"/><Relationship Id="rId4" Type="http://schemas.openxmlformats.org/officeDocument/2006/relationships/image" Target="../media/image11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08.png"/><Relationship Id="rId4" Type="http://schemas.openxmlformats.org/officeDocument/2006/relationships/image" Target="../media/image102.jpg"/><Relationship Id="rId5" Type="http://schemas.openxmlformats.org/officeDocument/2006/relationships/image" Target="../media/image106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1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09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openxmlformats.org/officeDocument/2006/relationships/image" Target="../media/image9.png"/><Relationship Id="rId6" Type="http://schemas.openxmlformats.org/officeDocument/2006/relationships/image" Target="../media/image8.png"/><Relationship Id="rId7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0" y="6060000"/>
            <a:ext cx="5658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00">
                <a:latin typeface="Comfortaa"/>
                <a:ea typeface="Comfortaa"/>
                <a:cs typeface="Comfortaa"/>
                <a:sym typeface="Comfortaa"/>
              </a:rPr>
              <a:t>Mgr. Lucia Ščasníková, 462081@mail.muni.cz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2551" y="-2725"/>
            <a:ext cx="417107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0" y="5194075"/>
            <a:ext cx="9144000" cy="7389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Raná doba bronzová na Kréte</a:t>
            </a:r>
            <a:endParaRPr sz="36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"/>
          <p:cNvSpPr txBox="1"/>
          <p:nvPr/>
        </p:nvSpPr>
        <p:spPr>
          <a:xfrm>
            <a:off x="1115800" y="1840700"/>
            <a:ext cx="7543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Raná doba bronzová = Raná doba minojská </a:t>
            </a:r>
            <a:endParaRPr sz="17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3" name="Google Shape;163;p5"/>
          <p:cNvSpPr txBox="1"/>
          <p:nvPr/>
        </p:nvSpPr>
        <p:spPr>
          <a:xfrm>
            <a:off x="1301949" y="4774600"/>
            <a:ext cx="6413400" cy="11883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Early Minoan I (EM I) : 	3100 – 2700 BC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Early Minoan IIA (EM IIA) : 	2700 – 2400 BC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Early Minoan IIB (EM IIB) : 	2400 – 2150 BC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Early Minoan III (EM III) : 	2150 – 2000 BC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4" name="Google Shape;164;p5"/>
          <p:cNvSpPr txBox="1"/>
          <p:nvPr/>
        </p:nvSpPr>
        <p:spPr>
          <a:xfrm>
            <a:off x="1041125" y="2295550"/>
            <a:ext cx="81030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❏"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Špecializácia remesiel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❏"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Rozšírenie chovu dobytka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❏"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Rozvoj moreplavby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❏"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Prvé doklady hieroglyfického písma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❏"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Pečate (kameň a slonovina)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❏"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Keramika (červená/hnedá farba na svetlom podklade; špeciálne vypaľovaná „vasilská keramika“)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5" name="Google Shape;165;p5"/>
          <p:cNvSpPr txBox="1"/>
          <p:nvPr/>
        </p:nvSpPr>
        <p:spPr>
          <a:xfrm>
            <a:off x="1301950" y="4367700"/>
            <a:ext cx="2772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Chronológia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6" name="Google Shape;166;p5"/>
          <p:cNvSpPr txBox="1"/>
          <p:nvPr/>
        </p:nvSpPr>
        <p:spPr>
          <a:xfrm>
            <a:off x="159175" y="320775"/>
            <a:ext cx="6875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Minojská kultúra EM</a:t>
            </a:r>
            <a:endParaRPr sz="4000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67" name="Google Shape;167;p5"/>
          <p:cNvCxnSpPr/>
          <p:nvPr/>
        </p:nvCxnSpPr>
        <p:spPr>
          <a:xfrm>
            <a:off x="347525" y="3880800"/>
            <a:ext cx="7877700" cy="34500"/>
          </a:xfrm>
          <a:prstGeom prst="straightConnector1">
            <a:avLst/>
          </a:prstGeom>
          <a:noFill/>
          <a:ln cap="flat" cmpd="sng" w="19050">
            <a:solidFill>
              <a:srgbClr val="A64D7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f658d4ab17_0_26"/>
          <p:cNvPicPr preferRelativeResize="0"/>
          <p:nvPr/>
        </p:nvPicPr>
        <p:blipFill rotWithShape="1">
          <a:blip r:embed="rId3">
            <a:alphaModFix/>
          </a:blip>
          <a:srcRect b="22057" l="6188" r="7745" t="21674"/>
          <a:stretch/>
        </p:blipFill>
        <p:spPr>
          <a:xfrm rot="-170980">
            <a:off x="47064" y="157446"/>
            <a:ext cx="6381222" cy="221443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f658d4ab17_0_26"/>
          <p:cNvSpPr txBox="1"/>
          <p:nvPr/>
        </p:nvSpPr>
        <p:spPr>
          <a:xfrm rot="-414355">
            <a:off x="302727" y="1890584"/>
            <a:ext cx="7210614" cy="4003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980000"/>
                </a:solidFill>
                <a:latin typeface="Comfortaa"/>
                <a:ea typeface="Comfortaa"/>
                <a:cs typeface="Comfortaa"/>
                <a:sym typeface="Comfortaa"/>
              </a:rPr>
              <a:t>Problémová chronologická škála pre včasnú dobu bronzovú (EM I-III)</a:t>
            </a:r>
            <a:endParaRPr b="1">
              <a:solidFill>
                <a:srgbClr val="98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4" name="Google Shape;174;gf658d4ab17_0_26"/>
          <p:cNvSpPr txBox="1"/>
          <p:nvPr/>
        </p:nvSpPr>
        <p:spPr>
          <a:xfrm>
            <a:off x="546450" y="2972325"/>
            <a:ext cx="8051100" cy="34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Comfortaa"/>
              <a:buAutoNum type="arabicPeriod"/>
            </a:pPr>
            <a:r>
              <a:rPr lang="cs-CZ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V</a:t>
            </a:r>
            <a:r>
              <a:rPr lang="cs-CZ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äčšina EM materiálu bola objavená v rokoch 1900-1920, teda v čase, kedy boli techniky výkopu v tejto oblasti ešte v p</a:t>
            </a:r>
            <a:r>
              <a:rPr lang="cs-CZ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lienkach a normy na dokumentáciu výskumov boli nedostačujúce.</a:t>
            </a:r>
            <a:endParaRPr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300"/>
              <a:buFont typeface="Comfortaa"/>
              <a:buAutoNum type="arabicPeriod"/>
            </a:pPr>
            <a:r>
              <a:rPr lang="cs-CZ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Niekoľko dôležitých miest objavených 1930-1965 nebolo nikdy podrobnejšie publikovaných (tholosové hroby v Lebene; sídlisko Ellenes Amariou).</a:t>
            </a:r>
            <a:endParaRPr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"/>
              <a:buAutoNum type="arabicPeriod"/>
            </a:pPr>
            <a:r>
              <a:rPr lang="cs-CZ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Lokality, na ktorých boli neskôr vybudované paláce mali v EM terasovitý charakter. V nadchádzajúcom období (MM IB) tu boli postavené prvé paláce - všetko naznačuje tomu, že tieto lokality zohrávali dôležitú úlohu už v EM,                   no architektúra tohto obdobia bola zástavbou zničená.</a:t>
            </a:r>
            <a:endParaRPr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"/>
              <a:buAutoNum type="arabicPeriod"/>
            </a:pPr>
            <a:r>
              <a:rPr lang="cs-CZ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Tradícia opätovného využívania hrobov EM na veľký počet inhumačných pohrebov (tholosové hroby v Mesarskej nížine na juhu, obdĺžnikové domové hrobky s komorami na SV a V) znemožnili izolovať jednotlivé EM hroby s ich súvisiacim tvarom. V dôsledku toho máme z týchto hrobov množstvo EM materiálu, ktoré je však možné relatívne datovať iba zo štylistického hľadiska.</a:t>
            </a:r>
            <a:endParaRPr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300"/>
              <a:buFont typeface="Comfortaa"/>
              <a:buAutoNum type="arabicPeriod"/>
            </a:pPr>
            <a:r>
              <a:rPr lang="cs-CZ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Evansovo rozdelenie obdobia na EM I,II a III predovšetkým na základe stratigrafie pozorovanej v Knosse spôsobilo veľa problémov, pretože keramika EM vo všeobecnosti a najmä fáza EM III sa značne líši medzi regiónmi na Kréte. Len nedávno bol podrobne študovaný a publikovaný dostatok keramiky EM, kedy by bolo možné zhodnotiť lokalizáciu keramiky a jej vývoj.</a:t>
            </a:r>
            <a:endParaRPr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"/>
          <p:cNvSpPr txBox="1"/>
          <p:nvPr/>
        </p:nvSpPr>
        <p:spPr>
          <a:xfrm>
            <a:off x="743401" y="1640125"/>
            <a:ext cx="7787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u="sng">
                <a:latin typeface="Comfortaa"/>
                <a:ea typeface="Comfortaa"/>
                <a:cs typeface="Comfortaa"/>
                <a:sym typeface="Comfortaa"/>
              </a:rPr>
              <a:t>Doro Levi 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(1898 - 1991): popieranie tohto obdobia na základe vykopávok v paláci v Phaiste.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Sinclair Hood</a:t>
            </a: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(1917 - 2021): studňa v paláci v Knosse - objav keramiky výlučne EM I.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Stylianos Alexiou</a:t>
            </a: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(1921 - 2013): vrstva FN - EM I (pod úrovňou EM IIB) v tholosovej hrobke v Lebene.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u="sng">
                <a:latin typeface="Comfortaa"/>
                <a:ea typeface="Comfortaa"/>
                <a:cs typeface="Comfortaa"/>
                <a:sym typeface="Comfortaa"/>
              </a:rPr>
              <a:t>P. Warren + J. Tzedhakis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: zdokumentovaná fáza EM I v Deble.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512100" y="1579300"/>
            <a:ext cx="8018400" cy="1325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98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83F0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81" name="Google Shape;181;p6"/>
          <p:cNvPicPr preferRelativeResize="0"/>
          <p:nvPr/>
        </p:nvPicPr>
        <p:blipFill rotWithShape="1">
          <a:blip r:embed="rId3">
            <a:alphaModFix/>
          </a:blip>
          <a:srcRect b="0" l="15739" r="11728" t="0"/>
          <a:stretch/>
        </p:blipFill>
        <p:spPr>
          <a:xfrm>
            <a:off x="111600" y="3816100"/>
            <a:ext cx="2206450" cy="304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3582" y="3816100"/>
            <a:ext cx="2433531" cy="304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2662" y="3816099"/>
            <a:ext cx="1809750" cy="304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6"/>
          <p:cNvPicPr preferRelativeResize="0"/>
          <p:nvPr/>
        </p:nvPicPr>
        <p:blipFill rotWithShape="1">
          <a:blip r:embed="rId6">
            <a:alphaModFix/>
          </a:blip>
          <a:srcRect b="0" l="17827" r="16048" t="0"/>
          <a:stretch/>
        </p:blipFill>
        <p:spPr>
          <a:xfrm>
            <a:off x="7006475" y="3818292"/>
            <a:ext cx="2010075" cy="303970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6"/>
          <p:cNvSpPr txBox="1"/>
          <p:nvPr/>
        </p:nvSpPr>
        <p:spPr>
          <a:xfrm>
            <a:off x="1613275" y="6578775"/>
            <a:ext cx="840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900">
                <a:solidFill>
                  <a:schemeClr val="dk1"/>
                </a:solidFill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Doro Levi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6" name="Google Shape;186;p6"/>
          <p:cNvSpPr txBox="1"/>
          <p:nvPr/>
        </p:nvSpPr>
        <p:spPr>
          <a:xfrm>
            <a:off x="3951950" y="6578775"/>
            <a:ext cx="1070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900">
                <a:solidFill>
                  <a:schemeClr val="dk1"/>
                </a:solidFill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Sinclair Hood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7" name="Google Shape;187;p6"/>
          <p:cNvSpPr txBox="1"/>
          <p:nvPr/>
        </p:nvSpPr>
        <p:spPr>
          <a:xfrm>
            <a:off x="5693750" y="6578775"/>
            <a:ext cx="1393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900">
                <a:solidFill>
                  <a:srgbClr val="111111"/>
                </a:solidFill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Stylianos Alexiou</a:t>
            </a:r>
            <a:endParaRPr sz="900">
              <a:solidFill>
                <a:srgbClr val="111111"/>
              </a:solidFill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8" name="Google Shape;188;p6"/>
          <p:cNvSpPr txBox="1"/>
          <p:nvPr/>
        </p:nvSpPr>
        <p:spPr>
          <a:xfrm>
            <a:off x="8125500" y="6578775"/>
            <a:ext cx="1070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900">
                <a:solidFill>
                  <a:schemeClr val="dk1"/>
                </a:solidFill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Peter Warren</a:t>
            </a:r>
            <a:endParaRPr sz="900">
              <a:solidFill>
                <a:schemeClr val="dk1"/>
              </a:solidFill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9" name="Google Shape;189;p6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 (EM I, 3100 - 2700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f658d4ab17_0_32"/>
          <p:cNvSpPr txBox="1"/>
          <p:nvPr/>
        </p:nvSpPr>
        <p:spPr>
          <a:xfrm>
            <a:off x="162200" y="2782500"/>
            <a:ext cx="3672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EM I</a:t>
            </a:r>
            <a:endParaRPr sz="7200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5" name="Google Shape;195;gf658d4ab17_0_32"/>
          <p:cNvSpPr txBox="1"/>
          <p:nvPr/>
        </p:nvSpPr>
        <p:spPr>
          <a:xfrm>
            <a:off x="3301550" y="2813250"/>
            <a:ext cx="4854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❏"/>
            </a:pPr>
            <a:r>
              <a:rPr lang="cs-CZ" sz="1700">
                <a:latin typeface="Comfortaa"/>
                <a:ea typeface="Comfortaa"/>
                <a:cs typeface="Comfortaa"/>
                <a:sym typeface="Comfortaa"/>
              </a:rPr>
              <a:t>prechod od neolitu k dobe bronzovej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❏"/>
            </a:pPr>
            <a:r>
              <a:rPr lang="cs-CZ" sz="1700">
                <a:latin typeface="Comfortaa"/>
                <a:ea typeface="Comfortaa"/>
                <a:cs typeface="Comfortaa"/>
                <a:sym typeface="Comfortaa"/>
              </a:rPr>
              <a:t>prvá maľovaná keramika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❏"/>
            </a:pPr>
            <a:r>
              <a:rPr lang="cs-CZ" sz="1700">
                <a:latin typeface="Comfortaa"/>
                <a:ea typeface="Comfortaa"/>
                <a:cs typeface="Comfortaa"/>
                <a:sym typeface="Comfortaa"/>
              </a:rPr>
              <a:t>medené nástroje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gf94b133ac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5978" y="1188175"/>
            <a:ext cx="2159370" cy="15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f94b133ac6_0_0"/>
          <p:cNvPicPr preferRelativeResize="0"/>
          <p:nvPr/>
        </p:nvPicPr>
        <p:blipFill rotWithShape="1">
          <a:blip r:embed="rId4">
            <a:alphaModFix/>
          </a:blip>
          <a:srcRect b="0" l="49955" r="34276" t="14646"/>
          <a:stretch/>
        </p:blipFill>
        <p:spPr>
          <a:xfrm rot="5400000">
            <a:off x="2160525" y="-879751"/>
            <a:ext cx="2281949" cy="641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f94b133ac6_0_0"/>
          <p:cNvSpPr txBox="1"/>
          <p:nvPr/>
        </p:nvSpPr>
        <p:spPr>
          <a:xfrm>
            <a:off x="6925875" y="1188175"/>
            <a:ext cx="1360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lt1"/>
                </a:solidFill>
                <a:highlight>
                  <a:srgbClr val="666666"/>
                </a:highlight>
                <a:latin typeface="Comfortaa"/>
                <a:ea typeface="Comfortaa"/>
                <a:cs typeface="Comfortaa"/>
                <a:sym typeface="Comfortaa"/>
              </a:rPr>
              <a:t>Trapeza Cave</a:t>
            </a:r>
            <a:endParaRPr sz="1000">
              <a:solidFill>
                <a:schemeClr val="lt1"/>
              </a:solidFill>
              <a:highlight>
                <a:srgbClr val="666666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03" name="Google Shape;203;gf94b133ac6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5975" y="2819850"/>
            <a:ext cx="2159375" cy="132725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f94b133ac6_0_0"/>
          <p:cNvSpPr txBox="1"/>
          <p:nvPr/>
        </p:nvSpPr>
        <p:spPr>
          <a:xfrm>
            <a:off x="6925875" y="2819838"/>
            <a:ext cx="1360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lt1"/>
                </a:solidFill>
                <a:highlight>
                  <a:srgbClr val="666666"/>
                </a:highlight>
                <a:latin typeface="Comfortaa"/>
                <a:ea typeface="Comfortaa"/>
                <a:cs typeface="Comfortaa"/>
                <a:sym typeface="Comfortaa"/>
              </a:rPr>
              <a:t>Psychro Cave</a:t>
            </a:r>
            <a:endParaRPr sz="1000">
              <a:solidFill>
                <a:schemeClr val="lt1"/>
              </a:solidFill>
              <a:highlight>
                <a:srgbClr val="666666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5" name="Google Shape;205;gf94b133ac6_0_0"/>
          <p:cNvSpPr/>
          <p:nvPr/>
        </p:nvSpPr>
        <p:spPr>
          <a:xfrm flipH="1" rot="10800000">
            <a:off x="4130463" y="2583335"/>
            <a:ext cx="93900" cy="90000"/>
          </a:xfrm>
          <a:prstGeom prst="ellipse">
            <a:avLst/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f94b133ac6_0_0"/>
          <p:cNvSpPr/>
          <p:nvPr/>
        </p:nvSpPr>
        <p:spPr>
          <a:xfrm flipH="1" rot="10800000">
            <a:off x="4203433" y="2874475"/>
            <a:ext cx="93900" cy="90000"/>
          </a:xfrm>
          <a:prstGeom prst="ellipse">
            <a:avLst/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f94b133ac6_0_0"/>
          <p:cNvSpPr txBox="1"/>
          <p:nvPr/>
        </p:nvSpPr>
        <p:spPr>
          <a:xfrm>
            <a:off x="-152550" y="4116450"/>
            <a:ext cx="9449100" cy="26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na konci neolitu otvorené osady pri Knosse a Phaiste; väčšina lokalít zdokumentovaná v jaskyniach (Trapeza, Psychro, Miamou)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EM I: niektoré jaskyne obývané naďalej; stúpa počet otvorených osád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o architektúre EM I málo info: 	</a:t>
            </a:r>
            <a:r>
              <a:rPr lang="cs-CZ" sz="1100" u="sng">
                <a:latin typeface="Comfortaa"/>
                <a:ea typeface="Comfortaa"/>
                <a:cs typeface="Comfortaa"/>
                <a:sym typeface="Comfortaa"/>
              </a:rPr>
              <a:t>Mochlos 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(stopy po obdĺžnikových budovách)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              	</a:t>
            </a:r>
            <a:r>
              <a:rPr lang="cs-CZ" sz="1100" u="sng">
                <a:latin typeface="Comfortaa"/>
                <a:ea typeface="Comfortaa"/>
                <a:cs typeface="Comfortaa"/>
                <a:sym typeface="Comfortaa"/>
              </a:rPr>
              <a:t>Debla 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(voľne stojace budovy - pastierske ?)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18288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     	</a:t>
            </a:r>
            <a:r>
              <a:rPr lang="cs-CZ" sz="11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Ellenes Amariou</a:t>
            </a: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(bloky budov, 1 samostatne stojaca)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18288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  	</a:t>
            </a:r>
            <a:r>
              <a:rPr lang="cs-CZ" sz="11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Phaistos </a:t>
            </a: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(obdĺžniková miestnosť + červená podlaha)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  </a:t>
            </a: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 </a:t>
            </a: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Knossos + Phaistos: otvorené “dediny” (sídliská) = málo dokladov 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región Lasithi: 15 lokalít obývaný v priebehu LN - EM I (2 jaskyne, 13 otvorených osád)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 u="sng">
                <a:latin typeface="Comfortaa"/>
                <a:ea typeface="Comfortaa"/>
                <a:cs typeface="Comfortaa"/>
                <a:sym typeface="Comfortaa"/>
              </a:rPr>
              <a:t>Trapeza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 (“</a:t>
            </a:r>
            <a:r>
              <a:rPr lang="cs-CZ" sz="11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Minoův stůl”</a:t>
            </a:r>
            <a:r>
              <a:rPr b="1" lang="cs-CZ" sz="11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)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: najstaršie nálezisko; chov oviec, nádoby na varenie a skladovanie; kontakt s pobrežím (obsidián, mušle)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 u="sng">
                <a:latin typeface="Comfortaa"/>
                <a:ea typeface="Comfortaa"/>
                <a:cs typeface="Comfortaa"/>
                <a:sym typeface="Comfortaa"/>
              </a:rPr>
              <a:t>Psychro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 (rodisko Dia): doklad domestikácie vola, ošípané, psy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208" name="Google Shape;208;gf94b133ac6_0_0"/>
          <p:cNvCxnSpPr>
            <a:stCxn id="205" idx="6"/>
            <a:endCxn id="200" idx="1"/>
          </p:cNvCxnSpPr>
          <p:nvPr/>
        </p:nvCxnSpPr>
        <p:spPr>
          <a:xfrm flipH="1" rot="10800000">
            <a:off x="4224363" y="1938335"/>
            <a:ext cx="2701500" cy="6900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9" name="Google Shape;209;gf94b133ac6_0_0"/>
          <p:cNvCxnSpPr>
            <a:stCxn id="206" idx="7"/>
            <a:endCxn id="203" idx="1"/>
          </p:cNvCxnSpPr>
          <p:nvPr/>
        </p:nvCxnSpPr>
        <p:spPr>
          <a:xfrm>
            <a:off x="4283582" y="2951295"/>
            <a:ext cx="2642400" cy="5322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0" name="Google Shape;210;gf94b133ac6_0_0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 (EM I, 3100 - 2700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1" name="Google Shape;211;gf94b133ac6_0_0"/>
          <p:cNvSpPr txBox="1"/>
          <p:nvPr/>
        </p:nvSpPr>
        <p:spPr>
          <a:xfrm>
            <a:off x="5139000" y="564100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Osídlenie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f9754beedf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49053" cy="65532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17" name="Google Shape;217;gf9754beedf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171162" y="3631813"/>
            <a:ext cx="4572576" cy="157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18" name="Google Shape;218;gf9754beedf_0_10"/>
          <p:cNvSpPr txBox="1"/>
          <p:nvPr/>
        </p:nvSpPr>
        <p:spPr>
          <a:xfrm>
            <a:off x="3427800" y="152400"/>
            <a:ext cx="57162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osadníci EM I = prví pastieri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archeologické doklady o spôsobe života nielen z oblasti Lasithi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 malých skupinách priniesli ovce, kozy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dôležitý faktor kvalitné pastviny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FN - EM I črepy nádob určených na varenie mlieka, výrobu syrov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19" name="Google Shape;219;gf9754beedf_0_10"/>
          <p:cNvPicPr preferRelativeResize="0"/>
          <p:nvPr/>
        </p:nvPicPr>
        <p:blipFill rotWithShape="1">
          <a:blip r:embed="rId5">
            <a:alphaModFix/>
          </a:blip>
          <a:srcRect b="8647" l="30710" r="22236" t="21559"/>
          <a:stretch/>
        </p:blipFill>
        <p:spPr>
          <a:xfrm rot="5400000">
            <a:off x="4872825" y="2590426"/>
            <a:ext cx="4567675" cy="36698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gf90452981b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250" y="3889725"/>
            <a:ext cx="2096250" cy="27132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f90452981b_0_13"/>
          <p:cNvSpPr txBox="1"/>
          <p:nvPr/>
        </p:nvSpPr>
        <p:spPr>
          <a:xfrm>
            <a:off x="492575" y="1514825"/>
            <a:ext cx="34431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u="sng">
                <a:latin typeface="Comfortaa"/>
                <a:ea typeface="Comfortaa"/>
                <a:cs typeface="Comfortaa"/>
                <a:sym typeface="Comfortaa"/>
              </a:rPr>
              <a:t>Pyrgos Ware</a:t>
            </a:r>
            <a:endParaRPr sz="1200" u="sng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vysoký leštený kalich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prevŕtané ucho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čierna/sivá/hnedá farba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výzdoba je imitáciou dreva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typický pre severnú Krétu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príležitostne na juhu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koncom EM I sa rýchlo vytráca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6" name="Google Shape;226;gf90452981b_0_13"/>
          <p:cNvSpPr txBox="1"/>
          <p:nvPr/>
        </p:nvSpPr>
        <p:spPr>
          <a:xfrm>
            <a:off x="4608250" y="1514825"/>
            <a:ext cx="45357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u="sng">
                <a:latin typeface="Comfortaa"/>
                <a:ea typeface="Comfortaa"/>
                <a:cs typeface="Comfortaa"/>
                <a:sym typeface="Comfortaa"/>
              </a:rPr>
              <a:t>Incised/Scored Ware</a:t>
            </a:r>
            <a:endParaRPr sz="1200" u="sng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tmavé leštené džbány a pyxidy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rezané vzory - čiary, rybia kosť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typické pre severnú Krétu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kykladský import ?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podobné fáze Kampos EC I (kultúra Grotta-Pelos)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27" name="Google Shape;227;gf90452981b_0_13"/>
          <p:cNvPicPr preferRelativeResize="0"/>
          <p:nvPr/>
        </p:nvPicPr>
        <p:blipFill rotWithShape="1">
          <a:blip r:embed="rId4">
            <a:alphaModFix/>
          </a:blip>
          <a:srcRect b="8572" l="5253" r="8902" t="12269"/>
          <a:stretch/>
        </p:blipFill>
        <p:spPr>
          <a:xfrm>
            <a:off x="4819925" y="4647600"/>
            <a:ext cx="3180376" cy="19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f90452981b_0_13"/>
          <p:cNvPicPr preferRelativeResize="0"/>
          <p:nvPr/>
        </p:nvPicPr>
        <p:blipFill rotWithShape="1">
          <a:blip r:embed="rId5">
            <a:alphaModFix/>
          </a:blip>
          <a:srcRect b="6375" l="8622" r="6177" t="0"/>
          <a:stretch/>
        </p:blipFill>
        <p:spPr>
          <a:xfrm>
            <a:off x="7020948" y="3270300"/>
            <a:ext cx="1588277" cy="14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f90452981b_0_13"/>
          <p:cNvSpPr txBox="1"/>
          <p:nvPr/>
        </p:nvSpPr>
        <p:spPr>
          <a:xfrm>
            <a:off x="9925825" y="1878100"/>
            <a:ext cx="489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gf90452981b_0_13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 (EM I, 3100 - 2700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1" name="Google Shape;231;gf90452981b_0_13"/>
          <p:cNvSpPr txBox="1"/>
          <p:nvPr/>
        </p:nvSpPr>
        <p:spPr>
          <a:xfrm>
            <a:off x="5139000" y="587700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Keramika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f90452981b_0_28"/>
          <p:cNvSpPr txBox="1"/>
          <p:nvPr/>
        </p:nvSpPr>
        <p:spPr>
          <a:xfrm>
            <a:off x="654350" y="1614650"/>
            <a:ext cx="3492600" cy="24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Ayios Onouphrios Ware</a:t>
            </a:r>
            <a:endParaRPr sz="12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obľúbené džbány, poháre,misky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červená až hnedá farba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skupina rovnobežných čiar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keramika typická pre centrálnu       a severnú časť Kréty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just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just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37" name="Google Shape;237;gf90452981b_0_28"/>
          <p:cNvPicPr preferRelativeResize="0"/>
          <p:nvPr/>
        </p:nvPicPr>
        <p:blipFill rotWithShape="1">
          <a:blip r:embed="rId3">
            <a:alphaModFix/>
          </a:blip>
          <a:srcRect b="4684" l="11637" r="0" t="17117"/>
          <a:stretch/>
        </p:blipFill>
        <p:spPr>
          <a:xfrm>
            <a:off x="858850" y="3848950"/>
            <a:ext cx="2387825" cy="2816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f90452981b_0_28"/>
          <p:cNvSpPr txBox="1"/>
          <p:nvPr/>
        </p:nvSpPr>
        <p:spPr>
          <a:xfrm>
            <a:off x="5097675" y="1614650"/>
            <a:ext cx="39942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u="sng">
                <a:latin typeface="Comfortaa"/>
                <a:ea typeface="Comfortaa"/>
                <a:cs typeface="Comfortaa"/>
                <a:sym typeface="Comfortaa"/>
              </a:rPr>
              <a:t>Lebena Ware</a:t>
            </a:r>
            <a:endParaRPr sz="1200" u="sng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nízke tvary - taniere, misky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okrúhle dno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výzdoba podobná </a:t>
            </a: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Ayios Onouphrios Ware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sever a juh centrálnej Kréty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39" name="Google Shape;239;gf90452981b_0_28"/>
          <p:cNvPicPr preferRelativeResize="0"/>
          <p:nvPr/>
        </p:nvPicPr>
        <p:blipFill rotWithShape="1">
          <a:blip r:embed="rId4">
            <a:alphaModFix/>
          </a:blip>
          <a:srcRect b="15237" l="11221" r="12645" t="33869"/>
          <a:stretch/>
        </p:blipFill>
        <p:spPr>
          <a:xfrm>
            <a:off x="4546375" y="4555000"/>
            <a:ext cx="4096100" cy="17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f90452981b_0_28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 (EM I, 3100 - 2700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1" name="Google Shape;241;gf90452981b_0_28"/>
          <p:cNvSpPr txBox="1"/>
          <p:nvPr/>
        </p:nvSpPr>
        <p:spPr>
          <a:xfrm>
            <a:off x="5149875" y="587675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Keramika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929ea727b9_0_24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 (EM I, 3100 - 2700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7" name="Google Shape;247;g2929ea727b9_0_24"/>
          <p:cNvSpPr txBox="1"/>
          <p:nvPr/>
        </p:nvSpPr>
        <p:spPr>
          <a:xfrm>
            <a:off x="5149875" y="587675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Architektúra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8" name="Google Shape;248;g2929ea727b9_0_24"/>
          <p:cNvSpPr txBox="1"/>
          <p:nvPr/>
        </p:nvSpPr>
        <p:spPr>
          <a:xfrm>
            <a:off x="163175" y="1414925"/>
            <a:ext cx="7016100" cy="29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jaskyne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pretrváva z FN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horské oblasti (Miamou, Trapeza, Zakro, Agia Photia)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stupeň ochrany (živly, nepriatelia)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sociálna izolácia, náročný prístup </a:t>
            </a:r>
            <a:r>
              <a:rPr b="1" lang="cs-CZ" sz="1200">
                <a:solidFill>
                  <a:srgbClr val="980000"/>
                </a:solidFill>
                <a:latin typeface="Comfortaa"/>
                <a:ea typeface="Comfortaa"/>
                <a:cs typeface="Comfortaa"/>
                <a:sym typeface="Comfortaa"/>
              </a:rPr>
              <a:t>X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 pokrok v poľnohospodárstve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opustenie jaskýň = náhly rozkvet vidieku + sociálneho povedomia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prvé stavby EMI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Phaistos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 - črepy </a:t>
            </a: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Ayios Onouphrios Ware II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○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steny z nahrubo opracovaných kameňov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○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obdĺžnikové miestnosti, dvor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○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podlaha červený štuk (prvé použitie farby!)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49" name="Google Shape;249;g2929ea727b9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7525" y="3623250"/>
            <a:ext cx="4311601" cy="303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f9754beedf_0_31"/>
          <p:cNvSpPr txBox="1"/>
          <p:nvPr/>
        </p:nvSpPr>
        <p:spPr>
          <a:xfrm>
            <a:off x="-121800" y="1862613"/>
            <a:ext cx="78183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absencia kamenných misiek v Lebene = odvetvie ešte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nezačalo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FN budova v Knosse: 2 preddynastické egyptské misky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absencia krétskych nálezov EM I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55" name="Google Shape;255;gf9754beedf_0_31"/>
          <p:cNvPicPr preferRelativeResize="0"/>
          <p:nvPr/>
        </p:nvPicPr>
        <p:blipFill rotWithShape="1">
          <a:blip r:embed="rId3">
            <a:alphaModFix/>
          </a:blip>
          <a:srcRect b="10265" l="0" r="0" t="0"/>
          <a:stretch/>
        </p:blipFill>
        <p:spPr>
          <a:xfrm>
            <a:off x="5288175" y="1800713"/>
            <a:ext cx="2260674" cy="14075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56" name="Google Shape;256;gf9754beedf_0_31"/>
          <p:cNvPicPr preferRelativeResize="0"/>
          <p:nvPr/>
        </p:nvPicPr>
        <p:blipFill rotWithShape="1">
          <a:blip r:embed="rId4">
            <a:alphaModFix/>
          </a:blip>
          <a:srcRect b="6655" l="0" r="0" t="0"/>
          <a:stretch/>
        </p:blipFill>
        <p:spPr>
          <a:xfrm>
            <a:off x="7779267" y="1749738"/>
            <a:ext cx="1116283" cy="14585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57" name="Google Shape;257;gf9754beedf_0_31"/>
          <p:cNvSpPr txBox="1"/>
          <p:nvPr/>
        </p:nvSpPr>
        <p:spPr>
          <a:xfrm>
            <a:off x="-121800" y="4110450"/>
            <a:ext cx="49374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 kontexte EM I žiaden kov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jeden nález medenej dýky z obdobia FN v Knosse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8" name="Google Shape;258;gf9754beedf_0_31"/>
          <p:cNvSpPr txBox="1"/>
          <p:nvPr/>
        </p:nvSpPr>
        <p:spPr>
          <a:xfrm>
            <a:off x="0" y="1404538"/>
            <a:ext cx="49374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Kameň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9" name="Google Shape;259;gf9754beedf_0_31"/>
          <p:cNvSpPr txBox="1"/>
          <p:nvPr/>
        </p:nvSpPr>
        <p:spPr>
          <a:xfrm>
            <a:off x="0" y="3504750"/>
            <a:ext cx="49374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Kovy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0" name="Google Shape;260;gf9754beedf_0_31"/>
          <p:cNvSpPr txBox="1"/>
          <p:nvPr/>
        </p:nvSpPr>
        <p:spPr>
          <a:xfrm>
            <a:off x="0" y="5047275"/>
            <a:ext cx="49374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Kontakty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1" name="Google Shape;261;gf9754beedf_0_31"/>
          <p:cNvSpPr txBox="1"/>
          <p:nvPr/>
        </p:nvSpPr>
        <p:spPr>
          <a:xfrm>
            <a:off x="-121800" y="5702425"/>
            <a:ext cx="49374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nádoby </a:t>
            </a: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Incised Ware = kontakt s Grotta-Pelos v EC I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predpokladaný kontakt so Z Anatóliou a Levantou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2" name="Google Shape;262;gf9754beedf_0_31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 (EM I, 3100 - 2700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365850" y="2758500"/>
            <a:ext cx="8412300" cy="26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Watrous, L. V. 2001: Review of Aegean Prehistory III</a:t>
            </a:r>
            <a:b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Branigan, K. 1998: Pre-Palatial. The Foundations of Palatial Crete</a:t>
            </a:r>
            <a:b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Betancourt, P. P. 1985: The history of Minoan Pottery</a:t>
            </a:r>
            <a:b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Whitlaw, T. M. 2004: Alternative Pathways to Complexity in the Southern Aegean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2" name="Google Shape;92;p2"/>
          <p:cNvSpPr txBox="1"/>
          <p:nvPr/>
        </p:nvSpPr>
        <p:spPr>
          <a:xfrm rot="-388819">
            <a:off x="-35066" y="926710"/>
            <a:ext cx="9143923" cy="7080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400">
                <a:solidFill>
                  <a:srgbClr val="888888"/>
                </a:solidFill>
                <a:latin typeface="Comfortaa"/>
                <a:ea typeface="Comfortaa"/>
                <a:cs typeface="Comfortaa"/>
                <a:sym typeface="Comfortaa"/>
              </a:rPr>
              <a:t>BIBLIOGRAFIA</a:t>
            </a:r>
            <a:endParaRPr sz="3400">
              <a:solidFill>
                <a:srgbClr val="88888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93" name="Google Shape;93;p2"/>
          <p:cNvCxnSpPr/>
          <p:nvPr/>
        </p:nvCxnSpPr>
        <p:spPr>
          <a:xfrm flipH="1" rot="10800000">
            <a:off x="34750" y="1135375"/>
            <a:ext cx="9117000" cy="1042500"/>
          </a:xfrm>
          <a:prstGeom prst="straightConnector1">
            <a:avLst/>
          </a:prstGeom>
          <a:noFill/>
          <a:ln cap="flat" cmpd="sng" w="38100">
            <a:solidFill>
              <a:srgbClr val="D5A6BD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f658d4ab17_0_37"/>
          <p:cNvSpPr txBox="1"/>
          <p:nvPr/>
        </p:nvSpPr>
        <p:spPr>
          <a:xfrm>
            <a:off x="173775" y="1774675"/>
            <a:ext cx="3672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EM IIA</a:t>
            </a:r>
            <a:endParaRPr sz="7200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8" name="Google Shape;268;gf658d4ab17_0_37"/>
          <p:cNvSpPr txBox="1"/>
          <p:nvPr/>
        </p:nvSpPr>
        <p:spPr>
          <a:xfrm>
            <a:off x="3846075" y="1805425"/>
            <a:ext cx="51435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cs-CZ" sz="1700">
                <a:latin typeface="Comfortaa"/>
                <a:ea typeface="Comfortaa"/>
                <a:cs typeface="Comfortaa"/>
                <a:sym typeface="Comfortaa"/>
              </a:rPr>
              <a:t>vznik distribučnej siete a zahraničného obchodu sprostredkovaného kykladským obyvateľstvom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9" name="Google Shape;269;gf658d4ab17_0_37"/>
          <p:cNvSpPr txBox="1"/>
          <p:nvPr/>
        </p:nvSpPr>
        <p:spPr>
          <a:xfrm>
            <a:off x="173775" y="3977525"/>
            <a:ext cx="3672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EM IIB</a:t>
            </a:r>
            <a:endParaRPr sz="7200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0" name="Google Shape;270;gf658d4ab17_0_37"/>
          <p:cNvSpPr txBox="1"/>
          <p:nvPr/>
        </p:nvSpPr>
        <p:spPr>
          <a:xfrm>
            <a:off x="3975300" y="4008275"/>
            <a:ext cx="5014200" cy="16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cs-CZ" sz="1700">
                <a:latin typeface="Comfortaa"/>
                <a:ea typeface="Comfortaa"/>
                <a:cs typeface="Comfortaa"/>
                <a:sym typeface="Comfortaa"/>
              </a:rPr>
              <a:t>iniciatívu preberá Kréta - nové keramické typy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cs-CZ" sz="1700">
                <a:latin typeface="Comfortaa"/>
                <a:ea typeface="Comfortaa"/>
                <a:cs typeface="Comfortaa"/>
                <a:sym typeface="Comfortaa"/>
              </a:rPr>
              <a:t>koniec importu z Kykladských ostrovov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cs-CZ" sz="1700">
                <a:latin typeface="Comfortaa"/>
                <a:ea typeface="Comfortaa"/>
                <a:cs typeface="Comfortaa"/>
                <a:sym typeface="Comfortaa"/>
              </a:rPr>
              <a:t>kryštalizácia regionálnych centier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f9754beedf_0_25"/>
          <p:cNvSpPr/>
          <p:nvPr/>
        </p:nvSpPr>
        <p:spPr>
          <a:xfrm>
            <a:off x="7279483" y="5156381"/>
            <a:ext cx="176700" cy="181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741B47"/>
          </a:solidFill>
          <a:ln cap="flat" cmpd="sng" w="952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f9754beedf_0_25"/>
          <p:cNvSpPr txBox="1"/>
          <p:nvPr/>
        </p:nvSpPr>
        <p:spPr>
          <a:xfrm>
            <a:off x="7214823" y="5091032"/>
            <a:ext cx="579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300">
                <a:highlight>
                  <a:srgbClr val="D5A6BD"/>
                </a:highlight>
                <a:latin typeface="Comfortaa"/>
                <a:ea typeface="Comfortaa"/>
                <a:cs typeface="Comfortaa"/>
                <a:sym typeface="Comfortaa"/>
              </a:rPr>
              <a:t>Vasiliki</a:t>
            </a:r>
            <a:endParaRPr b="1" sz="1300">
              <a:highlight>
                <a:srgbClr val="D5A6B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7" name="Google Shape;277;gf9754beedf_0_25"/>
          <p:cNvSpPr txBox="1"/>
          <p:nvPr/>
        </p:nvSpPr>
        <p:spPr>
          <a:xfrm>
            <a:off x="0" y="1601975"/>
            <a:ext cx="91440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EM II = vrchol kultúrneho vývoja ranej doby bronzovej na Kréte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3 hlavné lokality: </a:t>
            </a: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Vasiliki 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a </a:t>
            </a: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Myrtos 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(vrchol v EM IIB), </a:t>
            </a: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Trypiti 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(vrchol v EM III)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domové komplexy s viacerými miestnosťami, kamennou podmurovkou, múrmi s nepálených tehál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 drevenou konštrukciou alebo bez nej, maľované omietky a podlahy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8" name="Google Shape;278;gf9754beedf_0_25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 (EM II, 2700 - 2150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9" name="Google Shape;279;gf9754beedf_0_25"/>
          <p:cNvSpPr txBox="1"/>
          <p:nvPr/>
        </p:nvSpPr>
        <p:spPr>
          <a:xfrm>
            <a:off x="5139000" y="591875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Osídlenie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80" name="Google Shape;280;gf9754beedf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25975"/>
            <a:ext cx="9144000" cy="284000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f9754beedf_0_25"/>
          <p:cNvSpPr/>
          <p:nvPr/>
        </p:nvSpPr>
        <p:spPr>
          <a:xfrm>
            <a:off x="4322667" y="5420628"/>
            <a:ext cx="176700" cy="181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C0000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f9754beedf_0_25"/>
          <p:cNvSpPr/>
          <p:nvPr/>
        </p:nvSpPr>
        <p:spPr>
          <a:xfrm>
            <a:off x="6789042" y="5292628"/>
            <a:ext cx="176700" cy="181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C0000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f9754beedf_0_25"/>
          <p:cNvSpPr/>
          <p:nvPr/>
        </p:nvSpPr>
        <p:spPr>
          <a:xfrm>
            <a:off x="7279476" y="5156375"/>
            <a:ext cx="176700" cy="181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C0000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f9754beedf_0_25"/>
          <p:cNvSpPr txBox="1"/>
          <p:nvPr/>
        </p:nvSpPr>
        <p:spPr>
          <a:xfrm>
            <a:off x="4425600" y="5311425"/>
            <a:ext cx="713400" cy="3693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2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Trypiti</a:t>
            </a:r>
            <a:endParaRPr b="1" sz="12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gf9b4dfc329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2708" y="1388600"/>
            <a:ext cx="3421293" cy="2565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90" name="Google Shape;290;gf9b4dfc329_0_13"/>
          <p:cNvPicPr preferRelativeResize="0"/>
          <p:nvPr/>
        </p:nvPicPr>
        <p:blipFill rotWithShape="1">
          <a:blip r:embed="rId4">
            <a:alphaModFix/>
          </a:blip>
          <a:srcRect b="0" l="0" r="1068" t="0"/>
          <a:stretch/>
        </p:blipFill>
        <p:spPr>
          <a:xfrm>
            <a:off x="60900" y="805600"/>
            <a:ext cx="4969725" cy="2641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f9b4dfc329_0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2691" y="4292025"/>
            <a:ext cx="3421308" cy="2565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92" name="Google Shape;292;gf9b4dfc329_0_13"/>
          <p:cNvSpPr txBox="1"/>
          <p:nvPr/>
        </p:nvSpPr>
        <p:spPr>
          <a:xfrm>
            <a:off x="0" y="3954575"/>
            <a:ext cx="5760900" cy="26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Amer. archeolog Seager: lokalita objavená 1903-1906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ďalší výskum: Platon (1956), Zios (1970-1982)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komplex pripomínajúci neskoršie paláce; 80 x 40 m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technika hrazdeného zdiva na kamennej podmurovke (podezdívce)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Zois: 4 časti, rovnako veľké domy so spoločnou stenou = sídliskový komplex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obytné domy, úložné priestory, chodby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JZ krídlo na úrovni zeme; JV krídlo vo forme suterénu; západný dvorec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2 typy domov: “Červený dom” (Red House), “Západný dom” (West House)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krídla datované do mierne odlišných období v rámci EM IIB (Zois)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zničené 3 požiarmi; vždy nanovo obnovené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3" name="Google Shape;293;gf9b4dfc329_0_13"/>
          <p:cNvSpPr txBox="1"/>
          <p:nvPr/>
        </p:nvSpPr>
        <p:spPr>
          <a:xfrm>
            <a:off x="5722700" y="6504000"/>
            <a:ext cx="1529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100"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“Red House”</a:t>
            </a:r>
            <a:endParaRPr b="1" sz="11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4" name="Google Shape;294;gf9b4dfc329_0_13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 (EM II, 2700 - 2150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5" name="Google Shape;295;gf9b4dfc329_0_13"/>
          <p:cNvSpPr txBox="1"/>
          <p:nvPr/>
        </p:nvSpPr>
        <p:spPr>
          <a:xfrm>
            <a:off x="5139000" y="594163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Vasiliki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f9b4dfc329_0_25"/>
          <p:cNvSpPr txBox="1"/>
          <p:nvPr/>
        </p:nvSpPr>
        <p:spPr>
          <a:xfrm>
            <a:off x="0" y="3328513"/>
            <a:ext cx="6228900" cy="1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1967 - 1968; 30 x 50 m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osada: 65 miestností, chodby, dvory, hradba s 2 vchodmi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Interpretácia: </a:t>
            </a:r>
            <a:r>
              <a:rPr lang="cs-CZ" sz="1100" u="sng">
                <a:latin typeface="Comfortaa"/>
                <a:ea typeface="Comfortaa"/>
                <a:cs typeface="Comfortaa"/>
                <a:sym typeface="Comfortaa"/>
              </a:rPr>
              <a:t>P. Warren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 (komplex so spoločnou kuchyňou)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   </a:t>
            </a:r>
            <a:r>
              <a:rPr lang="cs-CZ" sz="1100" u="sng">
                <a:latin typeface="Comfortaa"/>
                <a:ea typeface="Comfortaa"/>
                <a:cs typeface="Comfortaa"/>
                <a:sym typeface="Comfortaa"/>
              </a:rPr>
              <a:t>Whitelaw 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(5 rodín)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2 stavebné fázy = keramika   EM IIA: drobný keramický tovar tmavej farby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     EM IIB: obmedzené množstvo svetlej keramiky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lokalita zničená požiarom    - rádiokarbónové dat. = medzi 2292 a 1770 BC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		                - termoluminiscenčné dat. = medzi 2580 a 2170 BC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1" name="Google Shape;301;gf9b4dfc329_0_25"/>
          <p:cNvSpPr txBox="1"/>
          <p:nvPr/>
        </p:nvSpPr>
        <p:spPr>
          <a:xfrm>
            <a:off x="0" y="5188475"/>
            <a:ext cx="9305100" cy="15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●"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EM IIA: hrnčiarska dielňa (Rooms 49, 51), opevnenie, jednoduchá konštrukcia stien, jednopatrové domy (niekedy prístupné zhora).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●"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EM IIB:	</a:t>
            </a:r>
            <a:r>
              <a:rPr lang="cs-CZ" sz="11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Warren</a:t>
            </a: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 - komplex spravovaný ústredným orgánom (špecializované, skladovacie, kultové miestnosti).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          	</a:t>
            </a:r>
            <a:r>
              <a:rPr lang="cs-CZ" sz="11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Branigan</a:t>
            </a: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- komplex ako sídlo jedného vládcu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	  	</a:t>
            </a:r>
            <a:r>
              <a:rPr lang="cs-CZ" sz="11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Whitelaw</a:t>
            </a: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- aglomerácia piatich/šiestich nezávislých jednotiek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●"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doklad nárastu osídlenia (EM IIA až EM IIB) = analýza spojov stien a nálezov (viacpočetné priestory rovnakého typu) 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●"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bez dôkazov existencie sociálnej hierarchie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2" name="Google Shape;302;gf9b4dfc329_0_25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 (EM II, 2700 - 2150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3" name="Google Shape;303;gf9b4dfc329_0_25"/>
          <p:cNvSpPr txBox="1"/>
          <p:nvPr/>
        </p:nvSpPr>
        <p:spPr>
          <a:xfrm>
            <a:off x="5139000" y="605075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Myrtos (Fournou Korifi)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04" name="Google Shape;304;gf9b4dfc329_0_25" title="FOURNOU KORIFI 0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9000" y="1218607"/>
            <a:ext cx="3952950" cy="296469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05" name="Google Shape;305;gf9b4dfc329_0_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218600"/>
            <a:ext cx="5014150" cy="15573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6" name="Google Shape;306;gf9b4dfc329_0_25"/>
          <p:cNvCxnSpPr>
            <a:endCxn id="304" idx="1"/>
          </p:cNvCxnSpPr>
          <p:nvPr/>
        </p:nvCxnSpPr>
        <p:spPr>
          <a:xfrm>
            <a:off x="3775800" y="2496953"/>
            <a:ext cx="1363200" cy="204000"/>
          </a:xfrm>
          <a:prstGeom prst="straightConnector1">
            <a:avLst/>
          </a:prstGeom>
          <a:noFill/>
          <a:ln cap="flat" cmpd="sng" w="9525">
            <a:solidFill>
              <a:srgbClr val="741B47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7a0e1436b3_0_47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 (EM II, 2700 - 2150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2" name="Google Shape;312;g17a0e1436b3_0_47"/>
          <p:cNvSpPr txBox="1"/>
          <p:nvPr/>
        </p:nvSpPr>
        <p:spPr>
          <a:xfrm>
            <a:off x="5139000" y="605075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Myrtos (Fournou Korifi)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13" name="Google Shape;313;g17a0e1436b3_0_47"/>
          <p:cNvPicPr preferRelativeResize="0"/>
          <p:nvPr/>
        </p:nvPicPr>
        <p:blipFill rotWithShape="1">
          <a:blip r:embed="rId3">
            <a:alphaModFix/>
          </a:blip>
          <a:srcRect b="8238" l="1860" r="7395" t="2603"/>
          <a:stretch/>
        </p:blipFill>
        <p:spPr>
          <a:xfrm>
            <a:off x="5811800" y="1154050"/>
            <a:ext cx="3332200" cy="43278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14" name="Google Shape;314;g17a0e1436b3_0_47"/>
          <p:cNvSpPr txBox="1"/>
          <p:nvPr/>
        </p:nvSpPr>
        <p:spPr>
          <a:xfrm>
            <a:off x="321900" y="1287650"/>
            <a:ext cx="287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g17a0e1436b3_0_47"/>
          <p:cNvSpPr txBox="1"/>
          <p:nvPr/>
        </p:nvSpPr>
        <p:spPr>
          <a:xfrm>
            <a:off x="0" y="605075"/>
            <a:ext cx="31929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Bohyňa z Myrtos</a:t>
            </a:r>
            <a:endParaRPr b="1"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16" name="Google Shape;316;g17a0e1436b3_0_47"/>
          <p:cNvPicPr preferRelativeResize="0"/>
          <p:nvPr/>
        </p:nvPicPr>
        <p:blipFill rotWithShape="1">
          <a:blip r:embed="rId4">
            <a:alphaModFix/>
          </a:blip>
          <a:srcRect b="11184" l="6299" r="6447" t="9038"/>
          <a:stretch/>
        </p:blipFill>
        <p:spPr>
          <a:xfrm>
            <a:off x="3549699" y="3481200"/>
            <a:ext cx="2716126" cy="3324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17" name="Google Shape;317;g17a0e1436b3_0_47"/>
          <p:cNvSpPr/>
          <p:nvPr/>
        </p:nvSpPr>
        <p:spPr>
          <a:xfrm rot="1653378">
            <a:off x="6069638" y="3649339"/>
            <a:ext cx="760019" cy="1054824"/>
          </a:xfrm>
          <a:prstGeom prst="ellipse">
            <a:avLst/>
          </a:prstGeom>
          <a:noFill/>
          <a:ln cap="flat" cmpd="sng" w="381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8" name="Google Shape;318;g17a0e1436b3_0_47"/>
          <p:cNvSpPr txBox="1"/>
          <p:nvPr/>
        </p:nvSpPr>
        <p:spPr>
          <a:xfrm>
            <a:off x="0" y="1154050"/>
            <a:ext cx="5429100" cy="44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EM IIB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východná stena miestnosti 92 (JZ výkopu)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položená na podstavci -  13 cm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92 = </a:t>
            </a: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“svätyňa”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 - predchodca minojských domových svätýň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postava + stojan (= oltár)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89 lebka mladého muža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91 množstvo nádob (= vybavenie svätyne)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91 lavica a vaňa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vrchnák nádoby: dlhé hrdlo, malá hlava, prepichnuté uši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džbán v ľavej ruke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Funkcia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džbán na vodu/víno/olej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Interpretácia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antropomorfná nádoba na oltári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pravdepodobne súčasť svätyne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7b23e068ae_0_10"/>
          <p:cNvSpPr txBox="1"/>
          <p:nvPr/>
        </p:nvSpPr>
        <p:spPr>
          <a:xfrm>
            <a:off x="144075" y="978850"/>
            <a:ext cx="3927300" cy="24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Radiokarbonová metoda</a:t>
            </a:r>
            <a:r>
              <a:rPr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 - tato chemicko-fyzikální metoda je založena na </a:t>
            </a:r>
            <a:r>
              <a:rPr b="1"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sledování poměru izotopu uhlíku </a:t>
            </a:r>
            <a:r>
              <a:rPr b="1" baseline="30000"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14</a:t>
            </a:r>
            <a:r>
              <a:rPr b="1"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C ku </a:t>
            </a:r>
            <a:r>
              <a:rPr b="1" baseline="30000"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12</a:t>
            </a:r>
            <a:r>
              <a:rPr b="1"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r>
              <a:rPr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 v pozůstatcích živých organismů. Radioaktivní forma uhlíku (</a:t>
            </a:r>
            <a:r>
              <a:rPr baseline="30000"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14</a:t>
            </a:r>
            <a:r>
              <a:rPr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C) se totiž fotosyntézou dostává do rostlin a odtud do potravního řetězce. Příjem radioaktivního uhlíku pak končí přerušením účasti vzorku v uhlíkovém koloběhu, tedy smrtí organismu, a od tohoto okamžiku začíná přeměna </a:t>
            </a:r>
            <a:r>
              <a:rPr baseline="30000"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14</a:t>
            </a:r>
            <a:r>
              <a:rPr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C s poločasem rozpadu na </a:t>
            </a:r>
            <a:r>
              <a:rPr baseline="30000"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12</a:t>
            </a:r>
            <a:r>
              <a:rPr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C 5730 let. Množství zbylého </a:t>
            </a:r>
            <a:r>
              <a:rPr baseline="30000"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14</a:t>
            </a:r>
            <a:r>
              <a:rPr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C v nalezeném zbytku organismu se změří a dle jeho množství je pak možné určit jeho absolutní stáří.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24" name="Google Shape;324;g17b23e068ae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075" y="3474550"/>
            <a:ext cx="3829604" cy="318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17b23e068ae_0_10"/>
          <p:cNvSpPr txBox="1"/>
          <p:nvPr/>
        </p:nvSpPr>
        <p:spPr>
          <a:xfrm>
            <a:off x="4858250" y="978850"/>
            <a:ext cx="3999600" cy="17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100">
                <a:solidFill>
                  <a:srgbClr val="202124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Termoluminiscenční metoda</a:t>
            </a:r>
            <a:r>
              <a:rPr lang="cs-CZ" sz="1100">
                <a:solidFill>
                  <a:srgbClr val="202124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využívá možnosti vyvolat záření (uvolnění potencionální energie hromadící se v hlíně vzájemným působením radioaktivních prvků a minerálů) keramiky nebo vypálené hlíny vůbec a měřit intenzitu této luminiscence s chronologickými důsledky.</a:t>
            </a:r>
            <a:endParaRPr sz="1100">
              <a:solidFill>
                <a:srgbClr val="202124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76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02124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6" name="Google Shape;326;g17b23e068ae_0_10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Metódy absolútneho datovania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27" name="Google Shape;327;g17b23e068ae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2100" y="4414875"/>
            <a:ext cx="4497549" cy="224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gf9e543d0f4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675" y="0"/>
            <a:ext cx="4342466" cy="3263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33" name="Google Shape;333;gf9e543d0f4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8650" y="3306637"/>
            <a:ext cx="1514275" cy="113570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34" name="Google Shape;334;gf9e543d0f4_0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8642" y="4495950"/>
            <a:ext cx="1514308" cy="1135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35" name="Google Shape;335;gf9e543d0f4_0_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674" y="3555400"/>
            <a:ext cx="2736551" cy="307860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f9e543d0f4_0_7"/>
          <p:cNvSpPr txBox="1"/>
          <p:nvPr/>
        </p:nvSpPr>
        <p:spPr>
          <a:xfrm>
            <a:off x="4461525" y="1263600"/>
            <a:ext cx="4682100" cy="49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1986 a 1988: Antonis Vasilaki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osada na skalnatom kopci, 2 prístupy (JV, SZ)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36 miestností rozdelených na 2 časti (EM II a EM III - MM IA)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obdĺžnikové, štvorcové miestnosti; dochované 2 m vysoké steny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u="sng">
                <a:latin typeface="Comfortaa"/>
                <a:ea typeface="Comfortaa"/>
                <a:cs typeface="Comfortaa"/>
                <a:sym typeface="Comfortaa"/>
              </a:rPr>
              <a:t>Severná časť</a:t>
            </a:r>
            <a:endParaRPr sz="1000" u="sng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3 domy, steny z kameňa, centrálna miestnosť, 2 úzke bočné miestnosti - sklady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dvojité steny = rarita tohto obdobia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cs-CZ" sz="1000" u="sng">
                <a:latin typeface="Comfortaa"/>
                <a:ea typeface="Comfortaa"/>
                <a:cs typeface="Comfortaa"/>
                <a:sym typeface="Comfortaa"/>
              </a:rPr>
              <a:t>J</a:t>
            </a:r>
            <a:r>
              <a:rPr lang="cs-CZ" sz="1000" u="sng">
                <a:latin typeface="Comfortaa"/>
                <a:ea typeface="Comfortaa"/>
                <a:cs typeface="Comfortaa"/>
                <a:sym typeface="Comfortaa"/>
              </a:rPr>
              <a:t>užná čas</a:t>
            </a:r>
            <a:r>
              <a:rPr lang="cs-CZ" sz="1000" u="sng">
                <a:latin typeface="Comfortaa"/>
                <a:ea typeface="Comfortaa"/>
                <a:cs typeface="Comfortaa"/>
                <a:sym typeface="Comfortaa"/>
              </a:rPr>
              <a:t>ť</a:t>
            </a:r>
            <a:endParaRPr sz="1000" u="sng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odkryté 4 domy a piaty čiastočne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SZ dom má 2 stavebné fázy, centrálnu časť, dlhé úzke miestnosti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plytké ohnisko s popolom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u="sng">
                <a:latin typeface="Comfortaa"/>
                <a:ea typeface="Comfortaa"/>
                <a:cs typeface="Comfortaa"/>
                <a:sym typeface="Comfortaa"/>
              </a:rPr>
              <a:t>Nálezy</a:t>
            </a:r>
            <a:endParaRPr sz="1000" u="sng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kamene na mletie obilnín, sekery, závažia</a:t>
            </a: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, nástroje na rezanie</a:t>
            </a: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, sekanie a výrobu kostenných nástrojov, 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kosy, píly, nože pre zber úrody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nepriamy doklad poľnohos. = kamene na mletie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priamy doklad poľnohos. = obilniny a strukoviny v 2 miestnostiach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u="sng">
                <a:latin typeface="Comfortaa"/>
                <a:ea typeface="Comfortaa"/>
                <a:cs typeface="Comfortaa"/>
                <a:sym typeface="Comfortaa"/>
              </a:rPr>
              <a:t>Chov</a:t>
            </a:r>
            <a:endParaRPr sz="1000" u="sng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ošípané, hovädzí dobytok, hydina, zajace + rybolov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37" name="Google Shape;337;gf9e543d0f4_0_7"/>
          <p:cNvSpPr txBox="1"/>
          <p:nvPr/>
        </p:nvSpPr>
        <p:spPr>
          <a:xfrm>
            <a:off x="5138700" y="6385875"/>
            <a:ext cx="4005000" cy="3540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Osada z neznámych dôvodov opustená.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338" name="Google Shape;338;gf9e543d0f4_0_7"/>
          <p:cNvCxnSpPr/>
          <p:nvPr/>
        </p:nvCxnSpPr>
        <p:spPr>
          <a:xfrm flipH="1">
            <a:off x="2073500" y="3832650"/>
            <a:ext cx="1087800" cy="5013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9" name="Google Shape;339;gf9e543d0f4_0_7"/>
          <p:cNvCxnSpPr>
            <a:stCxn id="334" idx="1"/>
          </p:cNvCxnSpPr>
          <p:nvPr/>
        </p:nvCxnSpPr>
        <p:spPr>
          <a:xfrm rot="10800000">
            <a:off x="1589142" y="4333900"/>
            <a:ext cx="1579500" cy="7299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40" name="Google Shape;340;gf9e543d0f4_0_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70110" y="5685250"/>
            <a:ext cx="1511378" cy="1135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1" name="Google Shape;341;gf9e543d0f4_0_7"/>
          <p:cNvCxnSpPr>
            <a:stCxn id="340" idx="1"/>
          </p:cNvCxnSpPr>
          <p:nvPr/>
        </p:nvCxnSpPr>
        <p:spPr>
          <a:xfrm rot="10800000">
            <a:off x="1835710" y="5158400"/>
            <a:ext cx="1334400" cy="10947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2" name="Google Shape;342;gf9e543d0f4_0_7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 (EM II, 2700 - 2150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3" name="Google Shape;343;gf9e543d0f4_0_7"/>
          <p:cNvSpPr txBox="1"/>
          <p:nvPr/>
        </p:nvSpPr>
        <p:spPr>
          <a:xfrm>
            <a:off x="5139000" y="589725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Trypiti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gf9f722176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2125" y="2906775"/>
            <a:ext cx="2401499" cy="39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f9f7221764_0_0"/>
          <p:cNvSpPr txBox="1"/>
          <p:nvPr/>
        </p:nvSpPr>
        <p:spPr>
          <a:xfrm rot="-5400000">
            <a:off x="3141525" y="3863075"/>
            <a:ext cx="49896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300">
                <a:solidFill>
                  <a:srgbClr val="999999"/>
                </a:solidFill>
                <a:latin typeface="Tahoma"/>
                <a:ea typeface="Tahoma"/>
                <a:cs typeface="Tahoma"/>
                <a:sym typeface="Tahoma"/>
              </a:rPr>
              <a:t>Vasiliki Ware</a:t>
            </a:r>
            <a:endParaRPr sz="4300">
              <a:solidFill>
                <a:srgbClr val="99999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50" name="Google Shape;350;gf9f7221764_0_0"/>
          <p:cNvPicPr preferRelativeResize="0"/>
          <p:nvPr/>
        </p:nvPicPr>
        <p:blipFill rotWithShape="1">
          <a:blip r:embed="rId4">
            <a:alphaModFix/>
          </a:blip>
          <a:srcRect b="11813" l="5263" r="4148" t="11920"/>
          <a:stretch/>
        </p:blipFill>
        <p:spPr>
          <a:xfrm>
            <a:off x="5507625" y="1341922"/>
            <a:ext cx="2401500" cy="151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f9f7221764_0_0"/>
          <p:cNvPicPr preferRelativeResize="0"/>
          <p:nvPr/>
        </p:nvPicPr>
        <p:blipFill rotWithShape="1">
          <a:blip r:embed="rId5">
            <a:alphaModFix/>
          </a:blip>
          <a:srcRect b="26000" l="31882" r="12173" t="22492"/>
          <a:stretch/>
        </p:blipFill>
        <p:spPr>
          <a:xfrm>
            <a:off x="6059625" y="2981019"/>
            <a:ext cx="1297500" cy="89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f9f7221764_0_0"/>
          <p:cNvPicPr preferRelativeResize="0"/>
          <p:nvPr/>
        </p:nvPicPr>
        <p:blipFill rotWithShape="1">
          <a:blip r:embed="rId6">
            <a:alphaModFix/>
          </a:blip>
          <a:srcRect b="9593" l="16373" r="17039" t="12159"/>
          <a:stretch/>
        </p:blipFill>
        <p:spPr>
          <a:xfrm>
            <a:off x="1215974" y="3148150"/>
            <a:ext cx="2236300" cy="175407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gf9f7221764_0_0"/>
          <p:cNvSpPr/>
          <p:nvPr/>
        </p:nvSpPr>
        <p:spPr>
          <a:xfrm>
            <a:off x="5152800" y="1198575"/>
            <a:ext cx="3977400" cy="5653200"/>
          </a:xfrm>
          <a:prstGeom prst="rect">
            <a:avLst/>
          </a:prstGeom>
          <a:noFill/>
          <a:ln cap="flat" cmpd="sng" w="38100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gf9f7221764_0_0"/>
          <p:cNvSpPr txBox="1"/>
          <p:nvPr/>
        </p:nvSpPr>
        <p:spPr>
          <a:xfrm>
            <a:off x="4785800" y="2939525"/>
            <a:ext cx="667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gf9f7221764_0_0"/>
          <p:cNvSpPr txBox="1"/>
          <p:nvPr/>
        </p:nvSpPr>
        <p:spPr>
          <a:xfrm>
            <a:off x="1703073" y="4591550"/>
            <a:ext cx="1262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chemeClr val="dk1"/>
                </a:solidFill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“Light-on-dark” 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6" name="Google Shape;356;gf9f7221764_0_0"/>
          <p:cNvSpPr txBox="1"/>
          <p:nvPr/>
        </p:nvSpPr>
        <p:spPr>
          <a:xfrm>
            <a:off x="254925" y="1204800"/>
            <a:ext cx="4841100" cy="19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Ayios Onouphrios a Lebena - pokračovanie z EM I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Pyrgos Ware + Insiced Ware miznú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Char char="●"/>
            </a:pPr>
            <a:r>
              <a:rPr b="1"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Fine Grey Ware</a:t>
            </a: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 EM IIA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AutoNum type="arabicPeriod"/>
            </a:pPr>
            <a:r>
              <a:rPr b="1"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Light on dark</a:t>
            </a: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 	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tmavá keramika - biela/červená hlina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maľovaná pred výpalom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7" name="Google Shape;357;gf9f7221764_0_0"/>
          <p:cNvSpPr txBox="1"/>
          <p:nvPr/>
        </p:nvSpPr>
        <p:spPr>
          <a:xfrm>
            <a:off x="295575" y="4960075"/>
            <a:ext cx="47598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2. </a:t>
            </a: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Vasiliki Ware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: EM IIB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exkluzívny tovar typický pre J a V ostrova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výzdoba = imitácia toreutických a mramorových predlôh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primitívny hrnčiarsky kruh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výpal pri nízkych teplotách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typ džbánu s vysokým hrdlom; “tea pot” (predlohy      z Egypta)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8" name="Google Shape;358;gf9f7221764_0_0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 (EM II, 2700 - 2150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9" name="Google Shape;359;gf9f7221764_0_0"/>
          <p:cNvSpPr txBox="1"/>
          <p:nvPr/>
        </p:nvSpPr>
        <p:spPr>
          <a:xfrm>
            <a:off x="5139000" y="589725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Keramika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&lt;p&gt;&#10; J. Pendlebury, &lt;em&gt;The Archaeology of Crete&lt;/em&gt; (1939), pl. XI3&lt;/p&gt;" id="364" name="Google Shape;364;gf9f2e142f4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451" y="3968017"/>
            <a:ext cx="3503926" cy="278008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65" name="Google Shape;365;gf9f2e142f4_0_10"/>
          <p:cNvSpPr/>
          <p:nvPr/>
        </p:nvSpPr>
        <p:spPr>
          <a:xfrm>
            <a:off x="228886" y="4019756"/>
            <a:ext cx="3026100" cy="1119900"/>
          </a:xfrm>
          <a:prstGeom prst="rect">
            <a:avLst/>
          </a:prstGeom>
          <a:noFill/>
          <a:ln cap="flat" cmpd="sng" w="1905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f9f2e142f4_0_10"/>
          <p:cNvSpPr txBox="1"/>
          <p:nvPr/>
        </p:nvSpPr>
        <p:spPr>
          <a:xfrm>
            <a:off x="195451" y="4019756"/>
            <a:ext cx="912600" cy="323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Koumasa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7" name="Google Shape;367;gf9f2e142f4_0_10"/>
          <p:cNvSpPr txBox="1"/>
          <p:nvPr/>
        </p:nvSpPr>
        <p:spPr>
          <a:xfrm>
            <a:off x="2727588" y="3900650"/>
            <a:ext cx="912600" cy="323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Platanos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8" name="Google Shape;368;gf9f2e142f4_0_10"/>
          <p:cNvSpPr txBox="1"/>
          <p:nvPr/>
        </p:nvSpPr>
        <p:spPr>
          <a:xfrm>
            <a:off x="1814992" y="3900650"/>
            <a:ext cx="912600" cy="323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Koumasa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9" name="Google Shape;369;gf9f2e142f4_0_10"/>
          <p:cNvSpPr txBox="1"/>
          <p:nvPr/>
        </p:nvSpPr>
        <p:spPr>
          <a:xfrm>
            <a:off x="276550" y="1003825"/>
            <a:ext cx="5677800" cy="28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prvýX sa objavujú kovové predmety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medené a bronzové dýky v hrobkách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hudobné nástroje: </a:t>
            </a: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systra 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z Mesárskej nížiny (Archanes Phourni)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Kamenné nádoby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obľúbený tovar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z chloritovej bridlice s rezanou výzdobou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mramor, serpentin, tuf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70" name="Google Shape;370;gf9f2e142f4_0_10"/>
          <p:cNvPicPr preferRelativeResize="0"/>
          <p:nvPr/>
        </p:nvPicPr>
        <p:blipFill rotWithShape="1">
          <a:blip r:embed="rId4">
            <a:alphaModFix/>
          </a:blip>
          <a:srcRect b="8034" l="18731" r="18768" t="7391"/>
          <a:stretch/>
        </p:blipFill>
        <p:spPr>
          <a:xfrm>
            <a:off x="6231356" y="1003825"/>
            <a:ext cx="2827619" cy="574427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gf9f2e142f4_0_10"/>
          <p:cNvSpPr txBox="1"/>
          <p:nvPr/>
        </p:nvSpPr>
        <p:spPr>
          <a:xfrm>
            <a:off x="8004825" y="6212450"/>
            <a:ext cx="1471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chemeClr val="dk1"/>
                </a:solidFill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Archanes Phourni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72" name="Google Shape;372;gf9f2e142f4_0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1400" y="3829824"/>
            <a:ext cx="2924042" cy="1503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gf9f2e142f4_0_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23008" y="5108628"/>
            <a:ext cx="2924042" cy="163947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f9f2e142f4_0_10"/>
          <p:cNvSpPr txBox="1"/>
          <p:nvPr/>
        </p:nvSpPr>
        <p:spPr>
          <a:xfrm>
            <a:off x="4242375" y="6212450"/>
            <a:ext cx="2085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highlight>
                  <a:srgbClr val="D0E0E3"/>
                </a:highlight>
                <a:latin typeface="Tahoma"/>
                <a:ea typeface="Tahoma"/>
                <a:cs typeface="Tahoma"/>
                <a:sym typeface="Tahoma"/>
              </a:rPr>
              <a:t>Mochlos</a:t>
            </a:r>
            <a:endParaRPr sz="900">
              <a:highlight>
                <a:srgbClr val="D0E0E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5" name="Google Shape;375;gf9f2e142f4_0_10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 (EM II, 2700 - 2150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gf65d55ab66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7479" y="804425"/>
            <a:ext cx="1948447" cy="1459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81" name="Google Shape;381;gf65d55ab66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2525" y="804413"/>
            <a:ext cx="1089000" cy="1459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82" name="Google Shape;382;gf65d55ab66_0_21"/>
          <p:cNvSpPr txBox="1"/>
          <p:nvPr/>
        </p:nvSpPr>
        <p:spPr>
          <a:xfrm>
            <a:off x="6701100" y="1940775"/>
            <a:ext cx="966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Koumasa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3" name="Google Shape;383;gf65d55ab66_0_21"/>
          <p:cNvSpPr txBox="1"/>
          <p:nvPr/>
        </p:nvSpPr>
        <p:spPr>
          <a:xfrm>
            <a:off x="359100" y="923100"/>
            <a:ext cx="4355700" cy="53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Miscellenia</a:t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súbor zoomorfných džbánov, lokalita Koumasa</a:t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Idoly</a:t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antropomorfné nádoby</a:t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kykladský typ</a:t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ženské; kamenné</a:t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Pečate a pečatidlá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prvé doklady pečatidiel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dokumentácia/kontakt s okolitými oblasťami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4" name="Google Shape;384;gf65d55ab66_0_21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 (EM II, 2700 - 2150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85" name="Google Shape;385;gf65d55ab66_0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7464" y="2598135"/>
            <a:ext cx="1644658" cy="182551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f65d55ab66_0_21"/>
          <p:cNvSpPr txBox="1"/>
          <p:nvPr/>
        </p:nvSpPr>
        <p:spPr>
          <a:xfrm>
            <a:off x="6608925" y="4120350"/>
            <a:ext cx="867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highlight>
                  <a:srgbClr val="D9D9D9"/>
                </a:highlight>
                <a:latin typeface="Tahoma"/>
                <a:ea typeface="Tahoma"/>
                <a:cs typeface="Tahoma"/>
                <a:sym typeface="Tahoma"/>
              </a:rPr>
              <a:t>Koumasa</a:t>
            </a:r>
            <a:endParaRPr sz="1000">
              <a:highlight>
                <a:srgbClr val="D9D9D9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87" name="Google Shape;387;gf65d55ab66_0_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64393" y="2593475"/>
            <a:ext cx="1596782" cy="1825514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f65d55ab66_0_21"/>
          <p:cNvSpPr txBox="1"/>
          <p:nvPr/>
        </p:nvSpPr>
        <p:spPr>
          <a:xfrm>
            <a:off x="8479659" y="4120339"/>
            <a:ext cx="777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highlight>
                  <a:srgbClr val="D9D9D9"/>
                </a:highlight>
                <a:latin typeface="Tahoma"/>
                <a:ea typeface="Tahoma"/>
                <a:cs typeface="Tahoma"/>
                <a:sym typeface="Tahoma"/>
              </a:rPr>
              <a:t>Myrtos</a:t>
            </a:r>
            <a:endParaRPr sz="1000">
              <a:highlight>
                <a:srgbClr val="D9D9D9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89" name="Google Shape;389;gf65d55ab66_0_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5997" y="4804050"/>
            <a:ext cx="3436573" cy="196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7a83aa28e1_0_167"/>
          <p:cNvSpPr txBox="1"/>
          <p:nvPr/>
        </p:nvSpPr>
        <p:spPr>
          <a:xfrm rot="-388819">
            <a:off x="-35066" y="926710"/>
            <a:ext cx="9143923" cy="7080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400">
                <a:solidFill>
                  <a:srgbClr val="888888"/>
                </a:solidFill>
                <a:latin typeface="Comfortaa"/>
                <a:ea typeface="Comfortaa"/>
                <a:cs typeface="Comfortaa"/>
                <a:sym typeface="Comfortaa"/>
              </a:rPr>
              <a:t>OBSAH</a:t>
            </a:r>
            <a:endParaRPr sz="3400">
              <a:solidFill>
                <a:srgbClr val="88888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99" name="Google Shape;99;g17a83aa28e1_0_167"/>
          <p:cNvCxnSpPr/>
          <p:nvPr/>
        </p:nvCxnSpPr>
        <p:spPr>
          <a:xfrm flipH="1" rot="10800000">
            <a:off x="34750" y="1135375"/>
            <a:ext cx="9117000" cy="1042500"/>
          </a:xfrm>
          <a:prstGeom prst="straightConnector1">
            <a:avLst/>
          </a:prstGeom>
          <a:noFill/>
          <a:ln cap="flat" cmpd="sng" w="38100">
            <a:solidFill>
              <a:srgbClr val="D5A6B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0" name="Google Shape;100;g17a83aa28e1_0_167"/>
          <p:cNvSpPr txBox="1"/>
          <p:nvPr/>
        </p:nvSpPr>
        <p:spPr>
          <a:xfrm>
            <a:off x="3440225" y="2006050"/>
            <a:ext cx="3909000" cy="49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Úvod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prechod FN - EM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obecné info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kontakty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Chronológia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Evans, Platon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problémy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EM I, II, III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sídliská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keramika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Formy pochovávania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Najznámejšie pohrebiská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Náboženstvo a tiruál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Pečatidlá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f658d4ab17_0_44"/>
          <p:cNvSpPr txBox="1"/>
          <p:nvPr/>
        </p:nvSpPr>
        <p:spPr>
          <a:xfrm>
            <a:off x="162200" y="2782500"/>
            <a:ext cx="3672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EM III</a:t>
            </a:r>
            <a:endParaRPr sz="7200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5" name="Google Shape;395;gf658d4ab17_0_44"/>
          <p:cNvSpPr txBox="1"/>
          <p:nvPr/>
        </p:nvSpPr>
        <p:spPr>
          <a:xfrm>
            <a:off x="3278375" y="3205800"/>
            <a:ext cx="5865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cs-CZ" sz="1700">
                <a:latin typeface="Comfortaa"/>
                <a:ea typeface="Comfortaa"/>
                <a:cs typeface="Comfortaa"/>
                <a:sym typeface="Comfortaa"/>
              </a:rPr>
              <a:t>počiatky formovania </a:t>
            </a:r>
            <a:r>
              <a:rPr lang="cs-CZ" sz="1700">
                <a:latin typeface="Comfortaa"/>
                <a:ea typeface="Comfortaa"/>
                <a:cs typeface="Comfortaa"/>
                <a:sym typeface="Comfortaa"/>
              </a:rPr>
              <a:t>palácovej civilizácie 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f9f7221764_0_39"/>
          <p:cNvSpPr txBox="1"/>
          <p:nvPr/>
        </p:nvSpPr>
        <p:spPr>
          <a:xfrm>
            <a:off x="1417250" y="1075325"/>
            <a:ext cx="6623700" cy="1218900"/>
          </a:xfrm>
          <a:prstGeom prst="rect">
            <a:avLst/>
          </a:prstGeom>
          <a:noFill/>
          <a:ln cap="flat" cmpd="sng" w="3810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obytná architektúra málo známa - </a:t>
            </a: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sýpka v Knosse 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(J strana neskoršieho paláca)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zachovaný mút (S časť západného dvora neskoršieho paláca)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hrobová architektúra rovnaká ako v EM II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formovanie palácovej civilizácie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01" name="Google Shape;401;gf9f7221764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5925" y="2395700"/>
            <a:ext cx="5712274" cy="44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gf9f7221764_0_39"/>
          <p:cNvSpPr txBox="1"/>
          <p:nvPr/>
        </p:nvSpPr>
        <p:spPr>
          <a:xfrm>
            <a:off x="5023600" y="6452550"/>
            <a:ext cx="4120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rgbClr val="111111"/>
                </a:solidFill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 Knossos. Section of Neolithic and Early Minoan Occupation in West Court.</a:t>
            </a:r>
            <a:endParaRPr sz="8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3" name="Google Shape;403;gf9f7221764_0_39"/>
          <p:cNvSpPr txBox="1"/>
          <p:nvPr/>
        </p:nvSpPr>
        <p:spPr>
          <a:xfrm>
            <a:off x="6487300" y="451800"/>
            <a:ext cx="667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gf9f7221764_0_39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III (EM III, 2150 - 2000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g2929ea727b9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938" y="3090974"/>
            <a:ext cx="7221075" cy="369232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g2929ea727b9_0_31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III (EM III, 2150 - 2000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1" name="Google Shape;411;g2929ea727b9_0_31"/>
          <p:cNvSpPr txBox="1"/>
          <p:nvPr/>
        </p:nvSpPr>
        <p:spPr>
          <a:xfrm>
            <a:off x="5138950" y="596600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Architektúra</a:t>
            </a:r>
            <a:endParaRPr i="1"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2" name="Google Shape;412;g2929ea727b9_0_31"/>
          <p:cNvSpPr txBox="1"/>
          <p:nvPr/>
        </p:nvSpPr>
        <p:spPr>
          <a:xfrm>
            <a:off x="1001275" y="2220575"/>
            <a:ext cx="6956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nepravdepodobný pokles štandardov + prerušenie kontinuity vývoja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○"/>
            </a:pPr>
            <a:r>
              <a:rPr b="1" lang="cs-CZ" sz="1100">
                <a:latin typeface="Comfortaa"/>
                <a:ea typeface="Comfortaa"/>
                <a:cs typeface="Comfortaa"/>
                <a:sym typeface="Comfortaa"/>
              </a:rPr>
              <a:t>Tylissos House 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- konštrukcia, veľkosť, detail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f65d55ab66_0_49"/>
          <p:cNvSpPr txBox="1"/>
          <p:nvPr/>
        </p:nvSpPr>
        <p:spPr>
          <a:xfrm>
            <a:off x="876600" y="2212625"/>
            <a:ext cx="7638000" cy="1431600"/>
          </a:xfrm>
          <a:prstGeom prst="rect">
            <a:avLst/>
          </a:prstGeom>
          <a:noFill/>
          <a:ln cap="flat" cmpd="sng" w="2857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Problém s definíciou - A. Evans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obdobie definované na základe odlišnej keramiky od EM I - II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definícia sa opiera o keramickú sekvenciu typickú (Gournia, Vasiliki)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EM III ako problém obdobia pred výstavbou palácov v Knosse, Phaiste, zrejme v Malii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8" name="Google Shape;418;gf65d55ab66_0_49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III (EM III, 2150 - 2000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gf9f7221764_0_46"/>
          <p:cNvPicPr preferRelativeResize="0"/>
          <p:nvPr/>
        </p:nvPicPr>
        <p:blipFill rotWithShape="1">
          <a:blip r:embed="rId3">
            <a:alphaModFix/>
          </a:blip>
          <a:srcRect b="0" l="38355" r="22450" t="16881"/>
          <a:stretch/>
        </p:blipFill>
        <p:spPr>
          <a:xfrm>
            <a:off x="876947" y="3244917"/>
            <a:ext cx="3158496" cy="3563193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gf9f7221764_0_46"/>
          <p:cNvSpPr txBox="1"/>
          <p:nvPr/>
        </p:nvSpPr>
        <p:spPr>
          <a:xfrm>
            <a:off x="59650" y="841975"/>
            <a:ext cx="47931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keramická fáza EM III = silný regionalizmus (Knossos)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najbežnejší typ </a:t>
            </a:r>
            <a:r>
              <a:rPr i="1" lang="cs-CZ" sz="1200">
                <a:latin typeface="Comfortaa"/>
                <a:ea typeface="Comfortaa"/>
                <a:cs typeface="Comfortaa"/>
                <a:sym typeface="Comfortaa"/>
              </a:rPr>
              <a:t>Dark-on-Light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 a </a:t>
            </a:r>
            <a:r>
              <a:rPr i="1" lang="cs-CZ" sz="1200">
                <a:latin typeface="Comfortaa"/>
                <a:ea typeface="Comfortaa"/>
                <a:cs typeface="Comfortaa"/>
                <a:sym typeface="Comfortaa"/>
              </a:rPr>
              <a:t>Light-on-Dark Ware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25" name="Google Shape;425;gf9f7221764_0_46"/>
          <p:cNvPicPr preferRelativeResize="0"/>
          <p:nvPr/>
        </p:nvPicPr>
        <p:blipFill rotWithShape="1">
          <a:blip r:embed="rId4">
            <a:alphaModFix/>
          </a:blip>
          <a:srcRect b="1928" l="41573" r="28754" t="17400"/>
          <a:stretch/>
        </p:blipFill>
        <p:spPr>
          <a:xfrm>
            <a:off x="6501950" y="3244917"/>
            <a:ext cx="2463600" cy="3563193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gf9f7221764_0_46"/>
          <p:cNvSpPr txBox="1"/>
          <p:nvPr/>
        </p:nvSpPr>
        <p:spPr>
          <a:xfrm rot="-5400000">
            <a:off x="-1459100" y="4699050"/>
            <a:ext cx="370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-CZ" sz="2600">
                <a:solidFill>
                  <a:srgbClr val="888888"/>
                </a:solidFill>
                <a:latin typeface="Comfortaa"/>
                <a:ea typeface="Comfortaa"/>
                <a:cs typeface="Comfortaa"/>
                <a:sym typeface="Comfortaa"/>
              </a:rPr>
              <a:t>Dark-on-Light Ware</a:t>
            </a:r>
            <a:endParaRPr i="1" sz="2600">
              <a:solidFill>
                <a:srgbClr val="88888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27" name="Google Shape;427;gf9f7221764_0_46"/>
          <p:cNvSpPr txBox="1"/>
          <p:nvPr/>
        </p:nvSpPr>
        <p:spPr>
          <a:xfrm rot="-5400000">
            <a:off x="4004892" y="4477200"/>
            <a:ext cx="4151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-CZ" sz="2600">
                <a:solidFill>
                  <a:srgbClr val="888888"/>
                </a:solidFill>
                <a:latin typeface="Comfortaa"/>
                <a:ea typeface="Comfortaa"/>
                <a:cs typeface="Comfortaa"/>
                <a:sym typeface="Comfortaa"/>
              </a:rPr>
              <a:t>Light-on-Dark</a:t>
            </a:r>
            <a:r>
              <a:rPr i="1" lang="cs-CZ" sz="2600">
                <a:solidFill>
                  <a:srgbClr val="888888"/>
                </a:solidFill>
                <a:latin typeface="Comfortaa"/>
                <a:ea typeface="Comfortaa"/>
                <a:cs typeface="Comfortaa"/>
                <a:sym typeface="Comfortaa"/>
              </a:rPr>
              <a:t> Ware</a:t>
            </a:r>
            <a:endParaRPr i="1" sz="2600">
              <a:solidFill>
                <a:srgbClr val="88888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28" name="Google Shape;428;gf9f7221764_0_46"/>
          <p:cNvSpPr txBox="1"/>
          <p:nvPr/>
        </p:nvSpPr>
        <p:spPr>
          <a:xfrm>
            <a:off x="59650" y="1397413"/>
            <a:ext cx="90843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i="1" lang="cs-CZ" sz="1100" u="sng">
                <a:latin typeface="Comfortaa"/>
                <a:ea typeface="Comfortaa"/>
                <a:cs typeface="Comfortaa"/>
                <a:sym typeface="Comfortaa"/>
              </a:rPr>
              <a:t>Dark-on-Light Ware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○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pokračuje z predchádzajúcej fázy; typický tvar tzv. “</a:t>
            </a:r>
            <a:r>
              <a:rPr i="1" lang="cs-CZ" sz="1100">
                <a:latin typeface="Comfortaa"/>
                <a:ea typeface="Comfortaa"/>
                <a:cs typeface="Comfortaa"/>
                <a:sym typeface="Comfortaa"/>
              </a:rPr>
              <a:t>egg-cup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” (jeho predchodca v EM IIA);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○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novým tvarom je pohár “</a:t>
            </a:r>
            <a:r>
              <a:rPr i="1" lang="cs-CZ" sz="1100">
                <a:latin typeface="Comfortaa"/>
                <a:ea typeface="Comfortaa"/>
                <a:cs typeface="Comfortaa"/>
                <a:sym typeface="Comfortaa"/>
              </a:rPr>
              <a:t>one handled cup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”; doložené džbány (vývoj z EM IIB) - dekorované motívmi v pásoch; ojedinelý nález tzv. “</a:t>
            </a:r>
            <a:r>
              <a:rPr i="1" lang="cs-CZ" sz="1100">
                <a:latin typeface="Comfortaa"/>
                <a:ea typeface="Comfortaa"/>
                <a:cs typeface="Comfortaa"/>
                <a:sym typeface="Comfortaa"/>
              </a:rPr>
              <a:t>trefoil-mouthed jug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”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i="1" lang="cs-CZ" sz="1100" u="sng">
                <a:latin typeface="Comfortaa"/>
                <a:ea typeface="Comfortaa"/>
                <a:cs typeface="Comfortaa"/>
                <a:sym typeface="Comfortaa"/>
              </a:rPr>
              <a:t>Light-on-Dark Ware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○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pokračuje z predchádzajúcej fázy; obecne zahŕňa všetky formy nádob ktoré sa objavujú v Dark-on-Light Ware: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           egg-cups, šálky, misky, džbány atď.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29" name="Google Shape;429;gf9f7221764_0_46"/>
          <p:cNvSpPr txBox="1"/>
          <p:nvPr/>
        </p:nvSpPr>
        <p:spPr>
          <a:xfrm>
            <a:off x="824950" y="3926125"/>
            <a:ext cx="1002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rgbClr val="980000"/>
                </a:solidFill>
                <a:latin typeface="Tahoma"/>
                <a:ea typeface="Tahoma"/>
                <a:cs typeface="Tahoma"/>
                <a:sym typeface="Tahoma"/>
              </a:rPr>
              <a:t>“egg-cups”</a:t>
            </a:r>
            <a:endParaRPr sz="900">
              <a:solidFill>
                <a:srgbClr val="98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0" name="Google Shape;430;gf9f7221764_0_46"/>
          <p:cNvSpPr/>
          <p:nvPr/>
        </p:nvSpPr>
        <p:spPr>
          <a:xfrm>
            <a:off x="875438" y="3279475"/>
            <a:ext cx="1814100" cy="7233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f9f7221764_0_46"/>
          <p:cNvSpPr/>
          <p:nvPr/>
        </p:nvSpPr>
        <p:spPr>
          <a:xfrm>
            <a:off x="2740025" y="3279475"/>
            <a:ext cx="1295400" cy="7233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gf9f7221764_0_46"/>
          <p:cNvSpPr txBox="1"/>
          <p:nvPr/>
        </p:nvSpPr>
        <p:spPr>
          <a:xfrm>
            <a:off x="2663825" y="3926125"/>
            <a:ext cx="155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rgbClr val="980000"/>
                </a:solidFill>
                <a:latin typeface="Tahoma"/>
                <a:ea typeface="Tahoma"/>
                <a:cs typeface="Tahoma"/>
                <a:sym typeface="Tahoma"/>
              </a:rPr>
              <a:t>“one handled cup”</a:t>
            </a:r>
            <a:endParaRPr sz="900">
              <a:solidFill>
                <a:srgbClr val="98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3" name="Google Shape;433;gf9f7221764_0_46"/>
          <p:cNvSpPr/>
          <p:nvPr/>
        </p:nvSpPr>
        <p:spPr>
          <a:xfrm>
            <a:off x="985377" y="5675375"/>
            <a:ext cx="2048400" cy="11700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gf9f7221764_0_46"/>
          <p:cNvSpPr txBox="1"/>
          <p:nvPr/>
        </p:nvSpPr>
        <p:spPr>
          <a:xfrm>
            <a:off x="1914475" y="5430150"/>
            <a:ext cx="155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rgbClr val="980000"/>
                </a:solidFill>
                <a:latin typeface="Tahoma"/>
                <a:ea typeface="Tahoma"/>
                <a:cs typeface="Tahoma"/>
                <a:sym typeface="Tahoma"/>
              </a:rPr>
              <a:t>džbány s výlevkou</a:t>
            </a:r>
            <a:endParaRPr sz="900">
              <a:solidFill>
                <a:srgbClr val="98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5" name="Google Shape;435;gf9f7221764_0_46"/>
          <p:cNvSpPr txBox="1"/>
          <p:nvPr/>
        </p:nvSpPr>
        <p:spPr>
          <a:xfrm>
            <a:off x="2965050" y="5813325"/>
            <a:ext cx="129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rgbClr val="980000"/>
                </a:solidFill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rPr lang="cs-CZ" sz="900">
                <a:solidFill>
                  <a:srgbClr val="980000"/>
                </a:solidFill>
                <a:latin typeface="Tahoma"/>
                <a:ea typeface="Tahoma"/>
                <a:cs typeface="Tahoma"/>
                <a:sym typeface="Tahoma"/>
              </a:rPr>
              <a:t>refoil-mouthed jug</a:t>
            </a:r>
            <a:r>
              <a:rPr lang="cs-CZ" sz="900">
                <a:solidFill>
                  <a:srgbClr val="980000"/>
                </a:solidFill>
                <a:latin typeface="Tahoma"/>
                <a:ea typeface="Tahoma"/>
                <a:cs typeface="Tahoma"/>
                <a:sym typeface="Tahoma"/>
              </a:rPr>
              <a:t>”</a:t>
            </a:r>
            <a:endParaRPr sz="900">
              <a:solidFill>
                <a:srgbClr val="98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6" name="Google Shape;436;gf9f7221764_0_46"/>
          <p:cNvSpPr/>
          <p:nvPr/>
        </p:nvSpPr>
        <p:spPr>
          <a:xfrm>
            <a:off x="3160200" y="6076350"/>
            <a:ext cx="689700" cy="7689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gf9f7221764_0_46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III (EM III, 2150 - 2000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8" name="Google Shape;438;gf9f7221764_0_46"/>
          <p:cNvSpPr txBox="1"/>
          <p:nvPr/>
        </p:nvSpPr>
        <p:spPr>
          <a:xfrm>
            <a:off x="5138950" y="596600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Keramika</a:t>
            </a:r>
            <a:endParaRPr i="1"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7a83aa28e1_0_140"/>
          <p:cNvSpPr txBox="1"/>
          <p:nvPr/>
        </p:nvSpPr>
        <p:spPr>
          <a:xfrm>
            <a:off x="0" y="3113400"/>
            <a:ext cx="9144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900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FORMY POCHOVÁVANIA - EM</a:t>
            </a:r>
            <a:endParaRPr b="1" sz="2900">
              <a:solidFill>
                <a:srgbClr val="741B4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7a83aa28e1_0_0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 - MM) : pochovávanie 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9" name="Google Shape;449;g17a83aa28e1_0_0"/>
          <p:cNvSpPr txBox="1"/>
          <p:nvPr/>
        </p:nvSpPr>
        <p:spPr>
          <a:xfrm>
            <a:off x="104800" y="890825"/>
            <a:ext cx="6956400" cy="21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neolit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kostrový materiál pomerne vzácny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ojedinelé fragmenty a zriedkavé pohrebiská - prevažne v jaskyniach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EM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nárast viditeľných foriem pochovávania; mimo obydlia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nové formy pochovávania (tholoi a “domové hrobky”)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zmena vnímania posmrtného života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hrobové prídavky: dýky, šperky, diadémy, prívesky, pečatidlá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najznámejšie lokality: Mochlos, Platanos, Koumasa, Kamilari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50" name="Google Shape;450;g17a83aa28e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7699" y="2264175"/>
            <a:ext cx="2756300" cy="459382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g17a83aa28e1_0_0"/>
          <p:cNvSpPr txBox="1"/>
          <p:nvPr/>
        </p:nvSpPr>
        <p:spPr>
          <a:xfrm>
            <a:off x="386450" y="4244525"/>
            <a:ext cx="6484800" cy="22779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latin typeface="Comfortaa"/>
                <a:ea typeface="Comfortaa"/>
                <a:cs typeface="Comfortaa"/>
                <a:sym typeface="Comfortaa"/>
              </a:rPr>
              <a:t>jaskyne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latin typeface="Comfortaa"/>
                <a:ea typeface="Comfortaa"/>
                <a:cs typeface="Comfortaa"/>
                <a:sym typeface="Comfortaa"/>
              </a:rPr>
              <a:t>“domové hrobky”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latin typeface="Comfortaa"/>
                <a:ea typeface="Comfortaa"/>
                <a:cs typeface="Comfortaa"/>
                <a:sym typeface="Comfortaa"/>
              </a:rPr>
              <a:t>šachtové hroby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latin typeface="Comfortaa"/>
                <a:ea typeface="Comfortaa"/>
                <a:cs typeface="Comfortaa"/>
                <a:sym typeface="Comfortaa"/>
              </a:rPr>
              <a:t>tholosové hrobky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latin typeface="Comfortaa"/>
                <a:ea typeface="Comfortaa"/>
                <a:cs typeface="Comfortaa"/>
                <a:sym typeface="Comfortaa"/>
              </a:rPr>
              <a:t>larnax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latin typeface="Comfortaa"/>
                <a:ea typeface="Comfortaa"/>
                <a:cs typeface="Comfortaa"/>
                <a:sym typeface="Comfortaa"/>
              </a:rPr>
              <a:t>pithoi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7a83aa28e1_0_8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(FN - EM) : 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1. pochovávanie v jaskyniach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7" name="Google Shape;457;g17a83aa28e1_0_8"/>
          <p:cNvSpPr txBox="1"/>
          <p:nvPr/>
        </p:nvSpPr>
        <p:spPr>
          <a:xfrm>
            <a:off x="3999275" y="995625"/>
            <a:ext cx="51447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štandardná forma pochovávania FN - EM III (MM IA)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 a V ostrova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pozostatky jedincov v neusporiadanom stave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opakované pohreby na malej ploche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doklady po ohni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žiadny významný dôkaz o kulte mŕtvych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58" name="Google Shape;458;g17a83aa28e1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18225"/>
            <a:ext cx="3999279" cy="5332372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16000" fadeDir="5400012" kx="0" rotWithShape="0" algn="bl" stPos="0" sy="-100000" ky="0"/>
          </a:effectLst>
        </p:spPr>
      </p:pic>
      <p:sp>
        <p:nvSpPr>
          <p:cNvPr id="459" name="Google Shape;459;g17a83aa28e1_0_8"/>
          <p:cNvSpPr txBox="1"/>
          <p:nvPr/>
        </p:nvSpPr>
        <p:spPr>
          <a:xfrm>
            <a:off x="0" y="5685525"/>
            <a:ext cx="122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Trapeza Cave</a:t>
            </a:r>
            <a:endParaRPr sz="10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60" name="Google Shape;460;g17a83aa28e1_0_8"/>
          <p:cNvPicPr preferRelativeResize="0"/>
          <p:nvPr/>
        </p:nvPicPr>
        <p:blipFill rotWithShape="1">
          <a:blip r:embed="rId4">
            <a:alphaModFix/>
          </a:blip>
          <a:srcRect b="10086" l="25737" r="47873" t="15580"/>
          <a:stretch/>
        </p:blipFill>
        <p:spPr>
          <a:xfrm>
            <a:off x="4237950" y="3123714"/>
            <a:ext cx="1516350" cy="345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17a83aa28e1_0_8"/>
          <p:cNvPicPr preferRelativeResize="0"/>
          <p:nvPr/>
        </p:nvPicPr>
        <p:blipFill rotWithShape="1">
          <a:blip r:embed="rId5">
            <a:alphaModFix/>
          </a:blip>
          <a:srcRect b="30481" l="45339" r="28262" t="36519"/>
          <a:stretch/>
        </p:blipFill>
        <p:spPr>
          <a:xfrm>
            <a:off x="5926200" y="5069125"/>
            <a:ext cx="1460674" cy="14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17a83aa28e1_0_8"/>
          <p:cNvPicPr preferRelativeResize="0"/>
          <p:nvPr/>
        </p:nvPicPr>
        <p:blipFill rotWithShape="1">
          <a:blip r:embed="rId6">
            <a:alphaModFix/>
          </a:blip>
          <a:srcRect b="49588" l="60985" r="7837" t="28446"/>
          <a:stretch/>
        </p:blipFill>
        <p:spPr>
          <a:xfrm>
            <a:off x="5926197" y="3154948"/>
            <a:ext cx="3073701" cy="175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17a83aa28e1_0_8"/>
          <p:cNvPicPr preferRelativeResize="0"/>
          <p:nvPr/>
        </p:nvPicPr>
        <p:blipFill rotWithShape="1">
          <a:blip r:embed="rId6">
            <a:alphaModFix/>
          </a:blip>
          <a:srcRect b="7107" l="65959" r="8555" t="57637"/>
          <a:stretch/>
        </p:blipFill>
        <p:spPr>
          <a:xfrm>
            <a:off x="7679979" y="5069126"/>
            <a:ext cx="1319922" cy="14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17a83aa28e1_0_8"/>
          <p:cNvSpPr txBox="1"/>
          <p:nvPr/>
        </p:nvSpPr>
        <p:spPr>
          <a:xfrm>
            <a:off x="4265775" y="6268550"/>
            <a:ext cx="146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latin typeface="Comfortaa"/>
                <a:ea typeface="Comfortaa"/>
                <a:cs typeface="Comfortaa"/>
                <a:sym typeface="Comfortaa"/>
              </a:rPr>
              <a:t>Skoteino Cave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5" name="Google Shape;465;g17a83aa28e1_0_8"/>
          <p:cNvSpPr txBox="1"/>
          <p:nvPr/>
        </p:nvSpPr>
        <p:spPr>
          <a:xfrm>
            <a:off x="5958938" y="6268550"/>
            <a:ext cx="146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latin typeface="Comfortaa"/>
                <a:ea typeface="Comfortaa"/>
                <a:cs typeface="Comfortaa"/>
                <a:sym typeface="Comfortaa"/>
              </a:rPr>
              <a:t>Stravomyti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6" name="Google Shape;466;g17a83aa28e1_0_8"/>
          <p:cNvSpPr txBox="1"/>
          <p:nvPr/>
        </p:nvSpPr>
        <p:spPr>
          <a:xfrm>
            <a:off x="7419651" y="4597575"/>
            <a:ext cx="1631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latin typeface="Comfortaa"/>
                <a:ea typeface="Comfortaa"/>
                <a:cs typeface="Comfortaa"/>
                <a:sym typeface="Comfortaa"/>
              </a:rPr>
              <a:t>Eileithya Cave at Amnissos 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7" name="Google Shape;467;g17a83aa28e1_0_8"/>
          <p:cNvSpPr txBox="1"/>
          <p:nvPr/>
        </p:nvSpPr>
        <p:spPr>
          <a:xfrm>
            <a:off x="7679963" y="6268550"/>
            <a:ext cx="1224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latin typeface="Comfortaa"/>
                <a:ea typeface="Comfortaa"/>
                <a:cs typeface="Comfortaa"/>
                <a:sym typeface="Comfortaa"/>
              </a:rPr>
              <a:t>Milatos Cave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7a83aa28e1_0_22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(EM) : 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2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. “domové hrobky”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73" name="Google Shape;473;g17a83aa28e1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0900" y="5049075"/>
            <a:ext cx="1512323" cy="179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17a83aa28e1_0_22"/>
          <p:cNvPicPr preferRelativeResize="0"/>
          <p:nvPr/>
        </p:nvPicPr>
        <p:blipFill rotWithShape="1">
          <a:blip r:embed="rId4">
            <a:alphaModFix/>
          </a:blip>
          <a:srcRect b="9720" l="48874" r="18873" t="51459"/>
          <a:stretch/>
        </p:blipFill>
        <p:spPr>
          <a:xfrm>
            <a:off x="6202412" y="5052575"/>
            <a:ext cx="2941589" cy="17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g17a83aa28e1_0_22"/>
          <p:cNvSpPr txBox="1"/>
          <p:nvPr/>
        </p:nvSpPr>
        <p:spPr>
          <a:xfrm>
            <a:off x="0" y="910475"/>
            <a:ext cx="9144000" cy="3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2 formy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komplex so sériou úzkych a dlhých paralelných komôr v rámci jednej obdĺžnikovej budovy (Chrysolakkos)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komplex so skupinou štvorcových a podlhovastých miestností v rámci jednej budovy (Mochlos)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formy bez chronologického rozdielu - často v rámci jedného pohrebiska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Mochlos: zachované steny 2,5 m; útes súčasťou zadnej steny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budovy pravdepodobne zastrešené (plochou?) strechou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steny z niekoľkých vrstiev kameňa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vchod s kamennou platňou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pôvod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paralela vtedajšej domácej architektúry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kopírovanie domov živých = “domy pre mŕtvych”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76" name="Google Shape;476;g17a83aa28e1_0_22"/>
          <p:cNvPicPr preferRelativeResize="0"/>
          <p:nvPr/>
        </p:nvPicPr>
        <p:blipFill rotWithShape="1">
          <a:blip r:embed="rId5">
            <a:alphaModFix/>
          </a:blip>
          <a:srcRect b="28509" l="37322" r="19797" t="22504"/>
          <a:stretch/>
        </p:blipFill>
        <p:spPr>
          <a:xfrm>
            <a:off x="-2" y="5049075"/>
            <a:ext cx="2149977" cy="179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g17a83aa28e1_0_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229771" y="4969272"/>
            <a:ext cx="1793325" cy="1952936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g17a83aa28e1_0_22"/>
          <p:cNvSpPr txBox="1"/>
          <p:nvPr/>
        </p:nvSpPr>
        <p:spPr>
          <a:xfrm>
            <a:off x="6202400" y="6522800"/>
            <a:ext cx="1224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Mochlos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9" name="Google Shape;479;g17a83aa28e1_0_22"/>
          <p:cNvSpPr txBox="1"/>
          <p:nvPr/>
        </p:nvSpPr>
        <p:spPr>
          <a:xfrm>
            <a:off x="2149975" y="6503700"/>
            <a:ext cx="1224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Chrysolakkos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7a83aa28e1_0_53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(EM) : 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2. “domové hrobky”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85" name="Google Shape;485;g17a83aa28e1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062538" y="478812"/>
            <a:ext cx="3907574" cy="4255351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486" name="Google Shape;486;g17a83aa28e1_0_53"/>
          <p:cNvSpPr txBox="1"/>
          <p:nvPr/>
        </p:nvSpPr>
        <p:spPr>
          <a:xfrm>
            <a:off x="0" y="812225"/>
            <a:ext cx="8600400" cy="58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forma hrobky najbežnejšia  na SV a V ostrova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najstaršie doklady EM II - MM II (Mochlos IV do MM III)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Chrysolakkos: najznámejšie pohrebisko MM 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spôsob pochovávania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viacnásobné inhumácie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kosti hromadené v konkrétnej časti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EM III-MM IA: umiestňovanie larnakov a pithoi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individualizované pochovávanie (v EM II chýba)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interpretácia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Soles a Whitelaw:	hrobka určená príbuzenskej skupine (rodine)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dôkaz hierarchickej spoločnosti (?)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rozdiely: veľkosť, blízkosť osady, archit. prepracovanie, hrobová výbava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7a0e1436b3_0_0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  </a:t>
            </a: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BRONZOVÁ NA KRÉTE : FN - EM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6" name="Google Shape;106;g17a0e1436b3_0_0"/>
          <p:cNvSpPr txBox="1"/>
          <p:nvPr/>
        </p:nvSpPr>
        <p:spPr>
          <a:xfrm>
            <a:off x="0" y="2488275"/>
            <a:ext cx="91440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	1. prechod </a:t>
            </a: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Neolit	-&gt;  EM I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     = zrod minojskej kultúry (impulz z východu = migrácia)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		2. prechod </a:t>
            </a: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EM 	-&gt;  MM IB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  = zrod prvej európskej civilizácie (paláce, umenie, písmo)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vznik palácov = prechod od rovnostárskej k zložitejšej spoločnosti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7" name="Google Shape;107;g17a0e1436b3_0_0"/>
          <p:cNvPicPr preferRelativeResize="0"/>
          <p:nvPr/>
        </p:nvPicPr>
        <p:blipFill rotWithShape="1">
          <a:blip r:embed="rId3">
            <a:alphaModFix/>
          </a:blip>
          <a:srcRect b="0" l="44425" r="0" t="0"/>
          <a:stretch/>
        </p:blipFill>
        <p:spPr>
          <a:xfrm>
            <a:off x="0" y="0"/>
            <a:ext cx="280774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17a0e1436b3_0_0"/>
          <p:cNvSpPr txBox="1"/>
          <p:nvPr/>
        </p:nvSpPr>
        <p:spPr>
          <a:xfrm>
            <a:off x="1400650" y="4152000"/>
            <a:ext cx="77433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Novodobé štúdie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dramatický pokrok v chápaní rane minojského obdobia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nárast množstva a kvality údajov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rozšírenie teoretického a analytického záberu + kritickejšie hodnotenie nálezov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EM I = nový kultúrny začiatok, vlna migrácie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7a83aa28e1_0_65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(EM) : 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3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. šachtové hroby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92" name="Google Shape;492;g17a83aa28e1_0_65"/>
          <p:cNvPicPr preferRelativeResize="0"/>
          <p:nvPr/>
        </p:nvPicPr>
        <p:blipFill rotWithShape="1">
          <a:blip r:embed="rId3">
            <a:alphaModFix/>
          </a:blip>
          <a:srcRect b="19437" l="25872" r="9460" t="24043"/>
          <a:stretch/>
        </p:blipFill>
        <p:spPr>
          <a:xfrm>
            <a:off x="4820900" y="3720475"/>
            <a:ext cx="4323098" cy="305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g17a83aa28e1_0_65"/>
          <p:cNvPicPr preferRelativeResize="0"/>
          <p:nvPr/>
        </p:nvPicPr>
        <p:blipFill rotWithShape="1">
          <a:blip r:embed="rId4">
            <a:alphaModFix/>
          </a:blip>
          <a:srcRect b="11360" l="25815" r="9224" t="35628"/>
          <a:stretch/>
        </p:blipFill>
        <p:spPr>
          <a:xfrm>
            <a:off x="4820900" y="711400"/>
            <a:ext cx="4323098" cy="2851874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g17a83aa28e1_0_65"/>
          <p:cNvSpPr txBox="1"/>
          <p:nvPr/>
        </p:nvSpPr>
        <p:spPr>
          <a:xfrm>
            <a:off x="0" y="2849325"/>
            <a:ext cx="4709400" cy="22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paralela súčasnej kykladskej kultúry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šachtové hroby na Kréte zriedkavé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SV Kréta: Mochlos, Pseira, Zakro, Ayia Photia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silný kykladský vplyv v EM II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J Kréta: výnimka lokalita Arvi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tento typ v EM končí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keramické a bronzové nádoby pod silným vplyvom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95" name="Google Shape;495;g17a83aa28e1_0_65"/>
          <p:cNvSpPr txBox="1"/>
          <p:nvPr/>
        </p:nvSpPr>
        <p:spPr>
          <a:xfrm>
            <a:off x="8546950" y="6451800"/>
            <a:ext cx="551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Pseira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7a83aa28e1_0_80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(EM) : 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4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. tholosové hroby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1" name="Google Shape;501;g17a83aa28e1_0_80"/>
          <p:cNvSpPr txBox="1"/>
          <p:nvPr/>
        </p:nvSpPr>
        <p:spPr>
          <a:xfrm>
            <a:off x="0" y="3595725"/>
            <a:ext cx="9144000" cy="3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najvýraznejší + najproblematickejší typ zo skupiny hrobiek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známych viac ako 70 zo 45 lokalít - južná Kréta (Mesárska nížina)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pravdepodobne jediný bežne používaný typ  do LM I - LM IIIA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typológia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kruhová s priemerom 4 - 13 m; hrubé steny 0,70 - 2,5 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neopracované poľné kamene  - vonkajšia a vnútorná strana múru z väčších kusov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nadzemná stavba; vchod na V strane (1 x 1 m) uzavretý kamennou platňou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pravoúhle miestnosti sekundárne pristavané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mierne klenuté steny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séria vyčnievajúcich platní: 0,3 - 10 m nad úroveň terénu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zábrana k presahu terénu nad hrobku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typ “lešenia” pri stavbe hrobky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prístup k vrchnej časti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02" name="Google Shape;502;g17a83aa28e1_0_80"/>
          <p:cNvPicPr preferRelativeResize="0"/>
          <p:nvPr/>
        </p:nvPicPr>
        <p:blipFill rotWithShape="1">
          <a:blip r:embed="rId3">
            <a:alphaModFix/>
          </a:blip>
          <a:srcRect b="21261" l="32649" r="17678" t="28416"/>
          <a:stretch/>
        </p:blipFill>
        <p:spPr>
          <a:xfrm>
            <a:off x="290025" y="698975"/>
            <a:ext cx="3560868" cy="2740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g17a83aa28e1_0_80"/>
          <p:cNvPicPr preferRelativeResize="0"/>
          <p:nvPr/>
        </p:nvPicPr>
        <p:blipFill rotWithShape="1">
          <a:blip r:embed="rId4">
            <a:alphaModFix/>
          </a:blip>
          <a:srcRect b="8260" l="9042" r="56936" t="24084"/>
          <a:stretch/>
        </p:blipFill>
        <p:spPr>
          <a:xfrm rot="5400000">
            <a:off x="5174483" y="-291717"/>
            <a:ext cx="2787625" cy="4769009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g17a83aa28e1_0_80"/>
          <p:cNvSpPr txBox="1"/>
          <p:nvPr/>
        </p:nvSpPr>
        <p:spPr>
          <a:xfrm>
            <a:off x="112025" y="3223800"/>
            <a:ext cx="1292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Comfortaa"/>
                <a:ea typeface="Comfortaa"/>
                <a:cs typeface="Comfortaa"/>
                <a:sym typeface="Comfortaa"/>
              </a:rPr>
              <a:t>Platanos A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7a83aa28e1_0_94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(EM) : 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4. tholosové hroby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10" name="Google Shape;510;g17a83aa28e1_0_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6069" y="666000"/>
            <a:ext cx="2567931" cy="6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g17a83aa28e1_0_94"/>
          <p:cNvSpPr txBox="1"/>
          <p:nvPr/>
        </p:nvSpPr>
        <p:spPr>
          <a:xfrm>
            <a:off x="0" y="1665600"/>
            <a:ext cx="6605700" cy="41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problematika zastrešenia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argument v prospech kamennej klenby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nedoložené podpery plochej strechy (musela byť klenutá)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masa zrúteného materiálu (klenby) v priestoroch hrobky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korbelovanie vnútornej strany muriva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extrémne hrubé murivo k udržaniu klenby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vyčnievajúce platne	ako podpery pre klenbu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						ako “lešenie” pri stavbe horných častí hrobky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argument proti kamennej klenbe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malé množstvo zrútenej časti na pokrytie klenby (dnes vyťažené?)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konštrukcia a stavebná technika ako nedostatočná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možné riešenie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Pini: menšie tholoi (do 7,5m) klenuté (problém len u veľkých štruktúr)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Hood: vrchol zakrytý drevom vystuženou klenbou z nepálených tehál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Braning: plochá drevená strecha + platne ako prístup k vrcholu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g17a83aa28e1_0_87"/>
          <p:cNvPicPr preferRelativeResize="0"/>
          <p:nvPr/>
        </p:nvPicPr>
        <p:blipFill rotWithShape="1">
          <a:blip r:embed="rId3">
            <a:alphaModFix/>
          </a:blip>
          <a:srcRect b="9170" l="9350" r="55745" t="28360"/>
          <a:stretch/>
        </p:blipFill>
        <p:spPr>
          <a:xfrm>
            <a:off x="223525" y="793150"/>
            <a:ext cx="4173801" cy="60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g17a83aa28e1_0_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5075" y="750638"/>
            <a:ext cx="2837625" cy="17593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18" name="Google Shape;518;g17a83aa28e1_0_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5075" y="4607075"/>
            <a:ext cx="2837625" cy="2132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19" name="Google Shape;519;g17a83aa28e1_0_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5075" y="2763977"/>
            <a:ext cx="2837625" cy="15890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20" name="Google Shape;520;g17a83aa28e1_0_87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(EM) : 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4. tholosové hroby : Platanos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521" name="Google Shape;521;g17a83aa28e1_0_87"/>
          <p:cNvCxnSpPr>
            <a:endCxn id="517" idx="1"/>
          </p:cNvCxnSpPr>
          <p:nvPr/>
        </p:nvCxnSpPr>
        <p:spPr>
          <a:xfrm flipH="1" rot="10800000">
            <a:off x="3296275" y="1630300"/>
            <a:ext cx="2188800" cy="1349700"/>
          </a:xfrm>
          <a:prstGeom prst="straightConnector1">
            <a:avLst/>
          </a:prstGeom>
          <a:noFill/>
          <a:ln cap="flat" cmpd="sng" w="9525">
            <a:solidFill>
              <a:srgbClr val="741B4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2" name="Google Shape;522;g17a83aa28e1_0_87"/>
          <p:cNvCxnSpPr/>
          <p:nvPr/>
        </p:nvCxnSpPr>
        <p:spPr>
          <a:xfrm>
            <a:off x="2162400" y="3197425"/>
            <a:ext cx="3336000" cy="982200"/>
          </a:xfrm>
          <a:prstGeom prst="straightConnector1">
            <a:avLst/>
          </a:prstGeom>
          <a:noFill/>
          <a:ln cap="flat" cmpd="sng" w="9525">
            <a:solidFill>
              <a:srgbClr val="741B4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3" name="Google Shape;523;g17a83aa28e1_0_87"/>
          <p:cNvCxnSpPr>
            <a:endCxn id="518" idx="1"/>
          </p:cNvCxnSpPr>
          <p:nvPr/>
        </p:nvCxnSpPr>
        <p:spPr>
          <a:xfrm>
            <a:off x="1357975" y="3388713"/>
            <a:ext cx="4127100" cy="2284500"/>
          </a:xfrm>
          <a:prstGeom prst="straightConnector1">
            <a:avLst/>
          </a:prstGeom>
          <a:noFill/>
          <a:ln cap="flat" cmpd="sng" w="9525">
            <a:solidFill>
              <a:srgbClr val="741B47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7a83aa28e1_0_111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(EM) : 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4. tholosové hroby : Kamilari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descr="The Kamilari tholos tomb, in the area of the Palace of Phaistos, was in use for over one thousand years. For more information visit http://www.minoancrete.com/kamilari.htm" id="529" name="Google Shape;529;g17a83aa28e1_0_111" title="Kamilari tholos tomb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00" y="726125"/>
            <a:ext cx="4921700" cy="369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g17a83aa28e1_0_111"/>
          <p:cNvPicPr preferRelativeResize="0"/>
          <p:nvPr/>
        </p:nvPicPr>
        <p:blipFill rotWithShape="1">
          <a:blip r:embed="rId5">
            <a:alphaModFix/>
          </a:blip>
          <a:srcRect b="12250" l="0" r="51283" t="2323"/>
          <a:stretch/>
        </p:blipFill>
        <p:spPr>
          <a:xfrm>
            <a:off x="1810185" y="4477525"/>
            <a:ext cx="3178215" cy="227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g17a83aa28e1_0_111"/>
          <p:cNvPicPr preferRelativeResize="0"/>
          <p:nvPr/>
        </p:nvPicPr>
        <p:blipFill rotWithShape="1">
          <a:blip r:embed="rId5">
            <a:alphaModFix/>
          </a:blip>
          <a:srcRect b="12203" l="51186" r="0" t="0"/>
          <a:stretch/>
        </p:blipFill>
        <p:spPr>
          <a:xfrm>
            <a:off x="5137672" y="4378525"/>
            <a:ext cx="3233565" cy="2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g17a83aa28e1_0_111"/>
          <p:cNvSpPr txBox="1"/>
          <p:nvPr/>
        </p:nvSpPr>
        <p:spPr>
          <a:xfrm>
            <a:off x="4986600" y="974175"/>
            <a:ext cx="4157400" cy="29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spôsob pochovávania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množstvo inhumácií; masy kostí a predmetov; stopy po ohni -vydymovanie?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sociálna rovnosť; osobné veci zosnulého + jedlo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rituálne predmety: kamenné vázy + antropomorfné nádoby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EM I-II = pohrebné účely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EM III - MM I = obrady  za účasti väčších skupín?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g17a83aa28e1_0_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35826"/>
            <a:ext cx="9144000" cy="4986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g17a70769a04_0_7"/>
          <p:cNvPicPr preferRelativeResize="0"/>
          <p:nvPr/>
        </p:nvPicPr>
        <p:blipFill rotWithShape="1">
          <a:blip r:embed="rId3">
            <a:alphaModFix/>
          </a:blip>
          <a:srcRect b="6354" l="17895" r="1420" t="22723"/>
          <a:stretch/>
        </p:blipFill>
        <p:spPr>
          <a:xfrm>
            <a:off x="0" y="163286"/>
            <a:ext cx="9143998" cy="6531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g17b3686c33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6400" y="750475"/>
            <a:ext cx="1870349" cy="5747276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g17b3686c330_0_0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(EM) : 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4. tholosové hroby : pôvod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49" name="Google Shape;549;g17b3686c330_0_0"/>
          <p:cNvSpPr txBox="1"/>
          <p:nvPr/>
        </p:nvSpPr>
        <p:spPr>
          <a:xfrm>
            <a:off x="0" y="1007225"/>
            <a:ext cx="69393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tholoi z nepálených tehál sýrskej kultúry Halaf (lokalita Arpachyiyah), 5000 BC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kruhové hrobky v Núbii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klenuté hrobky Starej ríše v Egypte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kruhové domy v Khirokitia na Cypre -&gt; kruhové hrobky kultúry Kefala (Kyklady)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lphaL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kykladské hroby sú malé oproti veľkým EM tholoi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lphaL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kykladský vplyv bol obmedzený LEN na S časť ostrova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lphaL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neexistuje priamy dôkaz neolitických domov na Cypre s kultúrou Kefala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50" name="Google Shape;550;g17b3686c330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450" y="4137600"/>
            <a:ext cx="4866750" cy="254355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g17b3686c330_0_0"/>
          <p:cNvSpPr txBox="1"/>
          <p:nvPr/>
        </p:nvSpPr>
        <p:spPr>
          <a:xfrm>
            <a:off x="8082875" y="6358050"/>
            <a:ext cx="1008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chemeClr val="dk1"/>
                </a:solidFill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Arpachyiyah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2" name="Google Shape;552;g17b3686c330_0_0"/>
          <p:cNvSpPr txBox="1"/>
          <p:nvPr/>
        </p:nvSpPr>
        <p:spPr>
          <a:xfrm>
            <a:off x="4162555" y="6300947"/>
            <a:ext cx="828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chemeClr val="dk1"/>
                </a:solidFill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Khirokitia 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53" name="Google Shape;553;g17b3686c330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3975" y="4137600"/>
            <a:ext cx="1799600" cy="254355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g17b3686c330_0_0"/>
          <p:cNvSpPr txBox="1"/>
          <p:nvPr/>
        </p:nvSpPr>
        <p:spPr>
          <a:xfrm>
            <a:off x="6360200" y="6358050"/>
            <a:ext cx="563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chemeClr val="dk1"/>
                </a:solidFill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Núbia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7a83aa28e1_0_119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(EM) : 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5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. larnax a pithoi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60" name="Google Shape;560;g17a83aa28e1_0_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16100"/>
            <a:ext cx="4455850" cy="334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g17a83aa28e1_0_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9378" y="3291776"/>
            <a:ext cx="2320325" cy="3413827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g17a83aa28e1_0_119"/>
          <p:cNvSpPr txBox="1"/>
          <p:nvPr/>
        </p:nvSpPr>
        <p:spPr>
          <a:xfrm>
            <a:off x="1035025" y="6506925"/>
            <a:ext cx="1740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Comfortaa"/>
                <a:ea typeface="Comfortaa"/>
                <a:cs typeface="Comfortaa"/>
                <a:sym typeface="Comfortaa"/>
              </a:rPr>
              <a:t>EM III, Rethymno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3" name="Google Shape;563;g17a83aa28e1_0_119"/>
          <p:cNvSpPr txBox="1"/>
          <p:nvPr/>
        </p:nvSpPr>
        <p:spPr>
          <a:xfrm>
            <a:off x="7806425" y="6447600"/>
            <a:ext cx="1232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Comfortaa"/>
                <a:ea typeface="Comfortaa"/>
                <a:cs typeface="Comfortaa"/>
                <a:sym typeface="Comfortaa"/>
              </a:rPr>
              <a:t>LM III, Knossos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4" name="Google Shape;564;g17a83aa28e1_0_119"/>
          <p:cNvSpPr txBox="1"/>
          <p:nvPr/>
        </p:nvSpPr>
        <p:spPr>
          <a:xfrm>
            <a:off x="118675" y="962525"/>
            <a:ext cx="74430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pochovávanie v larnakoch a pithoi: EM III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obľúbené od MM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forma pochovávania rozšírená v Malej Ázii počas strednej DB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najstarší príklad - neolit - kultúra Kefala (Kyklady)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 LM používané zriedka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grécka pevnina v strednej DB: bežne používané (hlavne deti a dojčatá)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7a83aa28e1_0_134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 - MM IA) : zvláštnosti pohrebných zvykov 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0" name="Google Shape;570;g17a83aa28e1_0_134"/>
          <p:cNvSpPr txBox="1"/>
          <p:nvPr/>
        </p:nvSpPr>
        <p:spPr>
          <a:xfrm>
            <a:off x="0" y="824100"/>
            <a:ext cx="91440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pohrebné praktiky vysoko regionalizované:	“domové hrobky” na severe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						tholosové hrobky na juhu (Mesara)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						jaskynné pochovávanie na strede, východe a západe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						šachtové hroby na SV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pôvodné formy charakteristické pre EM		jaskynné pochovávanie: doznievanie neolitu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								šachtové hroby: silný kykladský vplyv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nadzemné pohrebné stavby s mimoriadne dlhou životnosťou 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71" name="Google Shape;571;g17a83aa28e1_0_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050" y="3321225"/>
            <a:ext cx="8613900" cy="353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fb1ba96027_0_5"/>
          <p:cNvSpPr txBox="1"/>
          <p:nvPr/>
        </p:nvSpPr>
        <p:spPr>
          <a:xfrm>
            <a:off x="1511625" y="2304575"/>
            <a:ext cx="73098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neolit - veľké osady na lokalite Myrtos a Mochlos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kontakty s Egyptom, Malou Áziou, Sýriou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meď, cín, slonovina, zlato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kultúra bez silnejšej autority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prevažne kruhové tholosové hroby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spoločnosť bez hierarchickej štruktúry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4" name="Google Shape;114;gfb1ba96027_0_5"/>
          <p:cNvSpPr txBox="1"/>
          <p:nvPr/>
        </p:nvSpPr>
        <p:spPr>
          <a:xfrm>
            <a:off x="1511625" y="1613025"/>
            <a:ext cx="1865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OBECNE</a:t>
            </a:r>
            <a:endParaRPr sz="22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5" name="Google Shape;115;gfb1ba96027_0_5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BRONZOVÁ NA KRÉTE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7a83aa28e1_0_149"/>
          <p:cNvSpPr txBox="1"/>
          <p:nvPr/>
        </p:nvSpPr>
        <p:spPr>
          <a:xfrm>
            <a:off x="0" y="3113400"/>
            <a:ext cx="9144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900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ZNÁME POHREBISKÁ</a:t>
            </a:r>
            <a:r>
              <a:rPr b="1" lang="cs-CZ" sz="2900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 - EM</a:t>
            </a:r>
            <a:endParaRPr b="1" sz="2900">
              <a:solidFill>
                <a:srgbClr val="741B4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gf905536465_0_7"/>
          <p:cNvPicPr preferRelativeResize="0"/>
          <p:nvPr/>
        </p:nvPicPr>
        <p:blipFill rotWithShape="1">
          <a:blip r:embed="rId3">
            <a:alphaModFix/>
          </a:blip>
          <a:srcRect b="0" l="19235" r="15426" t="11902"/>
          <a:stretch/>
        </p:blipFill>
        <p:spPr>
          <a:xfrm>
            <a:off x="6640938" y="5636463"/>
            <a:ext cx="1410483" cy="1062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82" name="Google Shape;582;gf905536465_0_7"/>
          <p:cNvPicPr preferRelativeResize="0"/>
          <p:nvPr/>
        </p:nvPicPr>
        <p:blipFill rotWithShape="1">
          <a:blip r:embed="rId4">
            <a:alphaModFix/>
          </a:blip>
          <a:srcRect b="14717" l="5439" r="54622" t="15794"/>
          <a:stretch/>
        </p:blipFill>
        <p:spPr>
          <a:xfrm>
            <a:off x="5711313" y="5636482"/>
            <a:ext cx="894100" cy="106275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83" name="Google Shape;583;gf905536465_0_7"/>
          <p:cNvPicPr preferRelativeResize="0"/>
          <p:nvPr/>
        </p:nvPicPr>
        <p:blipFill rotWithShape="1">
          <a:blip r:embed="rId4">
            <a:alphaModFix/>
          </a:blip>
          <a:srcRect b="19257" l="60920" r="3107" t="16548"/>
          <a:stretch/>
        </p:blipFill>
        <p:spPr>
          <a:xfrm>
            <a:off x="8086970" y="5636475"/>
            <a:ext cx="976294" cy="10627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84" name="Google Shape;584;gf905536465_0_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6875" y="1285525"/>
            <a:ext cx="3340825" cy="22431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85" name="Google Shape;585;gf905536465_0_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16875" y="3592775"/>
            <a:ext cx="3340825" cy="197962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86" name="Google Shape;586;gf905536465_0_7"/>
          <p:cNvSpPr txBox="1"/>
          <p:nvPr/>
        </p:nvSpPr>
        <p:spPr>
          <a:xfrm>
            <a:off x="0" y="3589025"/>
            <a:ext cx="5438700" cy="27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strategická poloha medzi Siteia a Palaikastro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objavené 1971: 252 hrobov, cca 1800 ks nálezov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Význam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: 	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1. kykladská prítomnosť (kykladská kolónia ?)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2. nové krétske nálezy niekoľkých kategórií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3. architektonický štýl + pohrebné zvyky známe z egejských lokalít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pohrebisko pretrváva EM I - EM II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komorové hroby: 2 komory, kalich Pyrgos Ware, vchod zakrytý doskou, nepravidelný tvar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7" name="Google Shape;587;gf905536465_0_7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 (EM I, 3200 - 2700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8" name="Google Shape;588;gf905536465_0_7"/>
          <p:cNvSpPr txBox="1"/>
          <p:nvPr/>
        </p:nvSpPr>
        <p:spPr>
          <a:xfrm>
            <a:off x="5139000" y="578975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Pohrebisko Agia Photia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89" name="Google Shape;589;gf905536465_0_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875" y="1285525"/>
            <a:ext cx="5014150" cy="15573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0" name="Google Shape;590;gf905536465_0_7"/>
          <p:cNvCxnSpPr>
            <a:endCxn id="584" idx="1"/>
          </p:cNvCxnSpPr>
          <p:nvPr/>
        </p:nvCxnSpPr>
        <p:spPr>
          <a:xfrm>
            <a:off x="4776375" y="2253512"/>
            <a:ext cx="940500" cy="153600"/>
          </a:xfrm>
          <a:prstGeom prst="straightConnector1">
            <a:avLst/>
          </a:prstGeom>
          <a:noFill/>
          <a:ln cap="flat" cmpd="sng" w="9525">
            <a:solidFill>
              <a:srgbClr val="741B4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91" name="Google Shape;591;gf905536465_0_7"/>
          <p:cNvSpPr txBox="1"/>
          <p:nvPr/>
        </p:nvSpPr>
        <p:spPr>
          <a:xfrm>
            <a:off x="4545525" y="1971675"/>
            <a:ext cx="1165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latin typeface="Tahoma"/>
                <a:ea typeface="Tahoma"/>
                <a:cs typeface="Tahoma"/>
                <a:sym typeface="Tahoma"/>
              </a:rPr>
              <a:t>Agia Photia</a:t>
            </a:r>
            <a:endParaRPr sz="8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gf9754beedf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550" y="866225"/>
            <a:ext cx="8532876" cy="392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gf9754beedf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4250" y="4792950"/>
            <a:ext cx="4084174" cy="1254275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gf9754beedf_0_4"/>
          <p:cNvSpPr/>
          <p:nvPr/>
        </p:nvSpPr>
        <p:spPr>
          <a:xfrm>
            <a:off x="5277350" y="5132875"/>
            <a:ext cx="144600" cy="119100"/>
          </a:xfrm>
          <a:prstGeom prst="ellipse">
            <a:avLst/>
          </a:prstGeom>
          <a:noFill/>
          <a:ln cap="flat" cmpd="sng" w="1905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gf9754beedf_0_4"/>
          <p:cNvSpPr txBox="1"/>
          <p:nvPr/>
        </p:nvSpPr>
        <p:spPr>
          <a:xfrm>
            <a:off x="0" y="5132863"/>
            <a:ext cx="46659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tholosový hrob EM I 1,10 x 0,61 m; objavený 1980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vchod uzavretý doskou - vchod zhora (kykladská paralela)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hrob z riečnych okruhliakov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telo v skrčenej polohe + prídavky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podlaha spevnená doskami (ostrov Syros)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00" name="Google Shape;600;gf9754beedf_0_4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 (EM I, 3200 - 2700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01" name="Google Shape;601;gf9754beedf_0_4"/>
          <p:cNvSpPr txBox="1"/>
          <p:nvPr/>
        </p:nvSpPr>
        <p:spPr>
          <a:xfrm>
            <a:off x="5139000" y="596375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Hrob Nea Roumata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17a83aa28e1_0_43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 - III (EM II - III)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07" name="Google Shape;607;g17a83aa28e1_0_43"/>
          <p:cNvSpPr txBox="1"/>
          <p:nvPr/>
        </p:nvSpPr>
        <p:spPr>
          <a:xfrm>
            <a:off x="5537825" y="626300"/>
            <a:ext cx="3606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Pohrebisko M</a:t>
            </a:r>
            <a:r>
              <a:rPr lang="cs-CZ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ochlos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08" name="Google Shape;608;g17a83aa28e1_0_43"/>
          <p:cNvPicPr preferRelativeResize="0"/>
          <p:nvPr/>
        </p:nvPicPr>
        <p:blipFill rotWithShape="1">
          <a:blip r:embed="rId3">
            <a:alphaModFix/>
          </a:blip>
          <a:srcRect b="18916" l="0" r="0" t="0"/>
          <a:stretch/>
        </p:blipFill>
        <p:spPr>
          <a:xfrm>
            <a:off x="4833475" y="2370825"/>
            <a:ext cx="4265676" cy="2671826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g17a83aa28e1_0_43"/>
          <p:cNvSpPr txBox="1"/>
          <p:nvPr/>
        </p:nvSpPr>
        <p:spPr>
          <a:xfrm>
            <a:off x="4680775" y="3553425"/>
            <a:ext cx="1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0" name="Google Shape;610;g17a83aa28e1_0_43"/>
          <p:cNvPicPr preferRelativeResize="0"/>
          <p:nvPr/>
        </p:nvPicPr>
        <p:blipFill rotWithShape="1">
          <a:blip r:embed="rId4">
            <a:alphaModFix/>
          </a:blip>
          <a:srcRect b="29808" l="0" r="0" t="31200"/>
          <a:stretch/>
        </p:blipFill>
        <p:spPr>
          <a:xfrm>
            <a:off x="56875" y="1118900"/>
            <a:ext cx="5389200" cy="2101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11" name="Google Shape;611;g17a83aa28e1_0_43"/>
          <p:cNvSpPr txBox="1"/>
          <p:nvPr/>
        </p:nvSpPr>
        <p:spPr>
          <a:xfrm>
            <a:off x="2726575" y="5163350"/>
            <a:ext cx="62679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1908, R.Seager: pohrebisko v Z časti ostrova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20 hrobiek, pithosové hroby, hrobové jamy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2 velké hrobky - hroby členov vládnucej elity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(izolované, bohaté)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EM II-III (až MM IA)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70.roky, J.Soles: podrobný plán pohrebiska + detail. hroby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12" name="Google Shape;612;g17a83aa28e1_0_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75" y="3286876"/>
            <a:ext cx="2409400" cy="3511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3" name="Google Shape;613;g17a83aa28e1_0_43"/>
          <p:cNvCxnSpPr/>
          <p:nvPr/>
        </p:nvCxnSpPr>
        <p:spPr>
          <a:xfrm>
            <a:off x="4684050" y="2203825"/>
            <a:ext cx="4422600" cy="43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4" name="Google Shape;614;g17a83aa28e1_0_43"/>
          <p:cNvCxnSpPr/>
          <p:nvPr/>
        </p:nvCxnSpPr>
        <p:spPr>
          <a:xfrm>
            <a:off x="4699000" y="2196350"/>
            <a:ext cx="141900" cy="277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924c0c98f3_0_47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 - III (EM II - III)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20" name="Google Shape;620;g2924c0c98f3_0_47"/>
          <p:cNvSpPr txBox="1"/>
          <p:nvPr/>
        </p:nvSpPr>
        <p:spPr>
          <a:xfrm>
            <a:off x="5537825" y="626300"/>
            <a:ext cx="3606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Pohrebisko Mochlos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21" name="Google Shape;621;g2924c0c98f3_0_47"/>
          <p:cNvSpPr txBox="1"/>
          <p:nvPr/>
        </p:nvSpPr>
        <p:spPr>
          <a:xfrm>
            <a:off x="-12" y="3727200"/>
            <a:ext cx="5567100" cy="3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osídlenie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FN/EM: prví osadníci - malý rozsah + obmedzené trvanie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z Knossu, stredná Kréta (keramika)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bronzové vázy, misky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R.Seager: votívne predmety = votívny charakter lokality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EM I: chýba Pyrgos (neistá kontinuálna okupácia)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EM II: nárast veľkosti osady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P.Warren: preľudnenie (pohyb obyv. z V Kréty)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■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rozširovanie osady na Mochlos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prirodzený prístav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hladina mora od DR nižšia o 1,50m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■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 DB Mochlos spojený šijou s Krétou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2 hl.zdroje: chloritová bridlica + poľnoh. poda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22" name="Google Shape;622;g2924c0c98f3_0_47"/>
          <p:cNvPicPr preferRelativeResize="0"/>
          <p:nvPr/>
        </p:nvPicPr>
        <p:blipFill rotWithShape="1">
          <a:blip r:embed="rId3">
            <a:alphaModFix/>
          </a:blip>
          <a:srcRect b="0" l="2912" r="0" t="15803"/>
          <a:stretch/>
        </p:blipFill>
        <p:spPr>
          <a:xfrm>
            <a:off x="82150" y="766675"/>
            <a:ext cx="5198723" cy="30162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23" name="Google Shape;623;g2924c0c98f3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1175" y="2286025"/>
            <a:ext cx="3373951" cy="44986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924c0c98f3_0_36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 - III (EM II - III)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29" name="Google Shape;629;g2924c0c98f3_0_36"/>
          <p:cNvSpPr txBox="1"/>
          <p:nvPr/>
        </p:nvSpPr>
        <p:spPr>
          <a:xfrm>
            <a:off x="5537825" y="626300"/>
            <a:ext cx="3606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Pohrebisko Mochlos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30" name="Google Shape;630;g2924c0c98f3_0_36"/>
          <p:cNvPicPr preferRelativeResize="0"/>
          <p:nvPr/>
        </p:nvPicPr>
        <p:blipFill rotWithShape="1">
          <a:blip r:embed="rId3">
            <a:alphaModFix/>
          </a:blip>
          <a:srcRect b="9901" l="0" r="0" t="0"/>
          <a:stretch/>
        </p:blipFill>
        <p:spPr>
          <a:xfrm>
            <a:off x="6334350" y="1284925"/>
            <a:ext cx="2759425" cy="2948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g2924c0c98f3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4359" y="4303050"/>
            <a:ext cx="2759416" cy="2504076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g2924c0c98f3_0_36"/>
          <p:cNvSpPr txBox="1"/>
          <p:nvPr/>
        </p:nvSpPr>
        <p:spPr>
          <a:xfrm>
            <a:off x="14998" y="1207925"/>
            <a:ext cx="5304000" cy="22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IV-VI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 = významný hrobový komplex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VI: strieborná nádoba (J.Soles), deformovaná (tvar nejasný)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 strana hrobky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šperky zámerne deformované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■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diadém: technika repusé + 3 krétske divé kozy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■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náčelník/symbol autority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■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súbor šperkov z tenkého zlatého plechu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■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ostrov ako dôležité obchodné centrum tej doby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■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importy z Mélu a Blízkeho východu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■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doklady hierarchickej štruktúry obyvateľstva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33" name="Google Shape;633;g2924c0c98f3_0_36"/>
          <p:cNvPicPr preferRelativeResize="0"/>
          <p:nvPr/>
        </p:nvPicPr>
        <p:blipFill rotWithShape="1">
          <a:blip r:embed="rId5">
            <a:alphaModFix/>
          </a:blip>
          <a:srcRect b="14711" l="0" r="0" t="17275"/>
          <a:stretch/>
        </p:blipFill>
        <p:spPr>
          <a:xfrm>
            <a:off x="508000" y="4303050"/>
            <a:ext cx="4908792" cy="2504075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g2924c0c98f3_0_36"/>
          <p:cNvSpPr txBox="1"/>
          <p:nvPr/>
        </p:nvSpPr>
        <p:spPr>
          <a:xfrm>
            <a:off x="605175" y="3399475"/>
            <a:ext cx="487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g2929ea727b9_0_15"/>
          <p:cNvPicPr preferRelativeResize="0"/>
          <p:nvPr/>
        </p:nvPicPr>
        <p:blipFill rotWithShape="1">
          <a:blip r:embed="rId3">
            <a:alphaModFix/>
          </a:blip>
          <a:srcRect b="0" l="14127" r="18436" t="0"/>
          <a:stretch/>
        </p:blipFill>
        <p:spPr>
          <a:xfrm>
            <a:off x="1792950" y="1949825"/>
            <a:ext cx="2368500" cy="465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g2929ea727b9_0_15"/>
          <p:cNvPicPr preferRelativeResize="0"/>
          <p:nvPr/>
        </p:nvPicPr>
        <p:blipFill rotWithShape="1">
          <a:blip r:embed="rId4">
            <a:alphaModFix/>
          </a:blip>
          <a:srcRect b="0" l="16811" r="17876" t="0"/>
          <a:stretch/>
        </p:blipFill>
        <p:spPr>
          <a:xfrm>
            <a:off x="4558701" y="1553875"/>
            <a:ext cx="3162924" cy="5304125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g2929ea727b9_0_15"/>
          <p:cNvSpPr txBox="1"/>
          <p:nvPr/>
        </p:nvSpPr>
        <p:spPr>
          <a:xfrm>
            <a:off x="2132850" y="575575"/>
            <a:ext cx="4878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5"/>
              </a:rPr>
              <a:t>https://www.academia.edu/36437533/Early_Minoan_Jewellery_from_Mochlos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929ea727b9_0_48"/>
          <p:cNvSpPr txBox="1"/>
          <p:nvPr/>
        </p:nvSpPr>
        <p:spPr>
          <a:xfrm>
            <a:off x="0" y="3113400"/>
            <a:ext cx="9144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900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NÁBOŽENSTVO A RITUÁL</a:t>
            </a:r>
            <a:r>
              <a:rPr b="1" lang="cs-CZ" sz="2900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 - EM</a:t>
            </a:r>
            <a:endParaRPr b="1" sz="2900">
              <a:solidFill>
                <a:srgbClr val="741B4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929ea727b9_0_52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 (EM I, 3200 - 2700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52" name="Google Shape;652;g2929ea727b9_0_52"/>
          <p:cNvSpPr txBox="1"/>
          <p:nvPr/>
        </p:nvSpPr>
        <p:spPr>
          <a:xfrm>
            <a:off x="5139000" y="578975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Náboženstvo a rituál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53" name="Google Shape;653;g2929ea727b9_0_52"/>
          <p:cNvSpPr txBox="1"/>
          <p:nvPr/>
        </p:nvSpPr>
        <p:spPr>
          <a:xfrm>
            <a:off x="-37350" y="1467500"/>
            <a:ext cx="5662800" cy="50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EM: materiál z hrobov = spojenie s náboženstvom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amulety, figúrky, špecifické nádoby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Apesokari, Platanos: obdĺžnikové konštrukcie - rituál?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Koumasa, Kamilari, Mochlos: dejisko rituálov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EM I-III: žiadne domáce sv</a:t>
            </a:r>
            <a:r>
              <a:rPr lang="cs-CZ" sz="12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ä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tyne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amulety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najčitateľnejšia skupina rituálnych predmetov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z kosti, steatitu, slonoviny, medi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tvary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i="1" lang="cs-CZ" sz="1200">
                <a:latin typeface="Comfortaa"/>
                <a:ea typeface="Comfortaa"/>
                <a:cs typeface="Comfortaa"/>
                <a:sym typeface="Comfortaa"/>
              </a:rPr>
              <a:t>antropomorfné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: mužské+ženské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■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božstvá alebo ochrana za príbuzného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i="1" lang="cs-CZ" sz="1200">
                <a:latin typeface="Comfortaa"/>
                <a:ea typeface="Comfortaa"/>
                <a:cs typeface="Comfortaa"/>
                <a:sym typeface="Comfortaa"/>
              </a:rPr>
              <a:t>zoomorfné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: vtáky, dobytok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■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domáce zvieratá = rituál pre ich blaho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i="1" lang="cs-CZ" sz="1200">
                <a:latin typeface="Comfortaa"/>
                <a:ea typeface="Comfortaa"/>
                <a:cs typeface="Comfortaa"/>
                <a:sym typeface="Comfortaa"/>
              </a:rPr>
              <a:t>škrabky a sekerky</a:t>
            </a:r>
            <a:endParaRPr i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■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otvory - určené na nosenie?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■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repusé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i="1" lang="cs-CZ" sz="1200">
                <a:latin typeface="Comfortaa"/>
                <a:ea typeface="Comfortaa"/>
                <a:cs typeface="Comfortaa"/>
                <a:sym typeface="Comfortaa"/>
              </a:rPr>
              <a:t>amulety v tvare nohy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  (ľudskej/zvieracej)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■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najčastejšie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■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Egypt: v hrobkách priviazané k členkom mŕtvych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i="1" lang="cs-CZ" sz="1200">
                <a:latin typeface="Comfortaa"/>
                <a:ea typeface="Comfortaa"/>
                <a:cs typeface="Comfortaa"/>
                <a:sym typeface="Comfortaa"/>
              </a:rPr>
              <a:t>hladené a ryté kamene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54" name="Google Shape;654;g2929ea727b9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9000" y="1207925"/>
            <a:ext cx="3913000" cy="2620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2929ea727b9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1600" y="4132500"/>
            <a:ext cx="3740399" cy="268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929ea727b9_0_64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 (EM I, 3200 - 2700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61" name="Google Shape;661;g2929ea727b9_0_64"/>
          <p:cNvSpPr txBox="1"/>
          <p:nvPr/>
        </p:nvSpPr>
        <p:spPr>
          <a:xfrm>
            <a:off x="5139000" y="578975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Náboženstvo a rituál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62" name="Google Shape;662;g2929ea727b9_0_64"/>
          <p:cNvSpPr txBox="1"/>
          <p:nvPr/>
        </p:nvSpPr>
        <p:spPr>
          <a:xfrm>
            <a:off x="1931900" y="2244450"/>
            <a:ext cx="6985200" cy="41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plastiky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kykladské figurky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najznámejšie; štylizovaná hlava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ruky cez pás, nohy pri sebe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schematické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telo zakončené do špičky; egyptský štýl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realistické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vyobrazenie minojcov?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interpretácie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božstvá, prosebníci, mŕtvi, hračky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Mosso: bohyňa Matka, bohyňa prírody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Mylonas: spojitosť s deťmi - bohyňa “opatrovateľka”,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bohyňa požehnania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Nilsson: v službe mŕtvej osoby s ktorou boli pochované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Evans: manželky, otrokyne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63" name="Google Shape;663;g2929ea727b9_0_64"/>
          <p:cNvSpPr txBox="1"/>
          <p:nvPr/>
        </p:nvSpPr>
        <p:spPr>
          <a:xfrm>
            <a:off x="0" y="6633900"/>
            <a:ext cx="9636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00">
                <a:solidFill>
                  <a:srgbClr val="F8F9FA"/>
                </a:solidFill>
                <a:latin typeface="Comfortaa"/>
                <a:ea typeface="Comfortaa"/>
                <a:cs typeface="Comfortaa"/>
                <a:sym typeface="Comfortaa"/>
              </a:rPr>
              <a:t>Koumasa</a:t>
            </a:r>
            <a:endParaRPr sz="700">
              <a:solidFill>
                <a:srgbClr val="F8F9FA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64" name="Google Shape;664;g2929ea727b9_0_64"/>
          <p:cNvSpPr txBox="1"/>
          <p:nvPr/>
        </p:nvSpPr>
        <p:spPr>
          <a:xfrm>
            <a:off x="7082125" y="6633900"/>
            <a:ext cx="9636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00">
                <a:solidFill>
                  <a:srgbClr val="F8F9FA"/>
                </a:solidFill>
                <a:latin typeface="Comfortaa"/>
                <a:ea typeface="Comfortaa"/>
                <a:cs typeface="Comfortaa"/>
                <a:sym typeface="Comfortaa"/>
              </a:rPr>
              <a:t>Koumasa</a:t>
            </a:r>
            <a:endParaRPr sz="700">
              <a:solidFill>
                <a:srgbClr val="F8F9FA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65" name="Google Shape;665;g2929ea727b9_0_64"/>
          <p:cNvPicPr preferRelativeResize="0"/>
          <p:nvPr/>
        </p:nvPicPr>
        <p:blipFill rotWithShape="1">
          <a:blip r:embed="rId3">
            <a:alphaModFix/>
          </a:blip>
          <a:srcRect b="0" l="54531" r="3239" t="0"/>
          <a:stretch/>
        </p:blipFill>
        <p:spPr>
          <a:xfrm>
            <a:off x="0" y="666000"/>
            <a:ext cx="1760075" cy="619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g2929ea727b9_0_64"/>
          <p:cNvPicPr preferRelativeResize="0"/>
          <p:nvPr/>
        </p:nvPicPr>
        <p:blipFill rotWithShape="1">
          <a:blip r:embed="rId3">
            <a:alphaModFix/>
          </a:blip>
          <a:srcRect b="0" l="0" r="45316" t="0"/>
          <a:stretch/>
        </p:blipFill>
        <p:spPr>
          <a:xfrm>
            <a:off x="7014124" y="1071575"/>
            <a:ext cx="2129876" cy="5786427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g2929ea727b9_0_64"/>
          <p:cNvSpPr txBox="1"/>
          <p:nvPr/>
        </p:nvSpPr>
        <p:spPr>
          <a:xfrm>
            <a:off x="0" y="6633900"/>
            <a:ext cx="11730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Koumasa</a:t>
            </a:r>
            <a:endParaRPr sz="7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68" name="Google Shape;668;g2929ea727b9_0_64"/>
          <p:cNvSpPr txBox="1"/>
          <p:nvPr/>
        </p:nvSpPr>
        <p:spPr>
          <a:xfrm>
            <a:off x="7014125" y="6633900"/>
            <a:ext cx="11730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Koumasa</a:t>
            </a:r>
            <a:endParaRPr sz="7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2929ea727b9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6925" y="0"/>
            <a:ext cx="5129503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929ea727b9_0_72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 (EM I, 3200 - 2700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74" name="Google Shape;674;g2929ea727b9_0_72"/>
          <p:cNvSpPr txBox="1"/>
          <p:nvPr/>
        </p:nvSpPr>
        <p:spPr>
          <a:xfrm>
            <a:off x="5139000" y="578975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Náboženstvo a rituál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75" name="Google Shape;675;g2929ea727b9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577175" y="2509021"/>
            <a:ext cx="3566825" cy="4348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g2929ea727b9_0_72"/>
          <p:cNvPicPr preferRelativeResize="0"/>
          <p:nvPr/>
        </p:nvPicPr>
        <p:blipFill rotWithShape="1">
          <a:blip r:embed="rId4">
            <a:alphaModFix/>
          </a:blip>
          <a:srcRect b="10303" l="16604" r="13835" t="10501"/>
          <a:stretch/>
        </p:blipFill>
        <p:spPr>
          <a:xfrm>
            <a:off x="3311588" y="3891450"/>
            <a:ext cx="2764126" cy="2360300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g2929ea727b9_0_72"/>
          <p:cNvSpPr txBox="1"/>
          <p:nvPr/>
        </p:nvSpPr>
        <p:spPr>
          <a:xfrm>
            <a:off x="4069800" y="6506850"/>
            <a:ext cx="11730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Mochlos, EM II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78" name="Google Shape;678;g2929ea727b9_0_72"/>
          <p:cNvSpPr txBox="1"/>
          <p:nvPr/>
        </p:nvSpPr>
        <p:spPr>
          <a:xfrm>
            <a:off x="7884475" y="6506850"/>
            <a:ext cx="11730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Koumasa, EM II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79" name="Google Shape;679;g2929ea727b9_0_72"/>
          <p:cNvPicPr preferRelativeResize="0"/>
          <p:nvPr/>
        </p:nvPicPr>
        <p:blipFill rotWithShape="1">
          <a:blip r:embed="rId5">
            <a:alphaModFix/>
          </a:blip>
          <a:srcRect b="4823" l="5549" r="5947" t="4159"/>
          <a:stretch/>
        </p:blipFill>
        <p:spPr>
          <a:xfrm>
            <a:off x="0" y="2375650"/>
            <a:ext cx="3269000" cy="4482351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g2929ea727b9_0_72"/>
          <p:cNvSpPr txBox="1"/>
          <p:nvPr/>
        </p:nvSpPr>
        <p:spPr>
          <a:xfrm>
            <a:off x="2562425" y="6506850"/>
            <a:ext cx="11730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Mochlos, EM III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81" name="Google Shape;681;g2929ea727b9_0_72"/>
          <p:cNvSpPr txBox="1"/>
          <p:nvPr/>
        </p:nvSpPr>
        <p:spPr>
          <a:xfrm>
            <a:off x="317525" y="1402863"/>
            <a:ext cx="566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votívne predmety EM II-III: Mochlos, Koumasa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929ea727b9_0_104"/>
          <p:cNvSpPr txBox="1"/>
          <p:nvPr/>
        </p:nvSpPr>
        <p:spPr>
          <a:xfrm>
            <a:off x="0" y="3113400"/>
            <a:ext cx="9144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900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PEČATIDLÁ</a:t>
            </a:r>
            <a:r>
              <a:rPr b="1" lang="cs-CZ" sz="2900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 - EM</a:t>
            </a:r>
            <a:endParaRPr b="1" sz="2900">
              <a:solidFill>
                <a:srgbClr val="741B4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g2929ea727b9_0_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0574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g2929ea727b9_0_97"/>
          <p:cNvSpPr txBox="1"/>
          <p:nvPr/>
        </p:nvSpPr>
        <p:spPr>
          <a:xfrm>
            <a:off x="4199400" y="2080075"/>
            <a:ext cx="52518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r</a:t>
            </a:r>
            <a:r>
              <a:rPr lang="cs-CZ" sz="1200">
                <a:solidFill>
                  <a:srgbClr val="4D5156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ô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znorodosť v štýle a dizajne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3 hlavné štýly EM II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symetria: abstraktné, geometrické + variácie kríža (1-3)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free style: reprezentatívny, plynulé krivočiary (4)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ľudská postava, pes?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dizajnové: zdokonalenie umenia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g17a0e1436b3_0_11"/>
          <p:cNvPicPr preferRelativeResize="0"/>
          <p:nvPr/>
        </p:nvPicPr>
        <p:blipFill rotWithShape="1">
          <a:blip r:embed="rId3">
            <a:alphaModFix/>
          </a:blip>
          <a:srcRect b="0" l="12274" r="12560" t="0"/>
          <a:stretch/>
        </p:blipFill>
        <p:spPr>
          <a:xfrm>
            <a:off x="3253900" y="0"/>
            <a:ext cx="5890099" cy="337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g17a0e1436b3_0_11"/>
          <p:cNvPicPr preferRelativeResize="0"/>
          <p:nvPr/>
        </p:nvPicPr>
        <p:blipFill rotWithShape="1">
          <a:blip r:embed="rId4">
            <a:alphaModFix/>
          </a:blip>
          <a:srcRect b="0" l="0" r="0" t="3938"/>
          <a:stretch/>
        </p:blipFill>
        <p:spPr>
          <a:xfrm>
            <a:off x="0" y="4525275"/>
            <a:ext cx="3174075" cy="224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g17a0e1436b3_0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3174075" cy="4271850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g17a0e1436b3_0_11"/>
          <p:cNvSpPr txBox="1"/>
          <p:nvPr/>
        </p:nvSpPr>
        <p:spPr>
          <a:xfrm>
            <a:off x="3141125" y="4430350"/>
            <a:ext cx="59700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EBA: minojská + heladská + kykladský civilizácia  = podobné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inovácie nepodliehali migrácií ale kultúrnej kontinuite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MBA: značný rozdiel jedincov zo S Egeidy od tých z EBA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polovica predkov zdieľaných s pontsko-kaspickou stepou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nositelia ponstko-kaspického genómu = podobní súč.Grékom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teórie o vzniku indoeurópskych jazykov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sekvencie 6 genómov: 4 z kultúr LBA, 2 z heladskej kultúry MBA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kontroverzné výsledky národov z obdobia  prechodu neolitu do BA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g1003345336e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9144000" cy="621791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06" name="Google Shape;706;g1003345336e_1_0"/>
          <p:cNvSpPr txBox="1"/>
          <p:nvPr/>
        </p:nvSpPr>
        <p:spPr>
          <a:xfrm rot="752">
            <a:off x="2286000" y="5735775"/>
            <a:ext cx="6858000" cy="72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500">
                <a:solidFill>
                  <a:srgbClr val="F8F9FA"/>
                </a:solidFill>
                <a:latin typeface="Tahoma"/>
                <a:ea typeface="Tahoma"/>
                <a:cs typeface="Tahoma"/>
                <a:sym typeface="Tahoma"/>
              </a:rPr>
              <a:t>Ďakujem za pozornosť.</a:t>
            </a:r>
            <a:endParaRPr sz="3500">
              <a:solidFill>
                <a:srgbClr val="F8F9FA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7a0e1436b3_0_57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  RANÁ DOBA BRONZOVÁ NA KRÉTE : FN - EM (kontakty)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6" name="Google Shape;126;g17a0e1436b3_0_57"/>
          <p:cNvSpPr txBox="1"/>
          <p:nvPr/>
        </p:nvSpPr>
        <p:spPr>
          <a:xfrm>
            <a:off x="107475" y="833850"/>
            <a:ext cx="9072300" cy="23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neolit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FN: malý objem ker. nádob v obehu; výroba regulovaná a obmedzená na komunálnej úrovni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FN IV: pobrežné lokality (Petras) pravdepodobne vo vzťahu s atickou kultúrou Kefala: obsidián, kovy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raná doba minojská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EM I - III: zintenzívnenie vzťahov = nárast kykladského dovozu (Keros-Syros): obsidián, olovo, striebro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miestna produkcia materiálnej kultúry v kykladskom štýle a technológii = špecializované skupiny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nový (výrazný) typ nádob (leštené, maľované)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EM II - III: egyptský a sýrsky import + krétske napodobeniny = kontakt s V Stredomorím (plavidlo so sťažňom!)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rozhodujúci faktor kontaktov: exotický a prestížny tovar, technológie, napodobňovanie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7" name="Google Shape;127;g17a0e1436b3_0_57"/>
          <p:cNvPicPr preferRelativeResize="0"/>
          <p:nvPr/>
        </p:nvPicPr>
        <p:blipFill rotWithShape="1">
          <a:blip r:embed="rId3">
            <a:alphaModFix/>
          </a:blip>
          <a:srcRect b="45158" l="48128" r="15311" t="33796"/>
          <a:stretch/>
        </p:blipFill>
        <p:spPr>
          <a:xfrm>
            <a:off x="0" y="4587250"/>
            <a:ext cx="5330028" cy="205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17a0e1436b3_0_57"/>
          <p:cNvPicPr preferRelativeResize="0"/>
          <p:nvPr/>
        </p:nvPicPr>
        <p:blipFill rotWithShape="1">
          <a:blip r:embed="rId4">
            <a:alphaModFix/>
          </a:blip>
          <a:srcRect b="29973" l="70549" r="16644" t="43620"/>
          <a:stretch/>
        </p:blipFill>
        <p:spPr>
          <a:xfrm>
            <a:off x="1399251" y="3664075"/>
            <a:ext cx="1171026" cy="160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17a0e1436b3_0_57"/>
          <p:cNvPicPr preferRelativeResize="0"/>
          <p:nvPr/>
        </p:nvPicPr>
        <p:blipFill rotWithShape="1">
          <a:blip r:embed="rId5">
            <a:alphaModFix/>
          </a:blip>
          <a:srcRect b="54838" l="44518" r="35647" t="16289"/>
          <a:stretch/>
        </p:blipFill>
        <p:spPr>
          <a:xfrm>
            <a:off x="2970638" y="3758750"/>
            <a:ext cx="1578875" cy="15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17a0e1436b3_0_57"/>
          <p:cNvPicPr preferRelativeResize="0"/>
          <p:nvPr/>
        </p:nvPicPr>
        <p:blipFill rotWithShape="1">
          <a:blip r:embed="rId6">
            <a:alphaModFix/>
          </a:blip>
          <a:srcRect b="42641" l="46935" r="16005" t="21567"/>
          <a:stretch/>
        </p:blipFill>
        <p:spPr>
          <a:xfrm>
            <a:off x="5807100" y="5026114"/>
            <a:ext cx="2832451" cy="182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17a0e1436b3_0_57"/>
          <p:cNvPicPr preferRelativeResize="0"/>
          <p:nvPr/>
        </p:nvPicPr>
        <p:blipFill rotWithShape="1">
          <a:blip r:embed="rId7">
            <a:alphaModFix/>
          </a:blip>
          <a:srcRect b="52254" l="46569" r="15010" t="21340"/>
          <a:stretch/>
        </p:blipFill>
        <p:spPr>
          <a:xfrm>
            <a:off x="6084896" y="3664075"/>
            <a:ext cx="2276854" cy="104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g17a0e1436b3_0_57"/>
          <p:cNvCxnSpPr/>
          <p:nvPr/>
        </p:nvCxnSpPr>
        <p:spPr>
          <a:xfrm>
            <a:off x="2438125" y="5056425"/>
            <a:ext cx="588300" cy="720600"/>
          </a:xfrm>
          <a:prstGeom prst="straightConnector1">
            <a:avLst/>
          </a:prstGeom>
          <a:noFill/>
          <a:ln cap="flat" cmpd="sng" w="9525">
            <a:solidFill>
              <a:srgbClr val="741B4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3" name="Google Shape;133;g17a0e1436b3_0_57"/>
          <p:cNvCxnSpPr/>
          <p:nvPr/>
        </p:nvCxnSpPr>
        <p:spPr>
          <a:xfrm>
            <a:off x="3933450" y="4425875"/>
            <a:ext cx="312300" cy="1489200"/>
          </a:xfrm>
          <a:prstGeom prst="straightConnector1">
            <a:avLst/>
          </a:prstGeom>
          <a:noFill/>
          <a:ln cap="flat" cmpd="sng" w="9525">
            <a:solidFill>
              <a:srgbClr val="741B4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4" name="Google Shape;134;g17a0e1436b3_0_57"/>
          <p:cNvCxnSpPr/>
          <p:nvPr/>
        </p:nvCxnSpPr>
        <p:spPr>
          <a:xfrm flipH="1">
            <a:off x="4245750" y="4593875"/>
            <a:ext cx="1975800" cy="1321200"/>
          </a:xfrm>
          <a:prstGeom prst="straightConnector1">
            <a:avLst/>
          </a:prstGeom>
          <a:noFill/>
          <a:ln cap="flat" cmpd="sng" w="9525">
            <a:solidFill>
              <a:srgbClr val="741B4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5" name="Google Shape;135;g17a0e1436b3_0_57"/>
          <p:cNvSpPr/>
          <p:nvPr/>
        </p:nvSpPr>
        <p:spPr>
          <a:xfrm>
            <a:off x="8443375" y="4431875"/>
            <a:ext cx="700800" cy="19698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EAD1DC"/>
          </a:solidFill>
          <a:ln cap="flat" cmpd="sng" w="9525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cient Civilizations - The Minoans (part 1) - video Dailymotion" id="140" name="Google Shape;140;p7"/>
          <p:cNvPicPr preferRelativeResize="0"/>
          <p:nvPr/>
        </p:nvPicPr>
        <p:blipFill rotWithShape="1">
          <a:blip r:embed="rId3">
            <a:alphaModFix/>
          </a:blip>
          <a:srcRect b="0" l="1139" r="0" t="0"/>
          <a:stretch/>
        </p:blipFill>
        <p:spPr>
          <a:xfrm>
            <a:off x="0" y="2273610"/>
            <a:ext cx="9143999" cy="4584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41" name="Google Shape;141;p7"/>
          <p:cNvSpPr txBox="1"/>
          <p:nvPr/>
        </p:nvSpPr>
        <p:spPr>
          <a:xfrm>
            <a:off x="1309050" y="2757100"/>
            <a:ext cx="667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7"/>
          <p:cNvSpPr txBox="1"/>
          <p:nvPr/>
        </p:nvSpPr>
        <p:spPr>
          <a:xfrm>
            <a:off x="190825" y="227350"/>
            <a:ext cx="40776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rgbClr val="888888"/>
                </a:solidFill>
                <a:latin typeface="Comfortaa"/>
                <a:ea typeface="Comfortaa"/>
                <a:cs typeface="Comfortaa"/>
                <a:sym typeface="Comfortaa"/>
              </a:rPr>
              <a:t>Minojská spoločnosť </a:t>
            </a:r>
            <a:endParaRPr sz="2400">
              <a:solidFill>
                <a:srgbClr val="88888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rgbClr val="888888"/>
                </a:solidFill>
                <a:latin typeface="Comfortaa"/>
                <a:ea typeface="Comfortaa"/>
                <a:cs typeface="Comfortaa"/>
                <a:sym typeface="Comfortaa"/>
              </a:rPr>
              <a:t>=</a:t>
            </a:r>
            <a:endParaRPr sz="2400">
              <a:solidFill>
                <a:srgbClr val="88888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rgbClr val="888888"/>
                </a:solidFill>
                <a:latin typeface="Comfortaa"/>
                <a:ea typeface="Comfortaa"/>
                <a:cs typeface="Comfortaa"/>
                <a:sym typeface="Comfortaa"/>
              </a:rPr>
              <a:t> 1. európska civilizácia</a:t>
            </a:r>
            <a:endParaRPr sz="2400">
              <a:solidFill>
                <a:srgbClr val="88888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3" name="Google Shape;143;p7"/>
          <p:cNvSpPr/>
          <p:nvPr/>
        </p:nvSpPr>
        <p:spPr>
          <a:xfrm>
            <a:off x="4900200" y="227350"/>
            <a:ext cx="4243800" cy="29493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7"/>
          <p:cNvSpPr txBox="1"/>
          <p:nvPr/>
        </p:nvSpPr>
        <p:spPr>
          <a:xfrm>
            <a:off x="4871250" y="455200"/>
            <a:ext cx="43017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začiatok v predpalácovom období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obchod, umenie, výroba, poľnohospod., architektúra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široké kontakty: Egeida, Anatólia, Egypt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decentralizovaná kultúra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 u="sng">
                <a:latin typeface="Comfortaa"/>
                <a:ea typeface="Comfortaa"/>
                <a:cs typeface="Comfortaa"/>
                <a:sym typeface="Comfortaa"/>
              </a:rPr>
              <a:t>export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: drevo, víno, olivový olej, vlna, bylinky,   purpurové farbivo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 u="sng">
                <a:latin typeface="Comfortaa"/>
                <a:ea typeface="Comfortaa"/>
                <a:cs typeface="Comfortaa"/>
                <a:sym typeface="Comfortaa"/>
              </a:rPr>
              <a:t>import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: drahé kamene, meď, slonovina, zlato, striebro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vzájomný vplyv kultúr - umelecké techniky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významná námorná veľmoc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f658d4ab17_0_9"/>
          <p:cNvSpPr txBox="1"/>
          <p:nvPr/>
        </p:nvSpPr>
        <p:spPr>
          <a:xfrm>
            <a:off x="3197300" y="610550"/>
            <a:ext cx="185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rgbClr val="202124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Arthur Evans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0" name="Google Shape;150;gf658d4ab17_0_9"/>
          <p:cNvSpPr txBox="1"/>
          <p:nvPr/>
        </p:nvSpPr>
        <p:spPr>
          <a:xfrm>
            <a:off x="2872950" y="263100"/>
            <a:ext cx="6058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888888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Chronológia (štylistické zmeny v keramike)</a:t>
            </a:r>
            <a:endParaRPr sz="2000">
              <a:solidFill>
                <a:srgbClr val="88888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1" name="Google Shape;151;gf658d4ab17_0_9"/>
          <p:cNvSpPr txBox="1"/>
          <p:nvPr/>
        </p:nvSpPr>
        <p:spPr>
          <a:xfrm>
            <a:off x="3324725" y="1388600"/>
            <a:ext cx="5676300" cy="10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">
                <a:solidFill>
                  <a:srgbClr val="222222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Early Minoan period	(3100-2000 BC)</a:t>
            </a:r>
            <a:endParaRPr sz="1700">
              <a:solidFill>
                <a:srgbClr val="222222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">
                <a:solidFill>
                  <a:srgbClr val="222222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Middle Minoan period	(2000-1600 BC)</a:t>
            </a:r>
            <a:endParaRPr sz="1700">
              <a:solidFill>
                <a:srgbClr val="222222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700">
                <a:solidFill>
                  <a:srgbClr val="222222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Late Minoan period		(1600-1100 BC)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2" name="Google Shape;152;gf658d4ab17_0_9"/>
          <p:cNvPicPr preferRelativeResize="0"/>
          <p:nvPr/>
        </p:nvPicPr>
        <p:blipFill rotWithShape="1">
          <a:blip r:embed="rId3">
            <a:alphaModFix/>
          </a:blip>
          <a:srcRect b="0" l="18224" r="19955" t="0"/>
          <a:stretch/>
        </p:blipFill>
        <p:spPr>
          <a:xfrm>
            <a:off x="0" y="3801424"/>
            <a:ext cx="2817175" cy="28480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3" name="Google Shape;153;gf658d4ab17_0_9"/>
          <p:cNvPicPr preferRelativeResize="0"/>
          <p:nvPr/>
        </p:nvPicPr>
        <p:blipFill rotWithShape="1">
          <a:blip r:embed="rId4">
            <a:alphaModFix/>
          </a:blip>
          <a:srcRect b="5908" l="0" r="0" t="0"/>
          <a:stretch/>
        </p:blipFill>
        <p:spPr>
          <a:xfrm>
            <a:off x="0" y="263101"/>
            <a:ext cx="2817175" cy="315747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4" name="Google Shape;154;gf658d4ab17_0_9"/>
          <p:cNvSpPr txBox="1"/>
          <p:nvPr/>
        </p:nvSpPr>
        <p:spPr>
          <a:xfrm>
            <a:off x="3064200" y="3801425"/>
            <a:ext cx="635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888888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Chronológia (palácové komplexy)</a:t>
            </a:r>
            <a:endParaRPr sz="2000">
              <a:solidFill>
                <a:srgbClr val="88888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5" name="Google Shape;155;gf658d4ab17_0_9"/>
          <p:cNvSpPr txBox="1"/>
          <p:nvPr/>
        </p:nvSpPr>
        <p:spPr>
          <a:xfrm>
            <a:off x="3255450" y="4809275"/>
            <a:ext cx="5888700" cy="13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500">
                <a:solidFill>
                  <a:srgbClr val="202122"/>
                </a:solidFill>
                <a:latin typeface="Comfortaa"/>
                <a:ea typeface="Comfortaa"/>
                <a:cs typeface="Comfortaa"/>
                <a:sym typeface="Comfortaa"/>
              </a:rPr>
              <a:t>Prepalatial						(3100 - 1900 BC)</a:t>
            </a:r>
            <a:endParaRPr sz="15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500">
                <a:solidFill>
                  <a:srgbClr val="202122"/>
                </a:solidFill>
                <a:latin typeface="Comfortaa"/>
                <a:ea typeface="Comfortaa"/>
                <a:cs typeface="Comfortaa"/>
                <a:sym typeface="Comfortaa"/>
              </a:rPr>
              <a:t>Protopalatial (Old Palace Period)</a:t>
            </a:r>
            <a:r>
              <a:rPr lang="cs-CZ" sz="15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		(1900 - 1750 BC)</a:t>
            </a:r>
            <a:endParaRPr sz="15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cs-CZ" sz="1500">
                <a:solidFill>
                  <a:srgbClr val="202122"/>
                </a:solidFill>
                <a:latin typeface="Comfortaa"/>
                <a:ea typeface="Comfortaa"/>
                <a:cs typeface="Comfortaa"/>
                <a:sym typeface="Comfortaa"/>
              </a:rPr>
              <a:t>Neopalatial (New Palace Period)</a:t>
            </a:r>
            <a:r>
              <a:rPr lang="cs-CZ" sz="15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		(1750 - 1500 BC)</a:t>
            </a:r>
            <a:endParaRPr sz="15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cs-CZ" sz="1500">
                <a:solidFill>
                  <a:srgbClr val="202122"/>
                </a:solidFill>
                <a:latin typeface="Comfortaa"/>
                <a:ea typeface="Comfortaa"/>
                <a:cs typeface="Comfortaa"/>
                <a:sym typeface="Comfortaa"/>
              </a:rPr>
              <a:t>Postpalatial (Final Palace Period)	(1500 - 1150 BC)</a:t>
            </a:r>
            <a:endParaRPr sz="15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6" name="Google Shape;156;gf658d4ab17_0_9"/>
          <p:cNvSpPr txBox="1"/>
          <p:nvPr/>
        </p:nvSpPr>
        <p:spPr>
          <a:xfrm>
            <a:off x="3324725" y="4145625"/>
            <a:ext cx="173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rgbClr val="202124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Nikolaos Platon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57" name="Google Shape;157;gf658d4ab17_0_9"/>
          <p:cNvCxnSpPr/>
          <p:nvPr/>
        </p:nvCxnSpPr>
        <p:spPr>
          <a:xfrm flipH="1" rot="10800000">
            <a:off x="23175" y="3556375"/>
            <a:ext cx="9151800" cy="34800"/>
          </a:xfrm>
          <a:prstGeom prst="straightConnector1">
            <a:avLst/>
          </a:prstGeom>
          <a:noFill/>
          <a:ln cap="flat" cmpd="sng" w="19050">
            <a:solidFill>
              <a:srgbClr val="88888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2021-10-15T11:05:30Z</dcterms:created>
  <dc:creator>Lucia Ščasníková</dc:creator>
</cp:coreProperties>
</file>