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</p:sldIdLst>
  <p:sldSz cy="6858000" cx="9144000"/>
  <p:notesSz cx="6858000" cy="9144000"/>
  <p:embeddedFontLst>
    <p:embeddedFont>
      <p:font typeface="Tahoma"/>
      <p:regular r:id="rId53"/>
      <p:bold r:id="rId54"/>
    </p:embeddedFont>
    <p:embeddedFont>
      <p:font typeface="Comfortaa"/>
      <p:regular r:id="rId55"/>
      <p:bold r:id="rId5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57" roundtripDataSignature="AMtx7mig6/Eyn9bIc4PElgJfQfg1LlVSJ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font" Target="fonts/Tahoma-regular.fntdata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font" Target="fonts/Comfortaa-regular.fntdata"/><Relationship Id="rId10" Type="http://schemas.openxmlformats.org/officeDocument/2006/relationships/slide" Target="slides/slide5.xml"/><Relationship Id="rId54" Type="http://schemas.openxmlformats.org/officeDocument/2006/relationships/font" Target="fonts/Tahoma-bold.fntdata"/><Relationship Id="rId13" Type="http://schemas.openxmlformats.org/officeDocument/2006/relationships/slide" Target="slides/slide8.xml"/><Relationship Id="rId57" Type="http://customschemas.google.com/relationships/presentationmetadata" Target="metadata"/><Relationship Id="rId12" Type="http://schemas.openxmlformats.org/officeDocument/2006/relationships/slide" Target="slides/slide7.xml"/><Relationship Id="rId56" Type="http://schemas.openxmlformats.org/officeDocument/2006/relationships/font" Target="fonts/Comfortaa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fbfa734459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fbfa73445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90daac8735_0_5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90daac8735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90daac8735_0_6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90daac8735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100fcd7408c_0_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100fcd7408c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fbfa734459_0_1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fbfa734459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91cd04822b_0_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191cd04822b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91cd04822b_0_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191cd04822b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91cd04822b_0_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191cd04822b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91cd04822b_0_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191cd04822b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91cd04822b_0_4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191cd04822b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191cd04822b_0_6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191cd04822b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033ccc9ff7_0_7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033ccc9ff7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191cd04822b_0_8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191cd04822b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191cd04822b_0_9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191cd04822b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91cd04822b_0_10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191cd04822b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194e62d4630_0_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194e62d4630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194e62d4630_0_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194e62d4630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194e62d4630_0_1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194e62d4630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194e62d4630_0_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194e62d4630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194e62d4630_0_28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194e62d4630_0_2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194e62d4630_0_74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194e62d4630_0_7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194e62d4630_0_76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194e62d4630_0_7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91cd04822b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191cd04822b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194e62d4630_0_2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194e62d4630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1949039bd7a_0_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1949039bd7a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949039bd7a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1949039bd7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1949039bd7a_0_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1949039bd7a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1949039bd7a_0_1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1949039bd7a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1949039bd7a_0_2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1949039bd7a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1949039bd7a_0_3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1949039bd7a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1949039bd7a_0_3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1949039bd7a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100fcd7408c_0_4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100fcd7408c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100fcd7408c_0_6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100fcd7408c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fbfa734459_0_18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fbfa734459_0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100fcd7408c_0_8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100fcd7408c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19499592077_0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19499592077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19499592077_0_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19499592077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19499592077_0_4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19499592077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19499592077_0_5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19499592077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19499592077_0_7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19499592077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19572d87857_0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19572d87857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94e62d4630_0_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94e62d4630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90daac8735_0_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90daac8735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90daac8735_0_3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190daac8735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90daac8735_0_8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190daac8735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90daac8735_0_3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90daac8735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ázdný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7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7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7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svislý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vislý nadpis a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7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7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Úvodní snímek" type="title">
  <p:cSld name="TITLE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94e62d4630_0_656"/>
          <p:cNvSpPr txBox="1"/>
          <p:nvPr>
            <p:ph type="ctrTitle"/>
          </p:nvPr>
        </p:nvSpPr>
        <p:spPr>
          <a:xfrm>
            <a:off x="685800" y="1122363"/>
            <a:ext cx="77724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g194e62d4630_0_656"/>
          <p:cNvSpPr txBox="1"/>
          <p:nvPr>
            <p:ph idx="1" type="subTitle"/>
          </p:nvPr>
        </p:nvSpPr>
        <p:spPr>
          <a:xfrm>
            <a:off x="1143000" y="3602038"/>
            <a:ext cx="6858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89" name="Google Shape;89;g194e62d4630_0_656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g194e62d4630_0_656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g194e62d4630_0_656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ázdný" type="blank">
  <p:cSld name="BLANK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94e62d4630_0_662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g194e62d4630_0_662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g194e62d4630_0_662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94e62d4630_0_666"/>
          <p:cNvSpPr txBox="1"/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g194e62d4630_0_666"/>
          <p:cNvSpPr txBox="1"/>
          <p:nvPr>
            <p:ph idx="1" type="body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" name="Google Shape;99;g194e62d4630_0_666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g194e62d4630_0_666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g194e62d4630_0_666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áhlaví části" type="secHead">
  <p:cSld name="SECTION_HEADER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94e62d4630_0_672"/>
          <p:cNvSpPr txBox="1"/>
          <p:nvPr>
            <p:ph type="title"/>
          </p:nvPr>
        </p:nvSpPr>
        <p:spPr>
          <a:xfrm>
            <a:off x="623888" y="1709739"/>
            <a:ext cx="78867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g194e62d4630_0_672"/>
          <p:cNvSpPr txBox="1"/>
          <p:nvPr>
            <p:ph idx="1" type="body"/>
          </p:nvPr>
        </p:nvSpPr>
        <p:spPr>
          <a:xfrm>
            <a:off x="623888" y="4589464"/>
            <a:ext cx="78867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5" name="Google Shape;105;g194e62d4630_0_672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g194e62d4630_0_672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g194e62d4630_0_672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va obsahy" type="twoObj">
  <p:cSld name="TWO_OBJECTS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94e62d4630_0_678"/>
          <p:cNvSpPr txBox="1"/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g194e62d4630_0_678"/>
          <p:cNvSpPr txBox="1"/>
          <p:nvPr>
            <p:ph idx="1" type="body"/>
          </p:nvPr>
        </p:nvSpPr>
        <p:spPr>
          <a:xfrm>
            <a:off x="628650" y="1825625"/>
            <a:ext cx="38862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1" name="Google Shape;111;g194e62d4630_0_678"/>
          <p:cNvSpPr txBox="1"/>
          <p:nvPr>
            <p:ph idx="2" type="body"/>
          </p:nvPr>
        </p:nvSpPr>
        <p:spPr>
          <a:xfrm>
            <a:off x="4629150" y="1825625"/>
            <a:ext cx="38862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2" name="Google Shape;112;g194e62d4630_0_678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g194e62d4630_0_678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g194e62d4630_0_678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ovnání" type="twoTxTwoObj">
  <p:cSld name="TWO_OBJECTS_WITH_TEXT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94e62d4630_0_685"/>
          <p:cNvSpPr txBox="1"/>
          <p:nvPr>
            <p:ph type="title"/>
          </p:nvPr>
        </p:nvSpPr>
        <p:spPr>
          <a:xfrm>
            <a:off x="629841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g194e62d4630_0_685"/>
          <p:cNvSpPr txBox="1"/>
          <p:nvPr>
            <p:ph idx="1" type="body"/>
          </p:nvPr>
        </p:nvSpPr>
        <p:spPr>
          <a:xfrm>
            <a:off x="629842" y="1681163"/>
            <a:ext cx="38682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8" name="Google Shape;118;g194e62d4630_0_685"/>
          <p:cNvSpPr txBox="1"/>
          <p:nvPr>
            <p:ph idx="2" type="body"/>
          </p:nvPr>
        </p:nvSpPr>
        <p:spPr>
          <a:xfrm>
            <a:off x="629842" y="2505075"/>
            <a:ext cx="38682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9" name="Google Shape;119;g194e62d4630_0_685"/>
          <p:cNvSpPr txBox="1"/>
          <p:nvPr>
            <p:ph idx="3" type="body"/>
          </p:nvPr>
        </p:nvSpPr>
        <p:spPr>
          <a:xfrm>
            <a:off x="4629150" y="1681163"/>
            <a:ext cx="38874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0" name="Google Shape;120;g194e62d4630_0_685"/>
          <p:cNvSpPr txBox="1"/>
          <p:nvPr>
            <p:ph idx="4" type="body"/>
          </p:nvPr>
        </p:nvSpPr>
        <p:spPr>
          <a:xfrm>
            <a:off x="4629150" y="2505075"/>
            <a:ext cx="38874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1" name="Google Shape;121;g194e62d4630_0_685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g194e62d4630_0_685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g194e62d4630_0_685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Jenom nadpis" type="titleOnly">
  <p:cSld name="TITLE_ONLY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94e62d4630_0_694"/>
          <p:cNvSpPr txBox="1"/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g194e62d4630_0_694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g194e62d4630_0_694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g194e62d4630_0_694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sah s titulkem" type="objTx">
  <p:cSld name="OBJECT_WITH_CAPTION_TEXT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94e62d4630_0_699"/>
          <p:cNvSpPr txBox="1"/>
          <p:nvPr>
            <p:ph type="title"/>
          </p:nvPr>
        </p:nvSpPr>
        <p:spPr>
          <a:xfrm>
            <a:off x="629841" y="457200"/>
            <a:ext cx="29493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g194e62d4630_0_699"/>
          <p:cNvSpPr txBox="1"/>
          <p:nvPr>
            <p:ph idx="1" type="body"/>
          </p:nvPr>
        </p:nvSpPr>
        <p:spPr>
          <a:xfrm>
            <a:off x="3887391" y="987426"/>
            <a:ext cx="46293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32" name="Google Shape;132;g194e62d4630_0_699"/>
          <p:cNvSpPr txBox="1"/>
          <p:nvPr>
            <p:ph idx="2" type="body"/>
          </p:nvPr>
        </p:nvSpPr>
        <p:spPr>
          <a:xfrm>
            <a:off x="629841" y="2057400"/>
            <a:ext cx="29493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33" name="Google Shape;133;g194e62d4630_0_699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g194e62d4630_0_699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g194e62d4630_0_699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Úvodní snímek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"/>
          <p:cNvSpPr txBox="1"/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8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8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8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8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ázek s titulkem" type="picTx">
  <p:cSld name="PICTURE_WITH_CAPTION_TEXT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94e62d4630_0_706"/>
          <p:cNvSpPr txBox="1"/>
          <p:nvPr>
            <p:ph type="title"/>
          </p:nvPr>
        </p:nvSpPr>
        <p:spPr>
          <a:xfrm>
            <a:off x="629841" y="457200"/>
            <a:ext cx="29493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g194e62d4630_0_706"/>
          <p:cNvSpPr/>
          <p:nvPr>
            <p:ph idx="2" type="pic"/>
          </p:nvPr>
        </p:nvSpPr>
        <p:spPr>
          <a:xfrm>
            <a:off x="3887391" y="987426"/>
            <a:ext cx="46293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139" name="Google Shape;139;g194e62d4630_0_706"/>
          <p:cNvSpPr txBox="1"/>
          <p:nvPr>
            <p:ph idx="1" type="body"/>
          </p:nvPr>
        </p:nvSpPr>
        <p:spPr>
          <a:xfrm>
            <a:off x="629841" y="2057400"/>
            <a:ext cx="29493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40" name="Google Shape;140;g194e62d4630_0_706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g194e62d4630_0_706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g194e62d4630_0_706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svislý text" type="vertTx">
  <p:cSld name="VERTICAL_TEXT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94e62d4630_0_713"/>
          <p:cNvSpPr txBox="1"/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g194e62d4630_0_713"/>
          <p:cNvSpPr txBox="1"/>
          <p:nvPr>
            <p:ph idx="1" type="body"/>
          </p:nvPr>
        </p:nvSpPr>
        <p:spPr>
          <a:xfrm rot="5400000">
            <a:off x="2396400" y="57875"/>
            <a:ext cx="43512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6" name="Google Shape;146;g194e62d4630_0_713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g194e62d4630_0_713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g194e62d4630_0_713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vislý nadpis a text" type="vertTitleAndTx">
  <p:cSld name="VERTICAL_TITLE_AND_VERTICAL_TEXT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94e62d4630_0_719"/>
          <p:cNvSpPr txBox="1"/>
          <p:nvPr>
            <p:ph type="title"/>
          </p:nvPr>
        </p:nvSpPr>
        <p:spPr>
          <a:xfrm rot="5400000">
            <a:off x="4623600" y="2285275"/>
            <a:ext cx="58119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g194e62d4630_0_719"/>
          <p:cNvSpPr txBox="1"/>
          <p:nvPr>
            <p:ph idx="1" type="body"/>
          </p:nvPr>
        </p:nvSpPr>
        <p:spPr>
          <a:xfrm rot="5400000">
            <a:off x="623025" y="370675"/>
            <a:ext cx="58119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2" name="Google Shape;152;g194e62d4630_0_719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g194e62d4630_0_719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g194e62d4630_0_719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9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9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9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9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9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áhlaví části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0"/>
          <p:cNvSpPr txBox="1"/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0"/>
          <p:cNvSpPr txBox="1"/>
          <p:nvPr>
            <p:ph idx="1" type="body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0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0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0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va obsahy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1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11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1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1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ovnání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2"/>
          <p:cNvSpPr txBox="1"/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2"/>
          <p:cNvSpPr txBox="1"/>
          <p:nvPr>
            <p:ph idx="1" type="body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2"/>
          <p:cNvSpPr txBox="1"/>
          <p:nvPr>
            <p:ph idx="2" type="body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12"/>
          <p:cNvSpPr txBox="1"/>
          <p:nvPr>
            <p:ph idx="3" type="body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12"/>
          <p:cNvSpPr txBox="1"/>
          <p:nvPr>
            <p:ph idx="4" type="body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1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2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2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Jenom nadpis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3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sah s titulkem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4"/>
          <p:cNvSpPr txBox="1"/>
          <p:nvPr>
            <p:ph idx="1" type="body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14"/>
          <p:cNvSpPr txBox="1"/>
          <p:nvPr>
            <p:ph idx="2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14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ázek s titulkem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5"/>
          <p:cNvSpPr/>
          <p:nvPr>
            <p:ph idx="2" type="pic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6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6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6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6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94e62d4630_0_650"/>
          <p:cNvSpPr txBox="1"/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2" name="Google Shape;82;g194e62d4630_0_650"/>
          <p:cNvSpPr txBox="1"/>
          <p:nvPr>
            <p:ph idx="1" type="body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Google Shape;83;g194e62d4630_0_650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g194e62d4630_0_650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g194e62d4630_0_650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Relationship Id="rId4" Type="http://schemas.openxmlformats.org/officeDocument/2006/relationships/image" Target="../media/image13.png"/><Relationship Id="rId5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14.png"/><Relationship Id="rId7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Relationship Id="rId4" Type="http://schemas.openxmlformats.org/officeDocument/2006/relationships/image" Target="../media/image19.png"/><Relationship Id="rId5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Relationship Id="rId4" Type="http://schemas.openxmlformats.org/officeDocument/2006/relationships/image" Target="../media/image31.png"/><Relationship Id="rId5" Type="http://schemas.openxmlformats.org/officeDocument/2006/relationships/image" Target="../media/image29.png"/><Relationship Id="rId6" Type="http://schemas.openxmlformats.org/officeDocument/2006/relationships/image" Target="../media/image4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Relationship Id="rId5" Type="http://schemas.openxmlformats.org/officeDocument/2006/relationships/image" Target="../media/image2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png"/><Relationship Id="rId4" Type="http://schemas.openxmlformats.org/officeDocument/2006/relationships/image" Target="../media/image28.png"/><Relationship Id="rId5" Type="http://schemas.openxmlformats.org/officeDocument/2006/relationships/image" Target="../media/image2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png"/><Relationship Id="rId4" Type="http://schemas.openxmlformats.org/officeDocument/2006/relationships/image" Target="../media/image27.png"/><Relationship Id="rId5" Type="http://schemas.openxmlformats.org/officeDocument/2006/relationships/image" Target="../media/image4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9.png"/><Relationship Id="rId4" Type="http://schemas.openxmlformats.org/officeDocument/2006/relationships/image" Target="../media/image41.png"/><Relationship Id="rId5" Type="http://schemas.openxmlformats.org/officeDocument/2006/relationships/image" Target="../media/image6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3.png"/><Relationship Id="rId4" Type="http://schemas.openxmlformats.org/officeDocument/2006/relationships/image" Target="../media/image47.png"/><Relationship Id="rId5" Type="http://schemas.openxmlformats.org/officeDocument/2006/relationships/image" Target="../media/image3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3.png"/><Relationship Id="rId4" Type="http://schemas.openxmlformats.org/officeDocument/2006/relationships/image" Target="../media/image46.png"/><Relationship Id="rId5" Type="http://schemas.openxmlformats.org/officeDocument/2006/relationships/image" Target="../media/image42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4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3.png"/><Relationship Id="rId4" Type="http://schemas.openxmlformats.org/officeDocument/2006/relationships/image" Target="../media/image5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s://www.nature.com/articles/nature23310" TargetMode="External"/><Relationship Id="rId4" Type="http://schemas.openxmlformats.org/officeDocument/2006/relationships/image" Target="../media/image50.png"/><Relationship Id="rId5" Type="http://schemas.openxmlformats.org/officeDocument/2006/relationships/image" Target="../media/image52.png"/><Relationship Id="rId6" Type="http://schemas.openxmlformats.org/officeDocument/2006/relationships/hyperlink" Target="https://www.jstor.org/stable/30104516?origin=JSTOR-pdf" TargetMode="External"/><Relationship Id="rId7" Type="http://schemas.openxmlformats.org/officeDocument/2006/relationships/image" Target="../media/image56.png"/><Relationship Id="rId8" Type="http://schemas.openxmlformats.org/officeDocument/2006/relationships/image" Target="../media/image5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9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8.png"/><Relationship Id="rId4" Type="http://schemas.openxmlformats.org/officeDocument/2006/relationships/image" Target="../media/image6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9.png"/><Relationship Id="rId4" Type="http://schemas.openxmlformats.org/officeDocument/2006/relationships/image" Target="../media/image64.png"/><Relationship Id="rId5" Type="http://schemas.openxmlformats.org/officeDocument/2006/relationships/hyperlink" Target="https://en.wikipedia.org/wiki/Amphora" TargetMode="External"/><Relationship Id="rId6" Type="http://schemas.openxmlformats.org/officeDocument/2006/relationships/image" Target="../media/image80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74.png"/><Relationship Id="rId4" Type="http://schemas.openxmlformats.org/officeDocument/2006/relationships/image" Target="../media/image83.png"/><Relationship Id="rId5" Type="http://schemas.openxmlformats.org/officeDocument/2006/relationships/image" Target="../media/image6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76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70.png"/><Relationship Id="rId4" Type="http://schemas.openxmlformats.org/officeDocument/2006/relationships/image" Target="../media/image81.png"/><Relationship Id="rId5" Type="http://schemas.openxmlformats.org/officeDocument/2006/relationships/image" Target="../media/image71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6.png"/><Relationship Id="rId4" Type="http://schemas.openxmlformats.org/officeDocument/2006/relationships/image" Target="../media/image65.png"/><Relationship Id="rId5" Type="http://schemas.openxmlformats.org/officeDocument/2006/relationships/image" Target="../media/image84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75.png"/><Relationship Id="rId4" Type="http://schemas.openxmlformats.org/officeDocument/2006/relationships/image" Target="../media/image14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72.png"/><Relationship Id="rId4" Type="http://schemas.openxmlformats.org/officeDocument/2006/relationships/image" Target="../media/image69.png"/><Relationship Id="rId5" Type="http://schemas.openxmlformats.org/officeDocument/2006/relationships/image" Target="../media/image67.png"/><Relationship Id="rId6" Type="http://schemas.openxmlformats.org/officeDocument/2006/relationships/image" Target="../media/image77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79.png"/><Relationship Id="rId4" Type="http://schemas.openxmlformats.org/officeDocument/2006/relationships/image" Target="../media/image73.png"/><Relationship Id="rId5" Type="http://schemas.openxmlformats.org/officeDocument/2006/relationships/image" Target="../media/image86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82.png"/><Relationship Id="rId4" Type="http://schemas.openxmlformats.org/officeDocument/2006/relationships/image" Target="../media/image78.png"/><Relationship Id="rId5" Type="http://schemas.openxmlformats.org/officeDocument/2006/relationships/image" Target="../media/image85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fbfa734459_0_5"/>
          <p:cNvSpPr txBox="1"/>
          <p:nvPr/>
        </p:nvSpPr>
        <p:spPr>
          <a:xfrm>
            <a:off x="0" y="5862425"/>
            <a:ext cx="9144000" cy="6312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900">
                <a:latin typeface="Comfortaa"/>
                <a:ea typeface="Comfortaa"/>
                <a:cs typeface="Comfortaa"/>
                <a:sym typeface="Comfortaa"/>
              </a:rPr>
              <a:t>Stredná doba bronzová na pevnine</a:t>
            </a:r>
            <a:r>
              <a:rPr b="1" lang="en-US" sz="2900">
                <a:latin typeface="Comfortaa"/>
                <a:ea typeface="Comfortaa"/>
                <a:cs typeface="Comfortaa"/>
                <a:sym typeface="Comfortaa"/>
              </a:rPr>
              <a:t> (MH)</a:t>
            </a:r>
            <a:endParaRPr b="1" sz="29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60" name="Google Shape;160;gfbfa734459_0_5"/>
          <p:cNvSpPr txBox="1"/>
          <p:nvPr/>
        </p:nvSpPr>
        <p:spPr>
          <a:xfrm>
            <a:off x="0" y="6493625"/>
            <a:ext cx="5328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Mgr. Lucia Ščasníková, 462081@mail.muni.cz</a:t>
            </a:r>
            <a:endParaRPr sz="12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61" name="Google Shape;161;gfbfa734459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8975" y="0"/>
            <a:ext cx="7786038" cy="5862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90daac8735_0_54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MH (2000 - 1550 BC) - sídliská</a:t>
            </a:r>
            <a:endParaRPr sz="2300">
              <a:solidFill>
                <a:schemeClr val="lt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36" name="Google Shape;236;g190daac8735_0_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2724" y="611925"/>
            <a:ext cx="3421271" cy="3677202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</p:pic>
      <p:sp>
        <p:nvSpPr>
          <p:cNvPr id="237" name="Google Shape;237;g190daac8735_0_54"/>
          <p:cNvSpPr txBox="1"/>
          <p:nvPr/>
        </p:nvSpPr>
        <p:spPr>
          <a:xfrm>
            <a:off x="7001349" y="4011457"/>
            <a:ext cx="2142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highlight>
                  <a:srgbClr val="D9D2E9"/>
                </a:highlight>
                <a:latin typeface="Comfortaa"/>
                <a:ea typeface="Comfortaa"/>
                <a:cs typeface="Comfortaa"/>
                <a:sym typeface="Comfortaa"/>
              </a:rPr>
              <a:t>Argos</a:t>
            </a:r>
            <a:endParaRPr sz="900">
              <a:highlight>
                <a:srgbClr val="D9D2E9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38" name="Google Shape;238;g190daac8735_0_54"/>
          <p:cNvSpPr txBox="1"/>
          <p:nvPr/>
        </p:nvSpPr>
        <p:spPr>
          <a:xfrm>
            <a:off x="0" y="780750"/>
            <a:ext cx="5722800" cy="48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MH sídliská		pod intramulárnymi pohrebmi sídlisk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pod mykénskou zástavbou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charakteristika MH sídlisk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jednoduchý, dobre organizovaný systém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budovy v skupiných + priestor pre cesty a nádvoria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bez sociálnej stratifikácie = sociálna rovnosť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stavebný systém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AutoNum type="arabicPeriod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Argos: rôzne úrovne v rámci kopca/svahu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AutoNum type="arabicPeriod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Malthi: budovy vedľa seba priliehajú k vnútornej strane opevnenia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opevnenie - fortifikácia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nevyskytuje sa v MH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výnimka: Malthi (Mesénia), Kolonna (Aegina)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dôsledok spoločenských otrasov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proti invázií nových populácií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-preceňovaný názor: Lerna, Théby, Orchomenos bez opevnenia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39" name="Google Shape;239;g190daac8735_0_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22725" y="4427141"/>
            <a:ext cx="3421274" cy="2360659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g190daac8735_0_54"/>
          <p:cNvSpPr txBox="1"/>
          <p:nvPr/>
        </p:nvSpPr>
        <p:spPr>
          <a:xfrm>
            <a:off x="7001349" y="6534907"/>
            <a:ext cx="2142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highlight>
                  <a:srgbClr val="D9D2E9"/>
                </a:highlight>
                <a:latin typeface="Comfortaa"/>
                <a:ea typeface="Comfortaa"/>
                <a:cs typeface="Comfortaa"/>
                <a:sym typeface="Comfortaa"/>
              </a:rPr>
              <a:t>Malthi</a:t>
            </a:r>
            <a:endParaRPr sz="900">
              <a:highlight>
                <a:srgbClr val="D9D2E9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41" name="Google Shape;241;g190daac8735_0_54"/>
          <p:cNvSpPr/>
          <p:nvPr/>
        </p:nvSpPr>
        <p:spPr>
          <a:xfrm>
            <a:off x="6035500" y="822500"/>
            <a:ext cx="1980900" cy="1401600"/>
          </a:xfrm>
          <a:prstGeom prst="rect">
            <a:avLst/>
          </a:prstGeom>
          <a:noFill/>
          <a:ln cap="flat" cmpd="sng" w="28575">
            <a:solidFill>
              <a:srgbClr val="A64D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2" name="Google Shape;242;g190daac8735_0_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725" y="5398350"/>
            <a:ext cx="5082000" cy="13431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g190daac8735_0_54"/>
          <p:cNvSpPr txBox="1"/>
          <p:nvPr/>
        </p:nvSpPr>
        <p:spPr>
          <a:xfrm>
            <a:off x="2999124" y="6464707"/>
            <a:ext cx="2142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highlight>
                  <a:srgbClr val="D9D2E9"/>
                </a:highlight>
                <a:latin typeface="Comfortaa"/>
                <a:ea typeface="Comfortaa"/>
                <a:cs typeface="Comfortaa"/>
                <a:sym typeface="Comfortaa"/>
              </a:rPr>
              <a:t>Kolonna</a:t>
            </a:r>
            <a:endParaRPr sz="900">
              <a:highlight>
                <a:srgbClr val="D9D2E9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90daac8735_0_66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MH (2000 - 1550 BC) - architektúra</a:t>
            </a:r>
            <a:endParaRPr sz="2300">
              <a:solidFill>
                <a:schemeClr val="lt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49" name="Google Shape;249;g190daac8735_0_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00" y="764325"/>
            <a:ext cx="2028825" cy="32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g190daac8735_0_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76325" y="764325"/>
            <a:ext cx="2498407" cy="32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g190daac8735_0_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71685" y="764325"/>
            <a:ext cx="1750641" cy="32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g190daac8735_0_66"/>
          <p:cNvPicPr preferRelativeResize="0"/>
          <p:nvPr/>
        </p:nvPicPr>
        <p:blipFill rotWithShape="1">
          <a:blip r:embed="rId6">
            <a:alphaModFix/>
          </a:blip>
          <a:srcRect b="17411" l="12215" r="35269" t="33667"/>
          <a:stretch/>
        </p:blipFill>
        <p:spPr>
          <a:xfrm>
            <a:off x="6587775" y="764325"/>
            <a:ext cx="2498399" cy="2517403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g190daac8735_0_66"/>
          <p:cNvSpPr/>
          <p:nvPr/>
        </p:nvSpPr>
        <p:spPr>
          <a:xfrm>
            <a:off x="7989925" y="1612788"/>
            <a:ext cx="69600" cy="1104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g190daac8735_0_66"/>
          <p:cNvSpPr txBox="1"/>
          <p:nvPr/>
        </p:nvSpPr>
        <p:spPr>
          <a:xfrm>
            <a:off x="6619275" y="3671625"/>
            <a:ext cx="2466900" cy="369300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Eutresis (building C, F, M, A)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55" name="Google Shape;255;g190daac8735_0_66"/>
          <p:cNvSpPr txBox="1"/>
          <p:nvPr/>
        </p:nvSpPr>
        <p:spPr>
          <a:xfrm>
            <a:off x="0" y="4040925"/>
            <a:ext cx="9086100" cy="27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poľnohospodárske domy - 100m2; tvar úzky, dlhý, obdĺžnikový, lichobežníkový, apsidálny typ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vnútro oddelené priečkami = miestnosti špecifických funkcií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samostatne stojace budovy usporiadané do menších celkov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základy z kameňa, nadstavba z tehly; vápencová omietka, hlinená podlaha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zastrešenie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plochá strecha (Minojci) alebo sedlová (neolitické modely, Thesália)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z materiálov podliehajúcich skaze - trstina spojená hlinou ?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apsidálny dom - sedlová strecha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interiér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ohniská, rošty na  varenie, lavičky, odpadové jamy (bothroi), pithoi, prasleny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56" name="Google Shape;256;g190daac8735_0_6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65800" y="4824325"/>
            <a:ext cx="1978199" cy="20336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7" name="Google Shape;257;g190daac8735_0_66"/>
          <p:cNvCxnSpPr>
            <a:stCxn id="253" idx="5"/>
          </p:cNvCxnSpPr>
          <p:nvPr/>
        </p:nvCxnSpPr>
        <p:spPr>
          <a:xfrm>
            <a:off x="8049332" y="1707020"/>
            <a:ext cx="431700" cy="1981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g100fcd7408c_0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1725" y="791037"/>
            <a:ext cx="3612276" cy="241728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63" name="Google Shape;263;g100fcd7408c_0_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2850" y="770326"/>
            <a:ext cx="3612276" cy="3031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g100fcd7408c_0_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31725" y="4024513"/>
            <a:ext cx="3612276" cy="21588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65" name="Google Shape;265;g100fcd7408c_0_32"/>
          <p:cNvSpPr txBox="1"/>
          <p:nvPr/>
        </p:nvSpPr>
        <p:spPr>
          <a:xfrm>
            <a:off x="5531725" y="5890875"/>
            <a:ext cx="37116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None/>
            </a:pPr>
            <a:r>
              <a:rPr lang="en-US" sz="700">
                <a:solidFill>
                  <a:schemeClr val="dk1"/>
                </a:solidFill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Lerna V. MH Architecture. Apsidal Longhouses D and M, from W.</a:t>
            </a:r>
            <a:endParaRPr sz="700">
              <a:highlight>
                <a:srgbClr val="EAD1DC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66" name="Google Shape;266;g100fcd7408c_0_32"/>
          <p:cNvSpPr txBox="1"/>
          <p:nvPr/>
        </p:nvSpPr>
        <p:spPr>
          <a:xfrm>
            <a:off x="4436950" y="3455100"/>
            <a:ext cx="3067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g100fcd7408c_0_32"/>
          <p:cNvSpPr txBox="1"/>
          <p:nvPr/>
        </p:nvSpPr>
        <p:spPr>
          <a:xfrm>
            <a:off x="5531713" y="2921688"/>
            <a:ext cx="35076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None/>
            </a:pPr>
            <a:r>
              <a:rPr lang="en-US" sz="700">
                <a:solidFill>
                  <a:schemeClr val="dk1"/>
                </a:solidFill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Lerna V. MH Architecture. Storeroom 45 with Pithoi In Situ, from WNW.</a:t>
            </a:r>
            <a:endParaRPr sz="700">
              <a:solidFill>
                <a:schemeClr val="dk1"/>
              </a:solidFill>
              <a:highlight>
                <a:srgbClr val="EAD1DC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68" name="Google Shape;268;g100fcd7408c_0_32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n-US" sz="23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Lerna </a:t>
            </a:r>
            <a:r>
              <a:rPr lang="en-US" sz="23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(MH): Apsidal Longhouse </a:t>
            </a:r>
            <a:endParaRPr sz="2300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cxnSp>
        <p:nvCxnSpPr>
          <p:cNvPr id="269" name="Google Shape;269;g100fcd7408c_0_32"/>
          <p:cNvCxnSpPr/>
          <p:nvPr/>
        </p:nvCxnSpPr>
        <p:spPr>
          <a:xfrm flipH="1" rot="10800000">
            <a:off x="3288900" y="903696"/>
            <a:ext cx="2248500" cy="736200"/>
          </a:xfrm>
          <a:prstGeom prst="straightConnector1">
            <a:avLst/>
          </a:prstGeom>
          <a:noFill/>
          <a:ln cap="flat" cmpd="sng" w="9525">
            <a:solidFill>
              <a:srgbClr val="980000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270" name="Google Shape;270;g100fcd7408c_0_32"/>
          <p:cNvSpPr txBox="1"/>
          <p:nvPr/>
        </p:nvSpPr>
        <p:spPr>
          <a:xfrm>
            <a:off x="0" y="3939588"/>
            <a:ext cx="5630100" cy="29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typický dom MH: voľne stojaci megaron (“longhouse”)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obdĺžnikový alebo apsidálny pôdorys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2-3 miestnosti oddelené priečnymi stenami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konštrukcia z nepálenej tehly na nízkom kamennom sokle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vchod spravidla na jednej z kratších strán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bočné steny často vyčnievajú - veranda v prednej časti (anty)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domy MH I podobné ako v EH III - rozdiel: konštrukcia MH je robusnejšia (vyššie sokle, hrubšie steny) = dlhšia životnosť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>
                <a:latin typeface="Comfortaa"/>
                <a:ea typeface="Comfortaa"/>
                <a:cs typeface="Comfortaa"/>
                <a:sym typeface="Comfortaa"/>
              </a:rPr>
              <a:t>Novinka v strednej a neskorej fáze MH</a:t>
            </a: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: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uzavretý obdĺžnikový dvor s 1-2 malými rohovými skladmi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cxnSp>
        <p:nvCxnSpPr>
          <p:cNvPr id="271" name="Google Shape;271;g100fcd7408c_0_32"/>
          <p:cNvCxnSpPr/>
          <p:nvPr/>
        </p:nvCxnSpPr>
        <p:spPr>
          <a:xfrm>
            <a:off x="2549300" y="2945996"/>
            <a:ext cx="2988000" cy="1212900"/>
          </a:xfrm>
          <a:prstGeom prst="straightConnector1">
            <a:avLst/>
          </a:prstGeom>
          <a:noFill/>
          <a:ln cap="flat" cmpd="sng" w="9525">
            <a:solidFill>
              <a:srgbClr val="980000"/>
            </a:solidFill>
            <a:prstDash val="dash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gfbfa734459_0_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9275" y="3917275"/>
            <a:ext cx="4201751" cy="26946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77" name="Google Shape;277;gfbfa734459_0_114"/>
          <p:cNvSpPr txBox="1"/>
          <p:nvPr/>
        </p:nvSpPr>
        <p:spPr>
          <a:xfrm>
            <a:off x="4619250" y="6321875"/>
            <a:ext cx="3977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None/>
            </a:pPr>
            <a:r>
              <a:rPr lang="en-US" sz="700">
                <a:solidFill>
                  <a:schemeClr val="dk1"/>
                </a:solidFill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MH Architecture. Apsidal Longhouse in Trench N. General View from NNE.</a:t>
            </a:r>
            <a:endParaRPr>
              <a:solidFill>
                <a:schemeClr val="dk1"/>
              </a:solidFill>
              <a:highlight>
                <a:srgbClr val="EAD1DC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78" name="Google Shape;278;gfbfa734459_0_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8425" y="3917268"/>
            <a:ext cx="4081625" cy="269465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79" name="Google Shape;279;gfbfa734459_0_1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19286" y="1014500"/>
            <a:ext cx="4201740" cy="28023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80" name="Google Shape;280;gfbfa734459_0_1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8426" y="1014501"/>
            <a:ext cx="4081626" cy="280235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81" name="Google Shape;281;gfbfa734459_0_114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Ayios Stephanos (MH): Apsidal Longhouse</a:t>
            </a:r>
            <a:endParaRPr sz="2300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82" name="Google Shape;282;gfbfa734459_0_114"/>
          <p:cNvSpPr txBox="1"/>
          <p:nvPr/>
        </p:nvSpPr>
        <p:spPr>
          <a:xfrm>
            <a:off x="348425" y="6321875"/>
            <a:ext cx="38682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None/>
            </a:pPr>
            <a:r>
              <a:rPr lang="en-US" sz="700">
                <a:solidFill>
                  <a:schemeClr val="dk1"/>
                </a:solidFill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MH Architecture. Apsidal Longhouse in Trench N. General View from S.</a:t>
            </a:r>
            <a:endParaRPr sz="700">
              <a:solidFill>
                <a:schemeClr val="dk1"/>
              </a:solidFill>
              <a:highlight>
                <a:srgbClr val="EAD1DC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83" name="Google Shape;283;gfbfa734459_0_114"/>
          <p:cNvSpPr txBox="1"/>
          <p:nvPr/>
        </p:nvSpPr>
        <p:spPr>
          <a:xfrm>
            <a:off x="4619250" y="3524350"/>
            <a:ext cx="4201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None/>
            </a:pPr>
            <a:r>
              <a:rPr lang="en-US" sz="700">
                <a:solidFill>
                  <a:schemeClr val="dk1"/>
                </a:solidFill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MH Pit Grave Dug into Ruins of Apsidal Longhouse, Trench N. From SE.</a:t>
            </a:r>
            <a:endParaRPr sz="700">
              <a:solidFill>
                <a:schemeClr val="dk1"/>
              </a:solidFill>
              <a:highlight>
                <a:srgbClr val="EAD1DC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84" name="Google Shape;284;gfbfa734459_0_114"/>
          <p:cNvSpPr txBox="1"/>
          <p:nvPr/>
        </p:nvSpPr>
        <p:spPr>
          <a:xfrm>
            <a:off x="348488" y="3462400"/>
            <a:ext cx="4081500" cy="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None/>
            </a:pPr>
            <a:r>
              <a:rPr lang="en-US" sz="700">
                <a:solidFill>
                  <a:schemeClr val="dk1"/>
                </a:solidFill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MH Architecture. Apsidal Longhouse, Trench N. East Face of Partition Wall with Bits of Lime Plaster Adhering.</a:t>
            </a:r>
            <a:endParaRPr sz="700">
              <a:solidFill>
                <a:schemeClr val="dk1"/>
              </a:solidFill>
              <a:highlight>
                <a:srgbClr val="EAD1DC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91cd04822b_0_9"/>
          <p:cNvSpPr txBox="1"/>
          <p:nvPr/>
        </p:nvSpPr>
        <p:spPr>
          <a:xfrm>
            <a:off x="0" y="3044250"/>
            <a:ext cx="9144000" cy="7695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800">
                <a:latin typeface="Comfortaa"/>
                <a:ea typeface="Comfortaa"/>
                <a:cs typeface="Comfortaa"/>
                <a:sym typeface="Comfortaa"/>
              </a:rPr>
              <a:t>MH - spoločnosť</a:t>
            </a:r>
            <a:endParaRPr b="1" sz="38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91cd04822b_0_13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MH (2000 - 1550 BC): spoločnosť</a:t>
            </a:r>
            <a:endParaRPr sz="2300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95" name="Google Shape;295;g191cd04822b_0_13"/>
          <p:cNvSpPr txBox="1"/>
          <p:nvPr/>
        </p:nvSpPr>
        <p:spPr>
          <a:xfrm>
            <a:off x="0" y="671350"/>
            <a:ext cx="9144000" cy="61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chudoba a neistota - ekonomický faktor alebo sociálne zmeny -&gt; úsilie -&gt; technologické výdobytky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kult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bez dokladov náboženského presvedčenia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pohrebné praktiky ako príklad kultu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pohrebiská = obraz MH spoločnosti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nálezy z hrobov + hustota sídlisk = nárast populácie (v porovnaní s EH)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mierne predĺženie života + vysoká úmrtnosť detí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bez známok sociálnej stratifikácie = rovnoprávnosť členov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pohrebiská = LH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intenzívna sociálna stratifikácia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prepychové hrobové vybavenie, luxus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nerovnomerné rozdelenie bohatstva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príchod “Indo-európanov”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štúdium prehistórie: Homér + jazyk identifikovaný ako gréčtina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grécky jazyk vytlačil predhelénske dialekty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príchod cca 2000 BC (MH): nepokoje + násilné pohyby obyvateľstva (LH dôkazy sociálnych reforiem)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b="1" lang="en-US" sz="1200">
                <a:latin typeface="Comfortaa"/>
                <a:ea typeface="Comfortaa"/>
                <a:cs typeface="Comfortaa"/>
                <a:sym typeface="Comfortaa"/>
              </a:rPr>
              <a:t>dôkaz </a:t>
            </a: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príchodu Indo-európanov: kôň, tumuli, minyjská keramika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POZOR! - preceňované spojenie sociálnych dôkazov MH s príchodom indoeurópskych etník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96" name="Google Shape;296;g191cd04822b_0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3200" y="3007800"/>
            <a:ext cx="4880801" cy="22185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g191cd04822b_0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05750" y="3087250"/>
            <a:ext cx="2487275" cy="373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g191cd04822b_0_20"/>
          <p:cNvPicPr preferRelativeResize="0"/>
          <p:nvPr/>
        </p:nvPicPr>
        <p:blipFill rotWithShape="1">
          <a:blip r:embed="rId4">
            <a:alphaModFix/>
          </a:blip>
          <a:srcRect b="3578" l="7393" r="18521" t="25984"/>
          <a:stretch/>
        </p:blipFill>
        <p:spPr>
          <a:xfrm>
            <a:off x="0" y="0"/>
            <a:ext cx="3743376" cy="3849649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g191cd04822b_0_20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MH (2000 - 1550 BC): demografia</a:t>
            </a:r>
            <a:endParaRPr sz="2300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04" name="Google Shape;304;g191cd04822b_0_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05750" y="140525"/>
            <a:ext cx="2487275" cy="289427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g191cd04822b_0_20"/>
          <p:cNvSpPr/>
          <p:nvPr/>
        </p:nvSpPr>
        <p:spPr>
          <a:xfrm>
            <a:off x="1409175" y="1813838"/>
            <a:ext cx="69600" cy="1104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g191cd04822b_0_20"/>
          <p:cNvSpPr/>
          <p:nvPr/>
        </p:nvSpPr>
        <p:spPr>
          <a:xfrm>
            <a:off x="1561575" y="1737638"/>
            <a:ext cx="69600" cy="1104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07" name="Google Shape;307;g191cd04822b_0_20"/>
          <p:cNvCxnSpPr>
            <a:endCxn id="304" idx="1"/>
          </p:cNvCxnSpPr>
          <p:nvPr/>
        </p:nvCxnSpPr>
        <p:spPr>
          <a:xfrm flipH="1" rot="10800000">
            <a:off x="1682750" y="1587660"/>
            <a:ext cx="4923000" cy="196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308" name="Google Shape;308;g191cd04822b_0_20"/>
          <p:cNvCxnSpPr>
            <a:stCxn id="305" idx="5"/>
            <a:endCxn id="301" idx="1"/>
          </p:cNvCxnSpPr>
          <p:nvPr/>
        </p:nvCxnSpPr>
        <p:spPr>
          <a:xfrm>
            <a:off x="1468582" y="1908070"/>
            <a:ext cx="5137200" cy="3047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309" name="Google Shape;309;g191cd04822b_0_20"/>
          <p:cNvSpPr txBox="1"/>
          <p:nvPr/>
        </p:nvSpPr>
        <p:spPr>
          <a:xfrm>
            <a:off x="0" y="4152000"/>
            <a:ext cx="7028100" cy="27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pohrebiská = demografické + antropologické doklady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MH sídlisko: do 500 obyvateľov; hustota: 130 osôb/hektár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skúmané sídliská: </a:t>
            </a:r>
            <a:r>
              <a:rPr b="1" lang="en-US" sz="1200">
                <a:latin typeface="Comfortaa"/>
                <a:ea typeface="Comfortaa"/>
                <a:cs typeface="Comfortaa"/>
                <a:sym typeface="Comfortaa"/>
              </a:rPr>
              <a:t>Argolida</a:t>
            </a: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: Lerna, Asine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detská úmrtnosť: viac ako 50% do veku 15r. (36% novorodencov, 21% do 5r.)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priemerná dĺžka života: </a:t>
            </a:r>
            <a:r>
              <a:rPr b="1" lang="en-US" sz="1200">
                <a:latin typeface="Comfortaa"/>
                <a:ea typeface="Comfortaa"/>
                <a:cs typeface="Comfortaa"/>
                <a:sym typeface="Comfortaa"/>
              </a:rPr>
              <a:t>ženy 30r</a:t>
            </a: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. (zvyčajne 3 deti, prvé v 19r.); </a:t>
            </a:r>
            <a:r>
              <a:rPr b="1" lang="en-US" sz="1200">
                <a:latin typeface="Comfortaa"/>
                <a:ea typeface="Comfortaa"/>
                <a:cs typeface="Comfortaa"/>
                <a:sym typeface="Comfortaa"/>
              </a:rPr>
              <a:t>muži 35r</a:t>
            </a: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.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v MH vyššia ako v EH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choroby: nízky kalorický príjem, osteoartróza (ťažká man.práca), epidémie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anémia, úplavica, detská hnačka, choroby zubov (dospelí)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Lerna: stredomorská anémia, malária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zranenia: pracovné úrazy, násilné konflikty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trepanovanie lebiek: “chirurgické zákroky”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10" name="Google Shape;310;g191cd04822b_0_20"/>
          <p:cNvSpPr txBox="1"/>
          <p:nvPr/>
        </p:nvSpPr>
        <p:spPr>
          <a:xfrm>
            <a:off x="6950424" y="6500907"/>
            <a:ext cx="2142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highlight>
                  <a:srgbClr val="D9D2E9"/>
                </a:highlight>
                <a:latin typeface="Comfortaa"/>
                <a:ea typeface="Comfortaa"/>
                <a:cs typeface="Comfortaa"/>
                <a:sym typeface="Comfortaa"/>
              </a:rPr>
              <a:t>Lerna</a:t>
            </a:r>
            <a:endParaRPr sz="900">
              <a:highlight>
                <a:srgbClr val="D9D2E9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11" name="Google Shape;311;g191cd04822b_0_20"/>
          <p:cNvSpPr txBox="1"/>
          <p:nvPr/>
        </p:nvSpPr>
        <p:spPr>
          <a:xfrm>
            <a:off x="6950424" y="2711707"/>
            <a:ext cx="2142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highlight>
                  <a:srgbClr val="D9D2E9"/>
                </a:highlight>
                <a:latin typeface="Comfortaa"/>
                <a:ea typeface="Comfortaa"/>
                <a:cs typeface="Comfortaa"/>
                <a:sym typeface="Comfortaa"/>
              </a:rPr>
              <a:t>Asine</a:t>
            </a:r>
            <a:endParaRPr sz="900">
              <a:highlight>
                <a:srgbClr val="D9D2E9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91cd04822b_0_38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MH (2000 - 1550 BC): náboženstvo</a:t>
            </a:r>
            <a:endParaRPr sz="2300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17" name="Google Shape;317;g191cd04822b_0_38"/>
          <p:cNvPicPr preferRelativeResize="0"/>
          <p:nvPr/>
        </p:nvPicPr>
        <p:blipFill rotWithShape="1">
          <a:blip r:embed="rId3">
            <a:alphaModFix/>
          </a:blip>
          <a:srcRect b="0" l="10774" r="13827" t="0"/>
          <a:stretch/>
        </p:blipFill>
        <p:spPr>
          <a:xfrm>
            <a:off x="0" y="3101825"/>
            <a:ext cx="1937575" cy="3756175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g191cd04822b_0_38"/>
          <p:cNvSpPr txBox="1"/>
          <p:nvPr/>
        </p:nvSpPr>
        <p:spPr>
          <a:xfrm>
            <a:off x="0" y="1032975"/>
            <a:ext cx="9144000" cy="18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bez dokladov materiálnej kultúry v spojitosti s uctievaním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budovy bez “špeciálnych” prvkov - bez dokladov chrámu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bez rituálnych/kultových nádob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antropomorfné figúrky (EH, EC) v priebehu MH miznú - objavujú sa znovu v LH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MH: hlboké zmeny v spoločenských a náboženských zvykoch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interpretácie na základe hrobov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spôsob uloženia zosnulých, orientácia hrobov a výbava = zásady spoločenskej náboženskej viery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19" name="Google Shape;319;g191cd04822b_0_38"/>
          <p:cNvSpPr txBox="1"/>
          <p:nvPr/>
        </p:nvSpPr>
        <p:spPr>
          <a:xfrm>
            <a:off x="0" y="6534900"/>
            <a:ext cx="2319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latin typeface="Comfortaa"/>
                <a:ea typeface="Comfortaa"/>
                <a:cs typeface="Comfortaa"/>
                <a:sym typeface="Comfortaa"/>
              </a:rPr>
              <a:t>Mykény, hrobový okruh B, hrob III</a:t>
            </a:r>
            <a:endParaRPr sz="9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191cd04822b_0_45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MH (2000 - 1550 BC): pohrebné zvyky</a:t>
            </a:r>
            <a:endParaRPr sz="2300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25" name="Google Shape;325;g191cd04822b_0_45"/>
          <p:cNvSpPr txBox="1"/>
          <p:nvPr/>
        </p:nvSpPr>
        <p:spPr>
          <a:xfrm>
            <a:off x="57925" y="669850"/>
            <a:ext cx="9144000" cy="50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hroby MH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ako dobrý zdroj pohrebných zvyklostí, spoločenských + ekonomických pomerov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ako obraz spol. reforiem, hosp. úpadku, koncentrácie bohatstva, formovania privilegovaných vrstiev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2 hlavné skupiny pohrebov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intramurálne: hroby na sídliskách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extramurálne: hroby na pohrebiskách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typy hrobov: široká škála (tvrdosť pôdy, dostupnosť stav.materiálov, rozmery zosnulého, stupeň soc.prestíže)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mohyly (južný Peloponéz, Epirus, Thesália)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jednoduché jamy (Peloponéz)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šachtové hroby (stredné Grécko, Thesália)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hroby v pithoi (deti)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tholosové hroby: od konca MH; tradícia z Kréty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absencia hrobových predmetov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problém chronologického zaradenia hrobov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sťažené štúdium vývoja pohrebných zvykov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nepriamy vplyv iných kultúr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Kyklady, Malá Ázia, južná Európa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začiatok MH: vplyv rôznych kultúr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koncom MH: tholosové hroby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26" name="Google Shape;326;g191cd04822b_0_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64300" y="2755700"/>
            <a:ext cx="2719325" cy="410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91cd04822b_0_65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MH (2000 - 1550 BC): pohrebné zvyky</a:t>
            </a:r>
            <a:endParaRPr sz="2300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32" name="Google Shape;332;g191cd04822b_0_65"/>
          <p:cNvSpPr txBox="1"/>
          <p:nvPr/>
        </p:nvSpPr>
        <p:spPr>
          <a:xfrm>
            <a:off x="-84975" y="662900"/>
            <a:ext cx="7359300" cy="63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AutoNum type="romanUcPeriod"/>
            </a:pPr>
            <a:r>
              <a:rPr b="1" lang="en-US" sz="1200">
                <a:latin typeface="Comfortaa"/>
                <a:ea typeface="Comfortaa"/>
                <a:cs typeface="Comfortaa"/>
                <a:sym typeface="Comfortaa"/>
              </a:rPr>
              <a:t>Intramurálne hroby</a:t>
            </a:r>
            <a:endParaRPr b="1"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jednoduché šachtové hroby/hroby v pithoi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medzi budovami/v rámci budov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pod podlahou/v stenách (často malé deti; dospelí menej)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niekde hustejšia koncentrácia hrobov = oblasť určená k pochovávaniu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interpretácia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nezvyčajná prax; spojitosť s náboženskou vierou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etnografické doklady + črty daného obdobia (chudoba, neistota)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= zvýšená potreba ochrany rodiny a mŕtvych predkov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latin typeface="Comfortaa"/>
                <a:ea typeface="Comfortaa"/>
                <a:cs typeface="Comfortaa"/>
                <a:sym typeface="Comfortaa"/>
              </a:rPr>
              <a:t>Asine, Pefkakia</a:t>
            </a: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: štúdium stratigrafie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hroby v ruinách opustených osád = mladšie ako budovy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AutoNum type="romanUcPeriod"/>
            </a:pPr>
            <a:r>
              <a:rPr b="1" lang="en-US" sz="1200">
                <a:latin typeface="Comfortaa"/>
                <a:ea typeface="Comfortaa"/>
                <a:cs typeface="Comfortaa"/>
                <a:sym typeface="Comfortaa"/>
              </a:rPr>
              <a:t>Tumuli (mohyly)</a:t>
            </a:r>
            <a:endParaRPr b="1"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jednoduchá konštrukcia; kruhový tvar (priemer 8 - 25 m); výška 1 - 3 m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obvod z neopracovaných kameňov/radom stojacich dosiek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rôzne členenie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centrálne pohrebiská (veľké komory)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apsidálne konštrukcie s neurčitým použitím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zvyšky zvieracích kostí, nádoby, kostra koňa (Varna)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na vrcholkoch kopcov/na rovinách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	pôvod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egejská tradícia + prvky z Malej Ázie (pithoi)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stret rôznych kultúr na pevninskom Grécku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	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33" name="Google Shape;333;g191cd04822b_0_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5650" y="801700"/>
            <a:ext cx="2332500" cy="268885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34" name="Google Shape;334;g191cd04822b_0_65"/>
          <p:cNvSpPr txBox="1"/>
          <p:nvPr/>
        </p:nvSpPr>
        <p:spPr>
          <a:xfrm>
            <a:off x="6434975" y="3167450"/>
            <a:ext cx="2606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highlight>
                  <a:srgbClr val="D9D2E9"/>
                </a:highlight>
                <a:latin typeface="Comfortaa"/>
                <a:ea typeface="Comfortaa"/>
                <a:cs typeface="Comfortaa"/>
                <a:sym typeface="Comfortaa"/>
              </a:rPr>
              <a:t>Kirra, sector A.</a:t>
            </a:r>
            <a:endParaRPr sz="900">
              <a:solidFill>
                <a:schemeClr val="dk1"/>
              </a:solidFill>
              <a:highlight>
                <a:srgbClr val="D9D2E9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35" name="Google Shape;335;g191cd04822b_0_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73025" y="3944300"/>
            <a:ext cx="2268650" cy="2835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cxnSp>
        <p:nvCxnSpPr>
          <p:cNvPr id="336" name="Google Shape;336;g191cd04822b_0_65"/>
          <p:cNvCxnSpPr/>
          <p:nvPr/>
        </p:nvCxnSpPr>
        <p:spPr>
          <a:xfrm>
            <a:off x="0" y="3747675"/>
            <a:ext cx="9144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337" name="Google Shape;337;g191cd04822b_0_65"/>
          <p:cNvSpPr txBox="1"/>
          <p:nvPr/>
        </p:nvSpPr>
        <p:spPr>
          <a:xfrm>
            <a:off x="6356675" y="6457000"/>
            <a:ext cx="2685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highlight>
                  <a:srgbClr val="D9D2E9"/>
                </a:highlight>
                <a:latin typeface="Comfortaa"/>
                <a:ea typeface="Comfortaa"/>
                <a:cs typeface="Comfortaa"/>
                <a:sym typeface="Comfortaa"/>
              </a:rPr>
              <a:t>Varna, </a:t>
            </a:r>
            <a:r>
              <a:rPr lang="en-US" sz="900">
                <a:solidFill>
                  <a:srgbClr val="333333"/>
                </a:solidFill>
                <a:highlight>
                  <a:srgbClr val="D9D2E9"/>
                </a:highlight>
                <a:latin typeface="Comfortaa"/>
                <a:ea typeface="Comfortaa"/>
                <a:cs typeface="Comfortaa"/>
                <a:sym typeface="Comfortaa"/>
              </a:rPr>
              <a:t>tumulus 1</a:t>
            </a:r>
            <a:endParaRPr sz="900">
              <a:solidFill>
                <a:schemeClr val="dk1"/>
              </a:solidFill>
              <a:highlight>
                <a:srgbClr val="D9D2E9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38" name="Google Shape;338;g191cd04822b_0_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73025" y="4511450"/>
            <a:ext cx="2268650" cy="226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7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033ccc9ff7_0_72"/>
          <p:cNvSpPr txBox="1"/>
          <p:nvPr/>
        </p:nvSpPr>
        <p:spPr>
          <a:xfrm>
            <a:off x="0" y="926750"/>
            <a:ext cx="3894000" cy="4878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900">
                <a:solidFill>
                  <a:srgbClr val="EAD1DC"/>
                </a:solidFill>
                <a:latin typeface="Comfortaa"/>
                <a:ea typeface="Comfortaa"/>
                <a:cs typeface="Comfortaa"/>
                <a:sym typeface="Comfortaa"/>
              </a:rPr>
              <a:t>MH</a:t>
            </a:r>
            <a:endParaRPr b="1" sz="2900">
              <a:solidFill>
                <a:srgbClr val="EAD1D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AD1D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AD1DC"/>
              </a:buClr>
              <a:buSzPts val="1400"/>
              <a:buFont typeface="Comfortaa"/>
              <a:buAutoNum type="arabicPeriod"/>
            </a:pPr>
            <a:r>
              <a:rPr lang="en-US">
                <a:solidFill>
                  <a:srgbClr val="EAD1DC"/>
                </a:solidFill>
                <a:latin typeface="Comfortaa"/>
                <a:ea typeface="Comfortaa"/>
                <a:cs typeface="Comfortaa"/>
                <a:sym typeface="Comfortaa"/>
              </a:rPr>
              <a:t>Osídlenie</a:t>
            </a:r>
            <a:endParaRPr>
              <a:solidFill>
                <a:srgbClr val="EAD1D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AD1DC"/>
              </a:buClr>
              <a:buSzPts val="1400"/>
              <a:buFont typeface="Comfortaa"/>
              <a:buAutoNum type="alphaLcPeriod"/>
            </a:pPr>
            <a:r>
              <a:rPr lang="en-US">
                <a:solidFill>
                  <a:srgbClr val="EAD1DC"/>
                </a:solidFill>
                <a:latin typeface="Comfortaa"/>
                <a:ea typeface="Comfortaa"/>
                <a:cs typeface="Comfortaa"/>
                <a:sym typeface="Comfortaa"/>
              </a:rPr>
              <a:t>regióny a lokality</a:t>
            </a:r>
            <a:endParaRPr>
              <a:solidFill>
                <a:srgbClr val="EAD1D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AD1DC"/>
              </a:buClr>
              <a:buSzPts val="1400"/>
              <a:buFont typeface="Comfortaa"/>
              <a:buAutoNum type="alphaLcPeriod"/>
            </a:pPr>
            <a:r>
              <a:rPr lang="en-US">
                <a:solidFill>
                  <a:srgbClr val="EAD1DC"/>
                </a:solidFill>
                <a:latin typeface="Comfortaa"/>
                <a:ea typeface="Comfortaa"/>
                <a:cs typeface="Comfortaa"/>
                <a:sym typeface="Comfortaa"/>
              </a:rPr>
              <a:t>sídliská</a:t>
            </a:r>
            <a:endParaRPr>
              <a:solidFill>
                <a:srgbClr val="EAD1D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AD1DC"/>
              </a:buClr>
              <a:buSzPts val="1400"/>
              <a:buFont typeface="Comfortaa"/>
              <a:buAutoNum type="alphaLcPeriod"/>
            </a:pPr>
            <a:r>
              <a:rPr lang="en-US">
                <a:solidFill>
                  <a:srgbClr val="EAD1DC"/>
                </a:solidFill>
                <a:latin typeface="Comfortaa"/>
                <a:ea typeface="Comfortaa"/>
                <a:cs typeface="Comfortaa"/>
                <a:sym typeface="Comfortaa"/>
              </a:rPr>
              <a:t>architektúra</a:t>
            </a:r>
            <a:endParaRPr>
              <a:solidFill>
                <a:srgbClr val="EAD1D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AD1D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AD1DC"/>
              </a:buClr>
              <a:buSzPts val="1400"/>
              <a:buFont typeface="Comfortaa"/>
              <a:buAutoNum type="arabicPeriod"/>
            </a:pPr>
            <a:r>
              <a:rPr lang="en-US">
                <a:solidFill>
                  <a:srgbClr val="EAD1DC"/>
                </a:solidFill>
                <a:latin typeface="Comfortaa"/>
                <a:ea typeface="Comfortaa"/>
                <a:cs typeface="Comfortaa"/>
                <a:sym typeface="Comfortaa"/>
              </a:rPr>
              <a:t>Spoločnosť</a:t>
            </a:r>
            <a:endParaRPr>
              <a:solidFill>
                <a:srgbClr val="EAD1D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AD1DC"/>
              </a:buClr>
              <a:buSzPts val="1400"/>
              <a:buFont typeface="Comfortaa"/>
              <a:buAutoNum type="alphaLcPeriod"/>
            </a:pPr>
            <a:r>
              <a:rPr lang="en-US">
                <a:solidFill>
                  <a:srgbClr val="EAD1DC"/>
                </a:solidFill>
                <a:latin typeface="Comfortaa"/>
                <a:ea typeface="Comfortaa"/>
                <a:cs typeface="Comfortaa"/>
                <a:sym typeface="Comfortaa"/>
              </a:rPr>
              <a:t>demografia</a:t>
            </a:r>
            <a:endParaRPr>
              <a:solidFill>
                <a:srgbClr val="EAD1D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AD1DC"/>
              </a:buClr>
              <a:buSzPts val="1400"/>
              <a:buFont typeface="Comfortaa"/>
              <a:buAutoNum type="alphaLcPeriod"/>
            </a:pPr>
            <a:r>
              <a:rPr lang="en-US">
                <a:solidFill>
                  <a:srgbClr val="EAD1DC"/>
                </a:solidFill>
                <a:latin typeface="Comfortaa"/>
                <a:ea typeface="Comfortaa"/>
                <a:cs typeface="Comfortaa"/>
                <a:sym typeface="Comfortaa"/>
              </a:rPr>
              <a:t>náboženstvo</a:t>
            </a:r>
            <a:endParaRPr>
              <a:solidFill>
                <a:srgbClr val="EAD1D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AD1DC"/>
              </a:buClr>
              <a:buSzPts val="1400"/>
              <a:buFont typeface="Comfortaa"/>
              <a:buAutoNum type="alphaLcPeriod"/>
            </a:pPr>
            <a:r>
              <a:rPr lang="en-US">
                <a:solidFill>
                  <a:srgbClr val="EAD1DC"/>
                </a:solidFill>
                <a:latin typeface="Comfortaa"/>
                <a:ea typeface="Comfortaa"/>
                <a:cs typeface="Comfortaa"/>
                <a:sym typeface="Comfortaa"/>
              </a:rPr>
              <a:t>pohrebné zvyky</a:t>
            </a:r>
            <a:endParaRPr>
              <a:solidFill>
                <a:srgbClr val="EAD1D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AD1DC"/>
              </a:buClr>
              <a:buSzPts val="1400"/>
              <a:buFont typeface="Comfortaa"/>
              <a:buAutoNum type="alphaLcPeriod"/>
            </a:pPr>
            <a:r>
              <a:rPr lang="en-US">
                <a:solidFill>
                  <a:srgbClr val="EAD1DC"/>
                </a:solidFill>
                <a:latin typeface="Comfortaa"/>
                <a:ea typeface="Comfortaa"/>
                <a:cs typeface="Comfortaa"/>
                <a:sym typeface="Comfortaa"/>
              </a:rPr>
              <a:t>pochovávanie</a:t>
            </a:r>
            <a:endParaRPr>
              <a:solidFill>
                <a:srgbClr val="EAD1D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AD1DC"/>
              </a:buClr>
              <a:buSzPts val="1400"/>
              <a:buFont typeface="Comfortaa"/>
              <a:buAutoNum type="alphaLcPeriod"/>
            </a:pPr>
            <a:r>
              <a:rPr lang="en-US">
                <a:solidFill>
                  <a:srgbClr val="EAD1DC"/>
                </a:solidFill>
                <a:latin typeface="Comfortaa"/>
                <a:ea typeface="Comfortaa"/>
                <a:cs typeface="Comfortaa"/>
                <a:sym typeface="Comfortaa"/>
              </a:rPr>
              <a:t>hrobová výbava</a:t>
            </a:r>
            <a:endParaRPr>
              <a:solidFill>
                <a:srgbClr val="EAD1D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AD1DC"/>
              </a:buClr>
              <a:buSzPts val="1400"/>
              <a:buFont typeface="Comfortaa"/>
              <a:buAutoNum type="arabicPeriod"/>
            </a:pPr>
            <a:r>
              <a:rPr lang="en-US">
                <a:solidFill>
                  <a:srgbClr val="EAD1DC"/>
                </a:solidFill>
                <a:latin typeface="Comfortaa"/>
                <a:ea typeface="Comfortaa"/>
                <a:cs typeface="Comfortaa"/>
                <a:sym typeface="Comfortaa"/>
              </a:rPr>
              <a:t>Hrobový okruh A,B</a:t>
            </a:r>
            <a:endParaRPr>
              <a:solidFill>
                <a:srgbClr val="EAD1D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AD1DC"/>
              </a:buClr>
              <a:buSzPts val="1400"/>
              <a:buFont typeface="Comfortaa"/>
              <a:buAutoNum type="alphaLcPeriod"/>
            </a:pPr>
            <a:r>
              <a:rPr lang="en-US">
                <a:solidFill>
                  <a:srgbClr val="EAD1DC"/>
                </a:solidFill>
                <a:latin typeface="Comfortaa"/>
                <a:ea typeface="Comfortaa"/>
                <a:cs typeface="Comfortaa"/>
                <a:sym typeface="Comfortaa"/>
              </a:rPr>
              <a:t>charakteristika</a:t>
            </a:r>
            <a:endParaRPr>
              <a:solidFill>
                <a:srgbClr val="EAD1D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AD1DC"/>
              </a:buClr>
              <a:buSzPts val="1400"/>
              <a:buFont typeface="Comfortaa"/>
              <a:buAutoNum type="alphaLcPeriod"/>
            </a:pPr>
            <a:r>
              <a:rPr lang="en-US">
                <a:solidFill>
                  <a:srgbClr val="EAD1DC"/>
                </a:solidFill>
                <a:latin typeface="Comfortaa"/>
                <a:ea typeface="Comfortaa"/>
                <a:cs typeface="Comfortaa"/>
                <a:sym typeface="Comfortaa"/>
              </a:rPr>
              <a:t>bohatstvo</a:t>
            </a:r>
            <a:endParaRPr>
              <a:solidFill>
                <a:srgbClr val="EAD1D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AD1DC"/>
              </a:buClr>
              <a:buSzPts val="1400"/>
              <a:buFont typeface="Comfortaa"/>
              <a:buAutoNum type="alphaLcPeriod"/>
            </a:pPr>
            <a:r>
              <a:rPr lang="en-US">
                <a:solidFill>
                  <a:srgbClr val="EAD1DC"/>
                </a:solidFill>
                <a:latin typeface="Comfortaa"/>
                <a:ea typeface="Comfortaa"/>
                <a:cs typeface="Comfortaa"/>
                <a:sym typeface="Comfortaa"/>
              </a:rPr>
              <a:t>DNA</a:t>
            </a:r>
            <a:endParaRPr>
              <a:solidFill>
                <a:srgbClr val="EAD1D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AD1D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67" name="Google Shape;167;g1033ccc9ff7_0_72"/>
          <p:cNvSpPr txBox="1"/>
          <p:nvPr/>
        </p:nvSpPr>
        <p:spPr>
          <a:xfrm>
            <a:off x="3618300" y="3622750"/>
            <a:ext cx="5525700" cy="28782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EAD1DC"/>
                </a:solidFill>
                <a:latin typeface="Comfortaa"/>
                <a:ea typeface="Comfortaa"/>
                <a:cs typeface="Comfortaa"/>
                <a:sym typeface="Comfortaa"/>
              </a:rPr>
              <a:t>4.	Ekonomika</a:t>
            </a:r>
            <a:endParaRPr>
              <a:solidFill>
                <a:srgbClr val="EAD1D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EAD1DC"/>
                </a:solidFill>
                <a:latin typeface="Comfortaa"/>
                <a:ea typeface="Comfortaa"/>
                <a:cs typeface="Comfortaa"/>
                <a:sym typeface="Comfortaa"/>
              </a:rPr>
              <a:t>	a.	agrárna ekonomika</a:t>
            </a:r>
            <a:endParaRPr>
              <a:solidFill>
                <a:srgbClr val="EAD1D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EAD1DC"/>
                </a:solidFill>
                <a:latin typeface="Comfortaa"/>
                <a:ea typeface="Comfortaa"/>
                <a:cs typeface="Comfortaa"/>
                <a:sym typeface="Comfortaa"/>
              </a:rPr>
              <a:t>b.	obchod a kontakty</a:t>
            </a:r>
            <a:endParaRPr>
              <a:solidFill>
                <a:srgbClr val="EAD1D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AD1D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EAD1DC"/>
                </a:solidFill>
                <a:latin typeface="Comfortaa"/>
                <a:ea typeface="Comfortaa"/>
                <a:cs typeface="Comfortaa"/>
                <a:sym typeface="Comfortaa"/>
              </a:rPr>
              <a:t>5.	Umenie a remeslá</a:t>
            </a:r>
            <a:endParaRPr>
              <a:solidFill>
                <a:srgbClr val="EAD1D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AD1DC"/>
              </a:buClr>
              <a:buSzPts val="1400"/>
              <a:buFont typeface="Comfortaa"/>
              <a:buAutoNum type="alphaLcPeriod"/>
            </a:pPr>
            <a:r>
              <a:rPr lang="en-US">
                <a:solidFill>
                  <a:srgbClr val="EAD1DC"/>
                </a:solidFill>
                <a:latin typeface="Comfortaa"/>
                <a:ea typeface="Comfortaa"/>
                <a:cs typeface="Comfortaa"/>
                <a:sym typeface="Comfortaa"/>
              </a:rPr>
              <a:t>keramika</a:t>
            </a:r>
            <a:endParaRPr>
              <a:solidFill>
                <a:srgbClr val="EAD1D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AD1DC"/>
              </a:buClr>
              <a:buSzPts val="1400"/>
              <a:buFont typeface="Comfortaa"/>
              <a:buAutoNum type="alphaLcPeriod"/>
            </a:pPr>
            <a:r>
              <a:rPr lang="en-US">
                <a:solidFill>
                  <a:srgbClr val="EAD1DC"/>
                </a:solidFill>
                <a:latin typeface="Comfortaa"/>
                <a:ea typeface="Comfortaa"/>
                <a:cs typeface="Comfortaa"/>
                <a:sym typeface="Comfortaa"/>
              </a:rPr>
              <a:t>kovovýroba</a:t>
            </a:r>
            <a:endParaRPr>
              <a:solidFill>
                <a:srgbClr val="EAD1D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AD1DC"/>
              </a:buClr>
              <a:buSzPts val="1400"/>
              <a:buFont typeface="Comfortaa"/>
              <a:buAutoNum type="alphaLcPeriod"/>
            </a:pPr>
            <a:r>
              <a:rPr lang="en-US">
                <a:solidFill>
                  <a:srgbClr val="EAD1DC"/>
                </a:solidFill>
                <a:latin typeface="Comfortaa"/>
                <a:ea typeface="Comfortaa"/>
                <a:cs typeface="Comfortaa"/>
                <a:sym typeface="Comfortaa"/>
              </a:rPr>
              <a:t>metalurgia</a:t>
            </a:r>
            <a:endParaRPr>
              <a:solidFill>
                <a:srgbClr val="EAD1D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AD1DC"/>
              </a:buClr>
              <a:buSzPts val="1400"/>
              <a:buFont typeface="Comfortaa"/>
              <a:buAutoNum type="alphaLcPeriod"/>
            </a:pPr>
            <a:r>
              <a:rPr lang="en-US">
                <a:solidFill>
                  <a:srgbClr val="EAD1DC"/>
                </a:solidFill>
                <a:latin typeface="Comfortaa"/>
                <a:ea typeface="Comfortaa"/>
                <a:cs typeface="Comfortaa"/>
                <a:sym typeface="Comfortaa"/>
              </a:rPr>
              <a:t>kamenné nástroje</a:t>
            </a:r>
            <a:endParaRPr>
              <a:solidFill>
                <a:srgbClr val="EAD1D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AD1DC"/>
              </a:buClr>
              <a:buSzPts val="1400"/>
              <a:buFont typeface="Comfortaa"/>
              <a:buAutoNum type="alphaLcPeriod"/>
            </a:pPr>
            <a:r>
              <a:rPr lang="en-US">
                <a:solidFill>
                  <a:srgbClr val="EAD1DC"/>
                </a:solidFill>
                <a:latin typeface="Comfortaa"/>
                <a:ea typeface="Comfortaa"/>
                <a:cs typeface="Comfortaa"/>
                <a:sym typeface="Comfortaa"/>
              </a:rPr>
              <a:t>kostenné nástroje</a:t>
            </a:r>
            <a:endParaRPr>
              <a:solidFill>
                <a:srgbClr val="EAD1D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AD1DC"/>
              </a:buClr>
              <a:buSzPts val="1400"/>
              <a:buFont typeface="Comfortaa"/>
              <a:buAutoNum type="alphaLcPeriod"/>
            </a:pPr>
            <a:r>
              <a:rPr lang="en-US">
                <a:solidFill>
                  <a:srgbClr val="EAD1DC"/>
                </a:solidFill>
                <a:latin typeface="Comfortaa"/>
                <a:ea typeface="Comfortaa"/>
                <a:cs typeface="Comfortaa"/>
                <a:sym typeface="Comfortaa"/>
              </a:rPr>
              <a:t>textil</a:t>
            </a:r>
            <a:endParaRPr>
              <a:solidFill>
                <a:srgbClr val="EAD1D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68" name="Google Shape;168;g1033ccc9ff7_0_72"/>
          <p:cNvSpPr txBox="1"/>
          <p:nvPr/>
        </p:nvSpPr>
        <p:spPr>
          <a:xfrm>
            <a:off x="2479200" y="114700"/>
            <a:ext cx="6664800" cy="569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solidFill>
                  <a:srgbClr val="EAD1DC"/>
                </a:solidFill>
                <a:latin typeface="Comfortaa"/>
                <a:ea typeface="Comfortaa"/>
                <a:cs typeface="Comfortaa"/>
                <a:sym typeface="Comfortaa"/>
              </a:rPr>
              <a:t>OBSAH</a:t>
            </a:r>
            <a:endParaRPr b="1" sz="2500">
              <a:solidFill>
                <a:srgbClr val="EAD1D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191cd04822b_0_81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MH (2000 - 1550 BC): pohrebné zvyky</a:t>
            </a:r>
            <a:endParaRPr sz="2300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44" name="Google Shape;344;g191cd04822b_0_81"/>
          <p:cNvSpPr txBox="1"/>
          <p:nvPr/>
        </p:nvSpPr>
        <p:spPr>
          <a:xfrm>
            <a:off x="0" y="722350"/>
            <a:ext cx="9144000" cy="58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latin typeface="Comfortaa"/>
                <a:ea typeface="Comfortaa"/>
                <a:cs typeface="Comfortaa"/>
                <a:sym typeface="Comfortaa"/>
              </a:rPr>
              <a:t>  III.	Hrobové jamy</a:t>
            </a:r>
            <a:endParaRPr b="1"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vyhĺbené jamy do zeme / do skaly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vnútorný obklad z kameňa / z pálenej tehly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obdĺžnikový tvar / asymetrický štvoruholník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dno vyložené drobnými kameňmi / platňou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krycia doska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najrozšírenejšia forma pochovávania (stredné G, Thesália)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jedna / viaceré strany hrobu z kameňa = luxus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hroby bojovníkov: Théby, Kolonna (Aegina)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latin typeface="Comfortaa"/>
                <a:ea typeface="Comfortaa"/>
                <a:cs typeface="Comfortaa"/>
                <a:sym typeface="Comfortaa"/>
              </a:rPr>
              <a:t>  IV.	hroby v Pithoi</a:t>
            </a:r>
            <a:endParaRPr b="1"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typický znak MH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na pohrebiskách, v osadách, v mohylách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hlavne novorodenci a deti; hrobová výbava výnimočne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paralely: Agia Irini (Keos), Phylakopi (Melos), pohrebiská MM na Kréte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latin typeface="Comfortaa"/>
                <a:ea typeface="Comfortaa"/>
                <a:cs typeface="Comfortaa"/>
                <a:sym typeface="Comfortaa"/>
              </a:rPr>
              <a:t>  V.	šachtové hroby</a:t>
            </a:r>
            <a:endParaRPr b="1"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jednoduchá jama (bez kamenného obloženia)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veľkosť v závislosti od zosnulého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na konci MH: skupinové pochovávanie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názov podľa pohrebiska v </a:t>
            </a:r>
            <a:r>
              <a:rPr b="1" lang="en-US" sz="1200">
                <a:latin typeface="Comfortaa"/>
                <a:ea typeface="Comfortaa"/>
                <a:cs typeface="Comfortaa"/>
                <a:sym typeface="Comfortaa"/>
              </a:rPr>
              <a:t>Mykénach </a:t>
            </a: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- najznámejšie !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luxusné predmety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45" name="Google Shape;345;g191cd04822b_0_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0656" y="124100"/>
            <a:ext cx="1529744" cy="25122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46" name="Google Shape;346;g191cd04822b_0_81"/>
          <p:cNvSpPr txBox="1"/>
          <p:nvPr/>
        </p:nvSpPr>
        <p:spPr>
          <a:xfrm>
            <a:off x="6424500" y="2313226"/>
            <a:ext cx="2325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highlight>
                  <a:srgbClr val="D9D2E9"/>
                </a:highlight>
                <a:latin typeface="Comfortaa"/>
                <a:ea typeface="Comfortaa"/>
                <a:cs typeface="Comfortaa"/>
                <a:sym typeface="Comfortaa"/>
              </a:rPr>
              <a:t>Eridanos (Atény)</a:t>
            </a:r>
            <a:endParaRPr sz="900">
              <a:solidFill>
                <a:schemeClr val="dk1"/>
              </a:solidFill>
              <a:highlight>
                <a:srgbClr val="D9D2E9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47" name="Google Shape;347;g191cd04822b_0_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62850" y="3125675"/>
            <a:ext cx="1645350" cy="16606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48" name="Google Shape;348;g191cd04822b_0_81"/>
          <p:cNvSpPr txBox="1"/>
          <p:nvPr/>
        </p:nvSpPr>
        <p:spPr>
          <a:xfrm>
            <a:off x="6482300" y="4532826"/>
            <a:ext cx="2325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highlight>
                  <a:srgbClr val="D9D2E9"/>
                </a:highlight>
                <a:latin typeface="Comfortaa"/>
                <a:ea typeface="Comfortaa"/>
                <a:cs typeface="Comfortaa"/>
                <a:sym typeface="Comfortaa"/>
              </a:rPr>
              <a:t>Argod, tumulus C</a:t>
            </a:r>
            <a:endParaRPr sz="900">
              <a:solidFill>
                <a:schemeClr val="dk1"/>
              </a:solidFill>
              <a:highlight>
                <a:srgbClr val="D9D2E9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49" name="Google Shape;349;g191cd04822b_0_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21825" y="5275725"/>
            <a:ext cx="2127376" cy="13389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cxnSp>
        <p:nvCxnSpPr>
          <p:cNvPr id="350" name="Google Shape;350;g191cd04822b_0_81"/>
          <p:cNvCxnSpPr/>
          <p:nvPr/>
        </p:nvCxnSpPr>
        <p:spPr>
          <a:xfrm>
            <a:off x="8550" y="2880850"/>
            <a:ext cx="9126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351" name="Google Shape;351;g191cd04822b_0_81"/>
          <p:cNvCxnSpPr/>
          <p:nvPr/>
        </p:nvCxnSpPr>
        <p:spPr>
          <a:xfrm>
            <a:off x="8550" y="4979325"/>
            <a:ext cx="9126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352" name="Google Shape;352;g191cd04822b_0_81"/>
          <p:cNvSpPr txBox="1"/>
          <p:nvPr/>
        </p:nvSpPr>
        <p:spPr>
          <a:xfrm>
            <a:off x="6723300" y="6291551"/>
            <a:ext cx="2325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highlight>
                  <a:srgbClr val="D9D2E9"/>
                </a:highlight>
                <a:latin typeface="Comfortaa"/>
                <a:ea typeface="Comfortaa"/>
                <a:cs typeface="Comfortaa"/>
                <a:sym typeface="Comfortaa"/>
              </a:rPr>
              <a:t>Mykény</a:t>
            </a:r>
            <a:endParaRPr sz="900">
              <a:solidFill>
                <a:schemeClr val="dk1"/>
              </a:solidFill>
              <a:highlight>
                <a:srgbClr val="D9D2E9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g191cd04822b_0_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900" y="534850"/>
            <a:ext cx="2609500" cy="32700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58" name="Google Shape;358;g191cd04822b_0_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900" y="3842558"/>
            <a:ext cx="2609500" cy="301459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59" name="Google Shape;359;g191cd04822b_0_96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MH (2000 - 1550 BC): poloha mŕtvych</a:t>
            </a:r>
            <a:endParaRPr sz="2300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60" name="Google Shape;360;g191cd04822b_0_96"/>
          <p:cNvSpPr txBox="1"/>
          <p:nvPr/>
        </p:nvSpPr>
        <p:spPr>
          <a:xfrm>
            <a:off x="2659900" y="951800"/>
            <a:ext cx="6662400" cy="46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na boku v skrčenej polohe; ruky pri tvári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nohy jemne pokrčené / s kolenami extrémne pri brade - zviazané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interpretácia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sociálne / náboženské presvedčenie a praktiky pre zosnulých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AutoNum type="alphaUcParenR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poloha plodu: symbolika návratu k matke Zemi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AutoNum type="alphaUcParenR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snaha šetriť miestom pre pohreby ďalších jedincov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vystretá </a:t>
            </a: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poloha s nohami pokrčenými do boku; ruky prekrížené na bruchu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interpretácia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nohy počas rozkladu klesli na stranu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61" name="Google Shape;361;g191cd04822b_0_96"/>
          <p:cNvSpPr txBox="1"/>
          <p:nvPr/>
        </p:nvSpPr>
        <p:spPr>
          <a:xfrm>
            <a:off x="376500" y="3481776"/>
            <a:ext cx="2325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highlight>
                  <a:srgbClr val="D9D2E9"/>
                </a:highlight>
                <a:latin typeface="Comfortaa"/>
                <a:ea typeface="Comfortaa"/>
                <a:cs typeface="Comfortaa"/>
                <a:sym typeface="Comfortaa"/>
              </a:rPr>
              <a:t>Kirra, hrob 47</a:t>
            </a:r>
            <a:endParaRPr sz="900">
              <a:solidFill>
                <a:schemeClr val="dk1"/>
              </a:solidFill>
              <a:highlight>
                <a:srgbClr val="D9D2E9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62" name="Google Shape;362;g191cd04822b_0_96"/>
          <p:cNvSpPr txBox="1"/>
          <p:nvPr/>
        </p:nvSpPr>
        <p:spPr>
          <a:xfrm>
            <a:off x="376500" y="6534051"/>
            <a:ext cx="2325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highlight>
                  <a:srgbClr val="D9D2E9"/>
                </a:highlight>
                <a:latin typeface="Comfortaa"/>
                <a:ea typeface="Comfortaa"/>
                <a:cs typeface="Comfortaa"/>
                <a:sym typeface="Comfortaa"/>
              </a:rPr>
              <a:t>Kirra, hrob 45</a:t>
            </a:r>
            <a:endParaRPr sz="900">
              <a:solidFill>
                <a:schemeClr val="dk1"/>
              </a:solidFill>
              <a:highlight>
                <a:srgbClr val="D9D2E9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91cd04822b_0_108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MH (2000 - 1550 BC): hrobová výbava</a:t>
            </a:r>
            <a:endParaRPr sz="2300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68" name="Google Shape;368;g191cd04822b_0_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0825" y="611925"/>
            <a:ext cx="3853175" cy="4912425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g191cd04822b_0_108"/>
          <p:cNvSpPr txBox="1"/>
          <p:nvPr/>
        </p:nvSpPr>
        <p:spPr>
          <a:xfrm>
            <a:off x="0" y="926300"/>
            <a:ext cx="5290800" cy="41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výnimočne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hlavne keramika, menej šperky a nástroje z kostí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keramika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stolový riad: nádoby na pitie (džbány, amfory, kantharoi)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interpretácia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počas obradu prebiehala rituálna večera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nádoby špeciálne vyrobené na tento účel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nálezy v okolí hrobov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mušle, zvieracie kosti, rozbité nádoby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úlitby na počesť zosnulých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celé zvieracie kostry (kone, kozy, psy) = patrili mŕtvemu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koniec MH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počet a kvalita predmetov výrazne narastá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doložené kovové dary, šperkym vázy zo zlata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predmety z dovážaných vzácnych materiálov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najhonosnejšie v </a:t>
            </a:r>
            <a:r>
              <a:rPr b="1" lang="en-US" sz="1200">
                <a:latin typeface="Comfortaa"/>
                <a:ea typeface="Comfortaa"/>
                <a:cs typeface="Comfortaa"/>
                <a:sym typeface="Comfortaa"/>
              </a:rPr>
              <a:t>Mykénach </a:t>
            </a: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!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194e62d4630_0_9"/>
          <p:cNvSpPr txBox="1"/>
          <p:nvPr/>
        </p:nvSpPr>
        <p:spPr>
          <a:xfrm>
            <a:off x="0" y="3044250"/>
            <a:ext cx="9144000" cy="13545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800">
                <a:latin typeface="Comfortaa"/>
                <a:ea typeface="Comfortaa"/>
                <a:cs typeface="Comfortaa"/>
                <a:sym typeface="Comfortaa"/>
              </a:rPr>
              <a:t>MH - hrobový okruh A, B</a:t>
            </a:r>
            <a:endParaRPr b="1" sz="38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800">
                <a:latin typeface="Comfortaa"/>
                <a:ea typeface="Comfortaa"/>
                <a:cs typeface="Comfortaa"/>
                <a:sym typeface="Comfortaa"/>
              </a:rPr>
              <a:t>(Mykény)</a:t>
            </a:r>
            <a:endParaRPr b="1" sz="38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g194e62d4630_0_17"/>
          <p:cNvPicPr preferRelativeResize="0"/>
          <p:nvPr/>
        </p:nvPicPr>
        <p:blipFill rotWithShape="1">
          <a:blip r:embed="rId3">
            <a:alphaModFix/>
          </a:blip>
          <a:srcRect b="10329" l="44015" r="20729" t="19735"/>
          <a:stretch/>
        </p:blipFill>
        <p:spPr>
          <a:xfrm>
            <a:off x="2184299" y="1532075"/>
            <a:ext cx="4775400" cy="5328725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g194e62d4630_0_17"/>
          <p:cNvSpPr txBox="1"/>
          <p:nvPr/>
        </p:nvSpPr>
        <p:spPr>
          <a:xfrm>
            <a:off x="0" y="1432175"/>
            <a:ext cx="2409600" cy="12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latin typeface="Comfortaa"/>
                <a:ea typeface="Comfortaa"/>
                <a:cs typeface="Comfortaa"/>
                <a:sym typeface="Comfortaa"/>
              </a:rPr>
              <a:t>Mylonas (1952-1954)</a:t>
            </a:r>
            <a:endParaRPr b="1"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starší (1650 - 1550 BC)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chudobnejší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viac hrobov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81" name="Google Shape;381;g194e62d4630_0_17"/>
          <p:cNvSpPr txBox="1"/>
          <p:nvPr/>
        </p:nvSpPr>
        <p:spPr>
          <a:xfrm>
            <a:off x="6789850" y="1432175"/>
            <a:ext cx="2409600" cy="12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b="1" lang="en-US" sz="1200">
                <a:latin typeface="Comfortaa"/>
                <a:ea typeface="Comfortaa"/>
                <a:cs typeface="Comfortaa"/>
                <a:sym typeface="Comfortaa"/>
              </a:rPr>
              <a:t>Schliemann (1876)</a:t>
            </a:r>
            <a:endParaRPr b="1"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mladší (1600 - 1450 BC)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bohatší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menej hrobov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82" name="Google Shape;382;g194e62d4630_0_17"/>
          <p:cNvSpPr txBox="1"/>
          <p:nvPr/>
        </p:nvSpPr>
        <p:spPr>
          <a:xfrm>
            <a:off x="6789850" y="3112225"/>
            <a:ext cx="2362800" cy="27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v rámci hradieb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6 šachtových hrobov = 19 osôb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9 mužov, 8 žien, 2 deti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najbohatšie: III, </a:t>
            </a:r>
            <a:r>
              <a:rPr b="1" lang="en-US" sz="1200">
                <a:latin typeface="Comfortaa"/>
                <a:ea typeface="Comfortaa"/>
                <a:cs typeface="Comfortaa"/>
                <a:sym typeface="Comfortaa"/>
              </a:rPr>
              <a:t>IV</a:t>
            </a: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, V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17 stél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bohatá hrobová výbava - 14 kg zlata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zlaté masky na tvárach mužov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- Agamemnonova zlatá maska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83" name="Google Shape;383;g194e62d4630_0_17"/>
          <p:cNvSpPr txBox="1"/>
          <p:nvPr/>
        </p:nvSpPr>
        <p:spPr>
          <a:xfrm>
            <a:off x="0" y="4161000"/>
            <a:ext cx="2217000" cy="12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pred hradbami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25 hrobov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⅔ šachtové hroby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(zvyšok jednoduché hrobové jamy)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84" name="Google Shape;384;g194e62d4630_0_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35500" y="5379900"/>
            <a:ext cx="2217000" cy="148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g194e62d4630_0_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5382700"/>
            <a:ext cx="2217002" cy="1475299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g194e62d4630_0_17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MH (2000 - 1550 BC): hrobový okruh A, B</a:t>
            </a:r>
            <a:endParaRPr sz="2300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g194e62d4630_0_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0"/>
            <a:ext cx="8839201" cy="6454672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g194e62d4630_0_111"/>
          <p:cNvSpPr txBox="1"/>
          <p:nvPr/>
        </p:nvSpPr>
        <p:spPr>
          <a:xfrm>
            <a:off x="152400" y="6454675"/>
            <a:ext cx="8839200" cy="3387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434343"/>
                </a:solidFill>
                <a:latin typeface="Tahoma"/>
                <a:ea typeface="Tahoma"/>
                <a:cs typeface="Tahoma"/>
                <a:sym typeface="Tahoma"/>
              </a:rPr>
              <a:t>Hrobový okruh A v Mykénach počas výskumu H. Schliemanna v roku 1876.</a:t>
            </a:r>
            <a:endParaRPr sz="1000">
              <a:solidFill>
                <a:srgbClr val="434343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g194e62d4630_0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9225" y="451800"/>
            <a:ext cx="6094775" cy="364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g194e62d4630_0_13"/>
          <p:cNvPicPr preferRelativeResize="0"/>
          <p:nvPr/>
        </p:nvPicPr>
        <p:blipFill rotWithShape="1">
          <a:blip r:embed="rId4">
            <a:alphaModFix/>
          </a:blip>
          <a:srcRect b="13568" l="7293" r="5568" t="5759"/>
          <a:stretch/>
        </p:blipFill>
        <p:spPr>
          <a:xfrm>
            <a:off x="0" y="639800"/>
            <a:ext cx="3033325" cy="4095633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g194e62d4630_0_13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MH (2000 - 1550 BC): hrobový okruh A, B</a:t>
            </a:r>
            <a:endParaRPr sz="2300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00" name="Google Shape;400;g194e62d4630_0_13"/>
          <p:cNvPicPr preferRelativeResize="0"/>
          <p:nvPr/>
        </p:nvPicPr>
        <p:blipFill rotWithShape="1">
          <a:blip r:embed="rId5">
            <a:alphaModFix/>
          </a:blip>
          <a:srcRect b="3799" l="0" r="0" t="0"/>
          <a:stretch/>
        </p:blipFill>
        <p:spPr>
          <a:xfrm>
            <a:off x="105050" y="4834975"/>
            <a:ext cx="2823226" cy="189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g194e62d4630_0_2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3493" y="716399"/>
            <a:ext cx="2617980" cy="226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g194e62d4630_0_2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96525" y="5791400"/>
            <a:ext cx="1169948" cy="95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g194e62d4630_0_2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39400" y="3769826"/>
            <a:ext cx="2204601" cy="3088176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g194e62d4630_0_280"/>
          <p:cNvSpPr txBox="1"/>
          <p:nvPr/>
        </p:nvSpPr>
        <p:spPr>
          <a:xfrm>
            <a:off x="-148175" y="627175"/>
            <a:ext cx="6044700" cy="28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❏"/>
            </a:pPr>
            <a:r>
              <a:rPr lang="en-US" sz="1100">
                <a:latin typeface="Comfortaa"/>
                <a:ea typeface="Comfortaa"/>
                <a:cs typeface="Comfortaa"/>
                <a:sym typeface="Comfortaa"/>
              </a:rPr>
              <a:t>najväčší hrob v Mykénach - </a:t>
            </a:r>
            <a:r>
              <a:rPr b="1" lang="en-US" sz="1100">
                <a:latin typeface="Comfortaa"/>
                <a:ea typeface="Comfortaa"/>
                <a:cs typeface="Comfortaa"/>
                <a:sym typeface="Comfortaa"/>
              </a:rPr>
              <a:t>IV</a:t>
            </a:r>
            <a:r>
              <a:rPr lang="en-US" sz="1100">
                <a:latin typeface="Comfortaa"/>
                <a:ea typeface="Comfortaa"/>
                <a:cs typeface="Comfortaa"/>
                <a:sym typeface="Comfortaa"/>
              </a:rPr>
              <a:t> - pravdepodobne rodinné hrobky so stélami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❏"/>
            </a:pPr>
            <a:r>
              <a:t/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❏"/>
            </a:pPr>
            <a:r>
              <a:rPr lang="en-US" sz="1100">
                <a:solidFill>
                  <a:srgbClr val="741B47"/>
                </a:solidFill>
                <a:latin typeface="Comfortaa"/>
                <a:ea typeface="Comfortaa"/>
                <a:cs typeface="Comfortaa"/>
                <a:sym typeface="Comfortaa"/>
              </a:rPr>
              <a:t>Mykénske masky</a:t>
            </a:r>
            <a:r>
              <a:rPr lang="en-US" sz="1100">
                <a:latin typeface="Comfortaa"/>
                <a:ea typeface="Comfortaa"/>
                <a:cs typeface="Comfortaa"/>
                <a:sym typeface="Comfortaa"/>
              </a:rPr>
              <a:t>	- znázornenie tváre v nízkom reliéfe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❏"/>
            </a:pPr>
            <a:r>
              <a:rPr lang="en-US" sz="1100">
                <a:latin typeface="Comfortaa"/>
                <a:ea typeface="Comfortaa"/>
                <a:cs typeface="Comfortaa"/>
                <a:sym typeface="Comfortaa"/>
              </a:rPr>
              <a:t>- v mužských hroboch (nie je to pravidlom!)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❏"/>
            </a:pPr>
            <a:r>
              <a:rPr lang="en-US" sz="1100">
                <a:latin typeface="Comfortaa"/>
                <a:ea typeface="Comfortaa"/>
                <a:cs typeface="Comfortaa"/>
                <a:sym typeface="Comfortaa"/>
              </a:rPr>
              <a:t>- egyptský vplyv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❏"/>
            </a:pPr>
            <a:r>
              <a:rPr lang="en-US" sz="1100" u="sng">
                <a:latin typeface="Comfortaa"/>
                <a:ea typeface="Comfortaa"/>
                <a:cs typeface="Comfortaa"/>
                <a:sym typeface="Comfortaa"/>
              </a:rPr>
              <a:t>Agamemnonova maska</a:t>
            </a:r>
            <a:r>
              <a:rPr lang="en-US" sz="1100">
                <a:latin typeface="Comfortaa"/>
                <a:ea typeface="Comfortaa"/>
                <a:cs typeface="Comfortaa"/>
                <a:sym typeface="Comfortaa"/>
              </a:rPr>
              <a:t>	- hrob V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❏"/>
            </a:pPr>
            <a:r>
              <a:rPr lang="en-US" sz="1100">
                <a:latin typeface="Comfortaa"/>
                <a:ea typeface="Comfortaa"/>
                <a:cs typeface="Comfortaa"/>
                <a:sym typeface="Comfortaa"/>
              </a:rPr>
              <a:t>- prepracovaná v detailoch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❏"/>
            </a:pPr>
            <a:r>
              <a:rPr lang="en-US" sz="1100">
                <a:latin typeface="Comfortaa"/>
                <a:ea typeface="Comfortaa"/>
                <a:cs typeface="Comfortaa"/>
                <a:sym typeface="Comfortaa"/>
              </a:rPr>
              <a:t>- spochybnenie nálezu - novodobý podvrh 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❏"/>
            </a:pPr>
            <a:r>
              <a:rPr lang="en-US" sz="1100">
                <a:solidFill>
                  <a:srgbClr val="741B47"/>
                </a:solidFill>
                <a:latin typeface="Comfortaa"/>
                <a:ea typeface="Comfortaa"/>
                <a:cs typeface="Comfortaa"/>
                <a:sym typeface="Comfortaa"/>
              </a:rPr>
              <a:t>Diadémy</a:t>
            </a:r>
            <a:r>
              <a:rPr lang="en-US" sz="1100">
                <a:latin typeface="Comfortaa"/>
                <a:ea typeface="Comfortaa"/>
                <a:cs typeface="Comfortaa"/>
                <a:sym typeface="Comfortaa"/>
              </a:rPr>
              <a:t>: výhradne v ženských hroboch; technika </a:t>
            </a:r>
            <a:r>
              <a:rPr i="1" lang="en-US" sz="1100">
                <a:latin typeface="Comfortaa"/>
                <a:ea typeface="Comfortaa"/>
                <a:cs typeface="Comfortaa"/>
                <a:sym typeface="Comfortaa"/>
              </a:rPr>
              <a:t>repusé </a:t>
            </a:r>
            <a:r>
              <a:rPr lang="en-US" sz="1100">
                <a:latin typeface="Comfortaa"/>
                <a:ea typeface="Comfortaa"/>
                <a:cs typeface="Comfortaa"/>
                <a:sym typeface="Comfortaa"/>
              </a:rPr>
              <a:t>(hrob IV: muž s diadémom (kňaz?)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❏"/>
            </a:pPr>
            <a:r>
              <a:rPr lang="en-US" sz="1100">
                <a:solidFill>
                  <a:srgbClr val="741B47"/>
                </a:solidFill>
                <a:latin typeface="Comfortaa"/>
                <a:ea typeface="Comfortaa"/>
                <a:cs typeface="Comfortaa"/>
                <a:sym typeface="Comfortaa"/>
              </a:rPr>
              <a:t>Rhyton</a:t>
            </a:r>
            <a:r>
              <a:rPr lang="en-US" sz="1100">
                <a:latin typeface="Comfortaa"/>
                <a:ea typeface="Comfortaa"/>
                <a:cs typeface="Comfortaa"/>
                <a:sym typeface="Comfortaa"/>
              </a:rPr>
              <a:t>: hrob IV; zlaté alebo kombinácia zlato+striebro (krétsky výrobok)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❏"/>
            </a:pPr>
            <a:r>
              <a:rPr lang="en-US" sz="1100">
                <a:solidFill>
                  <a:srgbClr val="741B47"/>
                </a:solidFill>
                <a:latin typeface="Comfortaa"/>
                <a:ea typeface="Comfortaa"/>
                <a:cs typeface="Comfortaa"/>
                <a:sym typeface="Comfortaa"/>
              </a:rPr>
              <a:t>Poháre</a:t>
            </a:r>
            <a:r>
              <a:rPr lang="en-US" sz="1100">
                <a:latin typeface="Comfortaa"/>
                <a:ea typeface="Comfortaa"/>
                <a:cs typeface="Comfortaa"/>
                <a:sym typeface="Comfortaa"/>
              </a:rPr>
              <a:t>: zlaté a strieborné v ženských aj mužských hroboch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❏"/>
            </a:pPr>
            <a:r>
              <a:rPr lang="en-US" sz="1100">
                <a:solidFill>
                  <a:srgbClr val="741B47"/>
                </a:solidFill>
                <a:latin typeface="Comfortaa"/>
                <a:ea typeface="Comfortaa"/>
                <a:cs typeface="Comfortaa"/>
                <a:sym typeface="Comfortaa"/>
              </a:rPr>
              <a:t>Pečate</a:t>
            </a:r>
            <a:r>
              <a:rPr lang="en-US" sz="1100">
                <a:latin typeface="Comfortaa"/>
                <a:ea typeface="Comfortaa"/>
                <a:cs typeface="Comfortaa"/>
                <a:sym typeface="Comfortaa"/>
              </a:rPr>
              <a:t>: okruh A: 9; okruh B: 3 - jedna so znázornenou tvárou (zosnulý / Poseidon)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09" name="Google Shape;409;g194e62d4630_0_280"/>
          <p:cNvSpPr txBox="1"/>
          <p:nvPr/>
        </p:nvSpPr>
        <p:spPr>
          <a:xfrm>
            <a:off x="0" y="3527813"/>
            <a:ext cx="5808900" cy="11328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latin typeface="Comfortaa"/>
                <a:ea typeface="Comfortaa"/>
                <a:cs typeface="Comfortaa"/>
                <a:sym typeface="Comfortaa"/>
              </a:rPr>
              <a:t>Zbrane</a:t>
            </a:r>
            <a:endParaRPr b="1"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Comfortaa"/>
                <a:ea typeface="Comfortaa"/>
                <a:cs typeface="Comfortaa"/>
                <a:sym typeface="Comfortaa"/>
              </a:rPr>
              <a:t>okruh A + B = </a:t>
            </a:r>
            <a:r>
              <a:rPr b="1" lang="en-US" sz="1100">
                <a:latin typeface="Comfortaa"/>
                <a:ea typeface="Comfortaa"/>
                <a:cs typeface="Comfortaa"/>
                <a:sym typeface="Comfortaa"/>
              </a:rPr>
              <a:t>jedna z najväčších kolekcií zbraní doby bronzovej              v Grécku !</a:t>
            </a:r>
            <a:endParaRPr b="1"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lang="en-US" sz="1100">
                <a:latin typeface="Comfortaa"/>
                <a:ea typeface="Comfortaa"/>
                <a:cs typeface="Comfortaa"/>
                <a:sym typeface="Comfortaa"/>
              </a:rPr>
              <a:t>prítomné v každom hrobe - štandardná výbava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lang="en-US" sz="1100">
                <a:latin typeface="Comfortaa"/>
                <a:ea typeface="Comfortaa"/>
                <a:cs typeface="Comfortaa"/>
                <a:sym typeface="Comfortaa"/>
              </a:rPr>
              <a:t>2 skupiny: meče (s dlhou čepeľou), dýky (malé na bodanie/sekanie)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10" name="Google Shape;410;g194e62d4630_0_280"/>
          <p:cNvPicPr preferRelativeResize="0"/>
          <p:nvPr/>
        </p:nvPicPr>
        <p:blipFill rotWithShape="1">
          <a:blip r:embed="rId6">
            <a:alphaModFix/>
          </a:blip>
          <a:srcRect b="8503" l="11660" r="14489" t="4720"/>
          <a:stretch/>
        </p:blipFill>
        <p:spPr>
          <a:xfrm>
            <a:off x="5280875" y="2662325"/>
            <a:ext cx="1778649" cy="293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g194e62d4630_0_280"/>
          <p:cNvPicPr preferRelativeResize="0"/>
          <p:nvPr/>
        </p:nvPicPr>
        <p:blipFill rotWithShape="1">
          <a:blip r:embed="rId7">
            <a:alphaModFix/>
          </a:blip>
          <a:srcRect b="12749" l="8622" r="9490" t="14771"/>
          <a:stretch/>
        </p:blipFill>
        <p:spPr>
          <a:xfrm>
            <a:off x="7696173" y="2123652"/>
            <a:ext cx="1447827" cy="1466175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g194e62d4630_0_280"/>
          <p:cNvSpPr txBox="1"/>
          <p:nvPr/>
        </p:nvSpPr>
        <p:spPr>
          <a:xfrm>
            <a:off x="0" y="4831400"/>
            <a:ext cx="6044700" cy="19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latin typeface="Comfortaa"/>
                <a:ea typeface="Comfortaa"/>
                <a:cs typeface="Comfortaa"/>
                <a:sym typeface="Comfortaa"/>
              </a:rPr>
              <a:t>Teórie o pôvode pochovaných jedincov</a:t>
            </a:r>
            <a:endParaRPr b="1"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❏"/>
            </a:pPr>
            <a:r>
              <a:rPr lang="en-US" sz="1100">
                <a:latin typeface="Comfortaa"/>
                <a:ea typeface="Comfortaa"/>
                <a:cs typeface="Comfortaa"/>
                <a:sym typeface="Comfortaa"/>
              </a:rPr>
              <a:t>Evans: kolonizátori z Kréty ktorí sa usadili v Argolide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❏"/>
            </a:pPr>
            <a:r>
              <a:rPr lang="en-US" sz="1100">
                <a:latin typeface="Comfortaa"/>
                <a:ea typeface="Comfortaa"/>
                <a:cs typeface="Comfortaa"/>
                <a:sym typeface="Comfortaa"/>
              </a:rPr>
              <a:t>Evans: Barbari/Nomádi zo S Európy ktorí obsadili oblasť a “egeizovali” sa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❏"/>
            </a:pPr>
            <a:r>
              <a:rPr lang="en-US" sz="1100">
                <a:latin typeface="Comfortaa"/>
                <a:ea typeface="Comfortaa"/>
                <a:cs typeface="Comfortaa"/>
                <a:sym typeface="Comfortaa"/>
              </a:rPr>
              <a:t>(protinázor: vyobrazenie konského záprahu na stélach - Nomádi voz nepoznali)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❏"/>
            </a:pPr>
            <a:r>
              <a:rPr lang="en-US" sz="1100">
                <a:latin typeface="Comfortaa"/>
                <a:ea typeface="Comfortaa"/>
                <a:cs typeface="Comfortaa"/>
                <a:sym typeface="Comfortaa"/>
              </a:rPr>
              <a:t>Dickinson: predstavitelia najbohatšej vrstvy pochádzajúci z inej kultúrnej oblasti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❏"/>
            </a:pPr>
            <a:r>
              <a:rPr lang="en-US" sz="1100">
                <a:latin typeface="Comfortaa"/>
                <a:ea typeface="Comfortaa"/>
                <a:cs typeface="Comfortaa"/>
                <a:sym typeface="Comfortaa"/>
              </a:rPr>
              <a:t>Mykénci ktorí zbohatli obchodom s cínom 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❏"/>
            </a:pPr>
            <a:r>
              <a:rPr lang="en-US" sz="1100">
                <a:latin typeface="Comfortaa"/>
                <a:ea typeface="Comfortaa"/>
                <a:cs typeface="Comfortaa"/>
                <a:sym typeface="Comfortaa"/>
              </a:rPr>
              <a:t>Ľudia ktorí vyplienili minojské paláce a usadili sa v Mykénach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13" name="Google Shape;413;g194e62d4630_0_280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MH (2000 - 1550 BC): hrobový okruh A</a:t>
            </a:r>
            <a:endParaRPr sz="2300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14" name="Google Shape;414;g194e62d4630_0_28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29475" y="73125"/>
            <a:ext cx="1514526" cy="1334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194e62d4630_0_747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MH (2000 - 1550 BC): hrobový okruh A</a:t>
            </a:r>
            <a:endParaRPr sz="2300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20" name="Google Shape;420;g194e62d4630_0_7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33071"/>
            <a:ext cx="9144000" cy="5491755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g194e62d4630_0_747"/>
          <p:cNvSpPr txBox="1"/>
          <p:nvPr/>
        </p:nvSpPr>
        <p:spPr>
          <a:xfrm>
            <a:off x="275100" y="6524825"/>
            <a:ext cx="8868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202122"/>
                </a:solidFill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Shaft Grave III, "Grave of the Women", Grave Circle A, Mycenae. 1600-1500 BC. National Archaeological Museum, Athens</a:t>
            </a:r>
            <a:endParaRPr sz="900">
              <a:solidFill>
                <a:schemeClr val="dk1"/>
              </a:solidFill>
              <a:highlight>
                <a:srgbClr val="EAD1DC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g194e62d4630_0_7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652825"/>
            <a:ext cx="5606875" cy="4205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g194e62d4630_0_7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7825" y="115825"/>
            <a:ext cx="3656175" cy="4344175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g191cd04822b_0_1"/>
          <p:cNvPicPr preferRelativeResize="0"/>
          <p:nvPr/>
        </p:nvPicPr>
        <p:blipFill rotWithShape="1">
          <a:blip r:embed="rId3">
            <a:alphaModFix/>
          </a:blip>
          <a:srcRect b="36026" l="0" r="50770" t="6762"/>
          <a:stretch/>
        </p:blipFill>
        <p:spPr>
          <a:xfrm>
            <a:off x="0" y="551001"/>
            <a:ext cx="9144000" cy="57559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194e62d4630_0_28"/>
          <p:cNvSpPr txBox="1"/>
          <p:nvPr/>
        </p:nvSpPr>
        <p:spPr>
          <a:xfrm>
            <a:off x="-125500" y="538625"/>
            <a:ext cx="5477400" cy="30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❏"/>
            </a:pPr>
            <a:r>
              <a:rPr lang="en-US" sz="1100">
                <a:latin typeface="Comfortaa"/>
                <a:ea typeface="Comfortaa"/>
                <a:cs typeface="Comfortaa"/>
                <a:sym typeface="Comfortaa"/>
              </a:rPr>
              <a:t>Minojci a Mykénci geneticky podobní s neolitickými farmármi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❏"/>
            </a:pPr>
            <a:r>
              <a:rPr lang="en-US" sz="1100">
                <a:latin typeface="Comfortaa"/>
                <a:ea typeface="Comfortaa"/>
                <a:cs typeface="Comfortaa"/>
                <a:sym typeface="Comfortaa"/>
              </a:rPr>
              <a:t>novodobí Gréci z veľkej časti potomkami Mykéncov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❏"/>
            </a:pPr>
            <a:r>
              <a:rPr lang="en-US" sz="1100">
                <a:latin typeface="Comfortaa"/>
                <a:ea typeface="Comfortaa"/>
                <a:cs typeface="Comfortaa"/>
                <a:sym typeface="Comfortaa"/>
              </a:rPr>
              <a:t>presný pôvod: Washingtonská univerzita, Harvardská lekárska fakulta, Inštitút Maxa Planca = údaje o sekvencii DNA genonu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❏"/>
            </a:pPr>
            <a:r>
              <a:rPr lang="en-US" sz="1100">
                <a:latin typeface="Comfortaa"/>
                <a:ea typeface="Comfortaa"/>
                <a:cs typeface="Comfortaa"/>
                <a:sym typeface="Comfortaa"/>
              </a:rPr>
              <a:t>analyzovaná zubná DNA </a:t>
            </a:r>
            <a:r>
              <a:rPr b="1" lang="en-US" sz="1100">
                <a:latin typeface="Comfortaa"/>
                <a:ea typeface="Comfortaa"/>
                <a:cs typeface="Comfortaa"/>
                <a:sym typeface="Comfortaa"/>
              </a:rPr>
              <a:t>19 jedincov</a:t>
            </a:r>
            <a:r>
              <a:rPr lang="en-US" sz="1100">
                <a:latin typeface="Comfortaa"/>
                <a:ea typeface="Comfortaa"/>
                <a:cs typeface="Comfortaa"/>
                <a:sym typeface="Comfortaa"/>
              </a:rPr>
              <a:t> (Minojci, Mykénci, JZ Anatólia)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❏"/>
            </a:pPr>
            <a:r>
              <a:rPr lang="en-US" sz="1100">
                <a:latin typeface="Comfortaa"/>
                <a:ea typeface="Comfortaa"/>
                <a:cs typeface="Comfortaa"/>
                <a:sym typeface="Comfortaa"/>
              </a:rPr>
              <a:t>Minojský a Mykénsky genon - s 330 ďalšími starovekými genonmi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Comfortaa"/>
                <a:ea typeface="Comfortaa"/>
                <a:cs typeface="Comfortaa"/>
                <a:sym typeface="Comfortaa"/>
              </a:rPr>
              <a:t>     - s 2600 genonmi súčasných ľudí sveta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❏"/>
            </a:pPr>
            <a:r>
              <a:rPr lang="en-US" sz="1100">
                <a:latin typeface="Comfortaa"/>
                <a:ea typeface="Comfortaa"/>
                <a:cs typeface="Comfortaa"/>
                <a:sym typeface="Comfortaa"/>
              </a:rPr>
              <a:t>výsledok: Minojci a Mykénci geneticky veľmi podobní                    (pôvod dnešných Grékov)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❏"/>
            </a:pPr>
            <a:r>
              <a:rPr b="1" lang="en-US" sz="1100" u="sng">
                <a:latin typeface="Comfortaa"/>
                <a:ea typeface="Comfortaa"/>
                <a:cs typeface="Comfortaa"/>
                <a:sym typeface="Comfortaa"/>
              </a:rPr>
              <a:t>vyvrátená teória že Mykénčania boli v Egeide cudzou populáciou !</a:t>
            </a:r>
            <a:endParaRPr b="1" sz="1100" u="sng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 u="sng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 u="sng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33" name="Google Shape;433;g194e62d4630_0_28"/>
          <p:cNvSpPr txBox="1"/>
          <p:nvPr/>
        </p:nvSpPr>
        <p:spPr>
          <a:xfrm>
            <a:off x="-150" y="3468125"/>
            <a:ext cx="9177000" cy="369300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666666"/>
                </a:solidFill>
                <a:latin typeface="Comfortaa"/>
                <a:ea typeface="Comfortaa"/>
                <a:cs typeface="Comfortaa"/>
                <a:sym typeface="Comfortaa"/>
              </a:rPr>
              <a:t>DNA - hrobový okruh B</a:t>
            </a:r>
            <a:endParaRPr b="1" sz="1200">
              <a:solidFill>
                <a:srgbClr val="666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34" name="Google Shape;434;g194e62d4630_0_28"/>
          <p:cNvSpPr txBox="1"/>
          <p:nvPr/>
        </p:nvSpPr>
        <p:spPr>
          <a:xfrm>
            <a:off x="327900" y="3087300"/>
            <a:ext cx="4281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u="sng">
                <a:solidFill>
                  <a:srgbClr val="0563C1"/>
                </a:solidFill>
                <a:latin typeface="Tahoma"/>
                <a:ea typeface="Tahoma"/>
                <a:cs typeface="Tahoma"/>
                <a:sym typeface="Tahom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https://www.nature.com/articles/nature23310</a:t>
            </a:r>
            <a:endParaRPr sz="9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g194e62d4630_0_28"/>
          <p:cNvSpPr txBox="1"/>
          <p:nvPr/>
        </p:nvSpPr>
        <p:spPr>
          <a:xfrm>
            <a:off x="3670425" y="3821013"/>
            <a:ext cx="5767200" cy="132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❏"/>
            </a:pPr>
            <a:r>
              <a:rPr lang="en-US" sz="1100">
                <a:latin typeface="Comfortaa"/>
                <a:ea typeface="Comfortaa"/>
                <a:cs typeface="Comfortaa"/>
                <a:sym typeface="Comfortaa"/>
              </a:rPr>
              <a:t>35 jedincov s elitným statusom - rôzne dynastie alebo vetvy jednej rodiny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❏"/>
            </a:pPr>
            <a:r>
              <a:rPr lang="en-US" sz="1100">
                <a:latin typeface="Comfortaa"/>
                <a:ea typeface="Comfortaa"/>
                <a:cs typeface="Comfortaa"/>
                <a:sym typeface="Comfortaa"/>
              </a:rPr>
              <a:t>DNA 22 kostier = autentické mitochondriálne sekvencie 4 jedincov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❏"/>
            </a:pPr>
            <a:r>
              <a:rPr lang="en-US" sz="1100">
                <a:latin typeface="Comfortaa"/>
                <a:ea typeface="Comfortaa"/>
                <a:cs typeface="Comfortaa"/>
                <a:sym typeface="Comfortaa"/>
              </a:rPr>
              <a:t>rekonštrukcia tvárí na 7 zachovaných lebkách - 3 skupiny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❏"/>
            </a:pPr>
            <a:r>
              <a:rPr lang="en-US" sz="11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G55 a G58 = súrodenci (žena zastávala pozíciu autority podľa práva narodenia)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36" name="Google Shape;436;g194e62d4630_0_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837425"/>
            <a:ext cx="3130122" cy="3020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g194e62d4630_0_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70425" y="5040526"/>
            <a:ext cx="1444225" cy="16470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438" name="Google Shape;438;g194e62d4630_0_28"/>
          <p:cNvSpPr txBox="1"/>
          <p:nvPr/>
        </p:nvSpPr>
        <p:spPr>
          <a:xfrm>
            <a:off x="5184000" y="5350800"/>
            <a:ext cx="3960000" cy="9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❏"/>
            </a:pPr>
            <a:r>
              <a:rPr b="1" lang="en-US" sz="11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G55</a:t>
            </a:r>
            <a:r>
              <a:rPr lang="en-US" sz="11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: jediný nález tvárovej masky v rámci okruhu</a:t>
            </a:r>
            <a:endParaRPr sz="11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❏"/>
            </a:pPr>
            <a:r>
              <a:rPr b="1" lang="en-US" sz="11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Σ131</a:t>
            </a:r>
            <a:r>
              <a:rPr lang="en-US" sz="1100"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11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- najstarší hrob</a:t>
            </a:r>
            <a:endParaRPr sz="11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❏"/>
            </a:pPr>
            <a:r>
              <a:rPr lang="en-US" sz="11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obdobie “staviteľov hrobových okruhov” ?</a:t>
            </a:r>
            <a:endParaRPr sz="11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39" name="Google Shape;439;g194e62d4630_0_28"/>
          <p:cNvSpPr txBox="1"/>
          <p:nvPr/>
        </p:nvSpPr>
        <p:spPr>
          <a:xfrm>
            <a:off x="5959075" y="6391050"/>
            <a:ext cx="3692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latin typeface="Comfortaa"/>
                <a:ea typeface="Comfortaa"/>
                <a:cs typeface="Comfortaa"/>
                <a:sym typeface="Comfortaa"/>
              </a:rPr>
              <a:t>Seven Faces from Grave Circle B at Mycenae:</a:t>
            </a:r>
            <a:endParaRPr sz="9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u="sng">
                <a:solidFill>
                  <a:srgbClr val="0563C1"/>
                </a:solidFill>
                <a:latin typeface="Tahoma"/>
                <a:ea typeface="Tahoma"/>
                <a:cs typeface="Tahoma"/>
                <a:sym typeface="Tahoma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https://www.jstor.org/stable/30104516?origin=JSTOR-pdf</a:t>
            </a:r>
            <a:endParaRPr sz="9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40" name="Google Shape;440;g194e62d4630_0_28"/>
          <p:cNvSpPr txBox="1"/>
          <p:nvPr/>
        </p:nvSpPr>
        <p:spPr>
          <a:xfrm>
            <a:off x="3989150" y="326000"/>
            <a:ext cx="3414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g194e62d4630_0_28"/>
          <p:cNvSpPr txBox="1"/>
          <p:nvPr/>
        </p:nvSpPr>
        <p:spPr>
          <a:xfrm>
            <a:off x="0" y="73125"/>
            <a:ext cx="9144000" cy="4464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7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Genetický pôvod Minojcov a Mykéncov</a:t>
            </a:r>
            <a:endParaRPr sz="1700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42" name="Google Shape;442;g194e62d4630_0_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61609" y="0"/>
            <a:ext cx="2415242" cy="302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g194e62d4630_0_28"/>
          <p:cNvPicPr preferRelativeResize="0"/>
          <p:nvPr/>
        </p:nvPicPr>
        <p:blipFill rotWithShape="1">
          <a:blip r:embed="rId8">
            <a:alphaModFix/>
          </a:blip>
          <a:srcRect b="19696" l="12885" r="14148" t="5183"/>
          <a:stretch/>
        </p:blipFill>
        <p:spPr>
          <a:xfrm>
            <a:off x="5114650" y="-98450"/>
            <a:ext cx="2071000" cy="3217476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g194e62d4630_0_28"/>
          <p:cNvSpPr txBox="1"/>
          <p:nvPr/>
        </p:nvSpPr>
        <p:spPr>
          <a:xfrm>
            <a:off x="6336300" y="2772175"/>
            <a:ext cx="2807700" cy="2484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Σ131</a:t>
            </a:r>
            <a:r>
              <a:rPr lang="en-US" sz="9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: nález lebky a jej rekonštrukcia</a:t>
            </a:r>
            <a:endParaRPr sz="900">
              <a:latin typeface="Comfortaa"/>
              <a:ea typeface="Comfortaa"/>
              <a:cs typeface="Comfortaa"/>
              <a:sym typeface="Comfortaa"/>
            </a:endParaRPr>
          </a:p>
        </p:txBody>
      </p:sp>
      <p:cxnSp>
        <p:nvCxnSpPr>
          <p:cNvPr id="445" name="Google Shape;445;g194e62d4630_0_28"/>
          <p:cNvCxnSpPr/>
          <p:nvPr/>
        </p:nvCxnSpPr>
        <p:spPr>
          <a:xfrm>
            <a:off x="2340050" y="6128175"/>
            <a:ext cx="1842000" cy="347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1949039bd7a_0_4"/>
          <p:cNvSpPr txBox="1"/>
          <p:nvPr/>
        </p:nvSpPr>
        <p:spPr>
          <a:xfrm>
            <a:off x="0" y="3044250"/>
            <a:ext cx="9144000" cy="7695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800">
                <a:latin typeface="Comfortaa"/>
                <a:ea typeface="Comfortaa"/>
                <a:cs typeface="Comfortaa"/>
                <a:sym typeface="Comfortaa"/>
              </a:rPr>
              <a:t>MH - ekonomika</a:t>
            </a:r>
            <a:endParaRPr b="1" sz="38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1949039bd7a_0_0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MH (2000 - 1550 BC): ekonomika</a:t>
            </a:r>
            <a:endParaRPr sz="2300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56" name="Google Shape;456;g1949039bd7a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0125" y="1538175"/>
            <a:ext cx="5023875" cy="53198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457" name="Google Shape;457;g1949039bd7a_0_0"/>
          <p:cNvSpPr txBox="1"/>
          <p:nvPr/>
        </p:nvSpPr>
        <p:spPr>
          <a:xfrm>
            <a:off x="0" y="875300"/>
            <a:ext cx="8812500" cy="27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keramika vysokej kvality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import vo vzdialených oblastiach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obľúbený obchodný artikel vysokej hodnoty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výmenný obchod s kovmi (?)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regionálna keramika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drobné obchodné aktivity - pobrežné osady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ústredná autorita / samostatná merkantilná jednotka ?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námorný obchod = špecializovaná skupina námorníkov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obmedzené množstvo dokladov v MH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hl.úlohu má stále minojská Kréta a Kyklady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58" name="Google Shape;458;g1949039bd7a_0_0"/>
          <p:cNvSpPr txBox="1"/>
          <p:nvPr/>
        </p:nvSpPr>
        <p:spPr>
          <a:xfrm>
            <a:off x="5016475" y="6379626"/>
            <a:ext cx="2325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highlight>
                  <a:srgbClr val="D9D2E9"/>
                </a:highlight>
                <a:latin typeface="Comfortaa"/>
                <a:ea typeface="Comfortaa"/>
                <a:cs typeface="Comfortaa"/>
                <a:sym typeface="Comfortaa"/>
              </a:rPr>
              <a:t>Kolonna, Aegina</a:t>
            </a:r>
            <a:endParaRPr sz="900">
              <a:solidFill>
                <a:schemeClr val="dk1"/>
              </a:solidFill>
              <a:highlight>
                <a:srgbClr val="D9D2E9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1949039bd7a_0_11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MH (2000 - 1550 BC): agrárna ekonomika</a:t>
            </a:r>
            <a:endParaRPr sz="2300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64" name="Google Shape;464;g1949039bd7a_0_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04750"/>
            <a:ext cx="4431800" cy="5064900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g1949039bd7a_0_11"/>
          <p:cNvSpPr txBox="1"/>
          <p:nvPr/>
        </p:nvSpPr>
        <p:spPr>
          <a:xfrm>
            <a:off x="4495525" y="1104750"/>
            <a:ext cx="4648500" cy="39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poľnohospodárstvo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bez rozvoja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kamenné nástroje z EH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žiadny technologický pokrok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náradie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b="1" lang="en-US" sz="1200">
                <a:latin typeface="Comfortaa"/>
                <a:ea typeface="Comfortaa"/>
                <a:cs typeface="Comfortaa"/>
                <a:sym typeface="Comfortaa"/>
              </a:rPr>
              <a:t>pilovité čepele kosákov</a:t>
            </a: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 (Malthi)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vyšší stupeň špecializácie poľnohos. činností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zemné práce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jazero Kopais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zavlažovacie systéme (LM)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kontakt s vyspelejšími regiónmi / krajinami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prechod do LM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postupné využívanie poľnohos. produktov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systematické skladovanie prebytkov (Mykény)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66" name="Google Shape;466;g1949039bd7a_0_11"/>
          <p:cNvSpPr txBox="1"/>
          <p:nvPr/>
        </p:nvSpPr>
        <p:spPr>
          <a:xfrm>
            <a:off x="2105900" y="5846551"/>
            <a:ext cx="2325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highlight>
                  <a:srgbClr val="D9D2E9"/>
                </a:highlight>
                <a:latin typeface="Comfortaa"/>
                <a:ea typeface="Comfortaa"/>
                <a:cs typeface="Comfortaa"/>
                <a:sym typeface="Comfortaa"/>
              </a:rPr>
              <a:t>Malthi</a:t>
            </a:r>
            <a:endParaRPr sz="900">
              <a:solidFill>
                <a:schemeClr val="dk1"/>
              </a:solidFill>
              <a:highlight>
                <a:srgbClr val="D9D2E9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1949039bd7a_0_18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MH (2000 - 1550 BC): obchod a kontakty</a:t>
            </a:r>
            <a:endParaRPr sz="2300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72" name="Google Shape;472;g1949039bd7a_0_18"/>
          <p:cNvPicPr preferRelativeResize="0"/>
          <p:nvPr/>
        </p:nvPicPr>
        <p:blipFill rotWithShape="1">
          <a:blip r:embed="rId3">
            <a:alphaModFix/>
          </a:blip>
          <a:srcRect b="0" l="6219" r="5558" t="0"/>
          <a:stretch/>
        </p:blipFill>
        <p:spPr>
          <a:xfrm>
            <a:off x="5498300" y="1937575"/>
            <a:ext cx="3645700" cy="49204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473" name="Google Shape;473;g1949039bd7a_0_18"/>
          <p:cNvSpPr txBox="1"/>
          <p:nvPr/>
        </p:nvSpPr>
        <p:spPr>
          <a:xfrm>
            <a:off x="0" y="917800"/>
            <a:ext cx="87957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keramika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doklad obchodnej aktivity v egejskej oblasti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regionálne dielne - typický štýl keramickej výroby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geograficky obmedzený pohyb - slabá prítomnosť. keramiky vo vzdialených oblastiach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 import častejší v pobrežných osadách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ľahší spôsob prístupu výmeny / pohybu tovaru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74" name="Google Shape;474;g1949039bd7a_0_18"/>
          <p:cNvSpPr txBox="1"/>
          <p:nvPr/>
        </p:nvSpPr>
        <p:spPr>
          <a:xfrm>
            <a:off x="6673625" y="6405126"/>
            <a:ext cx="2325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highlight>
                  <a:srgbClr val="D9D2E9"/>
                </a:highlight>
                <a:latin typeface="Comfortaa"/>
                <a:ea typeface="Comfortaa"/>
                <a:cs typeface="Comfortaa"/>
                <a:sym typeface="Comfortaa"/>
              </a:rPr>
              <a:t>Kolonna, Aegina</a:t>
            </a:r>
            <a:endParaRPr sz="900">
              <a:solidFill>
                <a:schemeClr val="dk1"/>
              </a:solidFill>
              <a:highlight>
                <a:srgbClr val="D9D2E9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1949039bd7a_0_26"/>
          <p:cNvSpPr txBox="1"/>
          <p:nvPr/>
        </p:nvSpPr>
        <p:spPr>
          <a:xfrm>
            <a:off x="0" y="3044250"/>
            <a:ext cx="9144000" cy="7695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800">
                <a:latin typeface="Comfortaa"/>
                <a:ea typeface="Comfortaa"/>
                <a:cs typeface="Comfortaa"/>
                <a:sym typeface="Comfortaa"/>
              </a:rPr>
              <a:t>MH - umenie a remeslá</a:t>
            </a:r>
            <a:endParaRPr b="1" sz="38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1949039bd7a_0_30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MH (2000 - 1550 BC): umenie a remeslá</a:t>
            </a:r>
            <a:endParaRPr sz="2300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85" name="Google Shape;485;g1949039bd7a_0_30"/>
          <p:cNvSpPr txBox="1"/>
          <p:nvPr/>
        </p:nvSpPr>
        <p:spPr>
          <a:xfrm>
            <a:off x="0" y="705350"/>
            <a:ext cx="9144000" cy="44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retrogresia (v porovnaní s EH), vzácnosť surovín, nedostatok vysokej umeleckej tvorby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kovy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obmedzené využitie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ojedinelé doklady - sídliská, pohrebiská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zriedka ako súčasť hrobovej výbavy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opätovne recyklované a využívané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MH = absencia vzácnych materiálov: polodrahokamy a slonovina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keramika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(napriek konzervatívnosti a uniformite) zdroj info o umeleckej tvorbe a technológiách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rozšírenie konkrétneho typu do regiónov Egeidy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koniec MH (obdobie šachtových hrobov)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väčšie množstvo váz, bronzové nástroje, zbrane, šperky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bohatá umelecká produkcia, vyspelá technológia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	= okrem predmetov každodennej potreby aj bohatý hrobový materiál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import = vzťah: minojská Kréta, kykladská kultúra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hrnčiarstvo, kovovýroba = </a:t>
            </a:r>
            <a:r>
              <a:rPr b="1" lang="en-US" sz="1200">
                <a:latin typeface="Comfortaa"/>
                <a:ea typeface="Comfortaa"/>
                <a:cs typeface="Comfortaa"/>
                <a:sym typeface="Comfortaa"/>
              </a:rPr>
              <a:t>formovanie mykénskej kultúry </a:t>
            </a:r>
            <a:endParaRPr b="1" sz="12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86" name="Google Shape;486;g1949039bd7a_0_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3525" y="3696675"/>
            <a:ext cx="2870475" cy="31613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487" name="Google Shape;487;g1949039bd7a_0_30"/>
          <p:cNvSpPr txBox="1"/>
          <p:nvPr/>
        </p:nvSpPr>
        <p:spPr>
          <a:xfrm>
            <a:off x="4999500" y="6534901"/>
            <a:ext cx="2325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highlight>
                  <a:srgbClr val="D9D2E9"/>
                </a:highlight>
                <a:latin typeface="Comfortaa"/>
                <a:ea typeface="Comfortaa"/>
                <a:cs typeface="Comfortaa"/>
                <a:sym typeface="Comfortaa"/>
              </a:rPr>
              <a:t>Hrobový okruh A, Mykény</a:t>
            </a:r>
            <a:endParaRPr sz="900">
              <a:solidFill>
                <a:schemeClr val="dk1"/>
              </a:solidFill>
              <a:highlight>
                <a:srgbClr val="D9D2E9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1949039bd7a_0_37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MH (2000 - 1550 BC): keramika</a:t>
            </a:r>
            <a:endParaRPr sz="2300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93" name="Google Shape;493;g1949039bd7a_0_37"/>
          <p:cNvSpPr txBox="1"/>
          <p:nvPr/>
        </p:nvSpPr>
        <p:spPr>
          <a:xfrm>
            <a:off x="0" y="647100"/>
            <a:ext cx="9144000" cy="6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MH keramika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najznámejšie umenie strednej DB na gréckej pevnine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najkompletnejší obraz o technologickom pokroku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latin typeface="Comfortaa"/>
                <a:ea typeface="Comfortaa"/>
                <a:cs typeface="Comfortaa"/>
                <a:sym typeface="Comfortaa"/>
              </a:rPr>
              <a:t>MH = úpadok v umení		/	MH = nové umelecké trendy v keramike</a:t>
            </a:r>
            <a:endParaRPr b="1" sz="15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inovácia: rozšírenie </a:t>
            </a:r>
            <a:r>
              <a:rPr b="1" lang="en-US" sz="1200">
                <a:latin typeface="Comfortaa"/>
                <a:ea typeface="Comfortaa"/>
                <a:cs typeface="Comfortaa"/>
                <a:sym typeface="Comfortaa"/>
              </a:rPr>
              <a:t>hrnčiarskeho kruhu</a:t>
            </a: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 (prvýX EH II-III)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nádoby s okrúhlym dnom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tenké steny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zložité tvary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typický znak: množstvo dielní s odlišnými štýlmi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Peloponéz, stredné Grécko, Argolida, JZ Peloponéz, </a:t>
            </a:r>
            <a:r>
              <a:rPr b="1" lang="en-US" sz="1200">
                <a:latin typeface="Comfortaa"/>
                <a:ea typeface="Comfortaa"/>
                <a:cs typeface="Comfortaa"/>
                <a:sym typeface="Comfortaa"/>
              </a:rPr>
              <a:t>Aegina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2 základné typy MH: jemné nádoby; do LH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b="1" lang="en-US" sz="1200">
                <a:latin typeface="Comfortaa"/>
                <a:ea typeface="Comfortaa"/>
                <a:cs typeface="Comfortaa"/>
                <a:sym typeface="Comfortaa"/>
              </a:rPr>
              <a:t>Minyan</a:t>
            </a: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: rozšírený z Argolidy EH II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b="1" lang="en-US" sz="1200">
                <a:latin typeface="Comfortaa"/>
                <a:ea typeface="Comfortaa"/>
                <a:cs typeface="Comfortaa"/>
                <a:sym typeface="Comfortaa"/>
              </a:rPr>
              <a:t>Matt-painted</a:t>
            </a: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: prechod EH-MH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MH III (1700 BC): zlepšenie kvality, nové tvary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 Kyklady a Kréta: priamy vplyv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dekor a tvar nádob doplnené MH tradíciou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rôznorodosť tvarov, nový trend menších nádob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zmeny v pitnom a konzumnom režime ?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formovanie mykénskej keramiky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94" name="Google Shape;494;g1949039bd7a_0_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15463" y="4757961"/>
            <a:ext cx="3473300" cy="2040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g1949039bd7a_0_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60225" y="168225"/>
            <a:ext cx="3583774" cy="1539900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g1949039bd7a_0_37"/>
          <p:cNvSpPr txBox="1"/>
          <p:nvPr/>
        </p:nvSpPr>
        <p:spPr>
          <a:xfrm>
            <a:off x="6818100" y="1385026"/>
            <a:ext cx="2325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highlight>
                  <a:srgbClr val="D9D2E9"/>
                </a:highlight>
                <a:latin typeface="Comfortaa"/>
                <a:ea typeface="Comfortaa"/>
                <a:cs typeface="Comfortaa"/>
                <a:sym typeface="Comfortaa"/>
              </a:rPr>
              <a:t>Kolonna, Aegina</a:t>
            </a:r>
            <a:endParaRPr sz="900">
              <a:solidFill>
                <a:schemeClr val="dk1"/>
              </a:solidFill>
              <a:highlight>
                <a:srgbClr val="D9D2E9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97" name="Google Shape;497;g1949039bd7a_0_37"/>
          <p:cNvSpPr txBox="1"/>
          <p:nvPr/>
        </p:nvSpPr>
        <p:spPr>
          <a:xfrm>
            <a:off x="6762875" y="6475426"/>
            <a:ext cx="2325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highlight>
                  <a:srgbClr val="D9D2E9"/>
                </a:highlight>
                <a:latin typeface="Comfortaa"/>
                <a:ea typeface="Comfortaa"/>
                <a:cs typeface="Comfortaa"/>
                <a:sym typeface="Comfortaa"/>
              </a:rPr>
              <a:t>Kolonna, Aegina</a:t>
            </a:r>
            <a:endParaRPr sz="900">
              <a:solidFill>
                <a:schemeClr val="dk1"/>
              </a:solidFill>
              <a:highlight>
                <a:srgbClr val="D9D2E9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Google Shape;502;g100fcd7408c_0_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950" y="4810419"/>
            <a:ext cx="2691426" cy="16239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503" name="Google Shape;503;g100fcd7408c_0_47"/>
          <p:cNvSpPr txBox="1"/>
          <p:nvPr/>
        </p:nvSpPr>
        <p:spPr>
          <a:xfrm>
            <a:off x="238013" y="6434400"/>
            <a:ext cx="2691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None/>
            </a:pPr>
            <a:r>
              <a:rPr lang="en-US" sz="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Lerna V. MH Pottery. Argive Minyan Kantharos.</a:t>
            </a:r>
            <a:endParaRPr sz="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04" name="Google Shape;504;g100fcd7408c_0_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78950" y="3552092"/>
            <a:ext cx="2907001" cy="288230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505" name="Google Shape;505;g100fcd7408c_0_47"/>
          <p:cNvSpPr txBox="1"/>
          <p:nvPr/>
        </p:nvSpPr>
        <p:spPr>
          <a:xfrm>
            <a:off x="3078950" y="6434400"/>
            <a:ext cx="2907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241300" marR="50800" rtl="0" algn="l">
              <a:lnSpc>
                <a:spcPct val="140000"/>
              </a:lnSpc>
              <a:spcBef>
                <a:spcPts val="600"/>
              </a:spcBef>
              <a:spcAft>
                <a:spcPts val="1400"/>
              </a:spcAft>
              <a:buNone/>
            </a:pPr>
            <a:r>
              <a:rPr lang="en-US" sz="800">
                <a:solidFill>
                  <a:schemeClr val="dk1"/>
                </a:solidFill>
                <a:highlight>
                  <a:srgbClr val="F8F9FA"/>
                </a:highlight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Amphora</a:t>
            </a:r>
            <a:r>
              <a:rPr lang="en-US" sz="800">
                <a:solidFill>
                  <a:schemeClr val="dk1"/>
                </a:solidFill>
                <a:highlight>
                  <a:srgbClr val="F8F9FA"/>
                </a:highlight>
                <a:latin typeface="Comfortaa"/>
                <a:ea typeface="Comfortaa"/>
                <a:cs typeface="Comfortaa"/>
                <a:sym typeface="Comfortaa"/>
              </a:rPr>
              <a:t>, MHIII, c. 1700-1600 BC.</a:t>
            </a:r>
            <a:endParaRPr sz="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06" name="Google Shape;506;g100fcd7408c_0_47"/>
          <p:cNvSpPr txBox="1"/>
          <p:nvPr/>
        </p:nvSpPr>
        <p:spPr>
          <a:xfrm>
            <a:off x="0" y="883800"/>
            <a:ext cx="9144000" cy="20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Schliemann: pomenovanie podľa lokality Orchomenos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monochrónna leštená keramika vyrobená z jemnej hliny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v súčasnosti označovaná ako “Minyan Ware”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škála: sivá, čierna, červená a žltá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bežným tvarom sú otvorené formy: poháre, kantharoi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ostro členené tvary Gray Minyan Ware - teória: kópie kovových prototypov (avšak kovové nádoby MH nie sú doložené)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“ring stems” = </a:t>
            </a: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vysoká rebrovaná nôžka (Grey Minyan) charakteristická najmä MH II-III v strednom Grécku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záverečná fáza MH: na SV Peloponéze sa poháre s nôžkou výrazne znižujú, mizne rebrová výzdoba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07" name="Google Shape;507;g100fcd7408c_0_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45896" y="3943500"/>
            <a:ext cx="3148775" cy="2889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508" name="Google Shape;508;g100fcd7408c_0_47"/>
          <p:cNvSpPr txBox="1"/>
          <p:nvPr/>
        </p:nvSpPr>
        <p:spPr>
          <a:xfrm>
            <a:off x="7112950" y="2838375"/>
            <a:ext cx="489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Google Shape;509;g100fcd7408c_0_47"/>
          <p:cNvSpPr txBox="1"/>
          <p:nvPr/>
        </p:nvSpPr>
        <p:spPr>
          <a:xfrm>
            <a:off x="6424450" y="6434400"/>
            <a:ext cx="2481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Middle Helladic gray Minyan ware goblet</a:t>
            </a:r>
            <a:endParaRPr sz="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10" name="Google Shape;510;g100fcd7408c_0_47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MH (2000 - 1550 BC): “Minyan” keramika</a:t>
            </a:r>
            <a:endParaRPr sz="2300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Google Shape;515;g100fcd7408c_0_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25" y="5102475"/>
            <a:ext cx="2341007" cy="1424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516" name="Google Shape;516;g100fcd7408c_0_67"/>
          <p:cNvSpPr txBox="1"/>
          <p:nvPr/>
        </p:nvSpPr>
        <p:spPr>
          <a:xfrm>
            <a:off x="0" y="6529750"/>
            <a:ext cx="3180300" cy="4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Lerna V. Matt-painted Pedestal-footed Carinated Bowl.</a:t>
            </a:r>
            <a:endParaRPr sz="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7" name="Google Shape;517;g100fcd7408c_0_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16400" y="5102475"/>
            <a:ext cx="3313150" cy="1424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518" name="Google Shape;518;g100fcd7408c_0_67"/>
          <p:cNvSpPr txBox="1"/>
          <p:nvPr/>
        </p:nvSpPr>
        <p:spPr>
          <a:xfrm>
            <a:off x="2829900" y="6467800"/>
            <a:ext cx="2906400" cy="6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Lerna V. Matt-painted Kantharos (L) and MM II Bridge-spouted Jar (R) from Same Cist Grave.</a:t>
            </a:r>
            <a:endParaRPr sz="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9" name="Google Shape;519;g100fcd7408c_0_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40023" y="5102475"/>
            <a:ext cx="3180302" cy="1424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520" name="Google Shape;520;g100fcd7408c_0_67"/>
          <p:cNvSpPr txBox="1"/>
          <p:nvPr/>
        </p:nvSpPr>
        <p:spPr>
          <a:xfrm>
            <a:off x="6160275" y="6529750"/>
            <a:ext cx="2795700" cy="4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Lerna V. MH Pottery. Matt-painted Carinated Bowl.</a:t>
            </a:r>
            <a:endParaRPr sz="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" name="Google Shape;521;g100fcd7408c_0_67"/>
          <p:cNvSpPr txBox="1"/>
          <p:nvPr/>
        </p:nvSpPr>
        <p:spPr>
          <a:xfrm>
            <a:off x="0" y="989913"/>
            <a:ext cx="9144000" cy="20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pojem demonštruje nedostatok lesku pokiaľ ide o povrchové úpravy, zloženie a farbu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pokrytie celého povrchu keramiky MH je vzácne - farbu bolo obtiažne získať alebo pripraviť (?), bola “drahšia” ako samotná výzdoba (?)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obľúbené sú džbány, misky, poháre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väčšie nádoby majú hrubšie steny ako menšie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výrazné regionálne rozdiely: farba a rozsah výzdoby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do obdobia MH III sú typické priamočiare abstraktné vzory; minojský a kykladský vplyv = napodobňovanie krivočiar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22" name="Google Shape;522;g100fcd7408c_0_67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MH (2000 - 1550 BC): “Matt-painted” keramika</a:t>
            </a:r>
            <a:endParaRPr sz="2300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1"/>
          <p:cNvPicPr preferRelativeResize="0"/>
          <p:nvPr/>
        </p:nvPicPr>
        <p:blipFill rotWithShape="1">
          <a:blip r:embed="rId3">
            <a:alphaModFix/>
          </a:blip>
          <a:srcRect b="1086" l="27672" r="12512" t="13916"/>
          <a:stretch/>
        </p:blipFill>
        <p:spPr>
          <a:xfrm>
            <a:off x="360888" y="210550"/>
            <a:ext cx="8422224" cy="64826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79" name="Google Shape;179;p1"/>
          <p:cNvSpPr/>
          <p:nvPr/>
        </p:nvSpPr>
        <p:spPr>
          <a:xfrm>
            <a:off x="5507250" y="92675"/>
            <a:ext cx="2474400" cy="6672600"/>
          </a:xfrm>
          <a:prstGeom prst="rect">
            <a:avLst/>
          </a:prstGeom>
          <a:noFill/>
          <a:ln cap="flat" cmpd="sng" w="1905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Google Shape;527;gfbfa734459_0_1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8675" y="3195325"/>
            <a:ext cx="6633349" cy="3152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528" name="Google Shape;528;gfbfa734459_0_187"/>
          <p:cNvSpPr txBox="1"/>
          <p:nvPr/>
        </p:nvSpPr>
        <p:spPr>
          <a:xfrm>
            <a:off x="0" y="1087750"/>
            <a:ext cx="86595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všetky formy kuchynskej keramiky predstavujú priamy vývoj od typov v EH III Tiryns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typický je džbán so širokým hrdlom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príležitostné rezaný ornament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29" name="Google Shape;529;gfbfa734459_0_187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MH (2000 - 1550 BC): kuchynská keramika</a:t>
            </a:r>
            <a:endParaRPr sz="2300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Google Shape;534;g100fcd7408c_0_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3672" y="2197700"/>
            <a:ext cx="2260250" cy="42156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535" name="Google Shape;535;g100fcd7408c_0_84"/>
          <p:cNvSpPr txBox="1"/>
          <p:nvPr/>
        </p:nvSpPr>
        <p:spPr>
          <a:xfrm>
            <a:off x="6571000" y="6413350"/>
            <a:ext cx="2430600" cy="6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Lerna V. Imported Cycladic Nippled Jug from Melos or Thera.</a:t>
            </a:r>
            <a:endParaRPr sz="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6" name="Google Shape;536;g100fcd7408c_0_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5725" y="3723650"/>
            <a:ext cx="2161725" cy="26896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537" name="Google Shape;537;g100fcd7408c_0_84"/>
          <p:cNvSpPr txBox="1"/>
          <p:nvPr/>
        </p:nvSpPr>
        <p:spPr>
          <a:xfrm>
            <a:off x="255725" y="6427050"/>
            <a:ext cx="2699400" cy="4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Lerna V. Imported Aeginetan Matt-painted Barrel Jar.</a:t>
            </a:r>
            <a:endParaRPr sz="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8" name="Google Shape;538;g100fcd7408c_0_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68363" y="4141948"/>
            <a:ext cx="2294400" cy="227140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539" name="Google Shape;539;g100fcd7408c_0_84"/>
          <p:cNvSpPr txBox="1"/>
          <p:nvPr/>
        </p:nvSpPr>
        <p:spPr>
          <a:xfrm>
            <a:off x="3203850" y="6427050"/>
            <a:ext cx="2736300" cy="4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Lerna V. Imported MM IA Minoan Egg Cup.</a:t>
            </a:r>
            <a:endParaRPr sz="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0" name="Google Shape;540;g100fcd7408c_0_84"/>
          <p:cNvSpPr txBox="1"/>
          <p:nvPr/>
        </p:nvSpPr>
        <p:spPr>
          <a:xfrm>
            <a:off x="0" y="1168825"/>
            <a:ext cx="91440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tovar MH na pobrežných lokalitách a V Peloponéze: Ayios Stephanos, Lerna, Asine, Argolida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výzdoba v tmavých náteroch/vrstvách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v škále od čiernej cez hnedú po červenú + pásy a vzory v tmavej farbe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41" name="Google Shape;541;g100fcd7408c_0_84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MH (2000 - 1550 BC): importovaná keramika</a:t>
            </a:r>
            <a:endParaRPr sz="2300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19499592077_0_10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MH (2000 - 1550 BC): kovovýroba</a:t>
            </a:r>
            <a:endParaRPr sz="2300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47" name="Google Shape;547;g19499592077_0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52500" y="3645700"/>
            <a:ext cx="1544300" cy="31388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48" name="Google Shape;548;g19499592077_0_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92152" y="3688200"/>
            <a:ext cx="1151848" cy="30963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549" name="Google Shape;549;g19499592077_0_10"/>
          <p:cNvSpPr txBox="1"/>
          <p:nvPr/>
        </p:nvSpPr>
        <p:spPr>
          <a:xfrm>
            <a:off x="0" y="747825"/>
            <a:ext cx="9144000" cy="46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MH: málo info - väčšina recyklovaná na opätovné využitie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hlavné druhy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meď, cín: šperky, nástroje, zbrane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olovo: doštičky na opravu váz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predmety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medené a bronzové drôty, plechy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technologicky najvyspelejšie: šperky (ohýbaním drôtu, plechu): prstene, náramky, náušnice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špendlíky a korálky: odlievanie kovov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koniec MH: šperky z drahých kovov: zlato, striebro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nástroje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tradícia z EH: nože, šidlá, dláta, pinzety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MH: dýky, oštepy, hroty šípov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kovové nádoby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bez dokladov bronzových nádob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nálezy zlatých, strieborných, elektrónových nádob (minojský vplyv)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LH: kovovýroba konkuruje minojskej tradícií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50" name="Google Shape;550;g19499592077_0_10"/>
          <p:cNvPicPr preferRelativeResize="0"/>
          <p:nvPr/>
        </p:nvPicPr>
        <p:blipFill rotWithShape="1">
          <a:blip r:embed="rId5">
            <a:alphaModFix/>
          </a:blip>
          <a:srcRect b="7150" l="0" r="0" t="11587"/>
          <a:stretch/>
        </p:blipFill>
        <p:spPr>
          <a:xfrm rot="10800000">
            <a:off x="5976300" y="0"/>
            <a:ext cx="3167700" cy="2481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551" name="Google Shape;551;g19499592077_0_10"/>
          <p:cNvSpPr txBox="1"/>
          <p:nvPr/>
        </p:nvSpPr>
        <p:spPr>
          <a:xfrm>
            <a:off x="6762875" y="6550201"/>
            <a:ext cx="2325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dk1"/>
                </a:solidFill>
                <a:highlight>
                  <a:srgbClr val="D9D2E9"/>
                </a:highlight>
                <a:latin typeface="Comfortaa"/>
                <a:ea typeface="Comfortaa"/>
                <a:cs typeface="Comfortaa"/>
                <a:sym typeface="Comfortaa"/>
              </a:rPr>
              <a:t>Hrobový okruh A, Mykény</a:t>
            </a:r>
            <a:endParaRPr sz="800">
              <a:solidFill>
                <a:schemeClr val="dk1"/>
              </a:solidFill>
              <a:highlight>
                <a:srgbClr val="D9D2E9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52" name="Google Shape;552;g19499592077_0_10"/>
          <p:cNvSpPr txBox="1"/>
          <p:nvPr/>
        </p:nvSpPr>
        <p:spPr>
          <a:xfrm>
            <a:off x="6818100" y="1469451"/>
            <a:ext cx="2325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dk1"/>
                </a:solidFill>
                <a:highlight>
                  <a:srgbClr val="D9D2E9"/>
                </a:highlight>
                <a:latin typeface="Comfortaa"/>
                <a:ea typeface="Comfortaa"/>
                <a:cs typeface="Comfortaa"/>
                <a:sym typeface="Comfortaa"/>
              </a:rPr>
              <a:t>Hrobový okruh B, Mykény</a:t>
            </a:r>
            <a:endParaRPr sz="800">
              <a:solidFill>
                <a:schemeClr val="dk1"/>
              </a:solidFill>
              <a:highlight>
                <a:srgbClr val="D9D2E9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Google Shape;557;g19499592077_0_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8476" y="772800"/>
            <a:ext cx="4402599" cy="29257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58" name="Google Shape;558;g19499592077_0_21"/>
          <p:cNvPicPr preferRelativeResize="0"/>
          <p:nvPr/>
        </p:nvPicPr>
        <p:blipFill rotWithShape="1">
          <a:blip r:embed="rId4">
            <a:alphaModFix/>
          </a:blip>
          <a:srcRect b="3578" l="7393" r="18521" t="25984"/>
          <a:stretch/>
        </p:blipFill>
        <p:spPr>
          <a:xfrm>
            <a:off x="0" y="611925"/>
            <a:ext cx="3545392" cy="3705125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g19499592077_0_21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MH (2000 - 1550 BC): metalurgia</a:t>
            </a:r>
            <a:endParaRPr sz="2300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60" name="Google Shape;560;g19499592077_0_21"/>
          <p:cNvSpPr/>
          <p:nvPr/>
        </p:nvSpPr>
        <p:spPr>
          <a:xfrm>
            <a:off x="2417192" y="2724364"/>
            <a:ext cx="66000" cy="1065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61" name="Google Shape;561;g19499592077_0_21"/>
          <p:cNvCxnSpPr>
            <a:stCxn id="560" idx="6"/>
            <a:endCxn id="557" idx="1"/>
          </p:cNvCxnSpPr>
          <p:nvPr/>
        </p:nvCxnSpPr>
        <p:spPr>
          <a:xfrm flipH="1" rot="10800000">
            <a:off x="2483192" y="2235514"/>
            <a:ext cx="2165400" cy="542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562" name="Google Shape;562;g19499592077_0_21"/>
          <p:cNvSpPr txBox="1"/>
          <p:nvPr/>
        </p:nvSpPr>
        <p:spPr>
          <a:xfrm>
            <a:off x="0" y="4470025"/>
            <a:ext cx="9075900" cy="22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MH bez dokladov baní - </a:t>
            </a:r>
            <a:r>
              <a:rPr b="1" lang="en-US" sz="1200">
                <a:latin typeface="Comfortaa"/>
                <a:ea typeface="Comfortaa"/>
                <a:cs typeface="Comfortaa"/>
                <a:sym typeface="Comfortaa"/>
              </a:rPr>
              <a:t>Laurion </a:t>
            </a: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a </a:t>
            </a:r>
            <a:r>
              <a:rPr b="1" lang="en-US" sz="1200">
                <a:latin typeface="Comfortaa"/>
                <a:ea typeface="Comfortaa"/>
                <a:cs typeface="Comfortaa"/>
                <a:sym typeface="Comfortaa"/>
              </a:rPr>
              <a:t>Sifnos </a:t>
            </a: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z EH pravdepodobne pokračujú (striebro, olovo)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hutnícke aktivity v archeologickom kontexte ťažko rozpoznateľné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dielne ďaleko od obytných oblastí (požiar)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doklady: pece, nástroje, struska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lokality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Lerna, Pefkakia: tégliky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Sesklo: kamenné formy, tégliky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Midea: struska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Thorikos: struska oxidu olovnatého = kováčstvo?</a:t>
            </a:r>
            <a:endParaRPr baseline="-25000" sz="1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63" name="Google Shape;563;g19499592077_0_21"/>
          <p:cNvSpPr txBox="1"/>
          <p:nvPr/>
        </p:nvSpPr>
        <p:spPr>
          <a:xfrm>
            <a:off x="6725175" y="3390726"/>
            <a:ext cx="2325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highlight>
                  <a:srgbClr val="D9D2E9"/>
                </a:highlight>
                <a:latin typeface="Comfortaa"/>
                <a:ea typeface="Comfortaa"/>
                <a:cs typeface="Comfortaa"/>
                <a:sym typeface="Comfortaa"/>
              </a:rPr>
              <a:t>Sifnos</a:t>
            </a:r>
            <a:endParaRPr sz="900">
              <a:solidFill>
                <a:schemeClr val="dk1"/>
              </a:solidFill>
              <a:highlight>
                <a:srgbClr val="D9D2E9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64" name="Google Shape;564;g19499592077_0_21"/>
          <p:cNvSpPr/>
          <p:nvPr/>
        </p:nvSpPr>
        <p:spPr>
          <a:xfrm>
            <a:off x="1406814" y="2357667"/>
            <a:ext cx="66000" cy="1065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5" name="Google Shape;565;g19499592077_0_21"/>
          <p:cNvSpPr/>
          <p:nvPr/>
        </p:nvSpPr>
        <p:spPr>
          <a:xfrm>
            <a:off x="1483014" y="1062267"/>
            <a:ext cx="66000" cy="1065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6" name="Google Shape;566;g19499592077_0_21"/>
          <p:cNvSpPr/>
          <p:nvPr/>
        </p:nvSpPr>
        <p:spPr>
          <a:xfrm>
            <a:off x="1406814" y="1062267"/>
            <a:ext cx="66000" cy="1065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7" name="Google Shape;567;g19499592077_0_21"/>
          <p:cNvSpPr/>
          <p:nvPr/>
        </p:nvSpPr>
        <p:spPr>
          <a:xfrm>
            <a:off x="1711614" y="2433867"/>
            <a:ext cx="66000" cy="1065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8" name="Google Shape;568;g19499592077_0_21"/>
          <p:cNvSpPr/>
          <p:nvPr/>
        </p:nvSpPr>
        <p:spPr>
          <a:xfrm>
            <a:off x="2092614" y="2205267"/>
            <a:ext cx="66000" cy="1065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19499592077_0_40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MH (2000 - 1550 BC): kamenné nástroje</a:t>
            </a:r>
            <a:endParaRPr sz="2300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74" name="Google Shape;574;g19499592077_0_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88" y="4864625"/>
            <a:ext cx="1693413" cy="193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g19499592077_0_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16863" y="4864625"/>
            <a:ext cx="2290309" cy="193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g19499592077_0_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61410" y="4873075"/>
            <a:ext cx="1432140" cy="193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g19499592077_0_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78600" y="4873075"/>
            <a:ext cx="2006125" cy="1935325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g19499592077_0_40"/>
          <p:cNvSpPr txBox="1"/>
          <p:nvPr/>
        </p:nvSpPr>
        <p:spPr>
          <a:xfrm>
            <a:off x="0" y="993800"/>
            <a:ext cx="91440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pretrvávajú kamenné nástroje: obsidián, rohovec (poľnohospodárstvo, remeslo, domácnosť)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2 kategórie: nástroje zo </a:t>
            </a:r>
            <a:r>
              <a:rPr b="1" lang="en-US" sz="1200">
                <a:latin typeface="Comfortaa"/>
                <a:ea typeface="Comfortaa"/>
                <a:cs typeface="Comfortaa"/>
                <a:sym typeface="Comfortaa"/>
              </a:rPr>
              <a:t>štiepaného </a:t>
            </a: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a </a:t>
            </a:r>
            <a:r>
              <a:rPr b="1" lang="en-US" sz="1200">
                <a:latin typeface="Comfortaa"/>
                <a:ea typeface="Comfortaa"/>
                <a:cs typeface="Comfortaa"/>
                <a:sym typeface="Comfortaa"/>
              </a:rPr>
              <a:t>lešteného kameňa</a:t>
            </a:r>
            <a:endParaRPr b="1" sz="1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79" name="Google Shape;579;g19499592077_0_40"/>
          <p:cNvSpPr txBox="1"/>
          <p:nvPr/>
        </p:nvSpPr>
        <p:spPr>
          <a:xfrm>
            <a:off x="0" y="1973263"/>
            <a:ext cx="47676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b="1" lang="en-US" sz="1200">
                <a:latin typeface="Comfortaa"/>
                <a:ea typeface="Comfortaa"/>
                <a:cs typeface="Comfortaa"/>
                <a:sym typeface="Comfortaa"/>
              </a:rPr>
              <a:t>rohovec </a:t>
            </a: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(pevninské Grécko); </a:t>
            </a:r>
            <a:r>
              <a:rPr b="1" lang="en-US" sz="1200">
                <a:latin typeface="Comfortaa"/>
                <a:ea typeface="Comfortaa"/>
                <a:cs typeface="Comfortaa"/>
                <a:sym typeface="Comfortaa"/>
              </a:rPr>
              <a:t>obsidián </a:t>
            </a: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(Mélos)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zvyšky obsidiánu na MH sídliskách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odvezený v neopracovanej podobe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kvalifikovaní remeselníci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využitie klesá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nahradený rohovcom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R+O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nástroje pre domáce práce, dielne, poľnoh. činnosti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rezáky, šidlá, škrabadlá, čepele nožov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zbrane, hroty oštepov, šípy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cxnSp>
        <p:nvCxnSpPr>
          <p:cNvPr id="580" name="Google Shape;580;g19499592077_0_40"/>
          <p:cNvCxnSpPr/>
          <p:nvPr/>
        </p:nvCxnSpPr>
        <p:spPr>
          <a:xfrm flipH="1" rot="10800000">
            <a:off x="0" y="1903575"/>
            <a:ext cx="9131400" cy="25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581" name="Google Shape;581;g19499592077_0_40"/>
          <p:cNvCxnSpPr/>
          <p:nvPr/>
        </p:nvCxnSpPr>
        <p:spPr>
          <a:xfrm flipH="1">
            <a:off x="4767550" y="1929075"/>
            <a:ext cx="8400" cy="4928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582" name="Google Shape;582;g19499592077_0_40"/>
          <p:cNvSpPr txBox="1"/>
          <p:nvPr/>
        </p:nvSpPr>
        <p:spPr>
          <a:xfrm>
            <a:off x="4767550" y="1957375"/>
            <a:ext cx="4414800" cy="27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zhotovené trením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mäkké horniny: steatit, čadič, ofiolit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ťažené v baniach a dovážané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tvrdšie horniny: mlecie kamene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blok horniny oddelený kosteným vrtákom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malé jadrá ako závažia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Asine: final opracovanie prebiehalo v osadách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nástroje opakovane používané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opakovane opracované do nových foriem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koniec MH: šperky (korálky)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83" name="Google Shape;583;g19499592077_0_40"/>
          <p:cNvSpPr txBox="1"/>
          <p:nvPr/>
        </p:nvSpPr>
        <p:spPr>
          <a:xfrm>
            <a:off x="5258825" y="4873076"/>
            <a:ext cx="2325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highlight>
                  <a:srgbClr val="D9D2E9"/>
                </a:highlight>
                <a:latin typeface="Comfortaa"/>
                <a:ea typeface="Comfortaa"/>
                <a:cs typeface="Comfortaa"/>
                <a:sym typeface="Comfortaa"/>
              </a:rPr>
              <a:t>Asine</a:t>
            </a:r>
            <a:endParaRPr sz="900">
              <a:solidFill>
                <a:schemeClr val="dk1"/>
              </a:solidFill>
              <a:highlight>
                <a:srgbClr val="D9D2E9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84" name="Google Shape;584;g19499592077_0_40"/>
          <p:cNvSpPr txBox="1"/>
          <p:nvPr/>
        </p:nvSpPr>
        <p:spPr>
          <a:xfrm>
            <a:off x="6767650" y="4873076"/>
            <a:ext cx="2325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highlight>
                  <a:srgbClr val="D9D2E9"/>
                </a:highlight>
                <a:latin typeface="Comfortaa"/>
                <a:ea typeface="Comfortaa"/>
                <a:cs typeface="Comfortaa"/>
                <a:sym typeface="Comfortaa"/>
              </a:rPr>
              <a:t>Mykény</a:t>
            </a:r>
            <a:endParaRPr sz="900">
              <a:solidFill>
                <a:schemeClr val="dk1"/>
              </a:solidFill>
              <a:highlight>
                <a:srgbClr val="D9D2E9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85" name="Google Shape;585;g19499592077_0_40"/>
          <p:cNvSpPr txBox="1"/>
          <p:nvPr/>
        </p:nvSpPr>
        <p:spPr>
          <a:xfrm>
            <a:off x="1759000" y="4864651"/>
            <a:ext cx="2325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highlight>
                  <a:srgbClr val="D9D2E9"/>
                </a:highlight>
                <a:latin typeface="Comfortaa"/>
                <a:ea typeface="Comfortaa"/>
                <a:cs typeface="Comfortaa"/>
                <a:sym typeface="Comfortaa"/>
              </a:rPr>
              <a:t>Malthi</a:t>
            </a:r>
            <a:endParaRPr sz="900">
              <a:solidFill>
                <a:schemeClr val="dk1"/>
              </a:solidFill>
              <a:highlight>
                <a:srgbClr val="D9D2E9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86" name="Google Shape;586;g19499592077_0_40"/>
          <p:cNvSpPr txBox="1"/>
          <p:nvPr/>
        </p:nvSpPr>
        <p:spPr>
          <a:xfrm>
            <a:off x="-566900" y="4864651"/>
            <a:ext cx="2325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highlight>
                  <a:srgbClr val="D9D2E9"/>
                </a:highlight>
                <a:latin typeface="Comfortaa"/>
                <a:ea typeface="Comfortaa"/>
                <a:cs typeface="Comfortaa"/>
                <a:sym typeface="Comfortaa"/>
              </a:rPr>
              <a:t>Malthi</a:t>
            </a:r>
            <a:endParaRPr sz="900">
              <a:solidFill>
                <a:schemeClr val="dk1"/>
              </a:solidFill>
              <a:highlight>
                <a:srgbClr val="D9D2E9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19499592077_0_58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MH (2000 - 1550 BC): kostenné nástroje</a:t>
            </a:r>
            <a:endParaRPr sz="2300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92" name="Google Shape;592;g19499592077_0_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8500" y="686963"/>
            <a:ext cx="2095500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g19499592077_0_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48500" y="3810000"/>
            <a:ext cx="2095500" cy="30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g19499592077_0_58"/>
          <p:cNvSpPr txBox="1"/>
          <p:nvPr/>
        </p:nvSpPr>
        <p:spPr>
          <a:xfrm>
            <a:off x="0" y="977275"/>
            <a:ext cx="6900600" cy="50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MH: časté predmety a nástroje z kosti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domáce zvieratá, ryby ; predmety z parohov, zuby divých zvierat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opracovanie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technika výroby jednoduchá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použitie kamenných a kovových nástrojov (v osadách)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lokalita Eutresis a Asine: množstvo dokladov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bežné nástroje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šidlá (opracovanie koží)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prasleny (spriadanie tenkých vláken)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tkanie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krompáče (parohy)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kančie kly (pokrývka prilby) - častý jav mykénskej výstroje (LH)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ihlice (zdobené hlavice)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špendlíky (sídliská) - ojedinele z hrobov (mŕtvi zabalení do látky)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šperky, koráliky, prstene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slonovina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vzácny materiál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symbol spoločenskej prestíže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rukoväte luxusných zbraní a nástrojov (koniec MH)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ryté zdobenie kružidlom (kruhy, špirály)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95" name="Google Shape;595;g19499592077_0_58"/>
          <p:cNvSpPr txBox="1"/>
          <p:nvPr/>
        </p:nvSpPr>
        <p:spPr>
          <a:xfrm>
            <a:off x="6818100" y="3411876"/>
            <a:ext cx="2325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highlight>
                  <a:srgbClr val="D9D2E9"/>
                </a:highlight>
                <a:latin typeface="Comfortaa"/>
                <a:ea typeface="Comfortaa"/>
                <a:cs typeface="Comfortaa"/>
                <a:sym typeface="Comfortaa"/>
              </a:rPr>
              <a:t>Malthi</a:t>
            </a:r>
            <a:endParaRPr sz="900">
              <a:solidFill>
                <a:schemeClr val="dk1"/>
              </a:solidFill>
              <a:highlight>
                <a:srgbClr val="D9D2E9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96" name="Google Shape;596;g19499592077_0_58"/>
          <p:cNvSpPr txBox="1"/>
          <p:nvPr/>
        </p:nvSpPr>
        <p:spPr>
          <a:xfrm>
            <a:off x="6818100" y="6534901"/>
            <a:ext cx="2325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highlight>
                  <a:srgbClr val="D9D2E9"/>
                </a:highlight>
                <a:latin typeface="Comfortaa"/>
                <a:ea typeface="Comfortaa"/>
                <a:cs typeface="Comfortaa"/>
                <a:sym typeface="Comfortaa"/>
              </a:rPr>
              <a:t>Malthi</a:t>
            </a:r>
            <a:endParaRPr sz="900">
              <a:solidFill>
                <a:schemeClr val="dk1"/>
              </a:solidFill>
              <a:highlight>
                <a:srgbClr val="D9D2E9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97" name="Google Shape;597;g19499592077_0_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16999" y="5438300"/>
            <a:ext cx="1331500" cy="1419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19499592077_0_71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MH (2000 - 1550 BC): textil</a:t>
            </a:r>
            <a:endParaRPr sz="2300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603" name="Google Shape;603;g19499592077_0_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2188" y="5653362"/>
            <a:ext cx="1618225" cy="111251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604" name="Google Shape;604;g19499592077_0_71"/>
          <p:cNvSpPr txBox="1"/>
          <p:nvPr/>
        </p:nvSpPr>
        <p:spPr>
          <a:xfrm>
            <a:off x="0" y="3645700"/>
            <a:ext cx="9050400" cy="31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najstaršie doklady textílií na konci MH; prvá pravdepodobne z Hrobového okruhu B v Mykénach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tkané jednoduchou technikou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hlavnou surovinou </a:t>
            </a:r>
            <a:r>
              <a:rPr b="1" lang="en-US" sz="1200">
                <a:latin typeface="Comfortaa"/>
                <a:ea typeface="Comfortaa"/>
                <a:cs typeface="Comfortaa"/>
                <a:sym typeface="Comfortaa"/>
              </a:rPr>
              <a:t>ľan </a:t>
            </a: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(ovčia a kozia vlna menej)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zariadenie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prasleny: kuželovitý tvar; ryté zárezy vyplnené bielou farbou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na MH sídliskách vzácne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Lerna: minojské tkáčske závažia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prasleny často nahradené črepmi rozbitých váz - v strede perforované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bez dokladov látok okrem doplnkov: gombíky, špendlíky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odevy neboli šité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podobné typu mykénskeho odevu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reprezentatívny odev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605" name="Google Shape;605;g19499592077_0_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7875" y="764325"/>
            <a:ext cx="3644130" cy="272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g19499592077_0_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74755" y="764325"/>
            <a:ext cx="3633154" cy="2728975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g19499592077_0_71"/>
          <p:cNvSpPr txBox="1"/>
          <p:nvPr/>
        </p:nvSpPr>
        <p:spPr>
          <a:xfrm>
            <a:off x="177875" y="3170201"/>
            <a:ext cx="2325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highlight>
                  <a:srgbClr val="D9D2E9"/>
                </a:highlight>
                <a:latin typeface="Comfortaa"/>
                <a:ea typeface="Comfortaa"/>
                <a:cs typeface="Comfortaa"/>
                <a:sym typeface="Comfortaa"/>
              </a:rPr>
              <a:t>Hrobový okruh A, Mykény</a:t>
            </a:r>
            <a:endParaRPr sz="900">
              <a:solidFill>
                <a:schemeClr val="dk1"/>
              </a:solidFill>
              <a:highlight>
                <a:srgbClr val="D9D2E9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08" name="Google Shape;608;g19499592077_0_71"/>
          <p:cNvSpPr txBox="1"/>
          <p:nvPr/>
        </p:nvSpPr>
        <p:spPr>
          <a:xfrm>
            <a:off x="6682000" y="3170201"/>
            <a:ext cx="2325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highlight>
                  <a:srgbClr val="D9D2E9"/>
                </a:highlight>
                <a:latin typeface="Comfortaa"/>
                <a:ea typeface="Comfortaa"/>
                <a:cs typeface="Comfortaa"/>
                <a:sym typeface="Comfortaa"/>
              </a:rPr>
              <a:t>Hrobový okruh B, Mykény</a:t>
            </a:r>
            <a:endParaRPr sz="900">
              <a:solidFill>
                <a:schemeClr val="dk1"/>
              </a:solidFill>
              <a:highlight>
                <a:srgbClr val="D9D2E9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09" name="Google Shape;609;g19499592077_0_71"/>
          <p:cNvSpPr txBox="1"/>
          <p:nvPr/>
        </p:nvSpPr>
        <p:spPr>
          <a:xfrm>
            <a:off x="6818100" y="6534901"/>
            <a:ext cx="2325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highlight>
                  <a:srgbClr val="D9D2E9"/>
                </a:highlight>
                <a:latin typeface="Comfortaa"/>
                <a:ea typeface="Comfortaa"/>
                <a:cs typeface="Comfortaa"/>
                <a:sym typeface="Comfortaa"/>
              </a:rPr>
              <a:t>Eutresis</a:t>
            </a:r>
            <a:endParaRPr sz="900">
              <a:solidFill>
                <a:schemeClr val="dk1"/>
              </a:solidFill>
              <a:highlight>
                <a:srgbClr val="D9D2E9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19572d87857_0_6"/>
          <p:cNvSpPr txBox="1"/>
          <p:nvPr/>
        </p:nvSpPr>
        <p:spPr>
          <a:xfrm>
            <a:off x="0" y="3113400"/>
            <a:ext cx="9144000" cy="6312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900">
                <a:latin typeface="Comfortaa"/>
                <a:ea typeface="Comfortaa"/>
                <a:cs typeface="Comfortaa"/>
                <a:sym typeface="Comfortaa"/>
              </a:rPr>
              <a:t>Ďakujem za pozornosť.</a:t>
            </a:r>
            <a:endParaRPr b="1" sz="29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g194e62d4630_0_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3750" y="76200"/>
            <a:ext cx="7216503" cy="670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90daac8735_0_11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EH - raná doba bronzová na pevnine (3200 - 2000 BC)</a:t>
            </a:r>
            <a:endParaRPr sz="2300">
              <a:solidFill>
                <a:schemeClr val="lt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90" name="Google Shape;190;g190daac8735_0_11"/>
          <p:cNvSpPr txBox="1"/>
          <p:nvPr/>
        </p:nvSpPr>
        <p:spPr>
          <a:xfrm>
            <a:off x="4471500" y="507650"/>
            <a:ext cx="4672500" cy="708000"/>
          </a:xfrm>
          <a:prstGeom prst="rect">
            <a:avLst/>
          </a:prstGeom>
          <a:solidFill>
            <a:srgbClr val="D9D2E9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latin typeface="Comfortaa"/>
                <a:ea typeface="Comfortaa"/>
                <a:cs typeface="Comfortaa"/>
                <a:sym typeface="Comfortaa"/>
              </a:rPr>
              <a:t>OPAKOVANIE !</a:t>
            </a:r>
            <a:endParaRPr b="1" sz="34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91" name="Google Shape;191;g190daac8735_0_11"/>
          <p:cNvSpPr txBox="1"/>
          <p:nvPr/>
        </p:nvSpPr>
        <p:spPr>
          <a:xfrm>
            <a:off x="0" y="3114875"/>
            <a:ext cx="9144000" cy="5850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latin typeface="Comfortaa"/>
                <a:ea typeface="Comfortaa"/>
                <a:cs typeface="Comfortaa"/>
                <a:sym typeface="Comfortaa"/>
              </a:rPr>
              <a:t>EH I - EH II - EH III</a:t>
            </a:r>
            <a:endParaRPr sz="26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92" name="Google Shape;192;g190daac8735_0_11"/>
          <p:cNvSpPr txBox="1"/>
          <p:nvPr/>
        </p:nvSpPr>
        <p:spPr>
          <a:xfrm>
            <a:off x="0" y="1155263"/>
            <a:ext cx="9144000" cy="16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prechod neolit - DB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kovovýroba (nástroje z medi a cínu) = nárast produkcie, prebytok tovaru, rozvoj činností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výmena tovaru = intenzívne obchodné kontakty, rozvoj plavby, šírenie nových technológií a zručností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FN = chalkolit (4500 - 3200 BC)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prechod z </a:t>
            </a:r>
            <a:r>
              <a:rPr lang="en-US" sz="1200" u="sng">
                <a:latin typeface="Comfortaa"/>
                <a:ea typeface="Comfortaa"/>
                <a:cs typeface="Comfortaa"/>
                <a:sym typeface="Comfortaa"/>
              </a:rPr>
              <a:t>neolitickej agrárnej spoločnosti do DB</a:t>
            </a: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: pomalý, závislý od daného regiónu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každá oblasť podlieha geomorfologickým faktorom a vytvára vlastný kultúrny charakter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93" name="Google Shape;193;g190daac8735_0_11"/>
          <p:cNvSpPr txBox="1"/>
          <p:nvPr/>
        </p:nvSpPr>
        <p:spPr>
          <a:xfrm>
            <a:off x="0" y="4029050"/>
            <a:ext cx="5886000" cy="27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charakteristické črty pre EH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prírastok obyvateľstva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urbanistické plánovanie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(“corridor house”, dom s apsidou)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nárast produkcie surovín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špecializácia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technologický rozvoj (hutníctvo, hrnčiarstvo)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priemyselná výroba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kontrola distribúcie tovaru (pečate)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zintenzívnenie obchodnej výmeny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nárast privilegovaného tovaru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94" name="Google Shape;194;g190daac8735_0_11"/>
          <p:cNvPicPr preferRelativeResize="0"/>
          <p:nvPr/>
        </p:nvPicPr>
        <p:blipFill rotWithShape="1">
          <a:blip r:embed="rId3">
            <a:alphaModFix/>
          </a:blip>
          <a:srcRect b="3578" l="7393" r="18521" t="25984"/>
          <a:stretch/>
        </p:blipFill>
        <p:spPr>
          <a:xfrm>
            <a:off x="5630050" y="3069225"/>
            <a:ext cx="3513951" cy="3613675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g190daac8735_0_11"/>
          <p:cNvSpPr/>
          <p:nvPr/>
        </p:nvSpPr>
        <p:spPr>
          <a:xfrm>
            <a:off x="6971775" y="4666363"/>
            <a:ext cx="69600" cy="1104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g190daac8735_0_11"/>
          <p:cNvSpPr txBox="1"/>
          <p:nvPr/>
        </p:nvSpPr>
        <p:spPr>
          <a:xfrm>
            <a:off x="6408150" y="4544575"/>
            <a:ext cx="891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rgbClr val="111111"/>
                </a:solidFill>
                <a:highlight>
                  <a:srgbClr val="FF0000"/>
                </a:highlight>
                <a:latin typeface="Comfortaa"/>
                <a:ea typeface="Comfortaa"/>
                <a:cs typeface="Comfortaa"/>
                <a:sym typeface="Comfortaa"/>
              </a:rPr>
              <a:t>Lerna</a:t>
            </a:r>
            <a:endParaRPr b="1" sz="1100">
              <a:solidFill>
                <a:srgbClr val="111111"/>
              </a:solidFill>
              <a:highlight>
                <a:srgbClr val="FF0000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97" name="Google Shape;197;g190daac8735_0_11"/>
          <p:cNvSpPr txBox="1"/>
          <p:nvPr/>
        </p:nvSpPr>
        <p:spPr>
          <a:xfrm>
            <a:off x="6755575" y="3957825"/>
            <a:ext cx="891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rgbClr val="111111"/>
                </a:solidFill>
                <a:highlight>
                  <a:srgbClr val="FF0000"/>
                </a:highlight>
                <a:latin typeface="Comfortaa"/>
                <a:ea typeface="Comfortaa"/>
                <a:cs typeface="Comfortaa"/>
                <a:sym typeface="Comfortaa"/>
              </a:rPr>
              <a:t>Théby</a:t>
            </a:r>
            <a:endParaRPr b="1" sz="1100">
              <a:solidFill>
                <a:srgbClr val="111111"/>
              </a:solidFill>
              <a:highlight>
                <a:srgbClr val="FF0000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98" name="Google Shape;198;g190daac8735_0_11"/>
          <p:cNvSpPr/>
          <p:nvPr/>
        </p:nvSpPr>
        <p:spPr>
          <a:xfrm>
            <a:off x="7047975" y="4513963"/>
            <a:ext cx="69600" cy="1104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g190daac8735_0_11"/>
          <p:cNvSpPr/>
          <p:nvPr/>
        </p:nvSpPr>
        <p:spPr>
          <a:xfrm>
            <a:off x="7352775" y="4132963"/>
            <a:ext cx="69600" cy="1104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g190daac8735_0_11"/>
          <p:cNvSpPr txBox="1"/>
          <p:nvPr/>
        </p:nvSpPr>
        <p:spPr>
          <a:xfrm>
            <a:off x="6460875" y="4365438"/>
            <a:ext cx="891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rgbClr val="111111"/>
                </a:solidFill>
                <a:highlight>
                  <a:srgbClr val="FF0000"/>
                </a:highlight>
                <a:latin typeface="Comfortaa"/>
                <a:ea typeface="Comfortaa"/>
                <a:cs typeface="Comfortaa"/>
                <a:sym typeface="Comfortaa"/>
              </a:rPr>
              <a:t>Tiryns</a:t>
            </a:r>
            <a:endParaRPr b="1" sz="1100">
              <a:solidFill>
                <a:srgbClr val="111111"/>
              </a:solidFill>
              <a:highlight>
                <a:srgbClr val="FF0000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01" name="Google Shape;201;g190daac8735_0_11"/>
          <p:cNvSpPr/>
          <p:nvPr/>
        </p:nvSpPr>
        <p:spPr>
          <a:xfrm>
            <a:off x="7428975" y="4513963"/>
            <a:ext cx="69600" cy="1104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g190daac8735_0_11"/>
          <p:cNvSpPr txBox="1"/>
          <p:nvPr/>
        </p:nvSpPr>
        <p:spPr>
          <a:xfrm>
            <a:off x="7498575" y="4392163"/>
            <a:ext cx="891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rgbClr val="111111"/>
                </a:solidFill>
                <a:highlight>
                  <a:srgbClr val="FF0000"/>
                </a:highlight>
                <a:latin typeface="Comfortaa"/>
                <a:ea typeface="Comfortaa"/>
                <a:cs typeface="Comfortaa"/>
                <a:sym typeface="Comfortaa"/>
              </a:rPr>
              <a:t>Kolonna</a:t>
            </a:r>
            <a:endParaRPr b="1" sz="1100">
              <a:solidFill>
                <a:srgbClr val="111111"/>
              </a:solidFill>
              <a:highlight>
                <a:srgbClr val="FF0000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03" name="Google Shape;203;g190daac8735_0_11"/>
          <p:cNvSpPr/>
          <p:nvPr/>
        </p:nvSpPr>
        <p:spPr>
          <a:xfrm>
            <a:off x="7505175" y="3980563"/>
            <a:ext cx="69600" cy="1104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g190daac8735_0_11"/>
          <p:cNvSpPr txBox="1"/>
          <p:nvPr/>
        </p:nvSpPr>
        <p:spPr>
          <a:xfrm>
            <a:off x="7574775" y="3858763"/>
            <a:ext cx="891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rgbClr val="111111"/>
                </a:solidFill>
                <a:highlight>
                  <a:srgbClr val="FF0000"/>
                </a:highlight>
                <a:latin typeface="Comfortaa"/>
                <a:ea typeface="Comfortaa"/>
                <a:cs typeface="Comfortaa"/>
                <a:sym typeface="Comfortaa"/>
              </a:rPr>
              <a:t>Lefkandi</a:t>
            </a:r>
            <a:endParaRPr b="1" sz="1100">
              <a:solidFill>
                <a:srgbClr val="111111"/>
              </a:solidFill>
              <a:highlight>
                <a:srgbClr val="FF0000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90daac8735_0_36"/>
          <p:cNvSpPr txBox="1"/>
          <p:nvPr/>
        </p:nvSpPr>
        <p:spPr>
          <a:xfrm>
            <a:off x="0" y="3044250"/>
            <a:ext cx="9144000" cy="7695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800">
                <a:latin typeface="Comfortaa"/>
                <a:ea typeface="Comfortaa"/>
                <a:cs typeface="Comfortaa"/>
                <a:sym typeface="Comfortaa"/>
              </a:rPr>
              <a:t>MH - osídlenie</a:t>
            </a:r>
            <a:endParaRPr b="1" sz="38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90daac8735_0_80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MH (2000 - 1550 BC) - regióny a lokality</a:t>
            </a:r>
            <a:endParaRPr sz="2300">
              <a:solidFill>
                <a:schemeClr val="lt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15" name="Google Shape;215;g190daac8735_0_80"/>
          <p:cNvSpPr txBox="1"/>
          <p:nvPr/>
        </p:nvSpPr>
        <p:spPr>
          <a:xfrm>
            <a:off x="4722700" y="1357500"/>
            <a:ext cx="4618500" cy="3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b="1" lang="en-US" sz="1200">
                <a:latin typeface="Comfortaa"/>
                <a:ea typeface="Comfortaa"/>
                <a:cs typeface="Comfortaa"/>
                <a:sym typeface="Comfortaa"/>
              </a:rPr>
              <a:t>Argolida: </a:t>
            </a: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najviac dostupných info</a:t>
            </a:r>
            <a:r>
              <a:rPr b="1" lang="en-US" sz="1200"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b="1"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sídliská, pohrebiská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LH najvýznamnejšie mykénske centrum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vplyv z Kyklád a Kréty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b="1" lang="en-US" sz="1200">
                <a:latin typeface="Comfortaa"/>
                <a:ea typeface="Comfortaa"/>
                <a:cs typeface="Comfortaa"/>
                <a:sym typeface="Comfortaa"/>
              </a:rPr>
              <a:t>Kolonna (Aegina)</a:t>
            </a: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: ostrovná komunita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hrnčiarske dielne + vplyv z Kyklád a Kréty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b="1" lang="en-US" sz="1200">
                <a:latin typeface="Comfortaa"/>
                <a:ea typeface="Comfortaa"/>
                <a:cs typeface="Comfortaa"/>
                <a:sym typeface="Comfortaa"/>
              </a:rPr>
              <a:t>Boiótia a Fókis</a:t>
            </a: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: významné centrá MH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hrnčiarska výroba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b="1" lang="en-US" sz="1200">
                <a:latin typeface="Comfortaa"/>
                <a:ea typeface="Comfortaa"/>
                <a:cs typeface="Comfortaa"/>
                <a:sym typeface="Comfortaa"/>
              </a:rPr>
              <a:t>Thesália</a:t>
            </a: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: MH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regionálne črty a autonómny vývoj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úzke kontakty s južnými regiónmi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b="1" lang="en-US" sz="1200">
                <a:latin typeface="Comfortaa"/>
                <a:ea typeface="Comfortaa"/>
                <a:cs typeface="Comfortaa"/>
                <a:sym typeface="Comfortaa"/>
              </a:rPr>
              <a:t>Macedónia</a:t>
            </a:r>
            <a:endParaRPr b="1"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mimo hranice kultúry MH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nálezy sa líšia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importovaná keramika: Chalchidike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16" name="Google Shape;216;g190daac8735_0_80"/>
          <p:cNvPicPr preferRelativeResize="0"/>
          <p:nvPr/>
        </p:nvPicPr>
        <p:blipFill rotWithShape="1">
          <a:blip r:embed="rId3">
            <a:alphaModFix/>
          </a:blip>
          <a:srcRect b="0" l="0" r="23576" t="16184"/>
          <a:stretch/>
        </p:blipFill>
        <p:spPr>
          <a:xfrm>
            <a:off x="0" y="683475"/>
            <a:ext cx="4781700" cy="480755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g190daac8735_0_80"/>
          <p:cNvSpPr/>
          <p:nvPr/>
        </p:nvSpPr>
        <p:spPr>
          <a:xfrm>
            <a:off x="2856975" y="2989963"/>
            <a:ext cx="69600" cy="1104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g190daac8735_0_80"/>
          <p:cNvSpPr txBox="1"/>
          <p:nvPr/>
        </p:nvSpPr>
        <p:spPr>
          <a:xfrm>
            <a:off x="2808700" y="3027888"/>
            <a:ext cx="891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rgbClr val="111111"/>
                </a:solidFill>
                <a:highlight>
                  <a:srgbClr val="FF0000"/>
                </a:highlight>
                <a:latin typeface="Comfortaa"/>
                <a:ea typeface="Comfortaa"/>
                <a:cs typeface="Comfortaa"/>
                <a:sym typeface="Comfortaa"/>
              </a:rPr>
              <a:t>Aegina</a:t>
            </a:r>
            <a:endParaRPr b="1" sz="1100">
              <a:solidFill>
                <a:srgbClr val="111111"/>
              </a:solidFill>
              <a:highlight>
                <a:srgbClr val="FF0000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19" name="Google Shape;219;g190daac8735_0_80"/>
          <p:cNvSpPr/>
          <p:nvPr/>
        </p:nvSpPr>
        <p:spPr>
          <a:xfrm>
            <a:off x="2323575" y="1465963"/>
            <a:ext cx="69600" cy="1104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g190daac8735_0_80"/>
          <p:cNvSpPr txBox="1"/>
          <p:nvPr/>
        </p:nvSpPr>
        <p:spPr>
          <a:xfrm>
            <a:off x="2242700" y="1160238"/>
            <a:ext cx="891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rgbClr val="111111"/>
                </a:solidFill>
                <a:highlight>
                  <a:srgbClr val="FF0000"/>
                </a:highlight>
                <a:latin typeface="Comfortaa"/>
                <a:ea typeface="Comfortaa"/>
                <a:cs typeface="Comfortaa"/>
                <a:sym typeface="Comfortaa"/>
              </a:rPr>
              <a:t>Pefkakia</a:t>
            </a:r>
            <a:endParaRPr b="1" sz="1100">
              <a:solidFill>
                <a:srgbClr val="111111"/>
              </a:solidFill>
              <a:highlight>
                <a:srgbClr val="FF0000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90daac8735_0_31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MH (2000 - 1550 BC) - sídliská</a:t>
            </a:r>
            <a:endParaRPr sz="2300">
              <a:solidFill>
                <a:schemeClr val="lt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26" name="Google Shape;226;g190daac8735_0_31"/>
          <p:cNvSpPr txBox="1"/>
          <p:nvPr/>
        </p:nvSpPr>
        <p:spPr>
          <a:xfrm>
            <a:off x="0" y="1285900"/>
            <a:ext cx="9144000" cy="44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začiatok MH = opustenie a zánik EH sídlisk? - Nie :)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deštrukcie už počas EH II (2300 BC)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EH sídliská pokračujú aj v MH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MH: vznik ďalších sídlisk po vzore EH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mestské plánovanie MH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vývoj z EH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možné rozlíšiť min 3 stavebné fázy (prístavby, opravy)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pokračuje tzv. dom s apsidou (z EH III)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novinka: “long house”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bez hradieb (opevnenie len výnimočne)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poloha MH sídlisk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na zvyškoch EH sídlisk, vrcholy kopcov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horské svahy a roviny = rozsiahla orná pôda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v blízkosti prameňov a riek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výnimka: </a:t>
            </a:r>
            <a:r>
              <a:rPr b="1" lang="en-US" sz="1200">
                <a:latin typeface="Comfortaa"/>
                <a:ea typeface="Comfortaa"/>
                <a:cs typeface="Comfortaa"/>
                <a:sym typeface="Comfortaa"/>
              </a:rPr>
              <a:t>Malthi </a:t>
            </a: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= neprístupná oblasť (prírodné opevnenie)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v blízkosti zálivov a prístavov = väčší počet importov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27" name="Google Shape;227;g190daac8735_0_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7125" y="611925"/>
            <a:ext cx="3506875" cy="368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g190daac8735_0_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7125" y="4145775"/>
            <a:ext cx="3506875" cy="2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g190daac8735_0_31"/>
          <p:cNvSpPr/>
          <p:nvPr/>
        </p:nvSpPr>
        <p:spPr>
          <a:xfrm>
            <a:off x="7159200" y="2965625"/>
            <a:ext cx="474600" cy="196800"/>
          </a:xfrm>
          <a:prstGeom prst="ellipse">
            <a:avLst/>
          </a:prstGeom>
          <a:noFill/>
          <a:ln cap="flat" cmpd="sng" w="28575">
            <a:solidFill>
              <a:srgbClr val="A64D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g190daac8735_0_31"/>
          <p:cNvSpPr/>
          <p:nvPr/>
        </p:nvSpPr>
        <p:spPr>
          <a:xfrm rot="-5400000">
            <a:off x="7158500" y="3487625"/>
            <a:ext cx="1542300" cy="498300"/>
          </a:xfrm>
          <a:prstGeom prst="leftUpArrow">
            <a:avLst/>
          </a:prstGeom>
          <a:solidFill>
            <a:srgbClr val="D9D2E9"/>
          </a:solidFill>
          <a:ln cap="flat" cmpd="sng" w="9525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otiv Office">
  <a:themeElements>
    <a:clrScheme name="Motiv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Motiv Office">
  <a:themeElements>
    <a:clrScheme name="Motiv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2021-11-04T13:39:56Z</dcterms:created>
  <dc:creator>Lucia Ščasníková</dc:creator>
</cp:coreProperties>
</file>