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2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hES+O1zlhrw9xLk+lKGbrZcDPs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67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4a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5-nUBmaQw4Q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s.wikipedia.org/wiki/Populace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cs.wikipedia.org/wiki/Zahrani%C4%8Dn%C3%AD_obchod" TargetMode="External"/><Relationship Id="rId5" Type="http://schemas.openxmlformats.org/officeDocument/2006/relationships/hyperlink" Target="https://cs.wikipedia.org/wiki/Hrub%C3%BD_dom%C3%A1c%C3%AD_produkt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nRo9AMT8FI&amp;feature=youtu.be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youtube.com/watch?v=gHwd53nl0Ck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ww.bbc.com/news/world-asia-pacific-11551399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666750" y="89377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Úvod do studia Číny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/>
              <a:t>Denisa Hilbertova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/>
              <a:t>430901@mail.muni.cz</a:t>
            </a: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5650" y="2621643"/>
            <a:ext cx="3873500" cy="38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Vznik komunismu</a:t>
            </a:r>
            <a:endParaRPr/>
          </a:p>
        </p:txBody>
      </p:sp>
      <p:sp>
        <p:nvSpPr>
          <p:cNvPr id="149" name="Google Shape;149;p10"/>
          <p:cNvSpPr txBox="1">
            <a:spLocks noGrp="1"/>
          </p:cNvSpPr>
          <p:nvPr>
            <p:ph type="body" idx="1"/>
          </p:nvPr>
        </p:nvSpPr>
        <p:spPr>
          <a:xfrm>
            <a:off x="395536" y="1628800"/>
            <a:ext cx="4619624" cy="423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/>
              <a:t>Z latinského </a:t>
            </a:r>
            <a:r>
              <a:rPr lang="en-US" sz="2170" i="1"/>
              <a:t>communis = </a:t>
            </a:r>
            <a:r>
              <a:rPr lang="en-US" sz="2170"/>
              <a:t>společný</a:t>
            </a:r>
            <a:endParaRPr sz="217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/>
              <a:t>Politická ideologie požadující společné vlastnictví a odmítající třídní rozdíly</a:t>
            </a:r>
            <a:endParaRPr sz="217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/>
              <a:t>Komunismus x socialismus</a:t>
            </a:r>
            <a:endParaRPr sz="217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/>
              <a:t>Idea komunismu se rodila dávno před tím, než se jí chopily marxistické levicové strany. Řada pojmů a tezí marxismu se na různých místech objevila již před Marxem, třebaže až Marx s Engelsem vypracovali jejich syntézu a plně je začlenili do kontextu dobové filozofie a ekonomiky.</a:t>
            </a:r>
            <a:endParaRPr sz="2170"/>
          </a:p>
        </p:txBody>
      </p:sp>
      <p:pic>
        <p:nvPicPr>
          <p:cNvPr id="150" name="Google Shape;150;p1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l="-6825" r="-6824"/>
          <a:stretch/>
        </p:blipFill>
        <p:spPr>
          <a:xfrm>
            <a:off x="5364088" y="1196752"/>
            <a:ext cx="3657600" cy="376732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0"/>
          <p:cNvSpPr txBox="1"/>
          <p:nvPr/>
        </p:nvSpPr>
        <p:spPr>
          <a:xfrm>
            <a:off x="5524500" y="4841875"/>
            <a:ext cx="11525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Karl Marx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45E16C-C0AF-4CCB-A0FD-2D96A4244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2888" y="57147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Zrod levice</a:t>
            </a:r>
            <a:endParaRPr/>
          </a:p>
        </p:txBody>
      </p:sp>
      <p:pic>
        <p:nvPicPr>
          <p:cNvPr id="157" name="Google Shape;157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 l="-18246" r="-18246"/>
          <a:stretch/>
        </p:blipFill>
        <p:spPr>
          <a:xfrm>
            <a:off x="613528" y="1484784"/>
            <a:ext cx="4038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1"/>
          <p:cNvSpPr txBox="1">
            <a:spLocks noGrp="1"/>
          </p:cNvSpPr>
          <p:nvPr>
            <p:ph type="body" idx="2"/>
          </p:nvPr>
        </p:nvSpPr>
        <p:spPr>
          <a:xfrm>
            <a:off x="4139952" y="1340768"/>
            <a:ext cx="4508500" cy="504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Char char="•"/>
            </a:pPr>
            <a:r>
              <a:rPr lang="en-US" sz="1750"/>
              <a:t>Počátek 19. století – raní odboráři, první anarchisté, rané feministky atd.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•"/>
            </a:pPr>
            <a:r>
              <a:rPr lang="en-US" sz="1750"/>
              <a:t>1939 zřejmě poprvé použit termín komunismus francouzským utopistou Étienne Cabet pro jím založené komunitní hnutí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•"/>
            </a:pPr>
            <a:r>
              <a:rPr lang="en-US" sz="1750"/>
              <a:t>Slovo socialismus se začalo používat okolo roku 1845 a byly chápany jako synonyma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•"/>
            </a:pPr>
            <a:r>
              <a:rPr lang="en-US" sz="1750"/>
              <a:t>v kontinentální Evropě se „komunismus“ považoval za ateističtější a radikálnější než „socialismus“, a naopak v Anglii ateisté dávali přednost označení socialisté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•"/>
            </a:pPr>
            <a:r>
              <a:rPr lang="en-US" sz="1750" b="1"/>
              <a:t>Komuny dobrovolníků - </a:t>
            </a:r>
            <a:r>
              <a:rPr lang="en-US" sz="1750"/>
              <a:t>řada experimentů s umělým ustavením rovnostářství v uzavřených komunitách - většina se rozpadla v průběhu několika let</a:t>
            </a:r>
            <a:endParaRPr sz="1750"/>
          </a:p>
        </p:txBody>
      </p:sp>
      <p:sp>
        <p:nvSpPr>
          <p:cNvPr id="159" name="Google Shape;159;p11"/>
          <p:cNvSpPr txBox="1"/>
          <p:nvPr/>
        </p:nvSpPr>
        <p:spPr>
          <a:xfrm>
            <a:off x="619125" y="6165304"/>
            <a:ext cx="17167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Friedrich Engels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FBA2F3-6C0B-48CC-9265-E895B5374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88018" y="643031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1FC83C-7433-4B9D-A1C3-B403B15079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91218" y="575890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Marxismus</a:t>
            </a:r>
            <a:endParaRPr/>
          </a:p>
        </p:txBody>
      </p:sp>
      <p:sp>
        <p:nvSpPr>
          <p:cNvPr id="165" name="Google Shape;165;p12"/>
          <p:cNvSpPr txBox="1">
            <a:spLocks noGrp="1"/>
          </p:cNvSpPr>
          <p:nvPr>
            <p:ph type="body" idx="1"/>
          </p:nvPr>
        </p:nvSpPr>
        <p:spPr>
          <a:xfrm>
            <a:off x="179512" y="1412776"/>
            <a:ext cx="4276725" cy="4518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Zdaleka nejvlivnější teorii komunismu vytvořili Marx a Engels kolem poloviny 19. století.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Všechny další vlivné levicové a sociálně kritické teorie až do současnosti buď marxismus dále rozvíjejí (leninismus, maoismus, sociální demokracie) anebo naopak zcela opouštějí termín komunismus i úsilí o vybudování beztřídní rovnostářské společnosti (New Feminism, ekologická hnutí atd.)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960"/>
              <a:buChar char="•"/>
            </a:pPr>
            <a:r>
              <a:rPr lang="en-US" sz="1960"/>
              <a:t>Často se slova marxismus a komunismus chápou jako synonymní.</a:t>
            </a:r>
            <a:endParaRPr sz="1960"/>
          </a:p>
        </p:txBody>
      </p:sp>
      <p:pic>
        <p:nvPicPr>
          <p:cNvPr id="166" name="Google Shape;166;p1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l="-34523" r="-34522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2"/>
          <p:cNvSpPr txBox="1"/>
          <p:nvPr/>
        </p:nvSpPr>
        <p:spPr>
          <a:xfrm>
            <a:off x="5243104" y="6165304"/>
            <a:ext cx="24029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Komunistický manifest,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první vydání 1848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88C1A0-C2C1-4249-B8A2-95CD5D7A1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4597" y="642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Teorie marxismu</a:t>
            </a:r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body" idx="1"/>
          </p:nvPr>
        </p:nvSpPr>
        <p:spPr>
          <a:xfrm>
            <a:off x="323528" y="1628800"/>
            <a:ext cx="8493125" cy="463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Kapitalismus je vrcholné stádium vykořisťovatelských společností – vzniká však dělnická třída, která bude jednou schopna dosáhnout </a:t>
            </a:r>
            <a:r>
              <a:rPr lang="en-US" sz="2000" b="1"/>
              <a:t>poslední fázi dějin</a:t>
            </a:r>
            <a:r>
              <a:rPr lang="en-US" sz="2000"/>
              <a:t>, opět spravedlivou komunistickou společnost.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předpokladem toho kroku je třídní </a:t>
            </a:r>
            <a:r>
              <a:rPr lang="en-US" sz="2000" b="1"/>
              <a:t>uvědomění dělnictva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Komunistická strana má dějinné poslání, kterým je </a:t>
            </a:r>
            <a:r>
              <a:rPr lang="en-US" sz="2000" b="1"/>
              <a:t>revoluční svržení </a:t>
            </a:r>
            <a:r>
              <a:rPr lang="en-US" sz="2000"/>
              <a:t>vládnoucích kapitalistů a ustavení komunismu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/>
              <a:t>Socialistická revoluce </a:t>
            </a:r>
            <a:r>
              <a:rPr lang="en-US" sz="2000"/>
              <a:t>je jedinou cestou, jak společenský řád změnit, a v rámci revoluce je nezbytné použít </a:t>
            </a:r>
            <a:r>
              <a:rPr lang="en-US" sz="2000" b="1"/>
              <a:t>revoluční násilí </a:t>
            </a:r>
            <a:r>
              <a:rPr lang="en-US" sz="2000"/>
              <a:t>a nastolit diktaturu proletariátu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i="1"/>
              <a:t>„Namísto staré buržoazní společnosti s jejími třídními protiklady nastoupí sdružení, ve kterém je svobodný vývoj každého jednotlivce podmínkou svobodného vývoje všech.“ Z hlediska ekonomického jde o společnost, kde každý člen přispívá podle svých možností a využívá společné zdroje podle svých potřeb (známé heslo „každý podle svých možností, každému podle jeho potřeb“). Po dosažení a dovršení komunismu postupně odumře stát a lidstvo dosáhne svobody a rovnosti.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22A51A-0E90-492E-A291-20A299F97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9532" y="642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Lenismus</a:t>
            </a:r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/>
              <a:t>Revize marxismus</a:t>
            </a:r>
            <a:endParaRPr sz="217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/>
              <a:t>Zakladatel Lenin, byť on sám to tak nenazýval</a:t>
            </a:r>
            <a:endParaRPr sz="217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/>
              <a:t>Teoretické základy mu položil ve svém spisu </a:t>
            </a:r>
            <a:r>
              <a:rPr lang="en-US" sz="2170" i="1"/>
              <a:t>Co dělat?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/>
              <a:t>Po Leninově smrti se leninismus rozpadl stalinismus a trockismus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/>
              <a:t>Založen na myšlence diktatury proletariátu prostřednictvím jeho zvolených zástupců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/>
              <a:t>Rozhodující úloha těžkého průmyslu</a:t>
            </a:r>
            <a:endParaRPr sz="2170"/>
          </a:p>
        </p:txBody>
      </p:sp>
      <p:pic>
        <p:nvPicPr>
          <p:cNvPr id="180" name="Google Shape;180;p1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t="15255" b="15254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EE9C0E-C52D-478C-9846-89B8BD802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8048" y="7318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Stalinismus</a:t>
            </a:r>
            <a:endParaRPr/>
          </a:p>
        </p:txBody>
      </p:sp>
      <p:sp>
        <p:nvSpPr>
          <p:cNvPr id="186" name="Google Shape;186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Teorie stalinismu se vyznačovala především koncepcí budování socialismu v jedné zemi</a:t>
            </a:r>
            <a:endParaRPr/>
          </a:p>
        </p:txBody>
      </p:sp>
      <p:pic>
        <p:nvPicPr>
          <p:cNvPr id="187" name="Google Shape;187;p1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l="-13435" r="-13435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52E4DB-7949-413B-BFB7-0B012EC27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5969" y="642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Maoismus</a:t>
            </a:r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Malý proletariát</a:t>
            </a:r>
            <a:endParaRPr sz="2590"/>
          </a:p>
          <a:p>
            <a:pPr marL="342900" lvl="0" indent="-34290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en-US" sz="2590"/>
              <a:t>Úloha rolníků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/>
              <a:t>Dělnická třída socialistických zemí změšťáčtěla a ztratila svůj revoluční charakter.“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/>
              <a:t> "Sytý člověk nemůže být revolucionář." </a:t>
            </a:r>
            <a:endParaRPr sz="2590"/>
          </a:p>
          <a:p>
            <a:pPr marL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/>
              <a:t>"Čím víc se člověk učí, tím se stává hloupějším". </a:t>
            </a:r>
            <a:endParaRPr sz="2590"/>
          </a:p>
          <a:p>
            <a:pPr marL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/>
              <a:t>"Každý komunista si musí uvědomit, že veškerá moc pochází z pušky".</a:t>
            </a:r>
            <a:endParaRPr sz="2590"/>
          </a:p>
        </p:txBody>
      </p:sp>
      <p:pic>
        <p:nvPicPr>
          <p:cNvPr id="194" name="Google Shape;194;p1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l="-9417" r="-9416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702B9A-34C9-4AAA-8445-6989E0109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8018" y="642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Info</a:t>
            </a:r>
            <a:endParaRPr dirty="0"/>
          </a:p>
        </p:txBody>
      </p:sp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457199" y="1600200"/>
            <a:ext cx="8360163" cy="4984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en-US" sz="2720" dirty="0" err="1"/>
              <a:t>Název</a:t>
            </a:r>
            <a:r>
              <a:rPr lang="en-US" sz="2720" dirty="0"/>
              <a:t> </a:t>
            </a:r>
            <a:r>
              <a:rPr lang="en-US" sz="2720" dirty="0" err="1"/>
              <a:t>strany</a:t>
            </a:r>
            <a:r>
              <a:rPr lang="en-US" sz="2720" dirty="0"/>
              <a:t>: 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Char char="–"/>
            </a:pPr>
            <a:r>
              <a:rPr lang="cs-CZ" sz="2380" dirty="0"/>
              <a:t>Čí</a:t>
            </a:r>
            <a:r>
              <a:rPr lang="en-US" sz="2380" dirty="0" err="1"/>
              <a:t>nsk</a:t>
            </a:r>
            <a:r>
              <a:rPr lang="cs-CZ" sz="2380" dirty="0"/>
              <a:t>á</a:t>
            </a:r>
            <a:r>
              <a:rPr lang="en-US" sz="2380" dirty="0"/>
              <a:t> </a:t>
            </a:r>
            <a:r>
              <a:rPr lang="en-US" sz="2380" dirty="0" err="1"/>
              <a:t>komunistick</a:t>
            </a:r>
            <a:r>
              <a:rPr lang="cs-CZ" sz="2380" dirty="0"/>
              <a:t>á</a:t>
            </a:r>
            <a:r>
              <a:rPr lang="en-US" sz="2380" dirty="0"/>
              <a:t> </a:t>
            </a:r>
            <a:r>
              <a:rPr lang="en-US" sz="2380" dirty="0" err="1"/>
              <a:t>strana</a:t>
            </a:r>
            <a:r>
              <a:rPr lang="en-US" sz="2380" dirty="0"/>
              <a:t> </a:t>
            </a:r>
            <a:r>
              <a:rPr lang="cs-CZ" sz="2380" dirty="0"/>
              <a:t>(</a:t>
            </a:r>
            <a:r>
              <a:rPr lang="en-US" sz="2380" dirty="0"/>
              <a:t>Chinese Communist Party</a:t>
            </a:r>
            <a:r>
              <a:rPr lang="cs-CZ" sz="2380" dirty="0"/>
              <a:t>)</a:t>
            </a:r>
            <a:r>
              <a:rPr lang="en-US" sz="2380" dirty="0"/>
              <a:t> or </a:t>
            </a:r>
            <a:r>
              <a:rPr lang="cs-CZ" sz="2380" dirty="0"/>
              <a:t>Komunistická strana Číny (</a:t>
            </a:r>
            <a:r>
              <a:rPr lang="en-US" sz="2380" dirty="0"/>
              <a:t>Communist Party of China</a:t>
            </a:r>
            <a:r>
              <a:rPr lang="cs-CZ" sz="2380" dirty="0"/>
              <a:t>)</a:t>
            </a:r>
            <a:endParaRPr sz="2380" dirty="0"/>
          </a:p>
          <a:p>
            <a:pPr marL="349250" lvl="1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endParaRPr sz="2380"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en-US" sz="2720" dirty="0" err="1"/>
              <a:t>Doba</a:t>
            </a:r>
            <a:r>
              <a:rPr lang="en-US" sz="2720" dirty="0"/>
              <a:t> </a:t>
            </a:r>
            <a:r>
              <a:rPr lang="en-US" sz="2720" dirty="0" err="1"/>
              <a:t>trvání</a:t>
            </a:r>
            <a:r>
              <a:rPr lang="en-US" sz="2720" dirty="0"/>
              <a:t>: 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Char char="–"/>
            </a:pPr>
            <a:r>
              <a:rPr lang="en-US" sz="2380" dirty="0"/>
              <a:t>71 let (</a:t>
            </a:r>
            <a:r>
              <a:rPr lang="en-US" sz="2380" dirty="0" err="1"/>
              <a:t>založena</a:t>
            </a:r>
            <a:r>
              <a:rPr lang="en-US" sz="2380" dirty="0"/>
              <a:t> 1921, u </a:t>
            </a:r>
            <a:r>
              <a:rPr lang="en-US" sz="2380" dirty="0" err="1"/>
              <a:t>moci</a:t>
            </a:r>
            <a:r>
              <a:rPr lang="en-US" sz="2380" dirty="0"/>
              <a:t> od </a:t>
            </a:r>
            <a:r>
              <a:rPr lang="en-US" sz="2380" dirty="0" err="1"/>
              <a:t>roku</a:t>
            </a:r>
            <a:r>
              <a:rPr lang="en-US" sz="2380" dirty="0"/>
              <a:t> 1949)</a:t>
            </a:r>
            <a:endParaRPr dirty="0"/>
          </a:p>
          <a:p>
            <a:pPr marL="457200" lvl="1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n-US" sz="2380" dirty="0"/>
              <a:t>2. </a:t>
            </a:r>
            <a:r>
              <a:rPr lang="en-US" sz="2380" dirty="0" err="1"/>
              <a:t>Nejdéle</a:t>
            </a:r>
            <a:r>
              <a:rPr lang="en-US" sz="2380" dirty="0"/>
              <a:t> </a:t>
            </a:r>
            <a:r>
              <a:rPr lang="en-US" sz="2380" dirty="0" err="1"/>
              <a:t>trvající</a:t>
            </a:r>
            <a:r>
              <a:rPr lang="en-US" sz="2380" dirty="0"/>
              <a:t> </a:t>
            </a:r>
            <a:r>
              <a:rPr lang="en-US" sz="2380" dirty="0" err="1"/>
              <a:t>komunistická</a:t>
            </a:r>
            <a:r>
              <a:rPr lang="en-US" sz="2380" dirty="0"/>
              <a:t> </a:t>
            </a:r>
            <a:r>
              <a:rPr lang="en-US" sz="2380" dirty="0" err="1"/>
              <a:t>strana</a:t>
            </a:r>
            <a:r>
              <a:rPr lang="en-US" sz="2380" dirty="0"/>
              <a:t> </a:t>
            </a:r>
            <a:r>
              <a:rPr lang="en-US" sz="2380" dirty="0" err="1"/>
              <a:t>na</a:t>
            </a:r>
            <a:r>
              <a:rPr lang="en-US" sz="2380" dirty="0"/>
              <a:t> </a:t>
            </a:r>
            <a:r>
              <a:rPr lang="en-US" sz="2380" dirty="0" err="1"/>
              <a:t>světě</a:t>
            </a:r>
            <a:r>
              <a:rPr lang="en-US" sz="2380" dirty="0"/>
              <a:t>:</a:t>
            </a:r>
            <a:endParaRPr sz="2380" dirty="0"/>
          </a:p>
          <a:p>
            <a:pPr marL="74295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Char char="–"/>
            </a:pPr>
            <a:r>
              <a:rPr lang="en-US" sz="2380" dirty="0" err="1"/>
              <a:t>Sovětská</a:t>
            </a:r>
            <a:r>
              <a:rPr lang="en-US" sz="2380" dirty="0"/>
              <a:t> </a:t>
            </a:r>
            <a:r>
              <a:rPr lang="en-US" sz="2380" dirty="0" err="1"/>
              <a:t>unie</a:t>
            </a:r>
            <a:r>
              <a:rPr lang="en-US" sz="2380" dirty="0"/>
              <a:t> 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Char char="–"/>
            </a:pPr>
            <a:r>
              <a:rPr lang="en-US" sz="2380" dirty="0"/>
              <a:t>69 let (1922-1991)</a:t>
            </a:r>
            <a:endParaRPr sz="2380" dirty="0"/>
          </a:p>
          <a:p>
            <a:pPr marL="742950" lvl="0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None/>
            </a:pPr>
            <a:r>
              <a:rPr lang="en-US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China shows off military in anniversary parade</a:t>
            </a:r>
            <a:endParaRPr sz="2380" dirty="0"/>
          </a:p>
          <a:p>
            <a:pPr marL="457200" lvl="1" indent="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endParaRPr sz="2380"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en-US" sz="2720" dirty="0" err="1"/>
              <a:t>Jaké</a:t>
            </a:r>
            <a:r>
              <a:rPr lang="en-US" sz="2720" dirty="0"/>
              <a:t> </a:t>
            </a:r>
            <a:r>
              <a:rPr lang="en-US" sz="2720" dirty="0" err="1"/>
              <a:t>jsou</a:t>
            </a:r>
            <a:r>
              <a:rPr lang="en-US" sz="2720" dirty="0"/>
              <a:t> </a:t>
            </a:r>
            <a:r>
              <a:rPr lang="en-US" sz="2720" dirty="0" err="1"/>
              <a:t>ostatní</a:t>
            </a:r>
            <a:r>
              <a:rPr lang="en-US" sz="2720" dirty="0"/>
              <a:t> </a:t>
            </a:r>
            <a:r>
              <a:rPr lang="en-US" sz="2720" dirty="0" err="1"/>
              <a:t>komunistické</a:t>
            </a:r>
            <a:r>
              <a:rPr lang="en-US" sz="2720" dirty="0"/>
              <a:t> </a:t>
            </a:r>
            <a:r>
              <a:rPr lang="en-US" sz="2720" dirty="0" err="1"/>
              <a:t>země</a:t>
            </a:r>
            <a:r>
              <a:rPr lang="en-US" sz="2720" dirty="0"/>
              <a:t>? 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Char char="–"/>
            </a:pPr>
            <a:r>
              <a:rPr lang="en-US" sz="2380" dirty="0" err="1"/>
              <a:t>Kuba</a:t>
            </a:r>
            <a:r>
              <a:rPr lang="en-US" sz="2380" dirty="0"/>
              <a:t>, Laos, </a:t>
            </a:r>
            <a:r>
              <a:rPr lang="en-US" sz="2380" dirty="0" err="1"/>
              <a:t>Severní</a:t>
            </a:r>
            <a:r>
              <a:rPr lang="en-US" sz="2380" dirty="0"/>
              <a:t> Korea, Vietnam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en-US" sz="2720" dirty="0" err="1"/>
              <a:t>Jediná</a:t>
            </a:r>
            <a:r>
              <a:rPr lang="en-US" sz="2720" dirty="0"/>
              <a:t> </a:t>
            </a:r>
            <a:r>
              <a:rPr lang="en-US" sz="2720" dirty="0" err="1"/>
              <a:t>komunistická</a:t>
            </a:r>
            <a:r>
              <a:rPr lang="en-US" sz="2720" dirty="0"/>
              <a:t> </a:t>
            </a:r>
            <a:r>
              <a:rPr lang="en-US" sz="2720" dirty="0" err="1"/>
              <a:t>země</a:t>
            </a:r>
            <a:r>
              <a:rPr lang="en-US" sz="2720" dirty="0"/>
              <a:t> v G-20</a:t>
            </a:r>
            <a:endParaRPr sz="272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6E5FD4-09C4-4933-97E4-16ECAB6AE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908" y="642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54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en-US" sz="2200"/>
              <a:t>Celkově ekonomiky G20 představují 85 % světového </a:t>
            </a:r>
            <a:r>
              <a:rPr lang="en-US" sz="2200" u="sng">
                <a:solidFill>
                  <a:schemeClr val="hlink"/>
                </a:solidFill>
                <a:hlinkClick r:id="rId5"/>
              </a:rPr>
              <a:t>hrubého domácího produktu</a:t>
            </a:r>
            <a:r>
              <a:rPr lang="en-US" sz="2200"/>
              <a:t>, 80 % </a:t>
            </a:r>
            <a:r>
              <a:rPr lang="en-US" sz="2200" u="sng">
                <a:solidFill>
                  <a:schemeClr val="hlink"/>
                </a:solidFill>
                <a:hlinkClick r:id="rId6"/>
              </a:rPr>
              <a:t>mezinárodního obchodu</a:t>
            </a:r>
            <a:r>
              <a:rPr lang="en-US" sz="2200"/>
              <a:t> a dvě třetiny světové </a:t>
            </a:r>
            <a:r>
              <a:rPr lang="en-US" sz="2200" u="sng">
                <a:solidFill>
                  <a:schemeClr val="hlink"/>
                </a:solidFill>
                <a:hlinkClick r:id="rId7"/>
              </a:rPr>
              <a:t>populace</a:t>
            </a:r>
            <a:endParaRPr sz="2200"/>
          </a:p>
        </p:txBody>
      </p:sp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1962" y="1319212"/>
            <a:ext cx="8220075" cy="421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00D242-98D9-4A19-9FB0-C8D8EE5CC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8837" y="3905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Jak se Čína nazývá?</a:t>
            </a:r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en-US" sz="2240"/>
              <a:t>Čínská lidová republika (ČLR)</a:t>
            </a:r>
            <a:endParaRPr/>
          </a:p>
          <a:p>
            <a:pPr marL="342900" lvl="0" indent="-20066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endParaRPr sz="2240"/>
          </a:p>
          <a:p>
            <a:pPr marL="0" lvl="0" indent="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n-US" sz="2240"/>
              <a:t>Kolik lidí žije v ČLR? 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n-US" sz="2240"/>
              <a:t>	2019 </a:t>
            </a:r>
            <a:r>
              <a:rPr lang="en-US" sz="2240" b="1"/>
              <a:t>1,436,456,152</a:t>
            </a:r>
            <a:r>
              <a:rPr lang="en-US" sz="2240"/>
              <a:t> </a:t>
            </a:r>
            <a:endParaRPr sz="2240"/>
          </a:p>
          <a:p>
            <a:pPr marL="0" lvl="0" indent="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endParaRPr sz="2240"/>
          </a:p>
          <a:p>
            <a:pPr marL="0" lvl="0" indent="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n-US" sz="2240"/>
              <a:t>Kolik má KSČ členů?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n-US" sz="2240"/>
              <a:t>	na konci roku 2017 </a:t>
            </a:r>
            <a:r>
              <a:rPr lang="en-US" sz="2240" b="1"/>
              <a:t>89,450,000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endParaRPr sz="2240" b="1"/>
          </a:p>
          <a:p>
            <a:pPr marL="0" lvl="0" indent="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rgbClr val="FF0000"/>
              </a:buClr>
              <a:buSzPts val="2240"/>
              <a:buNone/>
            </a:pPr>
            <a:r>
              <a:rPr lang="en-US" sz="2240">
                <a:solidFill>
                  <a:srgbClr val="FF0000"/>
                </a:solidFill>
              </a:rPr>
              <a:t>Kolik to je procent populace?</a:t>
            </a:r>
            <a:endParaRPr/>
          </a:p>
          <a:p>
            <a:pPr marL="3543300" lvl="8" indent="0" algn="l" rtl="0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Clr>
                <a:srgbClr val="FF0000"/>
              </a:buClr>
              <a:buSzPts val="2100"/>
              <a:buNone/>
            </a:pPr>
            <a:r>
              <a:rPr lang="en-US" sz="2100" b="1" u="sng">
                <a:solidFill>
                  <a:srgbClr val="FF0000"/>
                </a:solidFill>
              </a:rPr>
              <a:t>6,32 %</a:t>
            </a:r>
            <a:endParaRPr sz="2100" b="1" u="sng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n-US" sz="2240"/>
              <a:t>Velikost střední třídy?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n-US" sz="2240"/>
              <a:t> dle Světové banky (na konci roku 2017) </a:t>
            </a:r>
            <a:r>
              <a:rPr lang="en-US" sz="2240" b="1"/>
              <a:t>143,000,000 (10,7%)</a:t>
            </a:r>
            <a:endParaRPr sz="224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0C88E3-3DD2-4A2E-AB2C-D34BFFCA3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6386" y="6429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52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9212" y="1167942"/>
            <a:ext cx="2984762" cy="400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81000"/>
            <a:ext cx="9144000" cy="609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5500" y="1167942"/>
            <a:ext cx="7493000" cy="44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59484" y="1718513"/>
            <a:ext cx="5215130" cy="345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5BCBBC-FFD0-44F3-ABDE-A165BCE7D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2973" y="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Xi Jinping 习近平</a:t>
            </a:r>
            <a:br>
              <a:rPr lang="en-US"/>
            </a:br>
            <a:endParaRPr/>
          </a:p>
        </p:txBody>
      </p:sp>
      <p:pic>
        <p:nvPicPr>
          <p:cNvPr id="119" name="Google Shape;119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t="-35877" b="-35877"/>
          <a:stretch/>
        </p:blipFill>
        <p:spPr>
          <a:xfrm>
            <a:off x="3879838" y="-1062589"/>
            <a:ext cx="5111750" cy="585311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/>
              <a:t>U </a:t>
            </a:r>
            <a:r>
              <a:rPr lang="en-US" dirty="0" err="1"/>
              <a:t>moci</a:t>
            </a:r>
            <a:r>
              <a:rPr lang="en-US" dirty="0"/>
              <a:t> od </a:t>
            </a:r>
            <a:r>
              <a:rPr lang="en-US" dirty="0" err="1"/>
              <a:t>roku</a:t>
            </a:r>
            <a:r>
              <a:rPr lang="en-US" dirty="0"/>
              <a:t> 2012</a:t>
            </a: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 err="1"/>
              <a:t>Narozen</a:t>
            </a:r>
            <a:r>
              <a:rPr lang="en-US" dirty="0"/>
              <a:t> 1953</a:t>
            </a: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  <a:p>
            <a:pPr marL="0" lvl="0" indent="0"/>
            <a:r>
              <a:rPr lang="en-US" dirty="0"/>
              <a:t>Uncle Xi</a:t>
            </a:r>
          </a:p>
          <a:p>
            <a:pPr marL="0" lvl="0" indent="0"/>
            <a:r>
              <a:rPr lang="en-US" u="sng" dirty="0">
                <a:solidFill>
                  <a:schemeClr val="hlink"/>
                </a:solidFill>
                <a:hlinkClick r:id="rId6"/>
              </a:rPr>
              <a:t>Profile: China's President Xi Jinping</a:t>
            </a:r>
            <a:endParaRPr lang="en-US" dirty="0"/>
          </a:p>
          <a:p>
            <a:pPr marL="0" lvl="0" indent="0"/>
            <a:r>
              <a:rPr lang="en-US" dirty="0"/>
              <a:t>-</a:t>
            </a:r>
            <a:r>
              <a:rPr lang="en-US" dirty="0" err="1"/>
              <a:t>nejvíce</a:t>
            </a:r>
            <a:r>
              <a:rPr lang="en-US" dirty="0"/>
              <a:t> </a:t>
            </a:r>
            <a:r>
              <a:rPr lang="en-US" dirty="0" err="1"/>
              <a:t>autoritářský</a:t>
            </a:r>
            <a:r>
              <a:rPr lang="en-US" dirty="0"/>
              <a:t> </a:t>
            </a:r>
            <a:r>
              <a:rPr lang="en-US" dirty="0" err="1"/>
              <a:t>vůdce</a:t>
            </a:r>
            <a:r>
              <a:rPr lang="en-US" dirty="0"/>
              <a:t> od Mao </a:t>
            </a:r>
            <a:r>
              <a:rPr lang="en-US" dirty="0" err="1"/>
              <a:t>Zedonga</a:t>
            </a:r>
            <a:endParaRPr lang="en-US" dirty="0"/>
          </a:p>
          <a:p>
            <a:pPr marL="0" lvl="0" indent="0"/>
            <a:r>
              <a:rPr lang="en-US" dirty="0"/>
              <a:t>-</a:t>
            </a:r>
            <a:r>
              <a:rPr lang="en-US" dirty="0" err="1"/>
              <a:t>vytváří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svoji</a:t>
            </a:r>
            <a:r>
              <a:rPr lang="en-US" dirty="0"/>
              <a:t> „</a:t>
            </a:r>
            <a:r>
              <a:rPr lang="en-US" dirty="0" err="1"/>
              <a:t>fanouškovskou</a:t>
            </a:r>
            <a:r>
              <a:rPr lang="en-US" dirty="0"/>
              <a:t> </a:t>
            </a:r>
            <a:r>
              <a:rPr lang="en-US" dirty="0" err="1"/>
              <a:t>Základnu</a:t>
            </a:r>
            <a:r>
              <a:rPr lang="en-US" dirty="0"/>
              <a:t> – </a:t>
            </a:r>
            <a:r>
              <a:rPr lang="en-US" dirty="0" err="1"/>
              <a:t>přechází</a:t>
            </a:r>
            <a:r>
              <a:rPr lang="en-US" dirty="0"/>
              <a:t> do </a:t>
            </a:r>
            <a:r>
              <a:rPr lang="en-US" dirty="0" err="1"/>
              <a:t>povinné</a:t>
            </a:r>
            <a:r>
              <a:rPr lang="en-US" dirty="0"/>
              <a:t> </a:t>
            </a:r>
            <a:r>
              <a:rPr lang="en-US" dirty="0" err="1"/>
              <a:t>adorace</a:t>
            </a:r>
            <a:endParaRPr lang="en-US"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cs-CZ"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dirty="0">
                <a:hlinkClick r:id="rId7"/>
              </a:rPr>
              <a:t>Xi Jinping’s rise from living in a cave to president for life</a:t>
            </a:r>
            <a:endParaRPr lang="cs-CZ"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cs-CZ"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cs-CZ" u="sng" dirty="0">
              <a:solidFill>
                <a:schemeClr val="hlink"/>
              </a:solidFill>
              <a:hlinkClick r:id="rId8"/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u="sng" dirty="0">
                <a:solidFill>
                  <a:schemeClr val="hlink"/>
                </a:solidFill>
                <a:hlinkClick r:id="rId8"/>
              </a:rPr>
              <a:t>Who is Xi Dada?</a:t>
            </a:r>
            <a:endParaRPr lang="cs-CZ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</p:txBody>
      </p:sp>
      <p:pic>
        <p:nvPicPr>
          <p:cNvPr id="121" name="Google Shape;121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65513" y="3476527"/>
            <a:ext cx="5526075" cy="310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9C0B8F-C959-4C72-9F2E-B2E693EB3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94112" y="12319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2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Struktura vlády v Číně</a:t>
            </a:r>
            <a:endParaRPr/>
          </a:p>
        </p:txBody>
      </p:sp>
      <p:pic>
        <p:nvPicPr>
          <p:cNvPr id="127" name="Google Shape;127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t="18" b="18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5202" y="1417638"/>
            <a:ext cx="1279599" cy="1423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913" y="2087694"/>
            <a:ext cx="872852" cy="97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13782" y="2851490"/>
            <a:ext cx="947411" cy="105416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7"/>
          <p:cNvSpPr txBox="1"/>
          <p:nvPr/>
        </p:nvSpPr>
        <p:spPr>
          <a:xfrm>
            <a:off x="1211658" y="4146188"/>
            <a:ext cx="5488954" cy="147732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Generální tajemník Ústředního výboru KSČ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Předseda Ústřední vojenské komise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Člen stálého výboru politbyra Ústředního výboru Komunistické strany Číny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F34336-BD8D-4B34-8355-8CFDDB15C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9403" y="7318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4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9"/>
          <p:cNvPicPr preferRelativeResize="0"/>
          <p:nvPr/>
        </p:nvPicPr>
        <p:blipFill rotWithShape="1">
          <a:blip r:embed="rId5">
            <a:alphaModFix/>
          </a:blip>
          <a:srcRect b="14728"/>
          <a:stretch/>
        </p:blipFill>
        <p:spPr>
          <a:xfrm>
            <a:off x="2411604" y="338913"/>
            <a:ext cx="6732396" cy="584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7118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669838-EBDF-4D61-AA98-443AC6688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2456" y="631588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0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057400"/>
            <a:ext cx="9144000" cy="273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E906DB-6AF9-49CE-A9B9-50BEFBD3C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7744" y="605890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C5F82A-EADF-476A-8AF2-86076DDA588B}"/>
              </a:ext>
            </a:extLst>
          </p:cNvPr>
          <p:cNvSpPr txBox="1"/>
          <p:nvPr/>
        </p:nvSpPr>
        <p:spPr>
          <a:xfrm>
            <a:off x="647272" y="924674"/>
            <a:ext cx="258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Generace čínských komunistů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743</Words>
  <Application>Microsoft Office PowerPoint</Application>
  <PresentationFormat>On-screen Show (4:3)</PresentationFormat>
  <Paragraphs>92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Úvod do studia Číny</vt:lpstr>
      <vt:lpstr>Info</vt:lpstr>
      <vt:lpstr>Celkově ekonomiky G20 představují 85 % světového hrubého domácího produktu, 80 % mezinárodního obchodu a dvě třetiny světové populace</vt:lpstr>
      <vt:lpstr>Jak se Čína nazývá?</vt:lpstr>
      <vt:lpstr>PowerPoint Presentation</vt:lpstr>
      <vt:lpstr>Xi Jinping 习近平 </vt:lpstr>
      <vt:lpstr>Struktura vlády v Číně</vt:lpstr>
      <vt:lpstr>PowerPoint Presentation</vt:lpstr>
      <vt:lpstr>PowerPoint Presentation</vt:lpstr>
      <vt:lpstr>Vznik komunismu</vt:lpstr>
      <vt:lpstr>Zrod levice</vt:lpstr>
      <vt:lpstr>Marxismus</vt:lpstr>
      <vt:lpstr>Teorie marxismu</vt:lpstr>
      <vt:lpstr>Lenismus</vt:lpstr>
      <vt:lpstr>Stalinismus</vt:lpstr>
      <vt:lpstr>Maoismus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studia Číny</dc:title>
  <dc:creator>Denisa Hilbertova</dc:creator>
  <cp:lastModifiedBy>Denisa Hilbertova</cp:lastModifiedBy>
  <cp:revision>10</cp:revision>
  <dcterms:created xsi:type="dcterms:W3CDTF">2018-09-23T20:13:48Z</dcterms:created>
  <dcterms:modified xsi:type="dcterms:W3CDTF">2020-11-24T12:47:45Z</dcterms:modified>
</cp:coreProperties>
</file>