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830" r:id="rId3"/>
    <p:sldId id="822" r:id="rId4"/>
    <p:sldId id="857" r:id="rId5"/>
    <p:sldId id="839" r:id="rId6"/>
    <p:sldId id="856" r:id="rId7"/>
    <p:sldId id="845" r:id="rId8"/>
    <p:sldId id="831" r:id="rId9"/>
    <p:sldId id="833" r:id="rId10"/>
    <p:sldId id="834" r:id="rId11"/>
    <p:sldId id="837" r:id="rId12"/>
    <p:sldId id="832" r:id="rId13"/>
    <p:sldId id="836" r:id="rId14"/>
    <p:sldId id="838" r:id="rId15"/>
    <p:sldId id="841" r:id="rId16"/>
    <p:sldId id="840" r:id="rId17"/>
    <p:sldId id="842" r:id="rId18"/>
    <p:sldId id="858" r:id="rId19"/>
    <p:sldId id="846" r:id="rId20"/>
    <p:sldId id="848" r:id="rId21"/>
    <p:sldId id="859" r:id="rId22"/>
    <p:sldId id="849" r:id="rId23"/>
    <p:sldId id="850" r:id="rId24"/>
    <p:sldId id="851" r:id="rId25"/>
    <p:sldId id="853" r:id="rId26"/>
    <p:sldId id="854" r:id="rId27"/>
    <p:sldId id="855" r:id="rId28"/>
    <p:sldId id="860" r:id="rId29"/>
    <p:sldId id="861" r:id="rId30"/>
    <p:sldId id="852" r:id="rId31"/>
    <p:sldId id="847" r:id="rId3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974" autoAdjust="0"/>
  </p:normalViewPr>
  <p:slideViewPr>
    <p:cSldViewPr snapToGrid="0">
      <p:cViewPr varScale="1">
        <p:scale>
          <a:sx n="66" d="100"/>
          <a:sy n="66" d="100"/>
        </p:scale>
        <p:origin x="130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F084409C-55BD-26E1-B226-5F8FF1574C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4C073FA-94A6-2246-FD06-3815504657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96578-FE33-471F-8ACC-47F06CBB6C5B}" type="datetimeFigureOut">
              <a:rPr lang="zh-TW" altLang="en-US" smtClean="0"/>
              <a:t>2023/11/6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E90B2A6-17F5-6249-BCDF-EEE8BBB064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8E05714-C717-917B-371D-1BFEB9E79F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E1BBA-6885-4CCE-9778-7A4B426FEA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4249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341F9-6872-4FEA-8192-E1BA0BB50A09}" type="datetimeFigureOut">
              <a:rPr lang="zh-TW" altLang="en-US" smtClean="0"/>
              <a:t>2023/11/6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87EC2-8498-4738-A6C0-E856F0682A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672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Police Department,</a:t>
            </a:r>
          </a:p>
          <a:p>
            <a:r>
              <a:rPr lang="en-US" altLang="zh-TW" dirty="0"/>
              <a:t>Fire Department,</a:t>
            </a:r>
          </a:p>
          <a:p>
            <a:r>
              <a:rPr lang="en-US" altLang="zh-TW" dirty="0"/>
              <a:t>Hospital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0591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3933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1771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補充</a:t>
            </a:r>
            <a:r>
              <a:rPr lang="en-US" altLang="zh-TW" dirty="0"/>
              <a:t>supplement</a:t>
            </a:r>
          </a:p>
          <a:p>
            <a:r>
              <a:rPr lang="zh-TW" altLang="en-US" dirty="0"/>
              <a:t>考試不會考課本之外的，但是我會拿來練習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0972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我的媽媽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zh-TW" altLang="en-US" dirty="0"/>
              <a:t>我媽媽</a:t>
            </a:r>
            <a:endParaRPr lang="en-US" altLang="zh-TW" dirty="0"/>
          </a:p>
          <a:p>
            <a:r>
              <a:rPr lang="zh-TW" altLang="en-US" dirty="0"/>
              <a:t>我的家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zh-TW" altLang="en-US" dirty="0"/>
              <a:t>我家</a:t>
            </a:r>
            <a:endParaRPr lang="en-US" altLang="zh-TW" dirty="0"/>
          </a:p>
          <a:p>
            <a:r>
              <a:rPr lang="zh-TW" altLang="en-US" dirty="0"/>
              <a:t>關係近人的可以省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一般不省</a:t>
            </a:r>
            <a:endParaRPr lang="en-US" altLang="zh-TW" dirty="0"/>
          </a:p>
          <a:p>
            <a:r>
              <a:rPr lang="zh-TW" altLang="en-US" dirty="0"/>
              <a:t>我的醫生</a:t>
            </a:r>
            <a:endParaRPr lang="en-US" altLang="zh-TW" dirty="0"/>
          </a:p>
          <a:p>
            <a:r>
              <a:rPr lang="zh-TW" altLang="en-US" dirty="0"/>
              <a:t>我的生日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375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兩分鐘跟旁邊同學練習</a:t>
            </a:r>
            <a:endParaRPr lang="en-US" altLang="zh-TW" dirty="0"/>
          </a:p>
          <a:p>
            <a:r>
              <a:rPr lang="en-US" altLang="zh-TW" dirty="0"/>
              <a:t>A: How about I treat you to dinner on Monday?</a:t>
            </a:r>
          </a:p>
          <a:p>
            <a:r>
              <a:rPr lang="en-US" altLang="zh-TW" dirty="0"/>
              <a:t>B: Okay! What time is Monday?</a:t>
            </a:r>
          </a:p>
          <a:p>
            <a:r>
              <a:rPr lang="en-US" altLang="zh-TW" dirty="0"/>
              <a:t>A: Monday at 5 p.m.</a:t>
            </a:r>
          </a:p>
          <a:p>
            <a:r>
              <a:rPr lang="en-US" altLang="zh-TW" dirty="0"/>
              <a:t>B: Okay. We'll see you on Monday at 5 p.m.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3993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Báiyīngài</a:t>
            </a:r>
            <a:r>
              <a:rPr lang="en-US" altLang="zh-TW" sz="12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altLang="zh-TW" sz="12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jiǔyuè</a:t>
            </a:r>
            <a:r>
              <a:rPr lang="en-US" altLang="zh-TW" sz="12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12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shíèrhào</a:t>
            </a:r>
            <a:r>
              <a:rPr lang="en-US" altLang="zh-TW" sz="12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12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shì</a:t>
            </a:r>
            <a:r>
              <a:rPr lang="en-US" altLang="zh-TW" sz="12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12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xīngqījǐ</a:t>
            </a:r>
            <a:r>
              <a:rPr lang="en-US" altLang="zh-TW" sz="1200" dirty="0">
                <a:solidFill>
                  <a:srgbClr val="666666"/>
                </a:solidFill>
                <a:latin typeface="Roboto" panose="02000000000000000000" pitchFamily="2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 err="1">
                <a:solidFill>
                  <a:srgbClr val="666666"/>
                </a:solidFill>
                <a:latin typeface="Roboto" panose="02000000000000000000" pitchFamily="2" charset="0"/>
              </a:rPr>
              <a:t>Shì</a:t>
            </a:r>
            <a:r>
              <a:rPr lang="en-US" altLang="zh-TW" sz="12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1200" dirty="0" err="1">
                <a:solidFill>
                  <a:srgbClr val="666666"/>
                </a:solidFill>
                <a:latin typeface="Roboto" panose="02000000000000000000" pitchFamily="2" charset="0"/>
              </a:rPr>
              <a:t>xīngqīsì</a:t>
            </a:r>
            <a:r>
              <a:rPr lang="en-US" altLang="zh-TW" sz="1200" dirty="0">
                <a:solidFill>
                  <a:srgbClr val="666666"/>
                </a:solidFill>
                <a:latin typeface="Roboto" panose="02000000000000000000" pitchFamily="2" charset="0"/>
              </a:rPr>
              <a:t>.</a:t>
            </a:r>
            <a:r>
              <a:rPr lang="en-US" altLang="zh-TW" sz="1200" b="1" dirty="0"/>
              <a:t> </a:t>
            </a:r>
            <a:endParaRPr lang="en-US" altLang="zh-TW" sz="1200" dirty="0"/>
          </a:p>
          <a:p>
            <a:r>
              <a:rPr lang="en-US" altLang="zh-TW" sz="12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Nàtiān</a:t>
            </a:r>
            <a:r>
              <a:rPr lang="en-US" altLang="zh-TW" sz="12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12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shì</a:t>
            </a:r>
            <a:r>
              <a:rPr lang="en-US" altLang="zh-TW" sz="12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12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wǒde</a:t>
            </a:r>
            <a:r>
              <a:rPr lang="en-US" altLang="zh-TW" sz="12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12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shēngrì</a:t>
            </a:r>
            <a:r>
              <a:rPr lang="en-US" altLang="zh-TW" sz="12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 err="1">
                <a:solidFill>
                  <a:srgbClr val="666666"/>
                </a:solidFill>
                <a:latin typeface="Roboto" panose="02000000000000000000" pitchFamily="2" charset="0"/>
              </a:rPr>
              <a:t>Shìma</a:t>
            </a:r>
            <a:r>
              <a:rPr lang="en-US" altLang="zh-TW" sz="1200" dirty="0">
                <a:solidFill>
                  <a:srgbClr val="666666"/>
                </a:solidFill>
                <a:latin typeface="Roboto" panose="02000000000000000000" pitchFamily="2" charset="0"/>
              </a:rPr>
              <a:t>?</a:t>
            </a:r>
            <a:r>
              <a:rPr lang="zh-TW" altLang="en-US" sz="12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1200" dirty="0" err="1">
                <a:solidFill>
                  <a:srgbClr val="666666"/>
                </a:solidFill>
                <a:latin typeface="Roboto" panose="02000000000000000000" pitchFamily="2" charset="0"/>
              </a:rPr>
              <a:t>Nǐ</a:t>
            </a:r>
            <a:r>
              <a:rPr lang="en-US" altLang="zh-TW" sz="12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1200" dirty="0" err="1">
                <a:solidFill>
                  <a:srgbClr val="666666"/>
                </a:solidFill>
                <a:latin typeface="Roboto" panose="02000000000000000000" pitchFamily="2" charset="0"/>
              </a:rPr>
              <a:t>jīnnián</a:t>
            </a:r>
            <a:r>
              <a:rPr lang="en-US" altLang="zh-TW" sz="12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1200" dirty="0" err="1">
                <a:solidFill>
                  <a:srgbClr val="666666"/>
                </a:solidFill>
                <a:latin typeface="Roboto" panose="02000000000000000000" pitchFamily="2" charset="0"/>
              </a:rPr>
              <a:t>duōdà</a:t>
            </a:r>
            <a:r>
              <a:rPr lang="en-US" altLang="zh-TW" sz="1200" dirty="0">
                <a:solidFill>
                  <a:srgbClr val="666666"/>
                </a:solidFill>
                <a:latin typeface="Roboto" panose="02000000000000000000" pitchFamily="2" charset="0"/>
              </a:rPr>
              <a:t>.</a:t>
            </a:r>
            <a:endParaRPr lang="en-US" altLang="zh-TW" sz="1200" b="0" i="0" dirty="0">
              <a:solidFill>
                <a:srgbClr val="666666"/>
              </a:solidFill>
              <a:effectLst/>
              <a:latin typeface="Roboto" panose="02000000000000000000" pitchFamily="2" charset="0"/>
            </a:endParaRPr>
          </a:p>
          <a:p>
            <a:r>
              <a:rPr lang="en-US" altLang="zh-TW" sz="1200" dirty="0" err="1">
                <a:solidFill>
                  <a:srgbClr val="666666"/>
                </a:solidFill>
                <a:latin typeface="Roboto" panose="02000000000000000000" pitchFamily="2" charset="0"/>
              </a:rPr>
              <a:t>Shíbāsuì</a:t>
            </a:r>
            <a:r>
              <a:rPr lang="en-US" altLang="zh-TW" sz="1200" dirty="0">
                <a:solidFill>
                  <a:srgbClr val="666666"/>
                </a:solidFill>
                <a:latin typeface="Roboto" panose="02000000000000000000" pitchFamily="2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 err="1">
                <a:solidFill>
                  <a:srgbClr val="666666"/>
                </a:solidFill>
                <a:latin typeface="Roboto" panose="02000000000000000000" pitchFamily="2" charset="0"/>
              </a:rPr>
              <a:t>Wǒ</a:t>
            </a:r>
            <a:r>
              <a:rPr lang="en-US" altLang="zh-TW" sz="12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1200" dirty="0" err="1">
                <a:solidFill>
                  <a:srgbClr val="666666"/>
                </a:solidFill>
                <a:latin typeface="Roboto" panose="02000000000000000000" pitchFamily="2" charset="0"/>
              </a:rPr>
              <a:t>xīngqīsì</a:t>
            </a:r>
            <a:r>
              <a:rPr lang="en-US" altLang="zh-TW" sz="12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1200" dirty="0" err="1">
                <a:solidFill>
                  <a:srgbClr val="666666"/>
                </a:solidFill>
                <a:latin typeface="Roboto" panose="02000000000000000000" pitchFamily="2" charset="0"/>
              </a:rPr>
              <a:t>qǐng</a:t>
            </a:r>
            <a:r>
              <a:rPr lang="en-US" altLang="zh-TW" sz="12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1200" dirty="0" err="1">
                <a:solidFill>
                  <a:srgbClr val="666666"/>
                </a:solidFill>
                <a:latin typeface="Roboto" panose="02000000000000000000" pitchFamily="2" charset="0"/>
              </a:rPr>
              <a:t>nǐ</a:t>
            </a:r>
            <a:r>
              <a:rPr lang="en-US" altLang="zh-TW" sz="12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1200" dirty="0" err="1">
                <a:solidFill>
                  <a:srgbClr val="666666"/>
                </a:solidFill>
                <a:latin typeface="Roboto" panose="02000000000000000000" pitchFamily="2" charset="0"/>
              </a:rPr>
              <a:t>chīfàn</a:t>
            </a:r>
            <a:r>
              <a:rPr lang="en-US" altLang="zh-TW" sz="1200" dirty="0">
                <a:solidFill>
                  <a:srgbClr val="666666"/>
                </a:solidFill>
                <a:latin typeface="Roboto" panose="02000000000000000000" pitchFamily="2" charset="0"/>
              </a:rPr>
              <a:t>, </a:t>
            </a:r>
            <a:r>
              <a:rPr lang="en-US" altLang="zh-TW" sz="1200" dirty="0" err="1">
                <a:solidFill>
                  <a:srgbClr val="666666"/>
                </a:solidFill>
                <a:latin typeface="Roboto" panose="02000000000000000000" pitchFamily="2" charset="0"/>
              </a:rPr>
              <a:t>zěnmeyàng</a:t>
            </a:r>
            <a:r>
              <a:rPr lang="en-US" altLang="zh-TW" sz="1200" dirty="0">
                <a:solidFill>
                  <a:srgbClr val="666666"/>
                </a:solidFill>
                <a:latin typeface="Roboto" panose="02000000000000000000" pitchFamily="2" charset="0"/>
              </a:rPr>
              <a:t>? </a:t>
            </a:r>
          </a:p>
          <a:p>
            <a:r>
              <a:rPr lang="en-US" altLang="zh-TW" sz="1200" dirty="0" err="1">
                <a:solidFill>
                  <a:srgbClr val="666666"/>
                </a:solidFill>
                <a:latin typeface="Roboto" panose="02000000000000000000" pitchFamily="2" charset="0"/>
              </a:rPr>
              <a:t>Tàihǎole</a:t>
            </a:r>
            <a:r>
              <a:rPr lang="en-US" altLang="zh-TW" sz="1200" dirty="0">
                <a:solidFill>
                  <a:srgbClr val="666666"/>
                </a:solidFill>
                <a:latin typeface="Roboto" panose="02000000000000000000" pitchFamily="2" charset="0"/>
              </a:rPr>
              <a:t>. </a:t>
            </a:r>
            <a:r>
              <a:rPr lang="en-US" altLang="zh-TW" sz="1200" dirty="0" err="1">
                <a:solidFill>
                  <a:srgbClr val="666666"/>
                </a:solidFill>
                <a:latin typeface="Roboto" panose="02000000000000000000" pitchFamily="2" charset="0"/>
              </a:rPr>
              <a:t>Xièxiè</a:t>
            </a:r>
            <a:r>
              <a:rPr lang="en-US" altLang="zh-TW" sz="1200" dirty="0">
                <a:solidFill>
                  <a:srgbClr val="666666"/>
                </a:solidFill>
                <a:latin typeface="Roboto" panose="02000000000000000000" pitchFamily="2" charset="0"/>
              </a:rPr>
              <a:t>, </a:t>
            </a:r>
            <a:r>
              <a:rPr lang="en-US" altLang="zh-TW" sz="1200" dirty="0" err="1">
                <a:solidFill>
                  <a:srgbClr val="666666"/>
                </a:solidFill>
                <a:latin typeface="Roboto" panose="02000000000000000000" pitchFamily="2" charset="0"/>
              </a:rPr>
              <a:t>xièxiè</a:t>
            </a:r>
            <a:r>
              <a:rPr lang="en-US" altLang="zh-TW" sz="1200" dirty="0">
                <a:solidFill>
                  <a:srgbClr val="666666"/>
                </a:solidFill>
                <a:latin typeface="Roboto" panose="02000000000000000000" pitchFamily="2" charset="0"/>
              </a:rPr>
              <a:t>.</a:t>
            </a:r>
          </a:p>
          <a:p>
            <a:r>
              <a:rPr lang="en-US" altLang="zh-TW" sz="12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Nǐ</a:t>
            </a:r>
            <a:r>
              <a:rPr lang="en-US" altLang="zh-TW" sz="12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12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xǐhuān</a:t>
            </a:r>
            <a:r>
              <a:rPr lang="en-US" altLang="zh-TW" sz="12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12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chī</a:t>
            </a:r>
            <a:r>
              <a:rPr lang="en-US" altLang="zh-TW" sz="12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12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zhōngguócài</a:t>
            </a:r>
            <a:r>
              <a:rPr lang="en-US" altLang="zh-TW" sz="12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12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háishì</a:t>
            </a:r>
            <a:r>
              <a:rPr lang="en-US" altLang="zh-TW" sz="12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12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měiguó</a:t>
            </a:r>
            <a:r>
              <a:rPr lang="en-US" altLang="zh-TW" sz="12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12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cài</a:t>
            </a:r>
            <a:r>
              <a:rPr lang="en-US" altLang="zh-TW" sz="12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?</a:t>
            </a:r>
            <a:endParaRPr lang="en-US" altLang="zh-TW" sz="1200" dirty="0">
              <a:solidFill>
                <a:srgbClr val="666666"/>
              </a:solidFill>
              <a:latin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 err="1">
                <a:solidFill>
                  <a:srgbClr val="666666"/>
                </a:solidFill>
                <a:latin typeface="Roboto" panose="02000000000000000000" pitchFamily="2" charset="0"/>
              </a:rPr>
              <a:t>Wǒ</a:t>
            </a:r>
            <a:r>
              <a:rPr lang="en-US" altLang="zh-TW" sz="12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1200" dirty="0" err="1">
                <a:solidFill>
                  <a:srgbClr val="666666"/>
                </a:solidFill>
                <a:latin typeface="Roboto" panose="02000000000000000000" pitchFamily="2" charset="0"/>
              </a:rPr>
              <a:t>shì</a:t>
            </a:r>
            <a:r>
              <a:rPr lang="en-US" altLang="zh-TW" sz="12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1200" dirty="0" err="1">
                <a:solidFill>
                  <a:srgbClr val="666666"/>
                </a:solidFill>
                <a:latin typeface="Roboto" panose="02000000000000000000" pitchFamily="2" charset="0"/>
              </a:rPr>
              <a:t>yīngguórén</a:t>
            </a:r>
            <a:r>
              <a:rPr lang="en-US" altLang="zh-TW" sz="1200" dirty="0">
                <a:solidFill>
                  <a:srgbClr val="666666"/>
                </a:solidFill>
                <a:latin typeface="Roboto" panose="02000000000000000000" pitchFamily="2" charset="0"/>
              </a:rPr>
              <a:t>, </a:t>
            </a:r>
            <a:r>
              <a:rPr lang="en-US" altLang="zh-TW" sz="1200" dirty="0" err="1">
                <a:solidFill>
                  <a:srgbClr val="666666"/>
                </a:solidFill>
                <a:latin typeface="Roboto" panose="02000000000000000000" pitchFamily="2" charset="0"/>
              </a:rPr>
              <a:t>kěshì</a:t>
            </a:r>
            <a:r>
              <a:rPr lang="en-US" altLang="zh-TW" sz="12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1200" dirty="0" err="1">
                <a:solidFill>
                  <a:srgbClr val="666666"/>
                </a:solidFill>
                <a:latin typeface="Roboto" panose="02000000000000000000" pitchFamily="2" charset="0"/>
              </a:rPr>
              <a:t>wǒ</a:t>
            </a:r>
            <a:r>
              <a:rPr lang="en-US" altLang="zh-TW" sz="12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1200" dirty="0" err="1">
                <a:solidFill>
                  <a:srgbClr val="666666"/>
                </a:solidFill>
                <a:latin typeface="Roboto" panose="02000000000000000000" pitchFamily="2" charset="0"/>
              </a:rPr>
              <a:t>xǐhuān</a:t>
            </a:r>
            <a:r>
              <a:rPr lang="en-US" altLang="zh-TW" sz="12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1200" dirty="0" err="1">
                <a:solidFill>
                  <a:srgbClr val="666666"/>
                </a:solidFill>
                <a:latin typeface="Roboto" panose="02000000000000000000" pitchFamily="2" charset="0"/>
              </a:rPr>
              <a:t>chī</a:t>
            </a:r>
            <a:r>
              <a:rPr lang="en-US" altLang="zh-TW" sz="12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1200" dirty="0" err="1">
                <a:solidFill>
                  <a:srgbClr val="666666"/>
                </a:solidFill>
                <a:latin typeface="Roboto" panose="02000000000000000000" pitchFamily="2" charset="0"/>
              </a:rPr>
              <a:t>zhōngguócài</a:t>
            </a:r>
            <a:r>
              <a:rPr lang="en-US" altLang="zh-TW" sz="1200" dirty="0">
                <a:solidFill>
                  <a:srgbClr val="666666"/>
                </a:solidFill>
                <a:latin typeface="Roboto" panose="02000000000000000000" pitchFamily="2" charset="0"/>
              </a:rPr>
              <a:t>.</a:t>
            </a:r>
            <a:r>
              <a:rPr lang="en-US" altLang="zh-TW" sz="1200" b="1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Hǎo</a:t>
            </a:r>
            <a:r>
              <a:rPr lang="en-US" altLang="zh-TW" sz="1200" dirty="0">
                <a:solidFill>
                  <a:srgbClr val="666666"/>
                </a:solidFill>
                <a:latin typeface="Roboto" panose="02000000000000000000" pitchFamily="2" charset="0"/>
              </a:rPr>
              <a:t>,</a:t>
            </a:r>
            <a:r>
              <a:rPr lang="zh-TW" altLang="en-US" sz="12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12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wǒmen</a:t>
            </a:r>
            <a:r>
              <a:rPr lang="en-US" altLang="zh-TW" sz="12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12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chī</a:t>
            </a:r>
            <a:r>
              <a:rPr lang="en-US" altLang="zh-TW" sz="12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12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zhōngguócài</a:t>
            </a:r>
            <a:r>
              <a:rPr lang="en-US" altLang="zh-TW" sz="12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.</a:t>
            </a:r>
            <a:endParaRPr lang="en-US" altLang="zh-TW" sz="1200" b="1" dirty="0"/>
          </a:p>
          <a:p>
            <a:r>
              <a:rPr lang="en-US" altLang="zh-TW" sz="1200" dirty="0" err="1">
                <a:solidFill>
                  <a:srgbClr val="666666"/>
                </a:solidFill>
                <a:latin typeface="Roboto" panose="02000000000000000000" pitchFamily="2" charset="0"/>
              </a:rPr>
              <a:t>Xīngqīsì</a:t>
            </a:r>
            <a:r>
              <a:rPr lang="en-US" altLang="zh-TW" sz="12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1200" dirty="0" err="1">
                <a:solidFill>
                  <a:srgbClr val="666666"/>
                </a:solidFill>
                <a:latin typeface="Roboto" panose="02000000000000000000" pitchFamily="2" charset="0"/>
              </a:rPr>
              <a:t>jǐdiǎn</a:t>
            </a:r>
            <a:r>
              <a:rPr lang="en-US" altLang="zh-TW" sz="1200" dirty="0">
                <a:solidFill>
                  <a:srgbClr val="666666"/>
                </a:solidFill>
                <a:latin typeface="Roboto" panose="02000000000000000000" pitchFamily="2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Qīdiǎnbàn</a:t>
            </a:r>
            <a:r>
              <a:rPr lang="en-US" altLang="zh-TW" sz="12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12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zěnmeyàng</a:t>
            </a:r>
            <a:r>
              <a:rPr lang="en-US" altLang="zh-TW" sz="12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?</a:t>
            </a:r>
            <a:endParaRPr lang="en-US" altLang="zh-TW" sz="1200" dirty="0">
              <a:solidFill>
                <a:srgbClr val="666666"/>
              </a:solidFill>
              <a:latin typeface="Roboto" panose="02000000000000000000" pitchFamily="2" charset="0"/>
            </a:endParaRPr>
          </a:p>
          <a:p>
            <a:r>
              <a:rPr lang="en-US" altLang="zh-TW" sz="1200" dirty="0" err="1">
                <a:solidFill>
                  <a:srgbClr val="666666"/>
                </a:solidFill>
                <a:latin typeface="Roboto" panose="02000000000000000000" pitchFamily="2" charset="0"/>
              </a:rPr>
              <a:t>Hǎo</a:t>
            </a:r>
            <a:r>
              <a:rPr lang="en-US" altLang="zh-TW" sz="1200" dirty="0">
                <a:solidFill>
                  <a:srgbClr val="666666"/>
                </a:solidFill>
                <a:latin typeface="Roboto" panose="02000000000000000000" pitchFamily="2" charset="0"/>
              </a:rPr>
              <a:t>,</a:t>
            </a:r>
            <a:r>
              <a:rPr lang="zh-TW" altLang="en-US" sz="12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1200" dirty="0" err="1">
                <a:solidFill>
                  <a:srgbClr val="666666"/>
                </a:solidFill>
                <a:latin typeface="Roboto" panose="02000000000000000000" pitchFamily="2" charset="0"/>
              </a:rPr>
              <a:t>xīngqīsì</a:t>
            </a:r>
            <a:r>
              <a:rPr lang="en-US" altLang="zh-TW" sz="12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1200" dirty="0" err="1">
                <a:solidFill>
                  <a:srgbClr val="666666"/>
                </a:solidFill>
                <a:latin typeface="Roboto" panose="02000000000000000000" pitchFamily="2" charset="0"/>
              </a:rPr>
              <a:t>wǎnshangjiàn</a:t>
            </a:r>
            <a:r>
              <a:rPr lang="en-US" altLang="zh-TW" sz="1200" dirty="0">
                <a:solidFill>
                  <a:srgbClr val="666666"/>
                </a:solidFill>
                <a:latin typeface="Roboto" panose="02000000000000000000" pitchFamily="2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zàijiàn</a:t>
            </a:r>
            <a:r>
              <a:rPr lang="zh-TW" altLang="en-US" sz="12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！</a:t>
            </a:r>
            <a:endParaRPr lang="en-US" altLang="zh-TW" sz="1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1695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1738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8361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890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>
            <a:extLst>
              <a:ext uri="{FF2B5EF4-FFF2-40B4-BE49-F238E27FC236}">
                <a16:creationId xmlns:a16="http://schemas.microsoft.com/office/drawing/2014/main" id="{839EFD28-8500-6CA4-7359-843DE3E93C4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18A22A5-C4AC-7E29-8B47-2D1AB3DB1100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alphaModFix/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F388ADBC-5E64-A8AA-19B5-BEA51CAFEBE9}"/>
                </a:ext>
              </a:extLst>
            </p:cNvPr>
            <p:cNvSpPr/>
            <p:nvPr/>
          </p:nvSpPr>
          <p:spPr>
            <a:xfrm>
              <a:off x="1376218" y="1043709"/>
              <a:ext cx="9439564" cy="4770582"/>
            </a:xfrm>
            <a:custGeom>
              <a:avLst/>
              <a:gdLst>
                <a:gd name="connsiteX0" fmla="*/ 0 w 9439564"/>
                <a:gd name="connsiteY0" fmla="*/ 0 h 4770582"/>
                <a:gd name="connsiteX1" fmla="*/ 401181 w 9439564"/>
                <a:gd name="connsiteY1" fmla="*/ 0 h 4770582"/>
                <a:gd name="connsiteX2" fmla="*/ 802363 w 9439564"/>
                <a:gd name="connsiteY2" fmla="*/ 0 h 4770582"/>
                <a:gd name="connsiteX3" fmla="*/ 1109149 w 9439564"/>
                <a:gd name="connsiteY3" fmla="*/ 0 h 4770582"/>
                <a:gd name="connsiteX4" fmla="*/ 1793517 w 9439564"/>
                <a:gd name="connsiteY4" fmla="*/ 0 h 4770582"/>
                <a:gd name="connsiteX5" fmla="*/ 2572281 w 9439564"/>
                <a:gd name="connsiteY5" fmla="*/ 0 h 4770582"/>
                <a:gd name="connsiteX6" fmla="*/ 3351045 w 9439564"/>
                <a:gd name="connsiteY6" fmla="*/ 0 h 4770582"/>
                <a:gd name="connsiteX7" fmla="*/ 3846622 w 9439564"/>
                <a:gd name="connsiteY7" fmla="*/ 0 h 4770582"/>
                <a:gd name="connsiteX8" fmla="*/ 4436595 w 9439564"/>
                <a:gd name="connsiteY8" fmla="*/ 0 h 4770582"/>
                <a:gd name="connsiteX9" fmla="*/ 4837777 w 9439564"/>
                <a:gd name="connsiteY9" fmla="*/ 0 h 4770582"/>
                <a:gd name="connsiteX10" fmla="*/ 5427749 w 9439564"/>
                <a:gd name="connsiteY10" fmla="*/ 0 h 4770582"/>
                <a:gd name="connsiteX11" fmla="*/ 5923326 w 9439564"/>
                <a:gd name="connsiteY11" fmla="*/ 0 h 4770582"/>
                <a:gd name="connsiteX12" fmla="*/ 6324508 w 9439564"/>
                <a:gd name="connsiteY12" fmla="*/ 0 h 4770582"/>
                <a:gd name="connsiteX13" fmla="*/ 6914481 w 9439564"/>
                <a:gd name="connsiteY13" fmla="*/ 0 h 4770582"/>
                <a:gd name="connsiteX14" fmla="*/ 7598849 w 9439564"/>
                <a:gd name="connsiteY14" fmla="*/ 0 h 4770582"/>
                <a:gd name="connsiteX15" fmla="*/ 7905635 w 9439564"/>
                <a:gd name="connsiteY15" fmla="*/ 0 h 4770582"/>
                <a:gd name="connsiteX16" fmla="*/ 8684399 w 9439564"/>
                <a:gd name="connsiteY16" fmla="*/ 0 h 4770582"/>
                <a:gd name="connsiteX17" fmla="*/ 9439564 w 9439564"/>
                <a:gd name="connsiteY17" fmla="*/ 0 h 4770582"/>
                <a:gd name="connsiteX18" fmla="*/ 9439564 w 9439564"/>
                <a:gd name="connsiteY18" fmla="*/ 500911 h 4770582"/>
                <a:gd name="connsiteX19" fmla="*/ 9439564 w 9439564"/>
                <a:gd name="connsiteY19" fmla="*/ 1192646 h 4770582"/>
                <a:gd name="connsiteX20" fmla="*/ 9439564 w 9439564"/>
                <a:gd name="connsiteY20" fmla="*/ 1741262 h 4770582"/>
                <a:gd name="connsiteX21" fmla="*/ 9439564 w 9439564"/>
                <a:gd name="connsiteY21" fmla="*/ 2432997 h 4770582"/>
                <a:gd name="connsiteX22" fmla="*/ 9439564 w 9439564"/>
                <a:gd name="connsiteY22" fmla="*/ 3124731 h 4770582"/>
                <a:gd name="connsiteX23" fmla="*/ 9439564 w 9439564"/>
                <a:gd name="connsiteY23" fmla="*/ 3721054 h 4770582"/>
                <a:gd name="connsiteX24" fmla="*/ 9439564 w 9439564"/>
                <a:gd name="connsiteY24" fmla="*/ 4770582 h 4770582"/>
                <a:gd name="connsiteX25" fmla="*/ 8755196 w 9439564"/>
                <a:gd name="connsiteY25" fmla="*/ 4770582 h 4770582"/>
                <a:gd name="connsiteX26" fmla="*/ 8070827 w 9439564"/>
                <a:gd name="connsiteY26" fmla="*/ 4770582 h 4770582"/>
                <a:gd name="connsiteX27" fmla="*/ 7764041 w 9439564"/>
                <a:gd name="connsiteY27" fmla="*/ 4770582 h 4770582"/>
                <a:gd name="connsiteX28" fmla="*/ 7268464 w 9439564"/>
                <a:gd name="connsiteY28" fmla="*/ 4770582 h 4770582"/>
                <a:gd name="connsiteX29" fmla="*/ 6961678 w 9439564"/>
                <a:gd name="connsiteY29" fmla="*/ 4770582 h 4770582"/>
                <a:gd name="connsiteX30" fmla="*/ 6560497 w 9439564"/>
                <a:gd name="connsiteY30" fmla="*/ 4770582 h 4770582"/>
                <a:gd name="connsiteX31" fmla="*/ 5781733 w 9439564"/>
                <a:gd name="connsiteY31" fmla="*/ 4770582 h 4770582"/>
                <a:gd name="connsiteX32" fmla="*/ 5097365 w 9439564"/>
                <a:gd name="connsiteY32" fmla="*/ 4770582 h 4770582"/>
                <a:gd name="connsiteX33" fmla="*/ 4696183 w 9439564"/>
                <a:gd name="connsiteY33" fmla="*/ 4770582 h 4770582"/>
                <a:gd name="connsiteX34" fmla="*/ 4389397 w 9439564"/>
                <a:gd name="connsiteY34" fmla="*/ 4770582 h 4770582"/>
                <a:gd name="connsiteX35" fmla="*/ 3988216 w 9439564"/>
                <a:gd name="connsiteY35" fmla="*/ 4770582 h 4770582"/>
                <a:gd name="connsiteX36" fmla="*/ 3303847 w 9439564"/>
                <a:gd name="connsiteY36" fmla="*/ 4770582 h 4770582"/>
                <a:gd name="connsiteX37" fmla="*/ 2997062 w 9439564"/>
                <a:gd name="connsiteY37" fmla="*/ 4770582 h 4770582"/>
                <a:gd name="connsiteX38" fmla="*/ 2595880 w 9439564"/>
                <a:gd name="connsiteY38" fmla="*/ 4770582 h 4770582"/>
                <a:gd name="connsiteX39" fmla="*/ 1817116 w 9439564"/>
                <a:gd name="connsiteY39" fmla="*/ 4770582 h 4770582"/>
                <a:gd name="connsiteX40" fmla="*/ 1321539 w 9439564"/>
                <a:gd name="connsiteY40" fmla="*/ 4770582 h 4770582"/>
                <a:gd name="connsiteX41" fmla="*/ 920357 w 9439564"/>
                <a:gd name="connsiteY41" fmla="*/ 4770582 h 4770582"/>
                <a:gd name="connsiteX42" fmla="*/ 0 w 9439564"/>
                <a:gd name="connsiteY42" fmla="*/ 4770582 h 4770582"/>
                <a:gd name="connsiteX43" fmla="*/ 0 w 9439564"/>
                <a:gd name="connsiteY43" fmla="*/ 4221965 h 4770582"/>
                <a:gd name="connsiteX44" fmla="*/ 0 w 9439564"/>
                <a:gd name="connsiteY44" fmla="*/ 3530231 h 4770582"/>
                <a:gd name="connsiteX45" fmla="*/ 0 w 9439564"/>
                <a:gd name="connsiteY45" fmla="*/ 2838496 h 4770582"/>
                <a:gd name="connsiteX46" fmla="*/ 0 w 9439564"/>
                <a:gd name="connsiteY46" fmla="*/ 2194468 h 4770582"/>
                <a:gd name="connsiteX47" fmla="*/ 0 w 9439564"/>
                <a:gd name="connsiteY47" fmla="*/ 1598145 h 4770582"/>
                <a:gd name="connsiteX48" fmla="*/ 0 w 9439564"/>
                <a:gd name="connsiteY48" fmla="*/ 954116 h 4770582"/>
                <a:gd name="connsiteX49" fmla="*/ 0 w 9439564"/>
                <a:gd name="connsiteY49" fmla="*/ 0 h 477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439564" h="4770582" extrusionOk="0">
                  <a:moveTo>
                    <a:pt x="0" y="0"/>
                  </a:moveTo>
                  <a:cubicBezTo>
                    <a:pt x="162918" y="-27870"/>
                    <a:pt x="295787" y="26800"/>
                    <a:pt x="401181" y="0"/>
                  </a:cubicBezTo>
                  <a:cubicBezTo>
                    <a:pt x="506575" y="-26800"/>
                    <a:pt x="612058" y="46690"/>
                    <a:pt x="802363" y="0"/>
                  </a:cubicBezTo>
                  <a:cubicBezTo>
                    <a:pt x="992668" y="-46690"/>
                    <a:pt x="965318" y="22819"/>
                    <a:pt x="1109149" y="0"/>
                  </a:cubicBezTo>
                  <a:cubicBezTo>
                    <a:pt x="1252980" y="-22819"/>
                    <a:pt x="1641892" y="57460"/>
                    <a:pt x="1793517" y="0"/>
                  </a:cubicBezTo>
                  <a:cubicBezTo>
                    <a:pt x="1945142" y="-57460"/>
                    <a:pt x="2295771" y="85876"/>
                    <a:pt x="2572281" y="0"/>
                  </a:cubicBezTo>
                  <a:cubicBezTo>
                    <a:pt x="2848791" y="-85876"/>
                    <a:pt x="3061301" y="46424"/>
                    <a:pt x="3351045" y="0"/>
                  </a:cubicBezTo>
                  <a:cubicBezTo>
                    <a:pt x="3640789" y="-46424"/>
                    <a:pt x="3658787" y="8090"/>
                    <a:pt x="3846622" y="0"/>
                  </a:cubicBezTo>
                  <a:cubicBezTo>
                    <a:pt x="4034457" y="-8090"/>
                    <a:pt x="4310414" y="20414"/>
                    <a:pt x="4436595" y="0"/>
                  </a:cubicBezTo>
                  <a:cubicBezTo>
                    <a:pt x="4562776" y="-20414"/>
                    <a:pt x="4721599" y="36488"/>
                    <a:pt x="4837777" y="0"/>
                  </a:cubicBezTo>
                  <a:cubicBezTo>
                    <a:pt x="4953955" y="-36488"/>
                    <a:pt x="5179451" y="27936"/>
                    <a:pt x="5427749" y="0"/>
                  </a:cubicBezTo>
                  <a:cubicBezTo>
                    <a:pt x="5676047" y="-27936"/>
                    <a:pt x="5677179" y="30382"/>
                    <a:pt x="5923326" y="0"/>
                  </a:cubicBezTo>
                  <a:cubicBezTo>
                    <a:pt x="6169473" y="-30382"/>
                    <a:pt x="6138476" y="34159"/>
                    <a:pt x="6324508" y="0"/>
                  </a:cubicBezTo>
                  <a:cubicBezTo>
                    <a:pt x="6510540" y="-34159"/>
                    <a:pt x="6772635" y="24552"/>
                    <a:pt x="6914481" y="0"/>
                  </a:cubicBezTo>
                  <a:cubicBezTo>
                    <a:pt x="7056327" y="-24552"/>
                    <a:pt x="7310492" y="58711"/>
                    <a:pt x="7598849" y="0"/>
                  </a:cubicBezTo>
                  <a:cubicBezTo>
                    <a:pt x="7887206" y="-58711"/>
                    <a:pt x="7836777" y="7580"/>
                    <a:pt x="7905635" y="0"/>
                  </a:cubicBezTo>
                  <a:cubicBezTo>
                    <a:pt x="7974493" y="-7580"/>
                    <a:pt x="8422161" y="34812"/>
                    <a:pt x="8684399" y="0"/>
                  </a:cubicBezTo>
                  <a:cubicBezTo>
                    <a:pt x="8946637" y="-34812"/>
                    <a:pt x="9205860" y="82132"/>
                    <a:pt x="9439564" y="0"/>
                  </a:cubicBezTo>
                  <a:cubicBezTo>
                    <a:pt x="9457747" y="247004"/>
                    <a:pt x="9404392" y="321296"/>
                    <a:pt x="9439564" y="500911"/>
                  </a:cubicBezTo>
                  <a:cubicBezTo>
                    <a:pt x="9474736" y="680526"/>
                    <a:pt x="9398773" y="1011354"/>
                    <a:pt x="9439564" y="1192646"/>
                  </a:cubicBezTo>
                  <a:cubicBezTo>
                    <a:pt x="9480355" y="1373939"/>
                    <a:pt x="9375680" y="1501121"/>
                    <a:pt x="9439564" y="1741262"/>
                  </a:cubicBezTo>
                  <a:cubicBezTo>
                    <a:pt x="9503448" y="1981403"/>
                    <a:pt x="9386375" y="2273052"/>
                    <a:pt x="9439564" y="2432997"/>
                  </a:cubicBezTo>
                  <a:cubicBezTo>
                    <a:pt x="9492753" y="2592943"/>
                    <a:pt x="9404119" y="2894295"/>
                    <a:pt x="9439564" y="3124731"/>
                  </a:cubicBezTo>
                  <a:cubicBezTo>
                    <a:pt x="9475009" y="3355167"/>
                    <a:pt x="9429497" y="3506757"/>
                    <a:pt x="9439564" y="3721054"/>
                  </a:cubicBezTo>
                  <a:cubicBezTo>
                    <a:pt x="9449631" y="3935351"/>
                    <a:pt x="9378743" y="4363337"/>
                    <a:pt x="9439564" y="4770582"/>
                  </a:cubicBezTo>
                  <a:cubicBezTo>
                    <a:pt x="9214760" y="4845042"/>
                    <a:pt x="8961334" y="4738382"/>
                    <a:pt x="8755196" y="4770582"/>
                  </a:cubicBezTo>
                  <a:cubicBezTo>
                    <a:pt x="8549058" y="4802782"/>
                    <a:pt x="8340684" y="4729655"/>
                    <a:pt x="8070827" y="4770582"/>
                  </a:cubicBezTo>
                  <a:cubicBezTo>
                    <a:pt x="7800970" y="4811509"/>
                    <a:pt x="7908172" y="4749123"/>
                    <a:pt x="7764041" y="4770582"/>
                  </a:cubicBezTo>
                  <a:cubicBezTo>
                    <a:pt x="7619910" y="4792041"/>
                    <a:pt x="7506646" y="4739333"/>
                    <a:pt x="7268464" y="4770582"/>
                  </a:cubicBezTo>
                  <a:cubicBezTo>
                    <a:pt x="7030282" y="4801831"/>
                    <a:pt x="7082447" y="4751001"/>
                    <a:pt x="6961678" y="4770582"/>
                  </a:cubicBezTo>
                  <a:cubicBezTo>
                    <a:pt x="6840909" y="4790163"/>
                    <a:pt x="6679698" y="4739051"/>
                    <a:pt x="6560497" y="4770582"/>
                  </a:cubicBezTo>
                  <a:cubicBezTo>
                    <a:pt x="6441296" y="4802113"/>
                    <a:pt x="6116144" y="4707462"/>
                    <a:pt x="5781733" y="4770582"/>
                  </a:cubicBezTo>
                  <a:cubicBezTo>
                    <a:pt x="5447322" y="4833702"/>
                    <a:pt x="5368444" y="4767595"/>
                    <a:pt x="5097365" y="4770582"/>
                  </a:cubicBezTo>
                  <a:cubicBezTo>
                    <a:pt x="4826286" y="4773569"/>
                    <a:pt x="4794510" y="4749257"/>
                    <a:pt x="4696183" y="4770582"/>
                  </a:cubicBezTo>
                  <a:cubicBezTo>
                    <a:pt x="4597856" y="4791907"/>
                    <a:pt x="4485763" y="4753978"/>
                    <a:pt x="4389397" y="4770582"/>
                  </a:cubicBezTo>
                  <a:cubicBezTo>
                    <a:pt x="4293031" y="4787186"/>
                    <a:pt x="4129881" y="4739975"/>
                    <a:pt x="3988216" y="4770582"/>
                  </a:cubicBezTo>
                  <a:cubicBezTo>
                    <a:pt x="3846551" y="4801189"/>
                    <a:pt x="3610851" y="4770212"/>
                    <a:pt x="3303847" y="4770582"/>
                  </a:cubicBezTo>
                  <a:cubicBezTo>
                    <a:pt x="2996843" y="4770952"/>
                    <a:pt x="3147917" y="4764959"/>
                    <a:pt x="2997062" y="4770582"/>
                  </a:cubicBezTo>
                  <a:cubicBezTo>
                    <a:pt x="2846207" y="4776205"/>
                    <a:pt x="2717900" y="4723913"/>
                    <a:pt x="2595880" y="4770582"/>
                  </a:cubicBezTo>
                  <a:cubicBezTo>
                    <a:pt x="2473860" y="4817251"/>
                    <a:pt x="1999540" y="4677372"/>
                    <a:pt x="1817116" y="4770582"/>
                  </a:cubicBezTo>
                  <a:cubicBezTo>
                    <a:pt x="1634692" y="4863792"/>
                    <a:pt x="1526110" y="4741353"/>
                    <a:pt x="1321539" y="4770582"/>
                  </a:cubicBezTo>
                  <a:cubicBezTo>
                    <a:pt x="1116968" y="4799811"/>
                    <a:pt x="1103566" y="4733437"/>
                    <a:pt x="920357" y="4770582"/>
                  </a:cubicBezTo>
                  <a:cubicBezTo>
                    <a:pt x="737148" y="4807727"/>
                    <a:pt x="312102" y="4750414"/>
                    <a:pt x="0" y="4770582"/>
                  </a:cubicBezTo>
                  <a:cubicBezTo>
                    <a:pt x="-7808" y="4638902"/>
                    <a:pt x="42491" y="4366465"/>
                    <a:pt x="0" y="4221965"/>
                  </a:cubicBezTo>
                  <a:cubicBezTo>
                    <a:pt x="-42491" y="4077465"/>
                    <a:pt x="71576" y="3794993"/>
                    <a:pt x="0" y="3530231"/>
                  </a:cubicBezTo>
                  <a:cubicBezTo>
                    <a:pt x="-71576" y="3265469"/>
                    <a:pt x="58213" y="3106186"/>
                    <a:pt x="0" y="2838496"/>
                  </a:cubicBezTo>
                  <a:cubicBezTo>
                    <a:pt x="-58213" y="2570806"/>
                    <a:pt x="47558" y="2444513"/>
                    <a:pt x="0" y="2194468"/>
                  </a:cubicBezTo>
                  <a:cubicBezTo>
                    <a:pt x="-47558" y="1944423"/>
                    <a:pt x="23645" y="1722161"/>
                    <a:pt x="0" y="1598145"/>
                  </a:cubicBezTo>
                  <a:cubicBezTo>
                    <a:pt x="-23645" y="1474129"/>
                    <a:pt x="33012" y="1222679"/>
                    <a:pt x="0" y="954116"/>
                  </a:cubicBezTo>
                  <a:cubicBezTo>
                    <a:pt x="-33012" y="685553"/>
                    <a:pt x="100625" y="333205"/>
                    <a:pt x="0" y="0"/>
                  </a:cubicBezTo>
                  <a:close/>
                </a:path>
              </a:pathLst>
            </a:custGeom>
            <a:noFill/>
            <a:ln w="76200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586869416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5A157CBE-83FB-7B5B-A98D-A4E1A36BB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2A89609-0965-43C5-621E-2A2F8F248A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DB11CD3-CE32-0D2D-438B-BC5234961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4828-FCAC-4158-8EE4-4574A72979B1}" type="datetimeFigureOut">
              <a:rPr lang="zh-TW" altLang="en-US" smtClean="0"/>
              <a:t>2023/11/6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E89ABD9-9E1A-CF59-6208-6C1E1344D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BB47339-22EB-A11F-30A1-0ED08260D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54B1-3C42-48EC-B05F-22671B746C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072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9D1970A-0870-2AB8-DA86-E51D3D552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5D2B65C-58C7-33D7-6BE2-923774A9CE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83D311B-3F74-D879-2607-7A0250E84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4828-FCAC-4158-8EE4-4574A72979B1}" type="datetimeFigureOut">
              <a:rPr lang="zh-TW" altLang="en-US" smtClean="0"/>
              <a:t>2023/11/6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F38B536-5EC1-5250-FF8C-BD1D8848E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BFC2301-B37D-058E-E2B8-29E6A7EB9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54B1-3C42-48EC-B05F-22671B746C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0041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04C9A31-077F-1305-F8AD-56C031596E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B82FBBA-FA26-48AA-F7E5-F580CE7E84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5772872-D499-2F49-FF98-011A838E6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4828-FCAC-4158-8EE4-4574A72979B1}" type="datetimeFigureOut">
              <a:rPr lang="zh-TW" altLang="en-US" smtClean="0"/>
              <a:t>2023/11/6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63A0C89-5366-A119-C492-3E97BD2EE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BEF40F8-BC7F-5D49-0BAF-F10818D34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54B1-3C42-48EC-B05F-22671B746C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157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7E003B-E2FA-7CAC-8A76-99355CCFF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F90C204-82CD-E8CC-F0C9-089DDCC8D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D20C7F0-7084-8CD8-0B2F-5FB5BF710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4828-FCAC-4158-8EE4-4574A72979B1}" type="datetimeFigureOut">
              <a:rPr lang="zh-TW" altLang="en-US" smtClean="0"/>
              <a:t>2023/11/6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4E9CE87-E80D-4E42-3877-C3D0B7A1E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E2B8401-FFFB-F310-F0A0-BCBA56210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54B1-3C42-48EC-B05F-22671B746C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5552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180AF9-4204-2EBE-E1AE-82DFF22D1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6FAAACA-88C8-81B6-57BE-958E22AEE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E980A80-8291-D8B5-00DB-CC6A471E5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4828-FCAC-4158-8EE4-4574A72979B1}" type="datetimeFigureOut">
              <a:rPr lang="zh-TW" altLang="en-US" smtClean="0"/>
              <a:t>2023/11/6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707FAF5-E938-3721-FBF7-E281AD51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B21040C-9C22-CF15-C969-CDC54F4D3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54B1-3C42-48EC-B05F-22671B746C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9081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B3C9CE-C01B-2211-169F-69B7CF748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543DFE8-4F26-0448-F6D1-177A8BE70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A8267E1-AEC1-6A93-2C67-1706DB249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2547307-BC5C-BD4A-EE66-B49F8D842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4828-FCAC-4158-8EE4-4574A72979B1}" type="datetimeFigureOut">
              <a:rPr lang="zh-TW" altLang="en-US" smtClean="0"/>
              <a:t>2023/11/6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9C361DC-ECCF-FE90-B311-96A050B39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CA5589F-7006-B8A0-105E-75FB5CBD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54B1-3C42-48EC-B05F-22671B746C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1852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E8A8C6-7AD0-9153-A95F-A6D39E56D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D3C455F-1A3C-9CCC-B7DC-933759B70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2F15B3A-119D-B448-90E9-01671678B8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A63ABF1-F0B1-62DC-6390-0B3DBA3516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405F43E-AF3F-3D37-E5E9-7F52987B1D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D5167122-C4AD-E0C2-E033-FC56DDB0A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4828-FCAC-4158-8EE4-4574A72979B1}" type="datetimeFigureOut">
              <a:rPr lang="zh-TW" altLang="en-US" smtClean="0"/>
              <a:t>2023/11/6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54FCFCD3-0DE3-0BD5-8F6C-101A17874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BBDBF94A-24B0-305B-4C31-0EB18E61F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54B1-3C42-48EC-B05F-22671B746C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4575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374EF6-7480-DCCD-912E-71D9208D1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36FF1A2-F03B-AFDB-4A03-81511A714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4828-FCAC-4158-8EE4-4574A72979B1}" type="datetimeFigureOut">
              <a:rPr lang="zh-TW" altLang="en-US" smtClean="0"/>
              <a:t>2023/11/6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255D586-ACF2-7ABD-C56D-760FE1C2E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24F37C4-B9D0-E30D-29A0-6E3E8EC9F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54B1-3C42-48EC-B05F-22671B746C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0438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F58E32F3-6B40-80AC-0B97-AC1ECC956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4828-FCAC-4158-8EE4-4574A72979B1}" type="datetimeFigureOut">
              <a:rPr lang="zh-TW" altLang="en-US" smtClean="0"/>
              <a:t>2023/11/6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03C3FCB-346A-9B65-184E-41F9C5A3B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F95BE11-AB26-C459-4E36-85C26DF3D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54B1-3C42-48EC-B05F-22671B746C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11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C3815B-23DC-B2BC-CC8B-B198C3DF7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EE2D4AF-E804-8061-C5D6-45FD2EB76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8F64F89-8A19-D481-196F-ACAB49C2A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73EF9E9-14A5-D287-687B-8602DB9B2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4828-FCAC-4158-8EE4-4574A72979B1}" type="datetimeFigureOut">
              <a:rPr lang="zh-TW" altLang="en-US" smtClean="0"/>
              <a:t>2023/11/6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57DB7ED-E143-5B40-C32F-5D5D17826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0AB6A92-0ED8-2FC4-00A7-3BA79889F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54B1-3C42-48EC-B05F-22671B746C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6456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6B4A58-C787-C4A7-52C1-982476591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50947E0F-7CFD-183A-70A1-C66A86136F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0EF9314-1C03-62DC-12A9-4C196040BF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B1E9BFF-20D8-E236-F502-E157A980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4828-FCAC-4158-8EE4-4574A72979B1}" type="datetimeFigureOut">
              <a:rPr lang="zh-TW" altLang="en-US" smtClean="0"/>
              <a:t>2023/11/6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3E55743-BABF-DF43-4A8C-EDB1FD47D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11F0F54-8ABF-E3D0-B8A9-3C7444DB7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54B1-3C42-48EC-B05F-22671B746C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7128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143737C8-ADE5-5F5C-42F6-D5FC90DDA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14D4110-B833-3D56-4EC4-BAC2E5482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FB72A62-E913-C7B2-6BE3-EE73DF6406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fld id="{AD274828-FCAC-4158-8EE4-4574A72979B1}" type="datetimeFigureOut">
              <a:rPr lang="zh-TW" altLang="en-US" smtClean="0"/>
              <a:pPr/>
              <a:t>2023/11/6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41E8047-9F2E-D414-A54B-CBCB743EEB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15A3E03-813A-6F35-701C-3A8E1BC31A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fld id="{99A554B1-3C42-48EC-B05F-22671B746C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3093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83FDB0-4854-78E8-A636-A15E06B28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Modern Chinese for non-major students I 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4519B7F-327B-1C33-65DA-CFC65FC3E3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altLang="zh-TW" dirty="0"/>
              <a:t>Week 8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21107B1B-F2F8-DB1B-8B83-5CD0E5E5376C}"/>
              </a:ext>
            </a:extLst>
          </p:cNvPr>
          <p:cNvSpPr txBox="1">
            <a:spLocks/>
          </p:cNvSpPr>
          <p:nvPr/>
        </p:nvSpPr>
        <p:spPr>
          <a:xfrm>
            <a:off x="8421511" y="5532437"/>
            <a:ext cx="550897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sz="4000" dirty="0"/>
              <a:t>记得点名</a:t>
            </a:r>
          </a:p>
        </p:txBody>
      </p:sp>
    </p:spTree>
    <p:extLst>
      <p:ext uri="{BB962C8B-B14F-4D97-AF65-F5344CB8AC3E}">
        <p14:creationId xmlns:p14="http://schemas.microsoft.com/office/powerpoint/2010/main" val="8765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A02FF5-6B59-60A8-37FE-03642B08A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喜欢 </a:t>
            </a:r>
            <a:r>
              <a:rPr lang="en-US" altLang="zh-TW" sz="40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xǐhuan</a:t>
            </a:r>
            <a:br>
              <a:rPr lang="en-US" altLang="zh-TW" sz="40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</a:br>
            <a:r>
              <a:rPr lang="en-US" altLang="zh-TW" sz="3600" b="0" i="0" dirty="0">
                <a:effectLst/>
                <a:latin typeface="Roboto" panose="02000000000000000000" pitchFamily="2" charset="0"/>
              </a:rPr>
              <a:t>to like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60F57B3-6E9D-265A-89CC-39C07E06D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/>
              <a:t>你喜欢吃</a:t>
            </a:r>
            <a:r>
              <a:rPr lang="zh-TW" altLang="en-US" sz="3600" u="sng"/>
              <a:t>捷克菜</a:t>
            </a:r>
            <a:r>
              <a:rPr lang="zh-TW" altLang="en-US" sz="3600"/>
              <a:t>吗？</a:t>
            </a:r>
            <a:endParaRPr lang="en-US" altLang="zh-TW" sz="3600" dirty="0"/>
          </a:p>
          <a:p>
            <a:pPr marL="0" indent="0">
              <a:buNone/>
            </a:pPr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Nǐ</a:t>
            </a:r>
            <a:r>
              <a:rPr lang="zh-TW" altLang="en-US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xǐhuān</a:t>
            </a:r>
            <a:r>
              <a:rPr lang="zh-TW" altLang="en-US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chī</a:t>
            </a:r>
            <a:r>
              <a:rPr lang="en-US" altLang="zh-TW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jiékècài</a:t>
            </a:r>
            <a:r>
              <a:rPr lang="zh-TW" altLang="en-US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ma?</a:t>
            </a:r>
            <a:br>
              <a:rPr lang="en-US" altLang="zh-TW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</a:br>
            <a:r>
              <a:rPr lang="en-US" altLang="zh-TW" dirty="0">
                <a:solidFill>
                  <a:srgbClr val="666666"/>
                </a:solidFill>
                <a:latin typeface="Roboto" panose="02000000000000000000" pitchFamily="2" charset="0"/>
              </a:rPr>
              <a:t>Do you like Czech food?</a:t>
            </a:r>
          </a:p>
          <a:p>
            <a:pPr marL="0" indent="0">
              <a:buNone/>
            </a:pPr>
            <a:endParaRPr lang="en-US" altLang="zh-TW" sz="4000" dirty="0"/>
          </a:p>
          <a:p>
            <a:r>
              <a:rPr lang="zh-TW" altLang="en-US" sz="3600"/>
              <a:t>我</a:t>
            </a:r>
            <a:r>
              <a:rPr lang="zh-TW" altLang="en-US" sz="3600" u="sng"/>
              <a:t>喜欢</a:t>
            </a:r>
            <a:r>
              <a:rPr lang="en-US" altLang="zh-TW" sz="3600" u="sng"/>
              <a:t>/</a:t>
            </a:r>
            <a:r>
              <a:rPr lang="zh-TW" altLang="en-US" sz="3600" u="sng"/>
              <a:t>不喜欢</a:t>
            </a:r>
            <a:r>
              <a:rPr lang="zh-TW" altLang="en-US" sz="3600"/>
              <a:t>吃</a:t>
            </a:r>
            <a:r>
              <a:rPr lang="zh-TW" altLang="en-US" sz="3600" dirty="0"/>
              <a:t>捷克菜。</a:t>
            </a:r>
            <a:endParaRPr lang="en-US" altLang="zh-TW" sz="3600" dirty="0"/>
          </a:p>
          <a:p>
            <a:pPr marL="0" indent="0">
              <a:buNone/>
            </a:pPr>
            <a:r>
              <a:rPr lang="en-US" altLang="zh-TW" dirty="0" err="1">
                <a:solidFill>
                  <a:srgbClr val="FF0000"/>
                </a:solidFill>
                <a:latin typeface="Roboto" panose="02000000000000000000" pitchFamily="2" charset="0"/>
              </a:rPr>
              <a:t>Wǒ</a:t>
            </a:r>
            <a:r>
              <a:rPr lang="zh-TW" altLang="en-US" dirty="0">
                <a:solidFill>
                  <a:srgbClr val="FF0000"/>
                </a:solidFill>
                <a:latin typeface="Roboto" panose="02000000000000000000" pitchFamily="2" charset="0"/>
              </a:rPr>
              <a:t> </a:t>
            </a:r>
            <a:r>
              <a:rPr lang="en-US" altLang="zh-TW" dirty="0" err="1">
                <a:solidFill>
                  <a:srgbClr val="FF0000"/>
                </a:solidFill>
                <a:latin typeface="Roboto" panose="02000000000000000000" pitchFamily="2" charset="0"/>
              </a:rPr>
              <a:t>xǐhuān</a:t>
            </a:r>
            <a:r>
              <a:rPr lang="en-US" altLang="zh-TW" dirty="0">
                <a:solidFill>
                  <a:srgbClr val="FF0000"/>
                </a:solidFill>
                <a:latin typeface="Roboto" panose="02000000000000000000" pitchFamily="2" charset="0"/>
              </a:rPr>
              <a:t> / </a:t>
            </a:r>
            <a:r>
              <a:rPr lang="en-US" altLang="zh-TW" dirty="0" err="1">
                <a:solidFill>
                  <a:srgbClr val="FF0000"/>
                </a:solidFill>
                <a:latin typeface="Roboto" panose="02000000000000000000" pitchFamily="2" charset="0"/>
              </a:rPr>
              <a:t>bùxǐhuān</a:t>
            </a:r>
            <a:r>
              <a:rPr lang="zh-TW" altLang="en-US" dirty="0">
                <a:solidFill>
                  <a:srgbClr val="FF0000"/>
                </a:solidFill>
                <a:latin typeface="Roboto" panose="02000000000000000000" pitchFamily="2" charset="0"/>
              </a:rPr>
              <a:t> </a:t>
            </a:r>
            <a:r>
              <a:rPr lang="en-US" altLang="zh-TW" dirty="0" err="1">
                <a:solidFill>
                  <a:srgbClr val="FF0000"/>
                </a:solidFill>
                <a:latin typeface="Roboto" panose="02000000000000000000" pitchFamily="2" charset="0"/>
              </a:rPr>
              <a:t>chī</a:t>
            </a:r>
            <a:r>
              <a:rPr lang="en-US" altLang="zh-TW" dirty="0">
                <a:solidFill>
                  <a:srgbClr val="FF0000"/>
                </a:solidFill>
                <a:latin typeface="Roboto" panose="02000000000000000000" pitchFamily="2" charset="0"/>
              </a:rPr>
              <a:t> </a:t>
            </a:r>
            <a:r>
              <a:rPr lang="en-US" altLang="zh-TW" dirty="0" err="1">
                <a:solidFill>
                  <a:srgbClr val="FF0000"/>
                </a:solidFill>
                <a:latin typeface="Roboto" panose="02000000000000000000" pitchFamily="2" charset="0"/>
              </a:rPr>
              <a:t>jiékècài</a:t>
            </a:r>
            <a:r>
              <a:rPr lang="en-US" altLang="zh-TW" dirty="0">
                <a:solidFill>
                  <a:srgbClr val="FF0000"/>
                </a:solidFill>
                <a:latin typeface="Roboto" panose="02000000000000000000" pitchFamily="2" charset="0"/>
              </a:rPr>
              <a:t>.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666666"/>
                </a:solidFill>
                <a:latin typeface="Roboto" panose="02000000000000000000" pitchFamily="2" charset="0"/>
              </a:rPr>
              <a:t>I like/dislike Czech food.</a:t>
            </a: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C7F14BF7-53CE-25D8-6265-B2DCBE6F338E}"/>
              </a:ext>
            </a:extLst>
          </p:cNvPr>
          <p:cNvSpPr/>
          <p:nvPr/>
        </p:nvSpPr>
        <p:spPr>
          <a:xfrm>
            <a:off x="9133840" y="1818085"/>
            <a:ext cx="2940206" cy="47757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B6DAE2C5-4022-5BA9-E07B-DC591758304E}"/>
              </a:ext>
            </a:extLst>
          </p:cNvPr>
          <p:cNvSpPr txBox="1">
            <a:spLocks/>
          </p:cNvSpPr>
          <p:nvPr/>
        </p:nvSpPr>
        <p:spPr>
          <a:xfrm>
            <a:off x="8595360" y="1763685"/>
            <a:ext cx="3977640" cy="1619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TW" altLang="en-US" sz="4000" dirty="0"/>
              <a:t>中国菜 </a:t>
            </a:r>
            <a:endParaRPr lang="en-US" altLang="zh-TW" sz="4000" dirty="0"/>
          </a:p>
          <a:p>
            <a:pPr algn="ctr"/>
            <a:r>
              <a:rPr lang="en-US" altLang="zh-TW" sz="32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Zhōngguócài</a:t>
            </a:r>
            <a:endParaRPr lang="en-US" altLang="zh-TW" sz="3200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  <a:p>
            <a:pPr algn="ctr"/>
            <a:r>
              <a:rPr lang="en-US" altLang="zh-TW" sz="3200" b="0" i="0" dirty="0">
                <a:effectLst/>
                <a:latin typeface="Roboto" panose="02000000000000000000" pitchFamily="2" charset="0"/>
              </a:rPr>
              <a:t>Chinese food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8D41E0F-AC19-D712-143F-ABEE565E0D1E}"/>
              </a:ext>
            </a:extLst>
          </p:cNvPr>
          <p:cNvSpPr txBox="1">
            <a:spLocks/>
          </p:cNvSpPr>
          <p:nvPr/>
        </p:nvSpPr>
        <p:spPr>
          <a:xfrm>
            <a:off x="8781769" y="5002798"/>
            <a:ext cx="3779520" cy="1603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TW" altLang="en-US" sz="4000" dirty="0"/>
              <a:t>英国菜</a:t>
            </a:r>
            <a:endParaRPr lang="en-US" altLang="zh-TW" sz="4000" dirty="0"/>
          </a:p>
          <a:p>
            <a:pPr algn="ctr"/>
            <a:r>
              <a:rPr lang="en-US" altLang="zh-TW" sz="32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Yīngguócài</a:t>
            </a:r>
            <a:endParaRPr lang="en-US" altLang="zh-TW" sz="3200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  <a:p>
            <a:pPr algn="ctr"/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新細明體" panose="02020500000000000000" pitchFamily="18" charset="-120"/>
                <a:cs typeface="+mn-cs"/>
              </a:rPr>
              <a:t>British </a:t>
            </a:r>
            <a:r>
              <a:rPr lang="en-US" altLang="zh-TW" sz="3200" b="0" i="0" dirty="0">
                <a:effectLst/>
                <a:latin typeface="Roboto" panose="02000000000000000000" pitchFamily="2" charset="0"/>
              </a:rPr>
              <a:t>food</a:t>
            </a:r>
            <a:endParaRPr lang="en-US" altLang="zh-TW" sz="3200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4A11E2D2-12AA-D48A-64BF-9406157C0FAB}"/>
              </a:ext>
            </a:extLst>
          </p:cNvPr>
          <p:cNvSpPr txBox="1">
            <a:spLocks/>
          </p:cNvSpPr>
          <p:nvPr/>
        </p:nvSpPr>
        <p:spPr>
          <a:xfrm>
            <a:off x="8688654" y="3366417"/>
            <a:ext cx="3779520" cy="1603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TW" altLang="en-US" sz="4000" dirty="0"/>
              <a:t>捷克菜</a:t>
            </a:r>
            <a:endParaRPr lang="en-US" altLang="zh-TW" sz="4000" dirty="0"/>
          </a:p>
          <a:p>
            <a:pPr algn="ctr"/>
            <a:r>
              <a:rPr lang="en-US" altLang="zh-TW" sz="35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Jiékècài</a:t>
            </a:r>
            <a:endParaRPr lang="en-US" altLang="zh-TW" sz="3500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  <a:p>
            <a:pPr algn="ctr"/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新細明體" panose="02020500000000000000" pitchFamily="18" charset="-120"/>
                <a:cs typeface="+mn-cs"/>
              </a:rPr>
              <a:t>Czech</a:t>
            </a:r>
            <a:r>
              <a:rPr lang="en-US" altLang="zh-TW" sz="32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3200" b="0" i="0" dirty="0">
                <a:effectLst/>
                <a:latin typeface="Roboto" panose="02000000000000000000" pitchFamily="2" charset="0"/>
              </a:rPr>
              <a:t>food</a:t>
            </a:r>
            <a:endParaRPr lang="en-US" altLang="zh-TW" sz="3200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67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早上，上午，中午，下午，晚上 - YouTube">
            <a:extLst>
              <a:ext uri="{FF2B5EF4-FFF2-40B4-BE49-F238E27FC236}">
                <a16:creationId xmlns:a16="http://schemas.microsoft.com/office/drawing/2014/main" id="{BE886B52-E852-F2F5-9AC2-EA51315D78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9" t="11408" r="4667" b="20296"/>
          <a:stretch/>
        </p:blipFill>
        <p:spPr bwMode="auto">
          <a:xfrm>
            <a:off x="716280" y="-82572"/>
            <a:ext cx="8788400" cy="376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E9327B48-009B-6F6F-BF38-D87B09955E9C}"/>
              </a:ext>
            </a:extLst>
          </p:cNvPr>
          <p:cNvSpPr txBox="1"/>
          <p:nvPr/>
        </p:nvSpPr>
        <p:spPr>
          <a:xfrm>
            <a:off x="9816108" y="2755630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半夜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82691CE-0EC3-5469-42D8-531EA6AF44B8}"/>
              </a:ext>
            </a:extLst>
          </p:cNvPr>
          <p:cNvSpPr txBox="1"/>
          <p:nvPr/>
        </p:nvSpPr>
        <p:spPr>
          <a:xfrm>
            <a:off x="9694188" y="2376138"/>
            <a:ext cx="1866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12 am – 6 am</a:t>
            </a:r>
            <a:endParaRPr lang="zh-TW" altLang="en-US" sz="24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8CB38325-73E0-52D5-EB0A-D8D28C3BBE1C}"/>
              </a:ext>
            </a:extLst>
          </p:cNvPr>
          <p:cNvSpPr txBox="1"/>
          <p:nvPr/>
        </p:nvSpPr>
        <p:spPr>
          <a:xfrm>
            <a:off x="541084" y="3723093"/>
            <a:ext cx="19913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zǎoshang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74C390B9-A10A-8920-F500-DF2E0CCCB4E1}"/>
              </a:ext>
            </a:extLst>
          </p:cNvPr>
          <p:cNvSpPr txBox="1"/>
          <p:nvPr/>
        </p:nvSpPr>
        <p:spPr>
          <a:xfrm>
            <a:off x="9847516" y="3723094"/>
            <a:ext cx="15595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32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bànyè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F43A22D2-7D09-3D57-2676-EDEED0400F9C}"/>
              </a:ext>
            </a:extLst>
          </p:cNvPr>
          <p:cNvSpPr txBox="1"/>
          <p:nvPr/>
        </p:nvSpPr>
        <p:spPr>
          <a:xfrm>
            <a:off x="7528432" y="3723094"/>
            <a:ext cx="20727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32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wǎnshang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FD067279-2259-D17B-7E92-3D2388A75B4E}"/>
              </a:ext>
            </a:extLst>
          </p:cNvPr>
          <p:cNvSpPr txBox="1"/>
          <p:nvPr/>
        </p:nvSpPr>
        <p:spPr>
          <a:xfrm>
            <a:off x="6032500" y="3723094"/>
            <a:ext cx="15595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32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xiàwǔ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1E707039-94E8-4FDD-0B62-EDD05763F9DC}"/>
              </a:ext>
            </a:extLst>
          </p:cNvPr>
          <p:cNvSpPr txBox="1"/>
          <p:nvPr/>
        </p:nvSpPr>
        <p:spPr>
          <a:xfrm>
            <a:off x="4272216" y="3724619"/>
            <a:ext cx="18440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32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zhōngwǔ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674FE6B0-9584-036B-A41E-21292C38F26A}"/>
              </a:ext>
            </a:extLst>
          </p:cNvPr>
          <p:cNvSpPr txBox="1"/>
          <p:nvPr/>
        </p:nvSpPr>
        <p:spPr>
          <a:xfrm>
            <a:off x="2458720" y="3723094"/>
            <a:ext cx="18440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32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shàngwǔ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485D8FEC-298E-5729-951F-836907D06D99}"/>
              </a:ext>
            </a:extLst>
          </p:cNvPr>
          <p:cNvSpPr txBox="1"/>
          <p:nvPr/>
        </p:nvSpPr>
        <p:spPr>
          <a:xfrm>
            <a:off x="541084" y="4188480"/>
            <a:ext cx="36245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3200" b="0" i="0" dirty="0">
                <a:effectLst/>
                <a:latin typeface="Roboto" panose="02000000000000000000" pitchFamily="2" charset="0"/>
              </a:rPr>
              <a:t>Morning</a:t>
            </a:r>
            <a:endParaRPr lang="zh-TW" altLang="en-US" sz="3200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AFD1EE70-80BE-C91E-A101-2AE3FC81F9A1}"/>
              </a:ext>
            </a:extLst>
          </p:cNvPr>
          <p:cNvSpPr txBox="1"/>
          <p:nvPr/>
        </p:nvSpPr>
        <p:spPr>
          <a:xfrm>
            <a:off x="9847516" y="4188481"/>
            <a:ext cx="18389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3200" b="0" i="0" dirty="0">
                <a:effectLst/>
                <a:latin typeface="Roboto" panose="02000000000000000000" pitchFamily="2" charset="0"/>
              </a:rPr>
              <a:t>midnight</a:t>
            </a:r>
            <a:endParaRPr lang="zh-TW" altLang="en-US" sz="3200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2A52B433-EB0A-DAE4-CE96-DA4254DE528C}"/>
              </a:ext>
            </a:extLst>
          </p:cNvPr>
          <p:cNvSpPr txBox="1"/>
          <p:nvPr/>
        </p:nvSpPr>
        <p:spPr>
          <a:xfrm>
            <a:off x="7762240" y="4188481"/>
            <a:ext cx="18389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3200" b="0" i="0" dirty="0">
                <a:effectLst/>
                <a:latin typeface="Roboto" panose="02000000000000000000" pitchFamily="2" charset="0"/>
              </a:rPr>
              <a:t>At night</a:t>
            </a:r>
            <a:endParaRPr lang="zh-TW" altLang="en-US" sz="3200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EA45D5F6-A15C-81F2-6E3B-6311ED969839}"/>
              </a:ext>
            </a:extLst>
          </p:cNvPr>
          <p:cNvSpPr txBox="1"/>
          <p:nvPr/>
        </p:nvSpPr>
        <p:spPr>
          <a:xfrm>
            <a:off x="5768532" y="4188481"/>
            <a:ext cx="20874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3200" b="0" i="0" dirty="0">
                <a:effectLst/>
                <a:latin typeface="Roboto" panose="02000000000000000000" pitchFamily="2" charset="0"/>
              </a:rPr>
              <a:t>Afternoon</a:t>
            </a:r>
            <a:endParaRPr lang="zh-TW" altLang="en-US" sz="3200" dirty="0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09824408-EF13-AC82-08E5-B4BB6B01C66F}"/>
              </a:ext>
            </a:extLst>
          </p:cNvPr>
          <p:cNvSpPr txBox="1"/>
          <p:nvPr/>
        </p:nvSpPr>
        <p:spPr>
          <a:xfrm>
            <a:off x="4135376" y="4212718"/>
            <a:ext cx="18440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3200" b="0" i="0" dirty="0">
                <a:effectLst/>
                <a:latin typeface="Roboto" panose="02000000000000000000" pitchFamily="2" charset="0"/>
              </a:rPr>
              <a:t>Midday</a:t>
            </a:r>
            <a:endParaRPr lang="zh-TW" altLang="en-US" sz="3200" dirty="0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DAF438E3-4BBD-9781-2920-ECFB79805D86}"/>
              </a:ext>
            </a:extLst>
          </p:cNvPr>
          <p:cNvSpPr txBox="1"/>
          <p:nvPr/>
        </p:nvSpPr>
        <p:spPr>
          <a:xfrm>
            <a:off x="10068612" y="5034600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宵夜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98E67F4B-71DE-30B9-4AC2-E996078673C7}"/>
              </a:ext>
            </a:extLst>
          </p:cNvPr>
          <p:cNvSpPr txBox="1"/>
          <p:nvPr/>
        </p:nvSpPr>
        <p:spPr>
          <a:xfrm>
            <a:off x="9485756" y="5695247"/>
            <a:ext cx="25882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xiāoyè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73DC2D0D-B441-28FD-4598-CC283CA601E0}"/>
              </a:ext>
            </a:extLst>
          </p:cNvPr>
          <p:cNvSpPr txBox="1"/>
          <p:nvPr/>
        </p:nvSpPr>
        <p:spPr>
          <a:xfrm>
            <a:off x="9752049" y="6200083"/>
            <a:ext cx="1838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0" i="0" dirty="0">
                <a:effectLst/>
                <a:latin typeface="Roboto" panose="02000000000000000000" pitchFamily="2" charset="0"/>
              </a:rPr>
              <a:t>supper</a:t>
            </a:r>
            <a:endParaRPr lang="zh-TW" altLang="en-US" sz="2800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7367F948-120A-FE2E-4615-93057773702F}"/>
              </a:ext>
            </a:extLst>
          </p:cNvPr>
          <p:cNvSpPr txBox="1"/>
          <p:nvPr/>
        </p:nvSpPr>
        <p:spPr>
          <a:xfrm>
            <a:off x="7707046" y="5024979"/>
            <a:ext cx="1980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>
                <a:latin typeface="標楷體" panose="03000509000000000000" pitchFamily="65" charset="-120"/>
                <a:ea typeface="標楷體" panose="03000509000000000000" pitchFamily="65" charset="-120"/>
              </a:rPr>
              <a:t>晚饭</a:t>
            </a:r>
            <a:r>
              <a:rPr lang="en-US" altLang="zh-TW" sz="400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餐</a:t>
            </a: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84391060-48E5-4AF0-6155-6027DA42710F}"/>
              </a:ext>
            </a:extLst>
          </p:cNvPr>
          <p:cNvSpPr txBox="1"/>
          <p:nvPr/>
        </p:nvSpPr>
        <p:spPr>
          <a:xfrm>
            <a:off x="7528432" y="5813872"/>
            <a:ext cx="25882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wǎnfàn</a:t>
            </a:r>
            <a:r>
              <a:rPr lang="en-US" altLang="zh-TW" sz="28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/</a:t>
            </a:r>
            <a:r>
              <a:rPr lang="en-US" altLang="zh-TW" sz="28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cān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BD825BAF-A26A-C517-82A0-36C9F858E79F}"/>
              </a:ext>
            </a:extLst>
          </p:cNvPr>
          <p:cNvSpPr txBox="1"/>
          <p:nvPr/>
        </p:nvSpPr>
        <p:spPr>
          <a:xfrm>
            <a:off x="7831685" y="6200084"/>
            <a:ext cx="1838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0" i="0" dirty="0">
                <a:effectLst/>
                <a:latin typeface="Roboto" panose="02000000000000000000" pitchFamily="2" charset="0"/>
              </a:rPr>
              <a:t>Dinner</a:t>
            </a:r>
            <a:endParaRPr lang="zh-TW" altLang="en-US" sz="2800" dirty="0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8E739856-F9E3-1438-31BB-7C8A4EEE96EA}"/>
              </a:ext>
            </a:extLst>
          </p:cNvPr>
          <p:cNvSpPr txBox="1"/>
          <p:nvPr/>
        </p:nvSpPr>
        <p:spPr>
          <a:xfrm>
            <a:off x="5923057" y="5024979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下午茶</a:t>
            </a: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AF82A1A2-8266-4675-7882-C060E6FD47DD}"/>
              </a:ext>
            </a:extLst>
          </p:cNvPr>
          <p:cNvSpPr txBox="1"/>
          <p:nvPr/>
        </p:nvSpPr>
        <p:spPr>
          <a:xfrm>
            <a:off x="5442369" y="5604771"/>
            <a:ext cx="25882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xiàwǔchá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230543FB-281B-67BC-835D-6E98CBB2D393}"/>
              </a:ext>
            </a:extLst>
          </p:cNvPr>
          <p:cNvSpPr txBox="1"/>
          <p:nvPr/>
        </p:nvSpPr>
        <p:spPr>
          <a:xfrm>
            <a:off x="5644771" y="6200084"/>
            <a:ext cx="25350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0" i="0" dirty="0">
                <a:effectLst/>
                <a:latin typeface="Roboto" panose="02000000000000000000" pitchFamily="2" charset="0"/>
              </a:rPr>
              <a:t>Afternoon tea</a:t>
            </a:r>
            <a:endParaRPr lang="zh-TW" altLang="en-US" sz="2800" dirty="0"/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2BC25A0A-EE20-428C-6CA1-50EF6FA86AC5}"/>
              </a:ext>
            </a:extLst>
          </p:cNvPr>
          <p:cNvSpPr txBox="1"/>
          <p:nvPr/>
        </p:nvSpPr>
        <p:spPr>
          <a:xfrm>
            <a:off x="4003919" y="5024979"/>
            <a:ext cx="1980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>
                <a:latin typeface="標楷體" panose="03000509000000000000" pitchFamily="65" charset="-120"/>
                <a:ea typeface="標楷體" panose="03000509000000000000" pitchFamily="65" charset="-120"/>
              </a:rPr>
              <a:t>午饭</a:t>
            </a:r>
            <a:r>
              <a:rPr lang="en-US" altLang="zh-TW" sz="400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餐</a:t>
            </a: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F0C0C599-F288-2D20-1819-7B9E128D3468}"/>
              </a:ext>
            </a:extLst>
          </p:cNvPr>
          <p:cNvSpPr txBox="1"/>
          <p:nvPr/>
        </p:nvSpPr>
        <p:spPr>
          <a:xfrm>
            <a:off x="3655676" y="5813872"/>
            <a:ext cx="25882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wǔfàn</a:t>
            </a:r>
            <a:r>
              <a:rPr lang="en-US" altLang="zh-TW" sz="28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/</a:t>
            </a:r>
            <a:r>
              <a:rPr lang="en-US" altLang="zh-TW" sz="28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cān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59F16F78-BBE3-0855-2ED6-DD061C988E02}"/>
              </a:ext>
            </a:extLst>
          </p:cNvPr>
          <p:cNvSpPr txBox="1"/>
          <p:nvPr/>
        </p:nvSpPr>
        <p:spPr>
          <a:xfrm>
            <a:off x="4014202" y="6200083"/>
            <a:ext cx="1838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0" i="0" dirty="0">
                <a:effectLst/>
                <a:latin typeface="Roboto" panose="02000000000000000000" pitchFamily="2" charset="0"/>
              </a:rPr>
              <a:t>Lunch</a:t>
            </a:r>
            <a:endParaRPr lang="zh-TW" altLang="en-US" sz="2800" dirty="0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81F41400-0C1D-24A4-355A-71E902B82F80}"/>
              </a:ext>
            </a:extLst>
          </p:cNvPr>
          <p:cNvSpPr txBox="1"/>
          <p:nvPr/>
        </p:nvSpPr>
        <p:spPr>
          <a:xfrm>
            <a:off x="2315193" y="5024979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早午餐</a:t>
            </a: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3615B6FB-3906-C357-6F55-AC2227AFE5E9}"/>
              </a:ext>
            </a:extLst>
          </p:cNvPr>
          <p:cNvSpPr txBox="1"/>
          <p:nvPr/>
        </p:nvSpPr>
        <p:spPr>
          <a:xfrm>
            <a:off x="1829666" y="5587782"/>
            <a:ext cx="25882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zǎo</a:t>
            </a:r>
            <a:r>
              <a:rPr lang="en-US" altLang="zh-TW" sz="28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28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wǔcān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B2BE9814-FEA7-C9D3-C032-58F2F941F0AD}"/>
              </a:ext>
            </a:extLst>
          </p:cNvPr>
          <p:cNvSpPr txBox="1"/>
          <p:nvPr/>
        </p:nvSpPr>
        <p:spPr>
          <a:xfrm>
            <a:off x="2268496" y="6200083"/>
            <a:ext cx="1838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0" i="0" dirty="0">
                <a:effectLst/>
                <a:latin typeface="Roboto" panose="02000000000000000000" pitchFamily="2" charset="0"/>
              </a:rPr>
              <a:t>Brunch</a:t>
            </a:r>
            <a:endParaRPr lang="zh-TW" altLang="en-US" sz="2800" dirty="0"/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C35E4E26-3E88-7EFD-29E5-07A590B24030}"/>
              </a:ext>
            </a:extLst>
          </p:cNvPr>
          <p:cNvSpPr txBox="1"/>
          <p:nvPr/>
        </p:nvSpPr>
        <p:spPr>
          <a:xfrm>
            <a:off x="310434" y="5034600"/>
            <a:ext cx="1980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>
                <a:latin typeface="標楷體" panose="03000509000000000000" pitchFamily="65" charset="-120"/>
                <a:ea typeface="標楷體" panose="03000509000000000000" pitchFamily="65" charset="-120"/>
              </a:rPr>
              <a:t>早饭</a:t>
            </a:r>
            <a:r>
              <a:rPr lang="en-US" altLang="zh-TW" sz="400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餐</a:t>
            </a: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76095F24-F6DE-4A86-FF70-F7B0879BC186}"/>
              </a:ext>
            </a:extLst>
          </p:cNvPr>
          <p:cNvSpPr txBox="1"/>
          <p:nvPr/>
        </p:nvSpPr>
        <p:spPr>
          <a:xfrm>
            <a:off x="-22265" y="5821946"/>
            <a:ext cx="25882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zǎofàn</a:t>
            </a:r>
            <a:r>
              <a:rPr lang="en-US" altLang="zh-TW" sz="28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/</a:t>
            </a:r>
            <a:r>
              <a:rPr lang="en-US" altLang="zh-TW" sz="28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cān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72A957E9-F707-55D0-28CC-59B27F653FAD}"/>
              </a:ext>
            </a:extLst>
          </p:cNvPr>
          <p:cNvSpPr txBox="1"/>
          <p:nvPr/>
        </p:nvSpPr>
        <p:spPr>
          <a:xfrm>
            <a:off x="408006" y="6200083"/>
            <a:ext cx="1838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0" i="0" dirty="0">
                <a:effectLst/>
                <a:latin typeface="Roboto" panose="02000000000000000000" pitchFamily="2" charset="0"/>
              </a:rPr>
              <a:t>Breakfast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79344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: 圓角 26">
            <a:extLst>
              <a:ext uri="{FF2B5EF4-FFF2-40B4-BE49-F238E27FC236}">
                <a16:creationId xmlns:a16="http://schemas.microsoft.com/office/drawing/2014/main" id="{965ACEA1-1EC4-42FB-8736-DE878E22DDFE}"/>
              </a:ext>
            </a:extLst>
          </p:cNvPr>
          <p:cNvSpPr/>
          <p:nvPr/>
        </p:nvSpPr>
        <p:spPr>
          <a:xfrm>
            <a:off x="0" y="4856762"/>
            <a:ext cx="12074046" cy="20012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65859D35-86C6-347C-7951-FA919170BD37}"/>
              </a:ext>
            </a:extLst>
          </p:cNvPr>
          <p:cNvSpPr/>
          <p:nvPr/>
        </p:nvSpPr>
        <p:spPr>
          <a:xfrm>
            <a:off x="9133840" y="0"/>
            <a:ext cx="2940206" cy="47757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1A02FF5-6B59-60A8-37FE-03642B08A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522"/>
            <a:ext cx="10515600" cy="1325563"/>
          </a:xfrm>
        </p:spPr>
        <p:txBody>
          <a:bodyPr/>
          <a:lstStyle/>
          <a:p>
            <a:r>
              <a:rPr lang="zh-TW" altLang="en-US"/>
              <a:t>怎么样 </a:t>
            </a:r>
            <a:r>
              <a:rPr lang="en-US" altLang="zh-TW" sz="40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zěnmeyàng</a:t>
            </a:r>
            <a:br>
              <a:rPr lang="en-US" altLang="zh-TW" sz="40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</a:br>
            <a:r>
              <a:rPr lang="en-US" altLang="zh-TW" sz="3200" b="0" i="0" dirty="0">
                <a:effectLst/>
                <a:latin typeface="Roboto" panose="02000000000000000000" pitchFamily="2" charset="0"/>
              </a:rPr>
              <a:t>Is it O.K.?  How is that?  How does that sound?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60F57B3-6E9D-265A-89CC-39C07E06D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48331"/>
            <a:ext cx="9029014" cy="3173733"/>
          </a:xfrm>
        </p:spPr>
        <p:txBody>
          <a:bodyPr>
            <a:normAutofit/>
          </a:bodyPr>
          <a:lstStyle/>
          <a:p>
            <a:r>
              <a:rPr lang="zh-TW" altLang="en-US" sz="3600"/>
              <a:t>我们</a:t>
            </a:r>
            <a:r>
              <a:rPr lang="zh-TW" altLang="en-US" sz="3600" u="sng"/>
              <a:t>晚餐</a:t>
            </a:r>
            <a:r>
              <a:rPr lang="zh-TW" altLang="en-US" sz="3600"/>
              <a:t>吃</a:t>
            </a:r>
            <a:r>
              <a:rPr lang="zh-TW" altLang="en-US" sz="3600" u="sng"/>
              <a:t>中国菜</a:t>
            </a:r>
            <a:r>
              <a:rPr lang="zh-TW" altLang="en-US" sz="3600"/>
              <a:t>怎么样？</a:t>
            </a:r>
            <a:endParaRPr lang="en-US" altLang="zh-TW" sz="3600" dirty="0"/>
          </a:p>
          <a:p>
            <a:pPr marL="0" indent="0">
              <a:buNone/>
            </a:pPr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Wǒmen</a:t>
            </a:r>
            <a:r>
              <a:rPr lang="zh-TW" altLang="en-US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wǎncān</a:t>
            </a:r>
            <a:r>
              <a:rPr lang="en-US" altLang="zh-TW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chī</a:t>
            </a:r>
            <a:r>
              <a:rPr lang="en-US" altLang="zh-TW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zhōngguócài</a:t>
            </a:r>
            <a:r>
              <a:rPr lang="en-US" altLang="zh-TW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zěnmeyàng</a:t>
            </a:r>
            <a:r>
              <a:rPr lang="zh-TW" altLang="en-US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？</a:t>
            </a:r>
            <a:endParaRPr lang="en-US" altLang="zh-TW" sz="4000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en-US" altLang="zh-TW" dirty="0"/>
              <a:t>How about we have Chinese food for dinner?</a:t>
            </a:r>
          </a:p>
          <a:p>
            <a:pPr marL="0" indent="0">
              <a:buNone/>
            </a:pPr>
            <a:endParaRPr lang="en-US" altLang="zh-TW" dirty="0"/>
          </a:p>
          <a:p>
            <a:r>
              <a:rPr lang="zh-TW" altLang="en-US" sz="3600" dirty="0"/>
              <a:t>好</a:t>
            </a:r>
            <a:r>
              <a:rPr lang="en-US" altLang="zh-TW" sz="3600" dirty="0"/>
              <a:t>/</a:t>
            </a:r>
            <a:r>
              <a:rPr lang="zh-TW" altLang="en-US" sz="3600" dirty="0"/>
              <a:t>不好。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E06197FC-842F-C0A4-F41F-BCCFFBBB831D}"/>
              </a:ext>
            </a:extLst>
          </p:cNvPr>
          <p:cNvSpPr txBox="1"/>
          <p:nvPr/>
        </p:nvSpPr>
        <p:spPr>
          <a:xfrm>
            <a:off x="10068612" y="5034600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宵夜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99B10305-C042-7286-56DC-16F114A8AFC0}"/>
              </a:ext>
            </a:extLst>
          </p:cNvPr>
          <p:cNvSpPr txBox="1"/>
          <p:nvPr/>
        </p:nvSpPr>
        <p:spPr>
          <a:xfrm>
            <a:off x="9485756" y="5695247"/>
            <a:ext cx="25882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xiāoyè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3982C9AA-E6FE-738E-A289-31ED7B76584B}"/>
              </a:ext>
            </a:extLst>
          </p:cNvPr>
          <p:cNvSpPr txBox="1"/>
          <p:nvPr/>
        </p:nvSpPr>
        <p:spPr>
          <a:xfrm>
            <a:off x="9752049" y="6200083"/>
            <a:ext cx="1838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0" i="0" dirty="0">
                <a:effectLst/>
                <a:latin typeface="Roboto" panose="02000000000000000000" pitchFamily="2" charset="0"/>
              </a:rPr>
              <a:t>supper</a:t>
            </a:r>
            <a:endParaRPr lang="zh-TW" altLang="en-US" sz="28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6CD2FA11-9825-890E-D480-1D312D98186C}"/>
              </a:ext>
            </a:extLst>
          </p:cNvPr>
          <p:cNvSpPr txBox="1"/>
          <p:nvPr/>
        </p:nvSpPr>
        <p:spPr>
          <a:xfrm>
            <a:off x="7707046" y="5024979"/>
            <a:ext cx="1980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>
                <a:latin typeface="標楷體" panose="03000509000000000000" pitchFamily="65" charset="-120"/>
                <a:ea typeface="標楷體" panose="03000509000000000000" pitchFamily="65" charset="-120"/>
              </a:rPr>
              <a:t>晚饭</a:t>
            </a:r>
            <a:r>
              <a:rPr lang="en-US" altLang="zh-TW" sz="400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餐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72938260-1BFB-A5DF-9D67-7509A997B756}"/>
              </a:ext>
            </a:extLst>
          </p:cNvPr>
          <p:cNvSpPr txBox="1"/>
          <p:nvPr/>
        </p:nvSpPr>
        <p:spPr>
          <a:xfrm>
            <a:off x="7528432" y="5813872"/>
            <a:ext cx="25882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wǎnfàn</a:t>
            </a:r>
            <a:r>
              <a:rPr lang="en-US" altLang="zh-TW" sz="28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/</a:t>
            </a:r>
            <a:r>
              <a:rPr lang="en-US" altLang="zh-TW" sz="28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cān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77AE51EC-2A6B-9F67-13DD-D624DE4E33FE}"/>
              </a:ext>
            </a:extLst>
          </p:cNvPr>
          <p:cNvSpPr txBox="1"/>
          <p:nvPr/>
        </p:nvSpPr>
        <p:spPr>
          <a:xfrm>
            <a:off x="7831685" y="6200084"/>
            <a:ext cx="1838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0" i="0" dirty="0">
                <a:effectLst/>
                <a:latin typeface="Roboto" panose="02000000000000000000" pitchFamily="2" charset="0"/>
              </a:rPr>
              <a:t>Dinner</a:t>
            </a:r>
            <a:endParaRPr lang="zh-TW" altLang="en-US" sz="2800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4FE8657-0E5A-C141-F67D-47437E4AC3C4}"/>
              </a:ext>
            </a:extLst>
          </p:cNvPr>
          <p:cNvSpPr txBox="1"/>
          <p:nvPr/>
        </p:nvSpPr>
        <p:spPr>
          <a:xfrm>
            <a:off x="5923057" y="5024979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下午茶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D38CB56A-3B99-7D83-9A67-A01A40542823}"/>
              </a:ext>
            </a:extLst>
          </p:cNvPr>
          <p:cNvSpPr txBox="1"/>
          <p:nvPr/>
        </p:nvSpPr>
        <p:spPr>
          <a:xfrm>
            <a:off x="5442369" y="5604771"/>
            <a:ext cx="25882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xiàwǔchá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7D3A46A1-B7C6-A769-4255-0C01E57D75EC}"/>
              </a:ext>
            </a:extLst>
          </p:cNvPr>
          <p:cNvSpPr txBox="1"/>
          <p:nvPr/>
        </p:nvSpPr>
        <p:spPr>
          <a:xfrm>
            <a:off x="5644771" y="6200084"/>
            <a:ext cx="25350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0" i="0" dirty="0">
                <a:effectLst/>
                <a:latin typeface="Roboto" panose="02000000000000000000" pitchFamily="2" charset="0"/>
              </a:rPr>
              <a:t>Afternoon tea</a:t>
            </a:r>
            <a:endParaRPr lang="zh-TW" altLang="en-US" sz="2800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A71C2022-4CA5-B93C-CC80-A3371E0F2C3C}"/>
              </a:ext>
            </a:extLst>
          </p:cNvPr>
          <p:cNvSpPr txBox="1"/>
          <p:nvPr/>
        </p:nvSpPr>
        <p:spPr>
          <a:xfrm>
            <a:off x="4003919" y="5024979"/>
            <a:ext cx="1980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>
                <a:latin typeface="標楷體" panose="03000509000000000000" pitchFamily="65" charset="-120"/>
                <a:ea typeface="標楷體" panose="03000509000000000000" pitchFamily="65" charset="-120"/>
              </a:rPr>
              <a:t>午饭</a:t>
            </a:r>
            <a:r>
              <a:rPr lang="en-US" altLang="zh-TW" sz="400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餐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12FAAFE6-D6E0-6AD0-53E2-B6A05E95F50D}"/>
              </a:ext>
            </a:extLst>
          </p:cNvPr>
          <p:cNvSpPr txBox="1"/>
          <p:nvPr/>
        </p:nvSpPr>
        <p:spPr>
          <a:xfrm>
            <a:off x="3655676" y="5813872"/>
            <a:ext cx="25882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wǔfàn</a:t>
            </a:r>
            <a:r>
              <a:rPr lang="en-US" altLang="zh-TW" sz="28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/</a:t>
            </a:r>
            <a:r>
              <a:rPr lang="en-US" altLang="zh-TW" sz="28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cān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A08FAB7F-8939-8B3A-57B3-F1A33B70B57D}"/>
              </a:ext>
            </a:extLst>
          </p:cNvPr>
          <p:cNvSpPr txBox="1"/>
          <p:nvPr/>
        </p:nvSpPr>
        <p:spPr>
          <a:xfrm>
            <a:off x="4014202" y="6200083"/>
            <a:ext cx="1838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0" i="0" dirty="0">
                <a:effectLst/>
                <a:latin typeface="Roboto" panose="02000000000000000000" pitchFamily="2" charset="0"/>
              </a:rPr>
              <a:t>Lunch</a:t>
            </a:r>
            <a:endParaRPr lang="zh-TW" altLang="en-US" sz="2800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1FD5351A-FF0E-55C6-C37F-EBE32314DF22}"/>
              </a:ext>
            </a:extLst>
          </p:cNvPr>
          <p:cNvSpPr txBox="1"/>
          <p:nvPr/>
        </p:nvSpPr>
        <p:spPr>
          <a:xfrm>
            <a:off x="2315193" y="5024979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早午餐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EDCCCD89-7E5B-2719-911C-5BB33066AA64}"/>
              </a:ext>
            </a:extLst>
          </p:cNvPr>
          <p:cNvSpPr txBox="1"/>
          <p:nvPr/>
        </p:nvSpPr>
        <p:spPr>
          <a:xfrm>
            <a:off x="1829666" y="5587782"/>
            <a:ext cx="25882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zǎo</a:t>
            </a:r>
            <a:r>
              <a:rPr lang="en-US" altLang="zh-TW" sz="28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28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wǔcān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7355CBBD-76A4-AA3C-243A-1E83F04F0499}"/>
              </a:ext>
            </a:extLst>
          </p:cNvPr>
          <p:cNvSpPr txBox="1"/>
          <p:nvPr/>
        </p:nvSpPr>
        <p:spPr>
          <a:xfrm>
            <a:off x="2268496" y="6200083"/>
            <a:ext cx="1838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0" i="0" dirty="0">
                <a:effectLst/>
                <a:latin typeface="Roboto" panose="02000000000000000000" pitchFamily="2" charset="0"/>
              </a:rPr>
              <a:t>Brunch</a:t>
            </a:r>
            <a:endParaRPr lang="zh-TW" altLang="en-US" sz="2800" dirty="0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761B9068-ED1E-1A84-C325-240719FB0955}"/>
              </a:ext>
            </a:extLst>
          </p:cNvPr>
          <p:cNvSpPr txBox="1"/>
          <p:nvPr/>
        </p:nvSpPr>
        <p:spPr>
          <a:xfrm>
            <a:off x="310434" y="5034600"/>
            <a:ext cx="1980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>
                <a:latin typeface="標楷體" panose="03000509000000000000" pitchFamily="65" charset="-120"/>
                <a:ea typeface="標楷體" panose="03000509000000000000" pitchFamily="65" charset="-120"/>
              </a:rPr>
              <a:t>早饭</a:t>
            </a:r>
            <a:r>
              <a:rPr lang="en-US" altLang="zh-TW" sz="400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餐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F34FAFE4-7EDF-F615-F094-1164AA0F1652}"/>
              </a:ext>
            </a:extLst>
          </p:cNvPr>
          <p:cNvSpPr txBox="1"/>
          <p:nvPr/>
        </p:nvSpPr>
        <p:spPr>
          <a:xfrm>
            <a:off x="-22265" y="5821946"/>
            <a:ext cx="25882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zǎofàn</a:t>
            </a:r>
            <a:r>
              <a:rPr lang="en-US" altLang="zh-TW" sz="28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/</a:t>
            </a:r>
            <a:r>
              <a:rPr lang="en-US" altLang="zh-TW" sz="28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cān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7177463B-5747-6E29-3577-FAC6B578787B}"/>
              </a:ext>
            </a:extLst>
          </p:cNvPr>
          <p:cNvSpPr txBox="1"/>
          <p:nvPr/>
        </p:nvSpPr>
        <p:spPr>
          <a:xfrm>
            <a:off x="408006" y="6200083"/>
            <a:ext cx="1838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0" i="0" dirty="0">
                <a:effectLst/>
                <a:latin typeface="Roboto" panose="02000000000000000000" pitchFamily="2" charset="0"/>
              </a:rPr>
              <a:t>Breakfast</a:t>
            </a:r>
            <a:endParaRPr lang="zh-TW" altLang="en-US" sz="2800" dirty="0"/>
          </a:p>
        </p:txBody>
      </p:sp>
      <p:sp>
        <p:nvSpPr>
          <p:cNvPr id="22" name="標題 1">
            <a:extLst>
              <a:ext uri="{FF2B5EF4-FFF2-40B4-BE49-F238E27FC236}">
                <a16:creationId xmlns:a16="http://schemas.microsoft.com/office/drawing/2014/main" id="{BB90516D-08BB-BCF6-6724-CEFBBA6FBFF2}"/>
              </a:ext>
            </a:extLst>
          </p:cNvPr>
          <p:cNvSpPr txBox="1">
            <a:spLocks/>
          </p:cNvSpPr>
          <p:nvPr/>
        </p:nvSpPr>
        <p:spPr>
          <a:xfrm>
            <a:off x="8595360" y="-54400"/>
            <a:ext cx="3977640" cy="1619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TW" altLang="en-US" sz="4000" dirty="0"/>
              <a:t>中国菜 </a:t>
            </a:r>
            <a:endParaRPr lang="en-US" altLang="zh-TW" sz="4000" dirty="0"/>
          </a:p>
          <a:p>
            <a:pPr algn="ctr"/>
            <a:r>
              <a:rPr lang="en-US" altLang="zh-TW" sz="32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Zhōngguócài</a:t>
            </a:r>
            <a:endParaRPr lang="en-US" altLang="zh-TW" sz="3200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  <a:p>
            <a:pPr algn="ctr"/>
            <a:r>
              <a:rPr lang="en-US" altLang="zh-TW" sz="3200" b="0" i="0" dirty="0">
                <a:effectLst/>
                <a:latin typeface="Roboto" panose="02000000000000000000" pitchFamily="2" charset="0"/>
              </a:rPr>
              <a:t>Chinese food</a:t>
            </a:r>
          </a:p>
        </p:txBody>
      </p:sp>
      <p:sp>
        <p:nvSpPr>
          <p:cNvPr id="23" name="標題 1">
            <a:extLst>
              <a:ext uri="{FF2B5EF4-FFF2-40B4-BE49-F238E27FC236}">
                <a16:creationId xmlns:a16="http://schemas.microsoft.com/office/drawing/2014/main" id="{CF733369-704D-6812-1E77-9F75C078E327}"/>
              </a:ext>
            </a:extLst>
          </p:cNvPr>
          <p:cNvSpPr txBox="1">
            <a:spLocks/>
          </p:cNvSpPr>
          <p:nvPr/>
        </p:nvSpPr>
        <p:spPr>
          <a:xfrm>
            <a:off x="8781769" y="3184713"/>
            <a:ext cx="3779520" cy="1603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TW" altLang="en-US" sz="4000" dirty="0"/>
              <a:t>英国菜</a:t>
            </a:r>
            <a:endParaRPr lang="en-US" altLang="zh-TW" sz="4000" dirty="0"/>
          </a:p>
          <a:p>
            <a:pPr algn="ctr"/>
            <a:r>
              <a:rPr lang="en-US" altLang="zh-TW" sz="32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Yīngguócài</a:t>
            </a:r>
            <a:endParaRPr lang="en-US" altLang="zh-TW" sz="3200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  <a:p>
            <a:pPr algn="ctr"/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新細明體" panose="02020500000000000000" pitchFamily="18" charset="-120"/>
                <a:cs typeface="+mn-cs"/>
              </a:rPr>
              <a:t>British </a:t>
            </a:r>
            <a:r>
              <a:rPr lang="en-US" altLang="zh-TW" sz="3200" b="0" i="0" dirty="0">
                <a:effectLst/>
                <a:latin typeface="Roboto" panose="02000000000000000000" pitchFamily="2" charset="0"/>
              </a:rPr>
              <a:t>food</a:t>
            </a:r>
            <a:endParaRPr lang="en-US" altLang="zh-TW" sz="3200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24" name="標題 1">
            <a:extLst>
              <a:ext uri="{FF2B5EF4-FFF2-40B4-BE49-F238E27FC236}">
                <a16:creationId xmlns:a16="http://schemas.microsoft.com/office/drawing/2014/main" id="{14151A4F-239F-607B-5580-9C70750CC1EC}"/>
              </a:ext>
            </a:extLst>
          </p:cNvPr>
          <p:cNvSpPr txBox="1">
            <a:spLocks/>
          </p:cNvSpPr>
          <p:nvPr/>
        </p:nvSpPr>
        <p:spPr>
          <a:xfrm>
            <a:off x="8688654" y="1548332"/>
            <a:ext cx="3779520" cy="1603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TW" altLang="en-US" sz="4000" dirty="0"/>
              <a:t>捷克菜</a:t>
            </a:r>
            <a:endParaRPr lang="en-US" altLang="zh-TW" sz="4000" dirty="0"/>
          </a:p>
          <a:p>
            <a:pPr algn="ctr"/>
            <a:r>
              <a:rPr lang="en-US" altLang="zh-TW" sz="35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Jiékècài</a:t>
            </a:r>
            <a:endParaRPr lang="en-US" altLang="zh-TW" sz="3500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  <a:p>
            <a:pPr algn="ctr"/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新細明體" panose="02020500000000000000" pitchFamily="18" charset="-120"/>
                <a:cs typeface="+mn-cs"/>
              </a:rPr>
              <a:t>Czech</a:t>
            </a:r>
            <a:r>
              <a:rPr lang="en-US" altLang="zh-TW" sz="32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3200" b="0" i="0" dirty="0">
                <a:effectLst/>
                <a:latin typeface="Roboto" panose="02000000000000000000" pitchFamily="2" charset="0"/>
              </a:rPr>
              <a:t>food</a:t>
            </a:r>
            <a:endParaRPr lang="en-US" altLang="zh-TW" sz="3200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62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A02FF5-6B59-60A8-37FE-03642B08A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772"/>
            <a:ext cx="10515600" cy="1325563"/>
          </a:xfrm>
        </p:spPr>
        <p:txBody>
          <a:bodyPr/>
          <a:lstStyle/>
          <a:p>
            <a:r>
              <a:rPr lang="zh-TW" altLang="en-US" dirty="0"/>
              <a:t>可是 </a:t>
            </a:r>
            <a:r>
              <a:rPr lang="en-US" altLang="zh-TW" sz="40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kěshì</a:t>
            </a:r>
            <a:br>
              <a:rPr lang="en-US" altLang="zh-TW" sz="40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</a:br>
            <a:r>
              <a:rPr lang="en-US" altLang="zh-TW" sz="4000" b="0" i="0" dirty="0">
                <a:effectLst/>
                <a:latin typeface="Roboto" panose="02000000000000000000" pitchFamily="2" charset="0"/>
              </a:rPr>
              <a:t>but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60F57B3-6E9D-265A-89CC-39C07E06D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073" y="972467"/>
            <a:ext cx="7919720" cy="3884295"/>
          </a:xfrm>
        </p:spPr>
        <p:txBody>
          <a:bodyPr>
            <a:normAutofit/>
          </a:bodyPr>
          <a:lstStyle/>
          <a:p>
            <a:r>
              <a:rPr lang="zh-TW" altLang="en-US" sz="3600"/>
              <a:t>我们</a:t>
            </a:r>
            <a:r>
              <a:rPr lang="zh-TW" altLang="en-US" sz="3600" u="sng"/>
              <a:t>晚餐</a:t>
            </a:r>
            <a:r>
              <a:rPr lang="zh-TW" altLang="en-US" sz="3600"/>
              <a:t>吃</a:t>
            </a:r>
            <a:r>
              <a:rPr lang="zh-TW" altLang="en-US" sz="3600" u="sng"/>
              <a:t>中国菜</a:t>
            </a:r>
            <a:r>
              <a:rPr lang="zh-TW" altLang="en-US" sz="3600"/>
              <a:t>怎么样？</a:t>
            </a:r>
            <a:endParaRPr lang="en-US" altLang="zh-TW" sz="3600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標楷體" panose="03000509000000000000" pitchFamily="65" charset="-120"/>
                <a:cs typeface="Times New Roman" panose="02020603050405020304" pitchFamily="18" charset="0"/>
              </a:rPr>
              <a:t>Wǒmen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標楷體" panose="03000509000000000000" pitchFamily="65" charset="-120"/>
                <a:cs typeface="Times New Roman" panose="02020603050405020304" pitchFamily="18" charset="0"/>
              </a:rPr>
              <a:t>wǎncān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標楷體" panose="03000509000000000000" pitchFamily="65" charset="-120"/>
                <a:cs typeface="Times New Roman" panose="02020603050405020304" pitchFamily="18" charset="0"/>
              </a:rPr>
              <a:t>chī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標楷體" panose="03000509000000000000" pitchFamily="65" charset="-120"/>
                <a:cs typeface="Times New Roman" panose="02020603050405020304" pitchFamily="18" charset="0"/>
              </a:rPr>
              <a:t>zhōngguócài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標楷體" panose="03000509000000000000" pitchFamily="65" charset="-120"/>
                <a:cs typeface="Times New Roman" panose="02020603050405020304" pitchFamily="18" charset="0"/>
              </a:rPr>
              <a:t>zěnmeyàng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標楷體" panose="03000509000000000000" pitchFamily="65" charset="-120"/>
                <a:cs typeface="Times New Roman" panose="02020603050405020304" pitchFamily="18" charset="0"/>
              </a:rPr>
              <a:t>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How about we have Chinese food for dinner?</a:t>
            </a:r>
          </a:p>
          <a:p>
            <a:endParaRPr lang="en-US" altLang="zh-TW" sz="3600" dirty="0"/>
          </a:p>
          <a:p>
            <a:r>
              <a:rPr lang="zh-TW" altLang="en-US" sz="3600"/>
              <a:t>可是我不喜欢吃中国菜。</a:t>
            </a:r>
            <a:endParaRPr lang="en-US" altLang="zh-TW" sz="3600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標楷體" panose="03000509000000000000" pitchFamily="65" charset="-120"/>
                <a:cs typeface="Times New Roman" panose="02020603050405020304" pitchFamily="18" charset="0"/>
              </a:rPr>
              <a:t>Kěshì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標楷體" panose="03000509000000000000" pitchFamily="65" charset="-120"/>
                <a:cs typeface="Times New Roman" panose="02020603050405020304" pitchFamily="18" charset="0"/>
              </a:rPr>
              <a:t>wǒ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標楷體" panose="03000509000000000000" pitchFamily="65" charset="-120"/>
                <a:cs typeface="Times New Roman" panose="02020603050405020304" pitchFamily="18" charset="0"/>
              </a:rPr>
              <a:t>bùxǐhuān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標楷體" panose="03000509000000000000" pitchFamily="65" charset="-120"/>
                <a:cs typeface="Times New Roman" panose="02020603050405020304" pitchFamily="18" charset="0"/>
              </a:rPr>
              <a:t>chī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標楷體" panose="03000509000000000000" pitchFamily="65" charset="-120"/>
                <a:cs typeface="Times New Roman" panose="02020603050405020304" pitchFamily="18" charset="0"/>
              </a:rPr>
              <a:t>zhōngguócài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標楷體" panose="03000509000000000000" pitchFamily="65" charset="-120"/>
                <a:cs typeface="Times New Roman" panose="02020603050405020304" pitchFamily="18" charset="0"/>
              </a:rPr>
              <a:t>.</a:t>
            </a:r>
            <a:endParaRPr lang="en-US" altLang="zh-TW" sz="3600" dirty="0"/>
          </a:p>
          <a:p>
            <a:r>
              <a:rPr lang="en-US" altLang="zh-TW" dirty="0"/>
              <a:t>But I don't like Chinese food.</a:t>
            </a: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ED051FBE-163D-AF2A-762B-C7EB1AC452C2}"/>
              </a:ext>
            </a:extLst>
          </p:cNvPr>
          <p:cNvSpPr/>
          <p:nvPr/>
        </p:nvSpPr>
        <p:spPr>
          <a:xfrm>
            <a:off x="0" y="4856762"/>
            <a:ext cx="12074046" cy="20012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D04E1506-1F7B-0F8C-C2B0-AFA4680FDEC7}"/>
              </a:ext>
            </a:extLst>
          </p:cNvPr>
          <p:cNvSpPr txBox="1"/>
          <p:nvPr/>
        </p:nvSpPr>
        <p:spPr>
          <a:xfrm>
            <a:off x="10068612" y="5034600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宵夜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EE7DB51C-660E-A2B4-F6B3-DC31BFFC236F}"/>
              </a:ext>
            </a:extLst>
          </p:cNvPr>
          <p:cNvSpPr txBox="1"/>
          <p:nvPr/>
        </p:nvSpPr>
        <p:spPr>
          <a:xfrm>
            <a:off x="9485756" y="5695247"/>
            <a:ext cx="25882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xiāoyè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62E214B6-11DD-A35A-D19B-0F74CB092CA2}"/>
              </a:ext>
            </a:extLst>
          </p:cNvPr>
          <p:cNvSpPr txBox="1"/>
          <p:nvPr/>
        </p:nvSpPr>
        <p:spPr>
          <a:xfrm>
            <a:off x="9752049" y="6200083"/>
            <a:ext cx="1838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0" i="0" dirty="0">
                <a:effectLst/>
                <a:latin typeface="Roboto" panose="02000000000000000000" pitchFamily="2" charset="0"/>
              </a:rPr>
              <a:t>supper</a:t>
            </a:r>
            <a:endParaRPr lang="zh-TW" altLang="en-US" sz="28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04398BA-E076-20D8-1406-51EB387C7982}"/>
              </a:ext>
            </a:extLst>
          </p:cNvPr>
          <p:cNvSpPr txBox="1"/>
          <p:nvPr/>
        </p:nvSpPr>
        <p:spPr>
          <a:xfrm>
            <a:off x="7707046" y="5024979"/>
            <a:ext cx="1980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>
                <a:latin typeface="標楷體" panose="03000509000000000000" pitchFamily="65" charset="-120"/>
                <a:ea typeface="標楷體" panose="03000509000000000000" pitchFamily="65" charset="-120"/>
              </a:rPr>
              <a:t>晚饭</a:t>
            </a:r>
            <a:r>
              <a:rPr lang="en-US" altLang="zh-TW" sz="400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餐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83452D96-18A0-8F41-8E4F-64B8F99FEA9A}"/>
              </a:ext>
            </a:extLst>
          </p:cNvPr>
          <p:cNvSpPr txBox="1"/>
          <p:nvPr/>
        </p:nvSpPr>
        <p:spPr>
          <a:xfrm>
            <a:off x="7528432" y="5813872"/>
            <a:ext cx="25882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wǎnfàn</a:t>
            </a:r>
            <a:r>
              <a:rPr lang="en-US" altLang="zh-TW" sz="28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/</a:t>
            </a:r>
            <a:r>
              <a:rPr lang="en-US" altLang="zh-TW" sz="28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cān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A12AB431-B569-D533-CF49-AE31C4C2991D}"/>
              </a:ext>
            </a:extLst>
          </p:cNvPr>
          <p:cNvSpPr txBox="1"/>
          <p:nvPr/>
        </p:nvSpPr>
        <p:spPr>
          <a:xfrm>
            <a:off x="7831685" y="6200084"/>
            <a:ext cx="1838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0" i="0" dirty="0">
                <a:effectLst/>
                <a:latin typeface="Roboto" panose="02000000000000000000" pitchFamily="2" charset="0"/>
              </a:rPr>
              <a:t>Dinner</a:t>
            </a:r>
            <a:endParaRPr lang="zh-TW" altLang="en-US" sz="2800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4ED29FDA-871D-798B-06E8-8D301DB23B19}"/>
              </a:ext>
            </a:extLst>
          </p:cNvPr>
          <p:cNvSpPr txBox="1"/>
          <p:nvPr/>
        </p:nvSpPr>
        <p:spPr>
          <a:xfrm>
            <a:off x="5923057" y="5024979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下午茶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A8EDE1D2-8D40-0A63-2341-06896B398AD6}"/>
              </a:ext>
            </a:extLst>
          </p:cNvPr>
          <p:cNvSpPr txBox="1"/>
          <p:nvPr/>
        </p:nvSpPr>
        <p:spPr>
          <a:xfrm>
            <a:off x="5442369" y="5604771"/>
            <a:ext cx="25882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xiàwǔchá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9F19A01C-5A8E-6F45-28CD-E92F20C30D6E}"/>
              </a:ext>
            </a:extLst>
          </p:cNvPr>
          <p:cNvSpPr txBox="1"/>
          <p:nvPr/>
        </p:nvSpPr>
        <p:spPr>
          <a:xfrm>
            <a:off x="5644771" y="6200084"/>
            <a:ext cx="25350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0" i="0" dirty="0">
                <a:effectLst/>
                <a:latin typeface="Roboto" panose="02000000000000000000" pitchFamily="2" charset="0"/>
              </a:rPr>
              <a:t>Afternoon tea</a:t>
            </a:r>
            <a:endParaRPr lang="zh-TW" altLang="en-US" sz="2800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29533623-9AE7-7810-6213-54AEF738582B}"/>
              </a:ext>
            </a:extLst>
          </p:cNvPr>
          <p:cNvSpPr txBox="1"/>
          <p:nvPr/>
        </p:nvSpPr>
        <p:spPr>
          <a:xfrm>
            <a:off x="4003919" y="5024979"/>
            <a:ext cx="1980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>
                <a:latin typeface="標楷體" panose="03000509000000000000" pitchFamily="65" charset="-120"/>
                <a:ea typeface="標楷體" panose="03000509000000000000" pitchFamily="65" charset="-120"/>
              </a:rPr>
              <a:t>午饭</a:t>
            </a:r>
            <a:r>
              <a:rPr lang="en-US" altLang="zh-TW" sz="400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餐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6827B560-1695-8B00-E14D-1B26219DF8AB}"/>
              </a:ext>
            </a:extLst>
          </p:cNvPr>
          <p:cNvSpPr txBox="1"/>
          <p:nvPr/>
        </p:nvSpPr>
        <p:spPr>
          <a:xfrm>
            <a:off x="3655676" y="5813872"/>
            <a:ext cx="25882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wǔfàn</a:t>
            </a:r>
            <a:r>
              <a:rPr lang="en-US" altLang="zh-TW" sz="28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/</a:t>
            </a:r>
            <a:r>
              <a:rPr lang="en-US" altLang="zh-TW" sz="28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cān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55EA02C7-69C1-1364-34C5-AA89A792CA4F}"/>
              </a:ext>
            </a:extLst>
          </p:cNvPr>
          <p:cNvSpPr txBox="1"/>
          <p:nvPr/>
        </p:nvSpPr>
        <p:spPr>
          <a:xfrm>
            <a:off x="4014202" y="6200083"/>
            <a:ext cx="1838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0" i="0" dirty="0">
                <a:effectLst/>
                <a:latin typeface="Roboto" panose="02000000000000000000" pitchFamily="2" charset="0"/>
              </a:rPr>
              <a:t>Lunch</a:t>
            </a:r>
            <a:endParaRPr lang="zh-TW" altLang="en-US" sz="2800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68AB32E1-F753-7424-3164-44A6C86393C9}"/>
              </a:ext>
            </a:extLst>
          </p:cNvPr>
          <p:cNvSpPr txBox="1"/>
          <p:nvPr/>
        </p:nvSpPr>
        <p:spPr>
          <a:xfrm>
            <a:off x="2315193" y="5024979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早午餐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F97327B4-0652-35B8-1EF2-176052CE7B77}"/>
              </a:ext>
            </a:extLst>
          </p:cNvPr>
          <p:cNvSpPr txBox="1"/>
          <p:nvPr/>
        </p:nvSpPr>
        <p:spPr>
          <a:xfrm>
            <a:off x="1829666" y="5587782"/>
            <a:ext cx="25882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zǎo</a:t>
            </a:r>
            <a:r>
              <a:rPr lang="en-US" altLang="zh-TW" sz="28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28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wǔcān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D2B791F0-57F1-2D34-0E2E-319FEBDFEC26}"/>
              </a:ext>
            </a:extLst>
          </p:cNvPr>
          <p:cNvSpPr txBox="1"/>
          <p:nvPr/>
        </p:nvSpPr>
        <p:spPr>
          <a:xfrm>
            <a:off x="2268496" y="6200083"/>
            <a:ext cx="1838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0" i="0" dirty="0">
                <a:effectLst/>
                <a:latin typeface="Roboto" panose="02000000000000000000" pitchFamily="2" charset="0"/>
              </a:rPr>
              <a:t>Brunch</a:t>
            </a:r>
            <a:endParaRPr lang="zh-TW" altLang="en-US" sz="2800" dirty="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7A0C33D8-A2AB-B952-DE7E-11DC4F331C36}"/>
              </a:ext>
            </a:extLst>
          </p:cNvPr>
          <p:cNvSpPr txBox="1"/>
          <p:nvPr/>
        </p:nvSpPr>
        <p:spPr>
          <a:xfrm>
            <a:off x="310434" y="5034600"/>
            <a:ext cx="1980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>
                <a:latin typeface="標楷體" panose="03000509000000000000" pitchFamily="65" charset="-120"/>
                <a:ea typeface="標楷體" panose="03000509000000000000" pitchFamily="65" charset="-120"/>
              </a:rPr>
              <a:t>早饭</a:t>
            </a:r>
            <a:r>
              <a:rPr lang="en-US" altLang="zh-TW" sz="400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餐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6FBD56D5-5D05-F230-5DB2-AF3356D31ABB}"/>
              </a:ext>
            </a:extLst>
          </p:cNvPr>
          <p:cNvSpPr txBox="1"/>
          <p:nvPr/>
        </p:nvSpPr>
        <p:spPr>
          <a:xfrm>
            <a:off x="-22265" y="5821946"/>
            <a:ext cx="25882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zǎofàn</a:t>
            </a:r>
            <a:r>
              <a:rPr lang="en-US" altLang="zh-TW" sz="28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/</a:t>
            </a:r>
            <a:r>
              <a:rPr lang="en-US" altLang="zh-TW" sz="28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cān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CF554486-734D-F679-DBDE-026A5D25EEAB}"/>
              </a:ext>
            </a:extLst>
          </p:cNvPr>
          <p:cNvSpPr txBox="1"/>
          <p:nvPr/>
        </p:nvSpPr>
        <p:spPr>
          <a:xfrm>
            <a:off x="408006" y="6200083"/>
            <a:ext cx="1838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0" i="0" dirty="0">
                <a:effectLst/>
                <a:latin typeface="Roboto" panose="02000000000000000000" pitchFamily="2" charset="0"/>
              </a:rPr>
              <a:t>Breakfast</a:t>
            </a:r>
            <a:endParaRPr lang="zh-TW" altLang="en-US" sz="2800" dirty="0"/>
          </a:p>
        </p:txBody>
      </p: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18B2CC78-1C34-E174-B4EC-A47925BC55C0}"/>
              </a:ext>
            </a:extLst>
          </p:cNvPr>
          <p:cNvSpPr/>
          <p:nvPr/>
        </p:nvSpPr>
        <p:spPr>
          <a:xfrm>
            <a:off x="9133840" y="0"/>
            <a:ext cx="2940206" cy="47757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標題 1">
            <a:extLst>
              <a:ext uri="{FF2B5EF4-FFF2-40B4-BE49-F238E27FC236}">
                <a16:creationId xmlns:a16="http://schemas.microsoft.com/office/drawing/2014/main" id="{CB6EB607-2FBF-4DBE-0A89-8D198CBCC36E}"/>
              </a:ext>
            </a:extLst>
          </p:cNvPr>
          <p:cNvSpPr txBox="1">
            <a:spLocks/>
          </p:cNvSpPr>
          <p:nvPr/>
        </p:nvSpPr>
        <p:spPr>
          <a:xfrm>
            <a:off x="8595360" y="-54400"/>
            <a:ext cx="3977640" cy="1619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TW" altLang="en-US" sz="4000" dirty="0"/>
              <a:t>中国菜 </a:t>
            </a:r>
            <a:endParaRPr lang="en-US" altLang="zh-TW" sz="4000" dirty="0"/>
          </a:p>
          <a:p>
            <a:pPr algn="ctr"/>
            <a:r>
              <a:rPr lang="en-US" altLang="zh-TW" sz="32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Zhōngguócài</a:t>
            </a:r>
            <a:endParaRPr lang="en-US" altLang="zh-TW" sz="3200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  <a:p>
            <a:pPr algn="ctr"/>
            <a:r>
              <a:rPr lang="en-US" altLang="zh-TW" sz="3200" b="0" i="0" dirty="0">
                <a:effectLst/>
                <a:latin typeface="Roboto" panose="02000000000000000000" pitchFamily="2" charset="0"/>
              </a:rPr>
              <a:t>Chinese food</a:t>
            </a:r>
          </a:p>
        </p:txBody>
      </p:sp>
      <p:sp>
        <p:nvSpPr>
          <p:cNvPr id="25" name="標題 1">
            <a:extLst>
              <a:ext uri="{FF2B5EF4-FFF2-40B4-BE49-F238E27FC236}">
                <a16:creationId xmlns:a16="http://schemas.microsoft.com/office/drawing/2014/main" id="{6C471243-C858-F352-C313-E27A0704EDE5}"/>
              </a:ext>
            </a:extLst>
          </p:cNvPr>
          <p:cNvSpPr txBox="1">
            <a:spLocks/>
          </p:cNvSpPr>
          <p:nvPr/>
        </p:nvSpPr>
        <p:spPr>
          <a:xfrm>
            <a:off x="8781769" y="3184713"/>
            <a:ext cx="3779520" cy="1603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TW" altLang="en-US" sz="4000" dirty="0"/>
              <a:t>英国菜</a:t>
            </a:r>
            <a:endParaRPr lang="en-US" altLang="zh-TW" sz="4000" dirty="0"/>
          </a:p>
          <a:p>
            <a:pPr algn="ctr"/>
            <a:r>
              <a:rPr lang="en-US" altLang="zh-TW" sz="32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Yīngguócài</a:t>
            </a:r>
            <a:endParaRPr lang="en-US" altLang="zh-TW" sz="3200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  <a:p>
            <a:pPr algn="ctr"/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新細明體" panose="02020500000000000000" pitchFamily="18" charset="-120"/>
                <a:cs typeface="+mn-cs"/>
              </a:rPr>
              <a:t>British </a:t>
            </a:r>
            <a:r>
              <a:rPr lang="en-US" altLang="zh-TW" sz="3200" b="0" i="0" dirty="0">
                <a:effectLst/>
                <a:latin typeface="Roboto" panose="02000000000000000000" pitchFamily="2" charset="0"/>
              </a:rPr>
              <a:t>food</a:t>
            </a:r>
            <a:endParaRPr lang="en-US" altLang="zh-TW" sz="3200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26" name="標題 1">
            <a:extLst>
              <a:ext uri="{FF2B5EF4-FFF2-40B4-BE49-F238E27FC236}">
                <a16:creationId xmlns:a16="http://schemas.microsoft.com/office/drawing/2014/main" id="{943FDD12-1AE1-621F-C889-D9664E4866C9}"/>
              </a:ext>
            </a:extLst>
          </p:cNvPr>
          <p:cNvSpPr txBox="1">
            <a:spLocks/>
          </p:cNvSpPr>
          <p:nvPr/>
        </p:nvSpPr>
        <p:spPr>
          <a:xfrm>
            <a:off x="8688654" y="1548332"/>
            <a:ext cx="3779520" cy="1603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TW" altLang="en-US" sz="4000" dirty="0"/>
              <a:t>捷克菜</a:t>
            </a:r>
            <a:endParaRPr lang="en-US" altLang="zh-TW" sz="4000" dirty="0"/>
          </a:p>
          <a:p>
            <a:pPr algn="ctr"/>
            <a:r>
              <a:rPr lang="en-US" altLang="zh-TW" sz="35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Jiékècài</a:t>
            </a:r>
            <a:endParaRPr lang="en-US" altLang="zh-TW" sz="3500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  <a:p>
            <a:pPr algn="ctr"/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新細明體" panose="02020500000000000000" pitchFamily="18" charset="-120"/>
                <a:cs typeface="+mn-cs"/>
              </a:rPr>
              <a:t>Czech</a:t>
            </a:r>
            <a:r>
              <a:rPr lang="en-US" altLang="zh-TW" sz="32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3200" b="0" i="0" dirty="0">
                <a:effectLst/>
                <a:latin typeface="Roboto" panose="02000000000000000000" pitchFamily="2" charset="0"/>
              </a:rPr>
              <a:t>food</a:t>
            </a:r>
            <a:endParaRPr lang="en-US" altLang="zh-TW" sz="3200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37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A02FF5-6B59-60A8-37FE-03642B08A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再见 </a:t>
            </a:r>
            <a:r>
              <a:rPr lang="en-US" altLang="zh-TW" sz="4000" b="0" i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zàijiàn</a:t>
            </a:r>
            <a:br>
              <a:rPr lang="en-US" altLang="zh-TW" sz="4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</a:br>
            <a:r>
              <a:rPr lang="en-US" altLang="zh-TW" sz="36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Goodbye; see you again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60F57B3-6E9D-265A-89CC-39C07E06D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600" dirty="0"/>
              <a:t>再 </a:t>
            </a:r>
            <a:r>
              <a:rPr lang="en-US" altLang="zh-TW" sz="32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zài</a:t>
            </a:r>
            <a:r>
              <a:rPr lang="zh-TW" altLang="en-US" sz="32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3200" b="0" i="0" dirty="0">
                <a:effectLst/>
                <a:latin typeface="Roboto" panose="02000000000000000000" pitchFamily="2" charset="0"/>
              </a:rPr>
              <a:t>again</a:t>
            </a:r>
          </a:p>
          <a:p>
            <a:endParaRPr lang="en-US" altLang="zh-TW" sz="3600" dirty="0"/>
          </a:p>
          <a:p>
            <a:r>
              <a:rPr lang="zh-TW" altLang="en-US" sz="3600"/>
              <a:t>见 </a:t>
            </a:r>
            <a:r>
              <a:rPr lang="en-US" altLang="zh-TW" sz="3200" b="0" i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jiàn </a:t>
            </a:r>
            <a:r>
              <a:rPr lang="en-US" altLang="zh-TW" sz="3200" b="0" i="0" dirty="0">
                <a:effectLst/>
                <a:latin typeface="Roboto" panose="02000000000000000000" pitchFamily="2" charset="0"/>
              </a:rPr>
              <a:t>to see</a:t>
            </a:r>
            <a:endParaRPr lang="en-US" altLang="zh-TW" sz="3200" dirty="0"/>
          </a:p>
          <a:p>
            <a:endParaRPr lang="en-US" altLang="zh-TW" dirty="0"/>
          </a:p>
          <a:p>
            <a:r>
              <a:rPr lang="en-US" altLang="zh-TW" dirty="0"/>
              <a:t>See you tomorrow.</a:t>
            </a:r>
          </a:p>
          <a:p>
            <a:endParaRPr lang="en-US" altLang="zh-TW" dirty="0"/>
          </a:p>
          <a:p>
            <a:r>
              <a:rPr lang="en-US" altLang="zh-TW" dirty="0"/>
              <a:t>See you next week.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9F42125-6DEE-18D3-0172-90D8D6993923}"/>
              </a:ext>
            </a:extLst>
          </p:cNvPr>
          <p:cNvSpPr txBox="1"/>
          <p:nvPr/>
        </p:nvSpPr>
        <p:spPr>
          <a:xfrm>
            <a:off x="4277360" y="4084320"/>
            <a:ext cx="60292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>
                <a:latin typeface="標楷體" panose="03000509000000000000" pitchFamily="65" charset="-120"/>
                <a:ea typeface="標楷體" panose="03000509000000000000" pitchFamily="65" charset="-120"/>
              </a:rPr>
              <a:t>明天见。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en-US" altLang="zh-TW" sz="40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Míngtiān</a:t>
            </a:r>
            <a:r>
              <a:rPr lang="zh-TW" altLang="en-US" sz="40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40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jiàn</a:t>
            </a:r>
            <a:r>
              <a:rPr lang="en-US" altLang="zh-TW" sz="40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.</a:t>
            </a:r>
            <a:endParaRPr lang="zh-TW" altLang="en-US" sz="4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DCC5E428-AFFA-6606-5DAC-E093DD36A81F}"/>
              </a:ext>
            </a:extLst>
          </p:cNvPr>
          <p:cNvSpPr txBox="1"/>
          <p:nvPr/>
        </p:nvSpPr>
        <p:spPr>
          <a:xfrm>
            <a:off x="4277360" y="5130641"/>
            <a:ext cx="56973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>
                <a:latin typeface="標楷體" panose="03000509000000000000" pitchFamily="65" charset="-120"/>
                <a:ea typeface="標楷體" panose="03000509000000000000" pitchFamily="65" charset="-120"/>
              </a:rPr>
              <a:t>下礼拜见。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en-US" altLang="zh-TW" sz="4000" dirty="0" err="1">
                <a:solidFill>
                  <a:srgbClr val="FF0000"/>
                </a:solidFill>
                <a:latin typeface="Roboto" panose="02000000000000000000" pitchFamily="2" charset="0"/>
              </a:rPr>
              <a:t>Xiàlǐbài</a:t>
            </a:r>
            <a:r>
              <a:rPr lang="zh-TW" altLang="en-US" sz="4000" dirty="0">
                <a:solidFill>
                  <a:srgbClr val="FF0000"/>
                </a:solidFill>
                <a:latin typeface="Roboto" panose="02000000000000000000" pitchFamily="2" charset="0"/>
              </a:rPr>
              <a:t> </a:t>
            </a:r>
            <a:r>
              <a:rPr lang="en-US" altLang="zh-TW" sz="4000" dirty="0" err="1">
                <a:solidFill>
                  <a:srgbClr val="FF0000"/>
                </a:solidFill>
                <a:latin typeface="Roboto" panose="02000000000000000000" pitchFamily="2" charset="0"/>
              </a:rPr>
              <a:t>jiàn</a:t>
            </a:r>
            <a:r>
              <a:rPr lang="en-US" altLang="zh-TW" sz="4000" dirty="0">
                <a:solidFill>
                  <a:srgbClr val="FF0000"/>
                </a:solidFill>
                <a:latin typeface="Roboto" panose="02000000000000000000" pitchFamily="2" charset="0"/>
              </a:rPr>
              <a:t>.</a:t>
            </a:r>
            <a:endParaRPr lang="zh-TW" altLang="en-US" sz="4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9818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A02FF5-6B59-60A8-37FE-03642B08A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40" y="243205"/>
            <a:ext cx="11602720" cy="2611756"/>
          </a:xfrm>
        </p:spPr>
        <p:txBody>
          <a:bodyPr>
            <a:normAutofit fontScale="90000"/>
          </a:bodyPr>
          <a:lstStyle/>
          <a:p>
            <a:r>
              <a:rPr lang="zh-TW" altLang="en-US" sz="4900" dirty="0"/>
              <a:t>的</a:t>
            </a:r>
            <a:r>
              <a:rPr lang="zh-TW" altLang="en-US" dirty="0"/>
              <a:t> </a:t>
            </a:r>
            <a:r>
              <a:rPr lang="en-US" altLang="zh-TW" dirty="0">
                <a:solidFill>
                  <a:srgbClr val="FF0000"/>
                </a:solidFill>
              </a:rPr>
              <a:t>de</a:t>
            </a:r>
            <a:br>
              <a:rPr lang="en-US" altLang="zh-TW" dirty="0"/>
            </a:br>
            <a:r>
              <a:rPr lang="en-US" altLang="zh-TW" sz="3600" dirty="0"/>
              <a:t>When the personal pronouns </a:t>
            </a:r>
            <a:r>
              <a:rPr lang="zh-TW" altLang="en-US" sz="3600" dirty="0"/>
              <a:t>我</a:t>
            </a:r>
            <a:r>
              <a:rPr lang="en-US" altLang="zh-TW" sz="3600" dirty="0"/>
              <a:t>, </a:t>
            </a:r>
            <a:r>
              <a:rPr lang="zh-TW" altLang="en-US" sz="3600" dirty="0"/>
              <a:t>你</a:t>
            </a:r>
            <a:r>
              <a:rPr lang="en-US" altLang="zh-TW" sz="3600" dirty="0"/>
              <a:t>, and </a:t>
            </a:r>
            <a:r>
              <a:rPr lang="zh-TW" altLang="en-US" sz="3600" dirty="0"/>
              <a:t>他 </a:t>
            </a:r>
            <a:r>
              <a:rPr lang="en-US" altLang="zh-TW" sz="3600" dirty="0"/>
              <a:t>are followed by a term indicating a close personal relationship such as </a:t>
            </a:r>
            <a:r>
              <a:rPr lang="zh-TW" altLang="en-US" sz="3600" dirty="0"/>
              <a:t>妈妈</a:t>
            </a:r>
            <a:r>
              <a:rPr lang="en-US" altLang="zh-TW" sz="3600" dirty="0"/>
              <a:t>, and</a:t>
            </a:r>
            <a:r>
              <a:rPr lang="zh-TW" altLang="en-US" sz="3600" dirty="0"/>
              <a:t>家 </a:t>
            </a:r>
            <a:r>
              <a:rPr lang="en-US" altLang="zh-TW" sz="3600" dirty="0"/>
              <a:t>the word </a:t>
            </a:r>
            <a:r>
              <a:rPr lang="zh-TW" altLang="en-US" sz="3600" dirty="0"/>
              <a:t>的</a:t>
            </a:r>
            <a:r>
              <a:rPr lang="en-US" altLang="zh-TW" sz="3600" dirty="0"/>
              <a:t> can be omitted; e.g.,. </a:t>
            </a:r>
            <a:r>
              <a:rPr lang="zh-TW" altLang="en-US" sz="3600" dirty="0"/>
              <a:t>我妈妈</a:t>
            </a:r>
            <a:r>
              <a:rPr lang="en-US" altLang="zh-TW" sz="3600" dirty="0"/>
              <a:t>, </a:t>
            </a:r>
            <a:r>
              <a:rPr lang="zh-TW" altLang="en-US" sz="3600" dirty="0"/>
              <a:t>你弟弟</a:t>
            </a:r>
            <a:r>
              <a:rPr lang="en-US" altLang="zh-TW" sz="3600" dirty="0"/>
              <a:t>, </a:t>
            </a:r>
            <a:r>
              <a:rPr lang="zh-TW" altLang="en-US" sz="3600" dirty="0"/>
              <a:t>我们家 </a:t>
            </a:r>
            <a:r>
              <a:rPr lang="en-US" altLang="zh-TW" sz="3600" dirty="0"/>
              <a:t>.</a:t>
            </a:r>
            <a:br>
              <a:rPr lang="en-US" altLang="zh-TW" sz="3600" dirty="0"/>
            </a:br>
            <a:r>
              <a:rPr lang="en-US" altLang="zh-TW" sz="3600" dirty="0"/>
              <a:t>Otherwise </a:t>
            </a:r>
            <a:r>
              <a:rPr lang="zh-TW" altLang="en-US" sz="3600" dirty="0"/>
              <a:t>的 </a:t>
            </a:r>
            <a:r>
              <a:rPr lang="en-US" altLang="zh-TW" sz="3600" dirty="0"/>
              <a:t>is generally required e.g.,</a:t>
            </a:r>
            <a:r>
              <a:rPr lang="zh-TW" altLang="en-US" sz="3600" dirty="0"/>
              <a:t> 我的生日</a:t>
            </a:r>
            <a:r>
              <a:rPr lang="en-US" altLang="zh-TW" sz="3600" dirty="0"/>
              <a:t>, </a:t>
            </a:r>
            <a:r>
              <a:rPr lang="zh-TW" altLang="en-US" sz="3600" dirty="0"/>
              <a:t>他的医生</a:t>
            </a:r>
            <a:r>
              <a:rPr lang="en-US" altLang="zh-TW" sz="3600" dirty="0"/>
              <a:t>.</a:t>
            </a:r>
            <a:endParaRPr lang="en-US" altLang="zh-TW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60F57B3-6E9D-265A-89CC-39C07E06D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00400"/>
            <a:ext cx="10515600" cy="2976562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我的哥哥 </a:t>
            </a:r>
            <a:r>
              <a:rPr lang="en-US" altLang="zh-TW" sz="3200" dirty="0">
                <a:sym typeface="Wingdings" panose="05000000000000000000" pitchFamily="2" charset="2"/>
              </a:rPr>
              <a:t></a:t>
            </a:r>
            <a:r>
              <a:rPr lang="zh-TW" altLang="en-US" sz="3200" dirty="0">
                <a:sym typeface="Wingdings" panose="05000000000000000000" pitchFamily="2" charset="2"/>
              </a:rPr>
              <a:t> 我哥哥</a:t>
            </a:r>
            <a:r>
              <a:rPr lang="en-US" altLang="zh-TW" sz="3200" dirty="0">
                <a:sym typeface="Wingdings" panose="05000000000000000000" pitchFamily="2" charset="2"/>
              </a:rPr>
              <a:t>	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wǒdegēgē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	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  <a:sym typeface="Wingdings" panose="05000000000000000000" pitchFamily="2" charset="2"/>
              </a:rPr>
              <a:t></a:t>
            </a:r>
            <a:r>
              <a:rPr lang="zh-TW" altLang="en-US" sz="32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wǒ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gēge</a:t>
            </a:r>
            <a:endParaRPr lang="en-US" altLang="zh-TW" sz="3200" dirty="0"/>
          </a:p>
          <a:p>
            <a:r>
              <a:rPr lang="zh-TW" altLang="en-US" sz="3200" dirty="0"/>
              <a:t>我的爸爸 </a:t>
            </a:r>
            <a:r>
              <a:rPr lang="en-US" altLang="zh-TW" sz="3200" dirty="0">
                <a:sym typeface="Wingdings" panose="05000000000000000000" pitchFamily="2" charset="2"/>
              </a:rPr>
              <a:t></a:t>
            </a:r>
            <a:r>
              <a:rPr lang="zh-TW" altLang="en-US" sz="3200" dirty="0">
                <a:sym typeface="Wingdings" panose="05000000000000000000" pitchFamily="2" charset="2"/>
              </a:rPr>
              <a:t> 我爸爸</a:t>
            </a:r>
            <a:r>
              <a:rPr lang="en-US" altLang="zh-TW" sz="3200" dirty="0">
                <a:sym typeface="Wingdings" panose="05000000000000000000" pitchFamily="2" charset="2"/>
              </a:rPr>
              <a:t>	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wǒdebàbà</a:t>
            </a:r>
            <a:r>
              <a:rPr lang="zh-TW" altLang="en-US" sz="32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	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  <a:sym typeface="Wingdings" panose="05000000000000000000" pitchFamily="2" charset="2"/>
              </a:rPr>
              <a:t></a:t>
            </a:r>
            <a:r>
              <a:rPr lang="zh-TW" altLang="en-US" sz="32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wǒ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bàba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endParaRPr lang="en-US" altLang="zh-TW" sz="3200" dirty="0"/>
          </a:p>
          <a:p>
            <a:r>
              <a:rPr lang="zh-TW" altLang="en-US" sz="3200"/>
              <a:t>我的老师 </a:t>
            </a:r>
            <a:r>
              <a:rPr lang="en-US" altLang="zh-TW" sz="3200">
                <a:sym typeface="Wingdings" panose="05000000000000000000" pitchFamily="2" charset="2"/>
              </a:rPr>
              <a:t></a:t>
            </a:r>
            <a:r>
              <a:rPr lang="zh-TW" altLang="en-US" sz="3200">
                <a:sym typeface="Wingdings" panose="05000000000000000000" pitchFamily="2" charset="2"/>
              </a:rPr>
              <a:t> 我老师</a:t>
            </a:r>
            <a:r>
              <a:rPr lang="en-US" altLang="zh-TW" sz="3200" dirty="0">
                <a:sym typeface="Wingdings" panose="05000000000000000000" pitchFamily="2" charset="2"/>
              </a:rPr>
              <a:t>	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wǒdelǎoshī</a:t>
            </a:r>
            <a:r>
              <a:rPr lang="en-US" altLang="zh-TW" sz="3200" dirty="0">
                <a:solidFill>
                  <a:srgbClr val="666666"/>
                </a:solidFill>
                <a:latin typeface="Roboto" panose="02000000000000000000" pitchFamily="2" charset="0"/>
              </a:rPr>
              <a:t>	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  <a:sym typeface="Wingdings" panose="05000000000000000000" pitchFamily="2" charset="2"/>
              </a:rPr>
              <a:t></a:t>
            </a:r>
            <a:r>
              <a:rPr lang="zh-TW" altLang="en-US" sz="32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wǒlǎoshī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endParaRPr lang="en-US" altLang="zh-TW" sz="3200" dirty="0"/>
          </a:p>
          <a:p>
            <a:r>
              <a:rPr lang="zh-TW" altLang="en-US" sz="3200"/>
              <a:t>我的律师 </a:t>
            </a:r>
            <a:r>
              <a:rPr lang="en-US" altLang="zh-TW" sz="3200">
                <a:sym typeface="Wingdings" panose="05000000000000000000" pitchFamily="2" charset="2"/>
              </a:rPr>
              <a:t></a:t>
            </a:r>
            <a:r>
              <a:rPr lang="zh-TW" altLang="en-US" sz="3200">
                <a:sym typeface="Wingdings" panose="05000000000000000000" pitchFamily="2" charset="2"/>
              </a:rPr>
              <a:t> 我律师</a:t>
            </a:r>
            <a:r>
              <a:rPr lang="en-US" altLang="zh-TW" sz="3200" dirty="0">
                <a:sym typeface="Wingdings" panose="05000000000000000000" pitchFamily="2" charset="2"/>
              </a:rPr>
              <a:t>	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wǒdelǜshī</a:t>
            </a:r>
            <a:r>
              <a:rPr lang="zh-TW" altLang="en-US" sz="32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	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  <a:sym typeface="Wingdings" panose="05000000000000000000" pitchFamily="2" charset="2"/>
              </a:rPr>
              <a:t></a:t>
            </a:r>
            <a:r>
              <a:rPr lang="zh-TW" altLang="en-US" sz="32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wǒ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lǜshī</a:t>
            </a:r>
            <a:endParaRPr lang="en-US" altLang="zh-TW" sz="3200" b="0" i="0" dirty="0">
              <a:solidFill>
                <a:srgbClr val="666666"/>
              </a:solidFill>
              <a:effectLst/>
              <a:latin typeface="Roboto" panose="02000000000000000000" pitchFamily="2" charset="0"/>
            </a:endParaRPr>
          </a:p>
          <a:p>
            <a:r>
              <a:rPr lang="zh-TW" altLang="en-US" sz="3200" dirty="0"/>
              <a:t>我的晚餐 </a:t>
            </a:r>
            <a:r>
              <a:rPr lang="en-US" altLang="zh-TW" sz="3200" dirty="0">
                <a:sym typeface="Wingdings" panose="05000000000000000000" pitchFamily="2" charset="2"/>
              </a:rPr>
              <a:t></a:t>
            </a:r>
            <a:r>
              <a:rPr lang="zh-TW" altLang="en-US" sz="3200" dirty="0">
                <a:sym typeface="Wingdings" panose="05000000000000000000" pitchFamily="2" charset="2"/>
              </a:rPr>
              <a:t> </a:t>
            </a:r>
            <a:r>
              <a:rPr lang="zh-TW" altLang="en-US" sz="3200" dirty="0"/>
              <a:t>我晚餐 </a:t>
            </a:r>
            <a:r>
              <a:rPr lang="en-US" altLang="zh-TW" sz="3200" dirty="0"/>
              <a:t>	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wǒde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wǎncān</a:t>
            </a:r>
            <a:r>
              <a:rPr lang="zh-TW" altLang="en-US" sz="32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	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  <a:sym typeface="Wingdings" panose="05000000000000000000" pitchFamily="2" charset="2"/>
              </a:rPr>
              <a:t></a:t>
            </a:r>
            <a:r>
              <a:rPr lang="zh-TW" altLang="en-US" sz="32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wǒ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wǎncān</a:t>
            </a:r>
            <a:endParaRPr lang="en-US" altLang="zh-TW" sz="3200" dirty="0"/>
          </a:p>
        </p:txBody>
      </p:sp>
      <p:sp>
        <p:nvSpPr>
          <p:cNvPr id="4" name="圓形: 空心 3">
            <a:extLst>
              <a:ext uri="{FF2B5EF4-FFF2-40B4-BE49-F238E27FC236}">
                <a16:creationId xmlns:a16="http://schemas.microsoft.com/office/drawing/2014/main" id="{DA0E9919-7C21-1C22-0B74-2E92D3CF1C7D}"/>
              </a:ext>
            </a:extLst>
          </p:cNvPr>
          <p:cNvSpPr/>
          <p:nvPr/>
        </p:nvSpPr>
        <p:spPr>
          <a:xfrm>
            <a:off x="4699000" y="2940366"/>
            <a:ext cx="680720" cy="691517"/>
          </a:xfrm>
          <a:prstGeom prst="donut">
            <a:avLst>
              <a:gd name="adj" fmla="val 18803"/>
            </a:avLst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" name="乘號 4">
            <a:extLst>
              <a:ext uri="{FF2B5EF4-FFF2-40B4-BE49-F238E27FC236}">
                <a16:creationId xmlns:a16="http://schemas.microsoft.com/office/drawing/2014/main" id="{88BA84F0-A949-F619-75DF-F4FAF010733A}"/>
              </a:ext>
            </a:extLst>
          </p:cNvPr>
          <p:cNvSpPr/>
          <p:nvPr/>
        </p:nvSpPr>
        <p:spPr>
          <a:xfrm>
            <a:off x="3561080" y="4284033"/>
            <a:ext cx="822960" cy="69151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形: 空心 5">
            <a:extLst>
              <a:ext uri="{FF2B5EF4-FFF2-40B4-BE49-F238E27FC236}">
                <a16:creationId xmlns:a16="http://schemas.microsoft.com/office/drawing/2014/main" id="{46D0D167-E027-122B-0502-AF8876F9B626}"/>
              </a:ext>
            </a:extLst>
          </p:cNvPr>
          <p:cNvSpPr/>
          <p:nvPr/>
        </p:nvSpPr>
        <p:spPr>
          <a:xfrm>
            <a:off x="4699000" y="3631883"/>
            <a:ext cx="680720" cy="691517"/>
          </a:xfrm>
          <a:prstGeom prst="donut">
            <a:avLst>
              <a:gd name="adj" fmla="val 18803"/>
            </a:avLst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乘號 6">
            <a:extLst>
              <a:ext uri="{FF2B5EF4-FFF2-40B4-BE49-F238E27FC236}">
                <a16:creationId xmlns:a16="http://schemas.microsoft.com/office/drawing/2014/main" id="{EEB949FC-C17A-29BF-9BD6-B5923D909E3F}"/>
              </a:ext>
            </a:extLst>
          </p:cNvPr>
          <p:cNvSpPr/>
          <p:nvPr/>
        </p:nvSpPr>
        <p:spPr>
          <a:xfrm>
            <a:off x="3561080" y="4884738"/>
            <a:ext cx="822960" cy="69151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乘號 7">
            <a:extLst>
              <a:ext uri="{FF2B5EF4-FFF2-40B4-BE49-F238E27FC236}">
                <a16:creationId xmlns:a16="http://schemas.microsoft.com/office/drawing/2014/main" id="{CD2EA358-9BEE-7946-1807-0E983D5329C0}"/>
              </a:ext>
            </a:extLst>
          </p:cNvPr>
          <p:cNvSpPr/>
          <p:nvPr/>
        </p:nvSpPr>
        <p:spPr>
          <a:xfrm>
            <a:off x="3571240" y="5485443"/>
            <a:ext cx="822960" cy="69151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922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圓角 4">
            <a:extLst>
              <a:ext uri="{FF2B5EF4-FFF2-40B4-BE49-F238E27FC236}">
                <a16:creationId xmlns:a16="http://schemas.microsoft.com/office/drawing/2014/main" id="{0C249C12-3E7B-A05E-5E10-3524943E4D27}"/>
              </a:ext>
            </a:extLst>
          </p:cNvPr>
          <p:cNvSpPr/>
          <p:nvPr/>
        </p:nvSpPr>
        <p:spPr>
          <a:xfrm>
            <a:off x="3251200" y="2214880"/>
            <a:ext cx="6979920" cy="4460239"/>
          </a:xfrm>
          <a:prstGeom prst="roundRect">
            <a:avLst>
              <a:gd name="adj" fmla="val 5505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1A02FF5-6B59-60A8-37FE-03642B08A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40" y="365125"/>
            <a:ext cx="11602720" cy="2063115"/>
          </a:xfrm>
        </p:spPr>
        <p:txBody>
          <a:bodyPr>
            <a:normAutofit fontScale="90000"/>
          </a:bodyPr>
          <a:lstStyle/>
          <a:p>
            <a:r>
              <a:rPr lang="zh-TW" altLang="en-US"/>
              <a:t>我请你吃饭 </a:t>
            </a:r>
            <a:r>
              <a:rPr lang="en-US" altLang="zh-TW" sz="40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wǒ</a:t>
            </a:r>
            <a:r>
              <a:rPr lang="en-US" altLang="zh-TW" sz="40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40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qǐng</a:t>
            </a:r>
            <a:r>
              <a:rPr lang="zh-TW" altLang="en-US" sz="40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40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nǐ</a:t>
            </a:r>
            <a:r>
              <a:rPr lang="zh-TW" altLang="en-US" sz="40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40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chīfàn</a:t>
            </a:r>
            <a:br>
              <a:rPr lang="en-US" altLang="zh-TW" sz="40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</a:br>
            <a:r>
              <a:rPr lang="en-US" altLang="zh-TW" sz="4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I‘ll treat you to dinner</a:t>
            </a:r>
            <a:br>
              <a:rPr lang="en-US" altLang="zh-TW" sz="4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</a:br>
            <a:r>
              <a:rPr lang="en-US" altLang="zh-TW" sz="36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In the sentence</a:t>
            </a:r>
            <a:r>
              <a:rPr lang="zh-TW" altLang="en-US" sz="36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我请你吃饭</a:t>
            </a:r>
            <a:r>
              <a:rPr lang="en-US" altLang="zh-TW" sz="36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zh-TW" altLang="en-US" sz="36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你 </a:t>
            </a:r>
            <a:r>
              <a:rPr lang="en-US" altLang="zh-TW" sz="36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is the object of the verb </a:t>
            </a:r>
            <a:r>
              <a:rPr lang="zh-TW" altLang="en-US" sz="36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请 </a:t>
            </a:r>
            <a:r>
              <a:rPr lang="en-US" altLang="zh-TW" sz="36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as well as the subject of the second verb</a:t>
            </a:r>
            <a:r>
              <a:rPr lang="zh-TW" altLang="en-US" sz="36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吃 </a:t>
            </a:r>
            <a:r>
              <a:rPr lang="en-US" altLang="zh-TW" sz="3600" dirty="0">
                <a:solidFill>
                  <a:srgbClr val="666666"/>
                </a:solidFill>
                <a:latin typeface="Roboto" panose="02000000000000000000" pitchFamily="2" charset="0"/>
              </a:rPr>
              <a:t>.</a:t>
            </a:r>
            <a:br>
              <a:rPr lang="en-US" altLang="zh-TW" sz="4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60F57B3-6E9D-265A-89CC-39C07E06D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080" y="2286001"/>
            <a:ext cx="2976880" cy="1229359"/>
          </a:xfrm>
        </p:spPr>
        <p:txBody>
          <a:bodyPr>
            <a:normAutofit/>
          </a:bodyPr>
          <a:lstStyle/>
          <a:p>
            <a:r>
              <a:rPr lang="zh-TW" altLang="en-US" sz="32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我请你</a:t>
            </a:r>
            <a:endParaRPr lang="en-US" altLang="zh-TW" sz="3200" b="0" i="0" dirty="0">
              <a:solidFill>
                <a:srgbClr val="666666"/>
              </a:solidFill>
              <a:effectLst/>
              <a:latin typeface="Roboto" panose="02000000000000000000" pitchFamily="2" charset="0"/>
            </a:endParaRPr>
          </a:p>
          <a:p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Roboto" panose="02000000000000000000" pitchFamily="2" charset="0"/>
                <a:ea typeface="標楷體" panose="03000509000000000000" pitchFamily="65" charset="-120"/>
                <a:cs typeface="Times New Roman" panose="02020603050405020304" pitchFamily="18" charset="0"/>
              </a:rPr>
              <a:t>你吃饭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Roboto" panose="02000000000000000000" pitchFamily="2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dirty="0"/>
          </a:p>
          <a:p>
            <a:endParaRPr lang="en-US" altLang="zh-TW" sz="3200" dirty="0"/>
          </a:p>
          <a:p>
            <a:endParaRPr lang="zh-TW" altLang="en-US" dirty="0"/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BCDAC00C-A1F9-A013-E1A5-07961191ED5E}"/>
              </a:ext>
            </a:extLst>
          </p:cNvPr>
          <p:cNvSpPr txBox="1">
            <a:spLocks/>
          </p:cNvSpPr>
          <p:nvPr/>
        </p:nvSpPr>
        <p:spPr>
          <a:xfrm>
            <a:off x="3362960" y="2286001"/>
            <a:ext cx="8270240" cy="4460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altLang="zh-TW" sz="32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</a:t>
            </a:r>
            <a:r>
              <a:rPr kumimoji="0" lang="en-US" altLang="zh-TW" sz="3200" b="0" i="0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kumimoji="0" lang="zh-TW" altLang="en-US" sz="32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星期一</a:t>
            </a:r>
            <a:r>
              <a:rPr kumimoji="0" lang="zh-TW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我请你吃饭怎么样？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altLang="zh-TW" dirty="0" err="1">
                <a:solidFill>
                  <a:srgbClr val="FF0000"/>
                </a:solidFill>
                <a:latin typeface="Roboto" panose="02000000000000000000" pitchFamily="2" charset="0"/>
              </a:rPr>
              <a:t>Xīngqīyī</a:t>
            </a:r>
            <a:r>
              <a:rPr lang="en-US" altLang="zh-TW" dirty="0">
                <a:solidFill>
                  <a:srgbClr val="FF0000"/>
                </a:solidFill>
                <a:latin typeface="Roboto" panose="02000000000000000000" pitchFamily="2" charset="0"/>
              </a:rPr>
              <a:t> </a:t>
            </a:r>
            <a:r>
              <a:rPr lang="en-US" altLang="zh-TW" dirty="0" err="1">
                <a:solidFill>
                  <a:srgbClr val="FF0000"/>
                </a:solidFill>
                <a:latin typeface="Roboto" panose="02000000000000000000" pitchFamily="2" charset="0"/>
              </a:rPr>
              <a:t>wǒ</a:t>
            </a:r>
            <a:r>
              <a:rPr lang="en-US" altLang="zh-TW" dirty="0">
                <a:solidFill>
                  <a:srgbClr val="FF0000"/>
                </a:solidFill>
                <a:latin typeface="Roboto" panose="02000000000000000000" pitchFamily="2" charset="0"/>
              </a:rPr>
              <a:t> </a:t>
            </a:r>
            <a:r>
              <a:rPr lang="en-US" altLang="zh-TW" dirty="0" err="1">
                <a:solidFill>
                  <a:srgbClr val="FF0000"/>
                </a:solidFill>
                <a:latin typeface="Roboto" panose="02000000000000000000" pitchFamily="2" charset="0"/>
              </a:rPr>
              <a:t>qǐng</a:t>
            </a:r>
            <a:r>
              <a:rPr lang="en-US" altLang="zh-TW" dirty="0">
                <a:solidFill>
                  <a:srgbClr val="FF0000"/>
                </a:solidFill>
                <a:latin typeface="Roboto" panose="02000000000000000000" pitchFamily="2" charset="0"/>
              </a:rPr>
              <a:t> </a:t>
            </a:r>
            <a:r>
              <a:rPr lang="en-US" altLang="zh-TW" dirty="0" err="1">
                <a:solidFill>
                  <a:srgbClr val="FF0000"/>
                </a:solidFill>
                <a:latin typeface="Roboto" panose="02000000000000000000" pitchFamily="2" charset="0"/>
              </a:rPr>
              <a:t>nǐ</a:t>
            </a:r>
            <a:r>
              <a:rPr lang="en-US" altLang="zh-TW" dirty="0">
                <a:solidFill>
                  <a:srgbClr val="FF0000"/>
                </a:solidFill>
                <a:latin typeface="Roboto" panose="02000000000000000000" pitchFamily="2" charset="0"/>
              </a:rPr>
              <a:t> </a:t>
            </a:r>
            <a:r>
              <a:rPr lang="en-US" altLang="zh-TW" dirty="0" err="1">
                <a:solidFill>
                  <a:srgbClr val="FF0000"/>
                </a:solidFill>
                <a:latin typeface="Roboto" panose="02000000000000000000" pitchFamily="2" charset="0"/>
              </a:rPr>
              <a:t>chīfàn</a:t>
            </a:r>
            <a:r>
              <a:rPr lang="en-US" altLang="zh-TW" dirty="0">
                <a:solidFill>
                  <a:srgbClr val="FF0000"/>
                </a:solidFill>
                <a:latin typeface="Roboto" panose="02000000000000000000" pitchFamily="2" charset="0"/>
              </a:rPr>
              <a:t> </a:t>
            </a:r>
            <a:r>
              <a:rPr lang="en-US" altLang="zh-TW" dirty="0" err="1">
                <a:solidFill>
                  <a:srgbClr val="FF0000"/>
                </a:solidFill>
                <a:latin typeface="Roboto" panose="02000000000000000000" pitchFamily="2" charset="0"/>
              </a:rPr>
              <a:t>zěnmeyàng</a:t>
            </a:r>
            <a:r>
              <a:rPr lang="en-US" altLang="zh-TW" dirty="0">
                <a:solidFill>
                  <a:srgbClr val="FF0000"/>
                </a:solidFill>
                <a:latin typeface="Roboto" panose="02000000000000000000" pitchFamily="2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</a:t>
            </a:r>
            <a:r>
              <a:rPr kumimoji="0" lang="en-US" altLang="zh-TW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kumimoji="0" lang="zh-TW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好！星期一几点？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altLang="zh-TW" dirty="0" err="1">
                <a:solidFill>
                  <a:srgbClr val="FF0000"/>
                </a:solidFill>
                <a:latin typeface="Roboto" panose="02000000000000000000" pitchFamily="2" charset="0"/>
              </a:rPr>
              <a:t>hǎo</a:t>
            </a:r>
            <a:r>
              <a:rPr lang="en-US" altLang="zh-TW" dirty="0">
                <a:solidFill>
                  <a:srgbClr val="FF0000"/>
                </a:solidFill>
                <a:latin typeface="Roboto" panose="02000000000000000000" pitchFamily="2" charset="0"/>
              </a:rPr>
              <a:t>! </a:t>
            </a:r>
            <a:r>
              <a:rPr lang="en-US" altLang="zh-TW" dirty="0" err="1">
                <a:solidFill>
                  <a:srgbClr val="FF0000"/>
                </a:solidFill>
                <a:latin typeface="Roboto" panose="02000000000000000000" pitchFamily="2" charset="0"/>
              </a:rPr>
              <a:t>Xīngqīyī</a:t>
            </a:r>
            <a:r>
              <a:rPr lang="en-US" altLang="zh-TW" dirty="0">
                <a:solidFill>
                  <a:srgbClr val="FF0000"/>
                </a:solidFill>
                <a:latin typeface="Roboto" panose="02000000000000000000" pitchFamily="2" charset="0"/>
              </a:rPr>
              <a:t> </a:t>
            </a:r>
            <a:r>
              <a:rPr lang="en-US" altLang="zh-TW" dirty="0" err="1">
                <a:solidFill>
                  <a:srgbClr val="FF0000"/>
                </a:solidFill>
                <a:latin typeface="Roboto" panose="02000000000000000000" pitchFamily="2" charset="0"/>
              </a:rPr>
              <a:t>jǐdiǎn</a:t>
            </a:r>
            <a:r>
              <a:rPr lang="en-US" altLang="zh-TW" dirty="0">
                <a:solidFill>
                  <a:srgbClr val="FF0000"/>
                </a:solidFill>
                <a:latin typeface="Roboto" panose="02000000000000000000" pitchFamily="2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A: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星期一</a:t>
            </a:r>
            <a:r>
              <a:rPr kumimoji="0" lang="zh-TW" altLang="en-US" sz="32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下午</a:t>
            </a:r>
            <a:r>
              <a:rPr lang="zh-TW" altLang="en-US" sz="3200" u="sng">
                <a:solidFill>
                  <a:prstClr val="black"/>
                </a:solidFill>
              </a:rPr>
              <a:t>五</a:t>
            </a:r>
            <a:r>
              <a:rPr kumimoji="0" lang="zh-TW" altLang="en-US" sz="32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点</a:t>
            </a:r>
            <a:r>
              <a:rPr kumimoji="0" lang="zh-TW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altLang="zh-TW" dirty="0" err="1">
                <a:solidFill>
                  <a:srgbClr val="FF0000"/>
                </a:solidFill>
                <a:latin typeface="Roboto" panose="02000000000000000000" pitchFamily="2" charset="0"/>
              </a:rPr>
              <a:t>Xīngqīyī</a:t>
            </a:r>
            <a:r>
              <a:rPr lang="en-US" altLang="zh-TW" dirty="0">
                <a:solidFill>
                  <a:srgbClr val="FF0000"/>
                </a:solidFill>
                <a:latin typeface="Roboto" panose="02000000000000000000" pitchFamily="2" charset="0"/>
              </a:rPr>
              <a:t> </a:t>
            </a:r>
            <a:r>
              <a:rPr lang="en-US" altLang="zh-TW" dirty="0" err="1">
                <a:solidFill>
                  <a:srgbClr val="FF0000"/>
                </a:solidFill>
                <a:latin typeface="Roboto" panose="02000000000000000000" pitchFamily="2" charset="0"/>
              </a:rPr>
              <a:t>xiàwǔ</a:t>
            </a:r>
            <a:r>
              <a:rPr lang="en-US" altLang="zh-TW" dirty="0">
                <a:solidFill>
                  <a:srgbClr val="FF0000"/>
                </a:solidFill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wǔ</a:t>
            </a:r>
            <a:r>
              <a:rPr lang="en-US" altLang="zh-TW" dirty="0" err="1">
                <a:solidFill>
                  <a:srgbClr val="FF0000"/>
                </a:solidFill>
                <a:latin typeface="Roboto" panose="02000000000000000000" pitchFamily="2" charset="0"/>
              </a:rPr>
              <a:t>diǎn</a:t>
            </a:r>
            <a:r>
              <a:rPr lang="en-US" altLang="zh-TW" dirty="0">
                <a:solidFill>
                  <a:srgbClr val="FF0000"/>
                </a:solidFill>
                <a:latin typeface="Roboto" panose="02000000000000000000" pitchFamily="2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</a:t>
            </a:r>
            <a:r>
              <a:rPr kumimoji="0" lang="en-US" altLang="zh-TW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3200">
                <a:solidFill>
                  <a:prstClr val="black"/>
                </a:solidFill>
              </a:rPr>
              <a:t> </a:t>
            </a:r>
            <a:r>
              <a:rPr kumimoji="0" lang="zh-TW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好。我们星期一下午五点见。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Hǎo</a:t>
            </a:r>
            <a:r>
              <a:rPr lang="en-US" altLang="zh-TW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Wǒmen</a:t>
            </a:r>
            <a:r>
              <a:rPr lang="en-US" altLang="zh-TW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xīngqīyí</a:t>
            </a:r>
            <a:r>
              <a:rPr lang="en-US" altLang="zh-TW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xiàwǔ</a:t>
            </a:r>
            <a:r>
              <a:rPr lang="en-US" altLang="zh-TW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wǔdiǎn</a:t>
            </a:r>
            <a:r>
              <a:rPr lang="zh-TW" altLang="en-US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jiàn</a:t>
            </a:r>
            <a:r>
              <a:rPr lang="en-US" altLang="zh-TW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.</a:t>
            </a: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059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A02FF5-6B59-60A8-37FE-03642B08A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40" y="365125"/>
            <a:ext cx="11501120" cy="1971675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(</a:t>
            </a:r>
            <a:r>
              <a:rPr lang="zh-TW" altLang="en-US"/>
              <a:t>是</a:t>
            </a:r>
            <a:r>
              <a:rPr lang="en-US" altLang="zh-TW"/>
              <a:t>)...</a:t>
            </a:r>
            <a:r>
              <a:rPr lang="zh-TW" altLang="en-US"/>
              <a:t>还是</a:t>
            </a:r>
            <a:r>
              <a:rPr lang="en-US" altLang="zh-TW"/>
              <a:t>...</a:t>
            </a:r>
            <a:r>
              <a:rPr lang="zh-TW" altLang="en-US"/>
              <a:t>  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en-US" altLang="zh-TW" sz="40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shì</a:t>
            </a:r>
            <a:r>
              <a:rPr lang="en-US" altLang="zh-TW" sz="40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) ...</a:t>
            </a:r>
            <a:r>
              <a:rPr lang="en-US" altLang="zh-TW" sz="40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háishì</a:t>
            </a:r>
            <a:r>
              <a:rPr lang="en-US" altLang="zh-TW" sz="40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...</a:t>
            </a:r>
            <a:br>
              <a:rPr lang="en-US" altLang="zh-TW" sz="4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</a:br>
            <a:r>
              <a:rPr lang="en-US" altLang="zh-TW" sz="4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or</a:t>
            </a:r>
            <a:br>
              <a:rPr lang="en-US" altLang="zh-TW" dirty="0"/>
            </a:br>
            <a:r>
              <a:rPr lang="en-US" altLang="zh-TW" sz="3600" dirty="0"/>
              <a:t>The</a:t>
            </a:r>
            <a:r>
              <a:rPr lang="zh-TW" altLang="en-US" sz="3600" dirty="0"/>
              <a:t> </a:t>
            </a:r>
            <a:r>
              <a:rPr lang="en-US" altLang="zh-TW" sz="3600" dirty="0"/>
              <a:t>structure (</a:t>
            </a:r>
            <a:r>
              <a:rPr lang="zh-TW" altLang="en-US" sz="3600" dirty="0"/>
              <a:t>是</a:t>
            </a:r>
            <a:r>
              <a:rPr lang="en-US" altLang="zh-TW" sz="3600" dirty="0"/>
              <a:t>)…</a:t>
            </a:r>
            <a:r>
              <a:rPr lang="zh-TW" altLang="en-US" sz="3600" dirty="0"/>
              <a:t>还是</a:t>
            </a:r>
            <a:r>
              <a:rPr lang="en-US" altLang="zh-TW" sz="3600" dirty="0"/>
              <a:t>… is used to form an alternative question. If there is another verb used in the predicate, the first </a:t>
            </a:r>
            <a:r>
              <a:rPr lang="zh-TW" altLang="en-US" sz="3600" dirty="0"/>
              <a:t>是 </a:t>
            </a:r>
            <a:r>
              <a:rPr lang="en-US" altLang="zh-TW" sz="3600" dirty="0"/>
              <a:t>often can be omitted.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60F57B3-6E9D-265A-89CC-39C07E06D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360" y="2743200"/>
            <a:ext cx="11165840" cy="3525519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今天是星期一还是星期二？</a:t>
            </a:r>
            <a:endParaRPr lang="en-US" altLang="zh-TW" sz="3200" dirty="0"/>
          </a:p>
          <a:p>
            <a:r>
              <a:rPr lang="en-US" altLang="zh-TW" dirty="0" err="1">
                <a:solidFill>
                  <a:srgbClr val="FF0000"/>
                </a:solidFill>
                <a:latin typeface="Roboto" panose="02000000000000000000" pitchFamily="2" charset="0"/>
              </a:rPr>
              <a:t>Jīntiān</a:t>
            </a:r>
            <a:r>
              <a:rPr lang="zh-TW" altLang="en-US" dirty="0">
                <a:solidFill>
                  <a:srgbClr val="FF0000"/>
                </a:solidFill>
                <a:latin typeface="Roboto" panose="02000000000000000000" pitchFamily="2" charset="0"/>
              </a:rPr>
              <a:t> </a:t>
            </a:r>
            <a:r>
              <a:rPr lang="en-US" altLang="zh-TW" dirty="0" err="1">
                <a:solidFill>
                  <a:srgbClr val="FF0000"/>
                </a:solidFill>
                <a:latin typeface="Roboto" panose="02000000000000000000" pitchFamily="2" charset="0"/>
              </a:rPr>
              <a:t>shì</a:t>
            </a:r>
            <a:r>
              <a:rPr lang="en-US" altLang="zh-TW" dirty="0">
                <a:solidFill>
                  <a:srgbClr val="FF0000"/>
                </a:solidFill>
                <a:latin typeface="Roboto" panose="02000000000000000000" pitchFamily="2" charset="0"/>
              </a:rPr>
              <a:t> </a:t>
            </a:r>
            <a:r>
              <a:rPr lang="en-US" altLang="zh-TW" dirty="0" err="1">
                <a:solidFill>
                  <a:srgbClr val="FF0000"/>
                </a:solidFill>
                <a:latin typeface="Roboto" panose="02000000000000000000" pitchFamily="2" charset="0"/>
              </a:rPr>
              <a:t>xīngqīyī</a:t>
            </a:r>
            <a:r>
              <a:rPr lang="en-US" altLang="zh-TW" dirty="0">
                <a:solidFill>
                  <a:srgbClr val="FF0000"/>
                </a:solidFill>
                <a:latin typeface="Roboto" panose="02000000000000000000" pitchFamily="2" charset="0"/>
              </a:rPr>
              <a:t> </a:t>
            </a:r>
            <a:r>
              <a:rPr lang="en-US" altLang="zh-TW" dirty="0" err="1">
                <a:solidFill>
                  <a:srgbClr val="FF0000"/>
                </a:solidFill>
                <a:latin typeface="Roboto" panose="02000000000000000000" pitchFamily="2" charset="0"/>
              </a:rPr>
              <a:t>háishì</a:t>
            </a:r>
            <a:r>
              <a:rPr lang="en-US" altLang="zh-TW" dirty="0">
                <a:solidFill>
                  <a:srgbClr val="FF0000"/>
                </a:solidFill>
                <a:latin typeface="Roboto" panose="02000000000000000000" pitchFamily="2" charset="0"/>
              </a:rPr>
              <a:t> </a:t>
            </a:r>
            <a:r>
              <a:rPr lang="en-US" altLang="zh-TW" dirty="0" err="1">
                <a:solidFill>
                  <a:srgbClr val="FF0000"/>
                </a:solidFill>
                <a:latin typeface="Roboto" panose="02000000000000000000" pitchFamily="2" charset="0"/>
              </a:rPr>
              <a:t>xīngqīèr</a:t>
            </a:r>
            <a:r>
              <a:rPr lang="en-US" altLang="zh-TW" dirty="0">
                <a:solidFill>
                  <a:srgbClr val="FF0000"/>
                </a:solidFill>
                <a:latin typeface="Roboto" panose="02000000000000000000" pitchFamily="2" charset="0"/>
              </a:rPr>
              <a:t>?</a:t>
            </a:r>
          </a:p>
          <a:p>
            <a:r>
              <a:rPr lang="zh-TW" altLang="en-US" sz="3200" dirty="0"/>
              <a:t> 你</a:t>
            </a:r>
            <a:r>
              <a:rPr lang="en-US" altLang="zh-TW" sz="3200" dirty="0"/>
              <a:t>(</a:t>
            </a:r>
            <a:r>
              <a:rPr lang="zh-TW" altLang="en-US" sz="3200" dirty="0"/>
              <a:t>是</a:t>
            </a:r>
            <a:r>
              <a:rPr lang="en-US" altLang="zh-TW" sz="3200" dirty="0"/>
              <a:t>)</a:t>
            </a:r>
            <a:r>
              <a:rPr lang="zh-TW" altLang="en-US" sz="3200" dirty="0"/>
              <a:t>喜欢吃中国菜还是喜欢吃捷克菜？</a:t>
            </a:r>
            <a:endParaRPr lang="en-US" altLang="zh-TW" sz="3200" dirty="0"/>
          </a:p>
          <a:p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Nǐ</a:t>
            </a:r>
            <a:r>
              <a:rPr lang="zh-TW" altLang="en-US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（</a:t>
            </a:r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shì</a:t>
            </a:r>
            <a:r>
              <a:rPr lang="zh-TW" altLang="en-US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） </a:t>
            </a:r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xǐhuān</a:t>
            </a:r>
            <a:r>
              <a:rPr lang="zh-TW" altLang="en-US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chī</a:t>
            </a:r>
            <a:r>
              <a:rPr lang="en-US" altLang="zh-TW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zhōngguócài</a:t>
            </a:r>
            <a:r>
              <a:rPr lang="en-US" altLang="zh-TW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háishì</a:t>
            </a:r>
            <a:r>
              <a:rPr lang="en-US" altLang="zh-TW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xǐhuān</a:t>
            </a:r>
            <a:r>
              <a:rPr lang="zh-TW" altLang="en-US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chī</a:t>
            </a:r>
            <a:r>
              <a:rPr lang="en-US" altLang="zh-TW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jiékècài</a:t>
            </a:r>
            <a:r>
              <a:rPr lang="en-US" altLang="zh-TW" dirty="0">
                <a:solidFill>
                  <a:srgbClr val="FF0000"/>
                </a:solidFill>
                <a:latin typeface="Roboto" panose="02000000000000000000" pitchFamily="2" charset="0"/>
              </a:rPr>
              <a:t>?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sz="3200" dirty="0"/>
              <a:t>你是中国人还是美国人？</a:t>
            </a:r>
            <a:endParaRPr lang="en-US" altLang="zh-TW" sz="3200" dirty="0"/>
          </a:p>
          <a:p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Nǐ</a:t>
            </a:r>
            <a:r>
              <a:rPr lang="zh-TW" altLang="en-US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shì</a:t>
            </a:r>
            <a:r>
              <a:rPr lang="en-US" altLang="zh-TW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zhōngguórén</a:t>
            </a:r>
            <a:r>
              <a:rPr lang="en-US" altLang="zh-TW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háishì</a:t>
            </a:r>
            <a:r>
              <a:rPr lang="en-US" altLang="zh-TW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měiguórén</a:t>
            </a:r>
            <a:r>
              <a:rPr lang="en-US" altLang="zh-TW" dirty="0">
                <a:solidFill>
                  <a:srgbClr val="FF0000"/>
                </a:solidFill>
                <a:latin typeface="Roboto" panose="02000000000000000000" pitchFamily="2" charset="0"/>
              </a:rPr>
              <a:t>?</a:t>
            </a:r>
            <a:endParaRPr lang="en-US" altLang="zh-TW" sz="4000" dirty="0">
              <a:solidFill>
                <a:srgbClr val="FF0000"/>
              </a:solidFill>
            </a:endParaRPr>
          </a:p>
          <a:p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558034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年輕男女在咖啡廳聊天圖片素材-JPG圖片尺寸6720 × 4480px-高清圖案501305519-zh.lovepik.com">
            <a:extLst>
              <a:ext uri="{FF2B5EF4-FFF2-40B4-BE49-F238E27FC236}">
                <a16:creationId xmlns:a16="http://schemas.microsoft.com/office/drawing/2014/main" id="{E84F5A51-3CDC-85D6-FCB0-37ED30E44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60F57B3-6E9D-265A-89CC-39C07E06D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240"/>
            <a:ext cx="6410960" cy="6842760"/>
          </a:xfrm>
        </p:spPr>
        <p:txBody>
          <a:bodyPr>
            <a:noAutofit/>
          </a:bodyPr>
          <a:lstStyle/>
          <a:p>
            <a:pPr marL="0" indent="0">
              <a:lnSpc>
                <a:spcPts val="3000"/>
              </a:lnSpc>
              <a:buNone/>
            </a:pPr>
            <a:r>
              <a:rPr lang="en-US" altLang="zh-TW" dirty="0"/>
              <a:t>A</a:t>
            </a:r>
            <a:r>
              <a:rPr lang="zh-TW" altLang="en-US" dirty="0"/>
              <a:t>：</a:t>
            </a:r>
            <a:r>
              <a:rPr lang="zh-CN" altLang="en-US" dirty="0"/>
              <a:t>白英爱</a:t>
            </a:r>
            <a:r>
              <a:rPr lang="zh-TW" altLang="en-US" dirty="0"/>
              <a:t>，九</a:t>
            </a:r>
            <a:r>
              <a:rPr lang="zh-CN" altLang="en-US" dirty="0"/>
              <a:t>月</a:t>
            </a:r>
            <a:r>
              <a:rPr lang="zh-TW" altLang="en-US" dirty="0"/>
              <a:t>十二</a:t>
            </a:r>
            <a:r>
              <a:rPr lang="zh-CN" altLang="en-US" dirty="0"/>
              <a:t>号是星期几</a:t>
            </a:r>
            <a:r>
              <a:rPr lang="zh-TW" altLang="en-US" dirty="0"/>
              <a:t>？</a:t>
            </a:r>
            <a:endParaRPr lang="en-US" altLang="zh-TW" dirty="0"/>
          </a:p>
          <a:p>
            <a:pPr marL="0" indent="0">
              <a:lnSpc>
                <a:spcPts val="3000"/>
              </a:lnSpc>
              <a:buNone/>
            </a:pPr>
            <a:endParaRPr lang="en-US" altLang="zh-TW" dirty="0"/>
          </a:p>
          <a:p>
            <a:pPr marL="0" indent="0">
              <a:lnSpc>
                <a:spcPts val="3000"/>
              </a:lnSpc>
              <a:buNone/>
            </a:pPr>
            <a:r>
              <a:rPr lang="en-US" altLang="zh-TW" dirty="0"/>
              <a:t>A</a:t>
            </a:r>
            <a:r>
              <a:rPr lang="zh-TW" altLang="en-US" dirty="0"/>
              <a:t>：</a:t>
            </a:r>
            <a:r>
              <a:rPr lang="zh-CN" altLang="en-US" dirty="0"/>
              <a:t>那天是我的生日</a:t>
            </a:r>
            <a:r>
              <a:rPr lang="zh-TW" altLang="en-US" dirty="0"/>
              <a:t>。</a:t>
            </a:r>
            <a:endParaRPr lang="en-US" altLang="zh-TW" dirty="0"/>
          </a:p>
          <a:p>
            <a:pPr marL="0" indent="0">
              <a:lnSpc>
                <a:spcPts val="3000"/>
              </a:lnSpc>
              <a:buNone/>
            </a:pPr>
            <a:endParaRPr lang="en-US" altLang="zh-TW" dirty="0"/>
          </a:p>
          <a:p>
            <a:pPr marL="0" indent="0">
              <a:lnSpc>
                <a:spcPts val="3000"/>
              </a:lnSpc>
              <a:buNone/>
            </a:pPr>
            <a:r>
              <a:rPr lang="en-US" altLang="zh-TW" dirty="0"/>
              <a:t>A</a:t>
            </a:r>
            <a:r>
              <a:rPr lang="zh-TW" altLang="en-US" dirty="0"/>
              <a:t>：十八</a:t>
            </a:r>
            <a:r>
              <a:rPr lang="zh-CN" altLang="en-US" dirty="0"/>
              <a:t>岁</a:t>
            </a:r>
            <a:r>
              <a:rPr lang="zh-TW" altLang="en-US" dirty="0"/>
              <a:t>。</a:t>
            </a:r>
            <a:endParaRPr lang="en-US" altLang="zh-TW" dirty="0"/>
          </a:p>
          <a:p>
            <a:pPr marL="0" indent="0">
              <a:lnSpc>
                <a:spcPts val="3000"/>
              </a:lnSpc>
              <a:buNone/>
            </a:pPr>
            <a:endParaRPr lang="en-US" altLang="zh-TW" dirty="0"/>
          </a:p>
          <a:p>
            <a:pPr marL="0" indent="0">
              <a:lnSpc>
                <a:spcPts val="3000"/>
              </a:lnSpc>
              <a:buNone/>
            </a:pPr>
            <a:r>
              <a:rPr lang="en-US" altLang="zh-TW" dirty="0"/>
              <a:t>A</a:t>
            </a:r>
            <a:r>
              <a:rPr lang="zh-TW" altLang="en-US" dirty="0"/>
              <a:t>：</a:t>
            </a:r>
            <a:r>
              <a:rPr lang="zh-CN" altLang="en-US" dirty="0"/>
              <a:t>太好了</a:t>
            </a:r>
            <a:r>
              <a:rPr lang="zh-TW" altLang="en-US" dirty="0"/>
              <a:t>。</a:t>
            </a:r>
            <a:r>
              <a:rPr lang="zh-CN" altLang="en-US" dirty="0"/>
              <a:t>谢谢</a:t>
            </a:r>
            <a:r>
              <a:rPr lang="zh-TW" altLang="en-US" dirty="0"/>
              <a:t>，</a:t>
            </a:r>
            <a:r>
              <a:rPr lang="zh-CN" altLang="en-US" dirty="0"/>
              <a:t>谢谢</a:t>
            </a:r>
            <a:r>
              <a:rPr lang="zh-TW" altLang="en-US" dirty="0"/>
              <a:t>。</a:t>
            </a:r>
            <a:endParaRPr lang="en-US" altLang="zh-TW" dirty="0"/>
          </a:p>
          <a:p>
            <a:pPr marL="0" indent="0">
              <a:lnSpc>
                <a:spcPts val="3000"/>
              </a:lnSpc>
              <a:buNone/>
            </a:pPr>
            <a:endParaRPr lang="en-US" altLang="zh-TW" dirty="0"/>
          </a:p>
          <a:p>
            <a:pPr marL="0" indent="0">
              <a:lnSpc>
                <a:spcPts val="3000"/>
              </a:lnSpc>
              <a:buNone/>
            </a:pPr>
            <a:r>
              <a:rPr lang="en-US" altLang="zh-TW" dirty="0"/>
              <a:t>A</a:t>
            </a:r>
            <a:r>
              <a:rPr lang="zh-TW" altLang="en-US" dirty="0"/>
              <a:t>：</a:t>
            </a:r>
            <a:r>
              <a:rPr lang="zh-CN" altLang="en-US" dirty="0"/>
              <a:t>我是英国人</a:t>
            </a:r>
            <a:r>
              <a:rPr lang="zh-TW" altLang="en-US" dirty="0"/>
              <a:t>，</a:t>
            </a:r>
            <a:r>
              <a:rPr lang="zh-CN" altLang="en-US" dirty="0"/>
              <a:t>可是我喜欢吃中国菜</a:t>
            </a:r>
            <a:r>
              <a:rPr lang="zh-TW" altLang="en-US" dirty="0"/>
              <a:t>。</a:t>
            </a:r>
            <a:endParaRPr lang="en-US" altLang="zh-TW" dirty="0"/>
          </a:p>
          <a:p>
            <a:pPr marL="0" indent="0">
              <a:lnSpc>
                <a:spcPts val="3000"/>
              </a:lnSpc>
              <a:buNone/>
            </a:pPr>
            <a:endParaRPr lang="en-US" altLang="zh-TW" dirty="0"/>
          </a:p>
          <a:p>
            <a:pPr marL="0" indent="0">
              <a:lnSpc>
                <a:spcPts val="3000"/>
              </a:lnSpc>
              <a:buNone/>
            </a:pPr>
            <a:r>
              <a:rPr lang="en-US" altLang="zh-TW" dirty="0"/>
              <a:t>A</a:t>
            </a:r>
            <a:r>
              <a:rPr lang="zh-TW" altLang="en-US" dirty="0"/>
              <a:t>：</a:t>
            </a:r>
            <a:r>
              <a:rPr lang="zh-CN" altLang="en-US" dirty="0"/>
              <a:t>星期四几点</a:t>
            </a:r>
            <a:r>
              <a:rPr lang="zh-TW" altLang="en-US" dirty="0"/>
              <a:t>？</a:t>
            </a:r>
            <a:endParaRPr lang="en-US" altLang="zh-TW" dirty="0"/>
          </a:p>
          <a:p>
            <a:pPr marL="0" indent="0">
              <a:lnSpc>
                <a:spcPts val="3000"/>
              </a:lnSpc>
              <a:buNone/>
            </a:pPr>
            <a:endParaRPr lang="en-US" altLang="zh-TW" dirty="0"/>
          </a:p>
          <a:p>
            <a:pPr marL="0" indent="0">
              <a:lnSpc>
                <a:spcPts val="3000"/>
              </a:lnSpc>
              <a:buNone/>
            </a:pPr>
            <a:r>
              <a:rPr lang="en-US" altLang="zh-TW" dirty="0"/>
              <a:t>A</a:t>
            </a:r>
            <a:r>
              <a:rPr lang="zh-TW" altLang="en-US" dirty="0"/>
              <a:t>：</a:t>
            </a:r>
            <a:r>
              <a:rPr lang="zh-CN" altLang="en-US" dirty="0"/>
              <a:t>好</a:t>
            </a:r>
            <a:r>
              <a:rPr lang="zh-TW" altLang="en-US" dirty="0"/>
              <a:t>，</a:t>
            </a:r>
            <a:r>
              <a:rPr lang="zh-CN" altLang="en-US" dirty="0"/>
              <a:t>星期四晚上见</a:t>
            </a:r>
            <a:r>
              <a:rPr lang="zh-TW" altLang="en-US" dirty="0"/>
              <a:t>。</a:t>
            </a:r>
            <a:endParaRPr lang="en-US" altLang="zh-TW" dirty="0"/>
          </a:p>
          <a:p>
            <a:pPr marL="0" indent="0">
              <a:lnSpc>
                <a:spcPts val="3000"/>
              </a:lnSpc>
              <a:buNone/>
            </a:pPr>
            <a:endParaRPr lang="en-US" altLang="zh-TW" dirty="0"/>
          </a:p>
        </p:txBody>
      </p:sp>
      <p:sp>
        <p:nvSpPr>
          <p:cNvPr id="2" name="內容版面配置區 2">
            <a:extLst>
              <a:ext uri="{FF2B5EF4-FFF2-40B4-BE49-F238E27FC236}">
                <a16:creationId xmlns:a16="http://schemas.microsoft.com/office/drawing/2014/main" id="{EA8CAE12-4ACA-F9EE-27E2-3D81C805146A}"/>
              </a:ext>
            </a:extLst>
          </p:cNvPr>
          <p:cNvSpPr txBox="1">
            <a:spLocks/>
          </p:cNvSpPr>
          <p:nvPr/>
        </p:nvSpPr>
        <p:spPr>
          <a:xfrm>
            <a:off x="6410960" y="15240"/>
            <a:ext cx="5781040" cy="6842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000"/>
              </a:lnSpc>
              <a:buNone/>
            </a:pPr>
            <a:r>
              <a:rPr lang="en-US" altLang="zh-TW" dirty="0"/>
              <a:t>B</a:t>
            </a:r>
            <a:r>
              <a:rPr lang="zh-TW" altLang="en-US" dirty="0"/>
              <a:t>：</a:t>
            </a:r>
            <a:r>
              <a:rPr lang="zh-CN" altLang="en-US" dirty="0"/>
              <a:t>是星期四</a:t>
            </a:r>
            <a:r>
              <a:rPr lang="zh-TW" altLang="en-US" dirty="0"/>
              <a:t>。</a:t>
            </a:r>
            <a:endParaRPr lang="en-US" altLang="zh-TW" dirty="0"/>
          </a:p>
          <a:p>
            <a:pPr marL="0" indent="0">
              <a:lnSpc>
                <a:spcPts val="3000"/>
              </a:lnSpc>
              <a:buNone/>
            </a:pPr>
            <a:endParaRPr lang="en-US" altLang="zh-TW" dirty="0"/>
          </a:p>
          <a:p>
            <a:pPr marL="0" indent="0">
              <a:lnSpc>
                <a:spcPts val="3000"/>
              </a:lnSpc>
              <a:buNone/>
            </a:pPr>
            <a:r>
              <a:rPr lang="en-US" altLang="zh-TW" dirty="0"/>
              <a:t>B</a:t>
            </a:r>
            <a:r>
              <a:rPr lang="zh-TW" altLang="en-US" dirty="0"/>
              <a:t>：</a:t>
            </a:r>
            <a:r>
              <a:rPr lang="zh-CN" altLang="en-US" dirty="0"/>
              <a:t>是吗</a:t>
            </a:r>
            <a:r>
              <a:rPr lang="zh-TW" altLang="en-US" dirty="0"/>
              <a:t>？</a:t>
            </a:r>
            <a:r>
              <a:rPr lang="zh-CN" altLang="en-US" dirty="0"/>
              <a:t>你今年多大</a:t>
            </a:r>
            <a:r>
              <a:rPr lang="zh-TW" altLang="en-US" dirty="0"/>
              <a:t>？</a:t>
            </a:r>
            <a:endParaRPr lang="en-US" altLang="zh-TW" dirty="0"/>
          </a:p>
          <a:p>
            <a:pPr marL="0" indent="0">
              <a:lnSpc>
                <a:spcPts val="3000"/>
              </a:lnSpc>
              <a:buNone/>
            </a:pPr>
            <a:endParaRPr lang="en-US" altLang="zh-TW" dirty="0"/>
          </a:p>
          <a:p>
            <a:pPr marL="0" indent="0">
              <a:lnSpc>
                <a:spcPts val="3000"/>
              </a:lnSpc>
              <a:buNone/>
            </a:pPr>
            <a:r>
              <a:rPr lang="en-US" altLang="zh-TW" dirty="0"/>
              <a:t>B</a:t>
            </a:r>
            <a:r>
              <a:rPr lang="zh-TW" altLang="en-US" dirty="0"/>
              <a:t>：</a:t>
            </a:r>
            <a:r>
              <a:rPr lang="zh-CN" altLang="en-US" dirty="0"/>
              <a:t>我星期四请你吃饭</a:t>
            </a:r>
            <a:r>
              <a:rPr lang="zh-TW" altLang="en-US" dirty="0"/>
              <a:t>，</a:t>
            </a:r>
            <a:r>
              <a:rPr lang="zh-CN" altLang="en-US" dirty="0"/>
              <a:t>怎么样</a:t>
            </a:r>
            <a:r>
              <a:rPr lang="zh-TW" altLang="en-US" dirty="0"/>
              <a:t>？</a:t>
            </a:r>
            <a:endParaRPr lang="en-US" altLang="zh-TW" dirty="0"/>
          </a:p>
          <a:p>
            <a:pPr marL="0" indent="0">
              <a:lnSpc>
                <a:spcPts val="3000"/>
              </a:lnSpc>
              <a:buNone/>
            </a:pPr>
            <a:endParaRPr lang="en-US" altLang="zh-TW" dirty="0"/>
          </a:p>
          <a:p>
            <a:pPr marL="0" indent="0">
              <a:lnSpc>
                <a:spcPts val="3000"/>
              </a:lnSpc>
              <a:buNone/>
            </a:pPr>
            <a:r>
              <a:rPr lang="en-US" altLang="zh-TW" dirty="0"/>
              <a:t>B</a:t>
            </a:r>
            <a:r>
              <a:rPr lang="zh-TW" altLang="en-US" dirty="0"/>
              <a:t>：</a:t>
            </a:r>
            <a:r>
              <a:rPr lang="zh-CN" altLang="en-US" dirty="0"/>
              <a:t>你喜欢吃中国菜还是美国菜</a:t>
            </a:r>
            <a:r>
              <a:rPr lang="zh-TW" altLang="en-US" dirty="0"/>
              <a:t>？</a:t>
            </a:r>
            <a:endParaRPr lang="en-US" altLang="zh-TW" dirty="0"/>
          </a:p>
          <a:p>
            <a:pPr marL="0" indent="0">
              <a:lnSpc>
                <a:spcPts val="3000"/>
              </a:lnSpc>
              <a:buNone/>
            </a:pPr>
            <a:endParaRPr lang="en-US" altLang="zh-TW" dirty="0"/>
          </a:p>
          <a:p>
            <a:pPr marL="0" indent="0">
              <a:lnSpc>
                <a:spcPts val="3000"/>
              </a:lnSpc>
              <a:buNone/>
            </a:pPr>
            <a:r>
              <a:rPr lang="en-US" altLang="zh-TW" dirty="0"/>
              <a:t>B</a:t>
            </a:r>
            <a:r>
              <a:rPr lang="zh-TW" altLang="en-US" dirty="0"/>
              <a:t>：</a:t>
            </a:r>
            <a:r>
              <a:rPr lang="zh-CN" altLang="en-US" dirty="0"/>
              <a:t>好</a:t>
            </a:r>
            <a:r>
              <a:rPr lang="zh-TW" altLang="en-US" dirty="0"/>
              <a:t>，</a:t>
            </a:r>
            <a:r>
              <a:rPr lang="zh-CN" altLang="en-US" dirty="0"/>
              <a:t>我们吃中国菜</a:t>
            </a:r>
            <a:r>
              <a:rPr lang="zh-TW" altLang="en-US" dirty="0"/>
              <a:t>。</a:t>
            </a:r>
            <a:endParaRPr lang="en-US" altLang="zh-TW" dirty="0"/>
          </a:p>
          <a:p>
            <a:pPr marL="0" indent="0">
              <a:lnSpc>
                <a:spcPts val="3000"/>
              </a:lnSpc>
              <a:buNone/>
            </a:pPr>
            <a:endParaRPr lang="en-US" altLang="zh-TW" dirty="0"/>
          </a:p>
          <a:p>
            <a:pPr marL="0" indent="0">
              <a:lnSpc>
                <a:spcPts val="3000"/>
              </a:lnSpc>
              <a:buNone/>
            </a:pPr>
            <a:r>
              <a:rPr lang="en-US" altLang="zh-TW" dirty="0"/>
              <a:t>B</a:t>
            </a:r>
            <a:r>
              <a:rPr lang="zh-TW" altLang="en-US" dirty="0"/>
              <a:t>：</a:t>
            </a:r>
            <a:r>
              <a:rPr lang="zh-CN" altLang="en-US" dirty="0"/>
              <a:t>七点半怎么样</a:t>
            </a:r>
            <a:r>
              <a:rPr lang="zh-TW" altLang="en-US" dirty="0"/>
              <a:t>？</a:t>
            </a:r>
            <a:endParaRPr lang="en-US" altLang="zh-TW" dirty="0"/>
          </a:p>
          <a:p>
            <a:pPr marL="0" indent="0">
              <a:lnSpc>
                <a:spcPts val="3000"/>
              </a:lnSpc>
              <a:buNone/>
            </a:pPr>
            <a:endParaRPr lang="en-US" altLang="zh-TW" dirty="0"/>
          </a:p>
          <a:p>
            <a:pPr marL="0" indent="0">
              <a:lnSpc>
                <a:spcPts val="3000"/>
              </a:lnSpc>
              <a:buNone/>
            </a:pPr>
            <a:r>
              <a:rPr lang="en-US" altLang="zh-TW" dirty="0"/>
              <a:t>B</a:t>
            </a:r>
            <a:r>
              <a:rPr lang="zh-TW" altLang="en-US" dirty="0"/>
              <a:t>：</a:t>
            </a:r>
            <a:r>
              <a:rPr lang="zh-CN" altLang="en-US" dirty="0"/>
              <a:t>再见</a:t>
            </a:r>
            <a:r>
              <a:rPr lang="zh-TW" altLang="en-US" dirty="0"/>
              <a:t>！</a:t>
            </a:r>
            <a:endParaRPr lang="en-US" altLang="zh-TW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DD2D905D-EBB3-1001-8870-C8722FE4DADA}"/>
              </a:ext>
            </a:extLst>
          </p:cNvPr>
          <p:cNvSpPr txBox="1"/>
          <p:nvPr/>
        </p:nvSpPr>
        <p:spPr>
          <a:xfrm>
            <a:off x="6979389" y="402414"/>
            <a:ext cx="56783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TW" sz="2400" dirty="0" err="1">
                <a:solidFill>
                  <a:srgbClr val="666666"/>
                </a:solidFill>
                <a:latin typeface="Roboto" panose="02000000000000000000" pitchFamily="2" charset="0"/>
              </a:rPr>
              <a:t>Shì</a:t>
            </a:r>
            <a:r>
              <a:rPr lang="en-US" altLang="zh-TW" sz="24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2400" dirty="0" err="1">
                <a:solidFill>
                  <a:srgbClr val="666666"/>
                </a:solidFill>
                <a:latin typeface="Roboto" panose="02000000000000000000" pitchFamily="2" charset="0"/>
              </a:rPr>
              <a:t>xīngqīsì</a:t>
            </a:r>
            <a:r>
              <a:rPr lang="en-US" altLang="zh-TW" sz="2400" dirty="0">
                <a:solidFill>
                  <a:srgbClr val="666666"/>
                </a:solidFill>
                <a:latin typeface="Roboto" panose="02000000000000000000" pitchFamily="2" charset="0"/>
              </a:rPr>
              <a:t>.</a:t>
            </a:r>
            <a:r>
              <a:rPr lang="en-US" altLang="zh-TW" sz="2400" b="1" dirty="0"/>
              <a:t> 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B34B15E8-A6A5-DC9B-6841-CD9579899D14}"/>
              </a:ext>
            </a:extLst>
          </p:cNvPr>
          <p:cNvSpPr txBox="1"/>
          <p:nvPr/>
        </p:nvSpPr>
        <p:spPr>
          <a:xfrm>
            <a:off x="6979389" y="1377146"/>
            <a:ext cx="56783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TW" sz="2400" dirty="0" err="1">
                <a:solidFill>
                  <a:srgbClr val="666666"/>
                </a:solidFill>
                <a:latin typeface="Roboto" panose="02000000000000000000" pitchFamily="2" charset="0"/>
              </a:rPr>
              <a:t>Shìma</a:t>
            </a:r>
            <a:r>
              <a:rPr lang="en-US" altLang="zh-TW" sz="2400" dirty="0">
                <a:solidFill>
                  <a:srgbClr val="666666"/>
                </a:solidFill>
                <a:latin typeface="Roboto" panose="02000000000000000000" pitchFamily="2" charset="0"/>
              </a:rPr>
              <a:t>?</a:t>
            </a:r>
            <a:r>
              <a:rPr lang="zh-TW" altLang="en-US" sz="24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2400" dirty="0" err="1">
                <a:solidFill>
                  <a:srgbClr val="666666"/>
                </a:solidFill>
                <a:latin typeface="Roboto" panose="02000000000000000000" pitchFamily="2" charset="0"/>
              </a:rPr>
              <a:t>Nǐ</a:t>
            </a:r>
            <a:r>
              <a:rPr lang="en-US" altLang="zh-TW" sz="24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2400" dirty="0" err="1">
                <a:solidFill>
                  <a:srgbClr val="666666"/>
                </a:solidFill>
                <a:latin typeface="Roboto" panose="02000000000000000000" pitchFamily="2" charset="0"/>
              </a:rPr>
              <a:t>jīnnián</a:t>
            </a:r>
            <a:r>
              <a:rPr lang="en-US" altLang="zh-TW" sz="24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2400" dirty="0" err="1">
                <a:solidFill>
                  <a:srgbClr val="666666"/>
                </a:solidFill>
                <a:latin typeface="Roboto" panose="02000000000000000000" pitchFamily="2" charset="0"/>
              </a:rPr>
              <a:t>duōdà</a:t>
            </a:r>
            <a:r>
              <a:rPr lang="en-US" altLang="zh-TW" sz="2400" dirty="0">
                <a:solidFill>
                  <a:srgbClr val="666666"/>
                </a:solidFill>
                <a:latin typeface="Roboto" panose="02000000000000000000" pitchFamily="2" charset="0"/>
              </a:rPr>
              <a:t>.</a:t>
            </a:r>
            <a:endParaRPr lang="en-US" altLang="zh-TW" sz="2400" b="0" i="0" dirty="0">
              <a:solidFill>
                <a:srgbClr val="666666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268D2707-52C1-82DA-A139-F0BC14A3229A}"/>
              </a:ext>
            </a:extLst>
          </p:cNvPr>
          <p:cNvSpPr txBox="1"/>
          <p:nvPr/>
        </p:nvSpPr>
        <p:spPr>
          <a:xfrm>
            <a:off x="6602979" y="2415725"/>
            <a:ext cx="55890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TW" sz="2400" dirty="0" err="1">
                <a:solidFill>
                  <a:srgbClr val="666666"/>
                </a:solidFill>
                <a:latin typeface="Roboto" panose="02000000000000000000" pitchFamily="2" charset="0"/>
              </a:rPr>
              <a:t>Wǒ</a:t>
            </a:r>
            <a:r>
              <a:rPr lang="en-US" altLang="zh-TW" sz="24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2400" dirty="0" err="1">
                <a:solidFill>
                  <a:srgbClr val="666666"/>
                </a:solidFill>
                <a:latin typeface="Roboto" panose="02000000000000000000" pitchFamily="2" charset="0"/>
              </a:rPr>
              <a:t>xīngqīsì</a:t>
            </a:r>
            <a:r>
              <a:rPr lang="en-US" altLang="zh-TW" sz="24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2400" dirty="0" err="1">
                <a:solidFill>
                  <a:srgbClr val="666666"/>
                </a:solidFill>
                <a:latin typeface="Roboto" panose="02000000000000000000" pitchFamily="2" charset="0"/>
              </a:rPr>
              <a:t>qǐng</a:t>
            </a:r>
            <a:r>
              <a:rPr lang="en-US" altLang="zh-TW" sz="24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2400" dirty="0" err="1">
                <a:solidFill>
                  <a:srgbClr val="666666"/>
                </a:solidFill>
                <a:latin typeface="Roboto" panose="02000000000000000000" pitchFamily="2" charset="0"/>
              </a:rPr>
              <a:t>nǐ</a:t>
            </a:r>
            <a:r>
              <a:rPr lang="en-US" altLang="zh-TW" sz="24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2400" dirty="0" err="1">
                <a:solidFill>
                  <a:srgbClr val="666666"/>
                </a:solidFill>
                <a:latin typeface="Roboto" panose="02000000000000000000" pitchFamily="2" charset="0"/>
              </a:rPr>
              <a:t>chīfàn,zěnmeyàng</a:t>
            </a:r>
            <a:r>
              <a:rPr lang="en-US" altLang="zh-TW" sz="2400" dirty="0">
                <a:solidFill>
                  <a:srgbClr val="666666"/>
                </a:solidFill>
                <a:latin typeface="Roboto" panose="02000000000000000000" pitchFamily="2" charset="0"/>
              </a:rPr>
              <a:t>? 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45C924B-6844-03AC-B207-4A4A4D202A1A}"/>
              </a:ext>
            </a:extLst>
          </p:cNvPr>
          <p:cNvSpPr txBox="1"/>
          <p:nvPr/>
        </p:nvSpPr>
        <p:spPr>
          <a:xfrm>
            <a:off x="6917019" y="6437959"/>
            <a:ext cx="55890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TW" sz="24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zàijiàn</a:t>
            </a:r>
            <a:r>
              <a:rPr lang="zh-TW" altLang="en-US" sz="24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！</a:t>
            </a:r>
            <a:endParaRPr lang="zh-TW" altLang="en-US" sz="2400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3FCC9E55-959B-1C2A-DEE5-89B3C820256F}"/>
              </a:ext>
            </a:extLst>
          </p:cNvPr>
          <p:cNvSpPr txBox="1"/>
          <p:nvPr/>
        </p:nvSpPr>
        <p:spPr>
          <a:xfrm>
            <a:off x="6682842" y="5480854"/>
            <a:ext cx="55890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TW" sz="24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Qīdiǎnbàn</a:t>
            </a:r>
            <a:r>
              <a:rPr lang="en-US" altLang="zh-TW" sz="24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24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zěnmeyàng</a:t>
            </a:r>
            <a:r>
              <a:rPr lang="en-US" altLang="zh-TW" sz="24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?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BA1D664A-2D74-6430-DC6D-9602F772C3F6}"/>
              </a:ext>
            </a:extLst>
          </p:cNvPr>
          <p:cNvSpPr txBox="1"/>
          <p:nvPr/>
        </p:nvSpPr>
        <p:spPr>
          <a:xfrm>
            <a:off x="6409119" y="4394312"/>
            <a:ext cx="55890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TW" sz="24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Hǎo</a:t>
            </a:r>
            <a:r>
              <a:rPr lang="en-US" altLang="zh-TW" sz="2400" dirty="0">
                <a:solidFill>
                  <a:srgbClr val="666666"/>
                </a:solidFill>
                <a:latin typeface="Roboto" panose="02000000000000000000" pitchFamily="2" charset="0"/>
              </a:rPr>
              <a:t>,</a:t>
            </a:r>
            <a:r>
              <a:rPr lang="zh-TW" altLang="en-US" sz="24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24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wǒmen</a:t>
            </a:r>
            <a:r>
              <a:rPr lang="en-US" altLang="zh-TW" sz="24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24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chī</a:t>
            </a:r>
            <a:r>
              <a:rPr lang="en-US" altLang="zh-TW" sz="24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24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zhōngguócài</a:t>
            </a:r>
            <a:r>
              <a:rPr lang="en-US" altLang="zh-TW" sz="24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.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7B498BE6-FFA2-701E-7E06-E9EAA9661D09}"/>
              </a:ext>
            </a:extLst>
          </p:cNvPr>
          <p:cNvSpPr txBox="1"/>
          <p:nvPr/>
        </p:nvSpPr>
        <p:spPr>
          <a:xfrm>
            <a:off x="7047468" y="3372830"/>
            <a:ext cx="52372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Nǐ</a:t>
            </a:r>
            <a:r>
              <a:rPr lang="en-US" altLang="zh-TW" sz="24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24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xǐhuān</a:t>
            </a:r>
            <a:r>
              <a:rPr lang="en-US" altLang="zh-TW" sz="24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24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chī</a:t>
            </a:r>
            <a:r>
              <a:rPr lang="en-US" altLang="zh-TW" sz="24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24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zhōngguócài</a:t>
            </a:r>
            <a:r>
              <a:rPr lang="en-US" altLang="zh-TW" sz="24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24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háishì</a:t>
            </a:r>
            <a:r>
              <a:rPr lang="en-US" altLang="zh-TW" sz="24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24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měiguó</a:t>
            </a:r>
            <a:r>
              <a:rPr lang="en-US" altLang="zh-TW" sz="24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24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cài</a:t>
            </a:r>
            <a:r>
              <a:rPr lang="en-US" altLang="zh-TW" sz="24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?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96E560D6-0094-0A90-A120-9C29EEA3C2B7}"/>
              </a:ext>
            </a:extLst>
          </p:cNvPr>
          <p:cNvSpPr txBox="1"/>
          <p:nvPr/>
        </p:nvSpPr>
        <p:spPr>
          <a:xfrm>
            <a:off x="314040" y="6437959"/>
            <a:ext cx="55890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 err="1">
                <a:solidFill>
                  <a:srgbClr val="666666"/>
                </a:solidFill>
                <a:latin typeface="Roboto" panose="02000000000000000000" pitchFamily="2" charset="0"/>
              </a:rPr>
              <a:t>Hǎo</a:t>
            </a:r>
            <a:r>
              <a:rPr lang="en-US" altLang="zh-TW" sz="2400" dirty="0">
                <a:solidFill>
                  <a:srgbClr val="666666"/>
                </a:solidFill>
                <a:latin typeface="Roboto" panose="02000000000000000000" pitchFamily="2" charset="0"/>
              </a:rPr>
              <a:t>,</a:t>
            </a:r>
            <a:r>
              <a:rPr lang="zh-TW" altLang="en-US" sz="24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2400" dirty="0" err="1">
                <a:solidFill>
                  <a:srgbClr val="666666"/>
                </a:solidFill>
                <a:latin typeface="Roboto" panose="02000000000000000000" pitchFamily="2" charset="0"/>
              </a:rPr>
              <a:t>xīngqīsì</a:t>
            </a:r>
            <a:r>
              <a:rPr lang="en-US" altLang="zh-TW" sz="24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2400" dirty="0" err="1">
                <a:solidFill>
                  <a:srgbClr val="666666"/>
                </a:solidFill>
                <a:latin typeface="Roboto" panose="02000000000000000000" pitchFamily="2" charset="0"/>
              </a:rPr>
              <a:t>wǎnshangjiàn</a:t>
            </a:r>
            <a:r>
              <a:rPr lang="en-US" altLang="zh-TW" sz="2400" dirty="0">
                <a:solidFill>
                  <a:srgbClr val="666666"/>
                </a:solidFill>
                <a:latin typeface="Roboto" panose="02000000000000000000" pitchFamily="2" charset="0"/>
              </a:rPr>
              <a:t>.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AFF8F56A-77C3-7336-BFFD-D3DA24AB4DA2}"/>
              </a:ext>
            </a:extLst>
          </p:cNvPr>
          <p:cNvSpPr txBox="1"/>
          <p:nvPr/>
        </p:nvSpPr>
        <p:spPr>
          <a:xfrm>
            <a:off x="550057" y="5497186"/>
            <a:ext cx="55890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 err="1">
                <a:solidFill>
                  <a:srgbClr val="666666"/>
                </a:solidFill>
                <a:latin typeface="Roboto" panose="02000000000000000000" pitchFamily="2" charset="0"/>
              </a:rPr>
              <a:t>Xīngqīsì</a:t>
            </a:r>
            <a:r>
              <a:rPr lang="en-US" altLang="zh-TW" sz="24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2400" dirty="0" err="1">
                <a:solidFill>
                  <a:srgbClr val="666666"/>
                </a:solidFill>
                <a:latin typeface="Roboto" panose="02000000000000000000" pitchFamily="2" charset="0"/>
              </a:rPr>
              <a:t>jǐdiǎn</a:t>
            </a:r>
            <a:r>
              <a:rPr lang="en-US" altLang="zh-TW" sz="2400" dirty="0">
                <a:solidFill>
                  <a:srgbClr val="666666"/>
                </a:solidFill>
                <a:latin typeface="Roboto" panose="02000000000000000000" pitchFamily="2" charset="0"/>
              </a:rPr>
              <a:t>?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F546EB8C-D90D-E2D0-2AB6-F5DCEA451ED0}"/>
              </a:ext>
            </a:extLst>
          </p:cNvPr>
          <p:cNvSpPr txBox="1"/>
          <p:nvPr/>
        </p:nvSpPr>
        <p:spPr>
          <a:xfrm>
            <a:off x="586083" y="4394312"/>
            <a:ext cx="61090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TW" sz="2400" dirty="0" err="1">
                <a:solidFill>
                  <a:srgbClr val="666666"/>
                </a:solidFill>
                <a:latin typeface="Roboto" panose="02000000000000000000" pitchFamily="2" charset="0"/>
              </a:rPr>
              <a:t>Wǒ</a:t>
            </a:r>
            <a:r>
              <a:rPr lang="en-US" altLang="zh-TW" sz="24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2400" dirty="0" err="1">
                <a:solidFill>
                  <a:srgbClr val="666666"/>
                </a:solidFill>
                <a:latin typeface="Roboto" panose="02000000000000000000" pitchFamily="2" charset="0"/>
              </a:rPr>
              <a:t>shì</a:t>
            </a:r>
            <a:r>
              <a:rPr lang="en-US" altLang="zh-TW" sz="24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2400" dirty="0" err="1">
                <a:solidFill>
                  <a:srgbClr val="666666"/>
                </a:solidFill>
                <a:latin typeface="Roboto" panose="02000000000000000000" pitchFamily="2" charset="0"/>
              </a:rPr>
              <a:t>yīngguórén</a:t>
            </a:r>
            <a:r>
              <a:rPr lang="en-US" altLang="zh-TW" sz="2400" dirty="0">
                <a:solidFill>
                  <a:srgbClr val="666666"/>
                </a:solidFill>
                <a:latin typeface="Roboto" panose="02000000000000000000" pitchFamily="2" charset="0"/>
              </a:rPr>
              <a:t>, </a:t>
            </a:r>
            <a:r>
              <a:rPr lang="en-US" altLang="zh-TW" sz="2400" dirty="0" err="1">
                <a:solidFill>
                  <a:srgbClr val="666666"/>
                </a:solidFill>
                <a:latin typeface="Roboto" panose="02000000000000000000" pitchFamily="2" charset="0"/>
              </a:rPr>
              <a:t>kěshì</a:t>
            </a:r>
            <a:r>
              <a:rPr lang="en-US" altLang="zh-TW" sz="24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2400" dirty="0" err="1">
                <a:solidFill>
                  <a:srgbClr val="666666"/>
                </a:solidFill>
                <a:latin typeface="Roboto" panose="02000000000000000000" pitchFamily="2" charset="0"/>
              </a:rPr>
              <a:t>wǒ</a:t>
            </a:r>
            <a:r>
              <a:rPr lang="en-US" altLang="zh-TW" sz="24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2400" dirty="0" err="1">
                <a:solidFill>
                  <a:srgbClr val="666666"/>
                </a:solidFill>
                <a:latin typeface="Roboto" panose="02000000000000000000" pitchFamily="2" charset="0"/>
              </a:rPr>
              <a:t>xǐhuān</a:t>
            </a:r>
            <a:r>
              <a:rPr lang="en-US" altLang="zh-TW" sz="24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2400" dirty="0" err="1">
                <a:solidFill>
                  <a:srgbClr val="666666"/>
                </a:solidFill>
                <a:latin typeface="Roboto" panose="02000000000000000000" pitchFamily="2" charset="0"/>
              </a:rPr>
              <a:t>chī</a:t>
            </a:r>
            <a:r>
              <a:rPr lang="en-US" altLang="zh-TW" sz="24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2400" dirty="0" err="1">
                <a:solidFill>
                  <a:srgbClr val="666666"/>
                </a:solidFill>
                <a:latin typeface="Roboto" panose="02000000000000000000" pitchFamily="2" charset="0"/>
              </a:rPr>
              <a:t>zhōngguócài</a:t>
            </a:r>
            <a:r>
              <a:rPr lang="en-US" altLang="zh-TW" sz="2400" dirty="0">
                <a:solidFill>
                  <a:srgbClr val="666666"/>
                </a:solidFill>
                <a:latin typeface="Roboto" panose="02000000000000000000" pitchFamily="2" charset="0"/>
              </a:rPr>
              <a:t>.</a:t>
            </a: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4812F40E-6803-E14D-62E2-0E8D89A4E1F4}"/>
              </a:ext>
            </a:extLst>
          </p:cNvPr>
          <p:cNvSpPr txBox="1"/>
          <p:nvPr/>
        </p:nvSpPr>
        <p:spPr>
          <a:xfrm>
            <a:off x="636508" y="3392896"/>
            <a:ext cx="55890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 err="1">
                <a:solidFill>
                  <a:srgbClr val="666666"/>
                </a:solidFill>
                <a:latin typeface="Roboto" panose="02000000000000000000" pitchFamily="2" charset="0"/>
              </a:rPr>
              <a:t>Tàihǎole</a:t>
            </a:r>
            <a:r>
              <a:rPr lang="en-US" altLang="zh-TW" sz="2400" dirty="0">
                <a:solidFill>
                  <a:srgbClr val="666666"/>
                </a:solidFill>
                <a:latin typeface="Roboto" panose="02000000000000000000" pitchFamily="2" charset="0"/>
              </a:rPr>
              <a:t>. </a:t>
            </a:r>
            <a:r>
              <a:rPr lang="en-US" altLang="zh-TW" sz="2400" dirty="0" err="1">
                <a:solidFill>
                  <a:srgbClr val="666666"/>
                </a:solidFill>
                <a:latin typeface="Roboto" panose="02000000000000000000" pitchFamily="2" charset="0"/>
              </a:rPr>
              <a:t>Xièxiè</a:t>
            </a:r>
            <a:r>
              <a:rPr lang="en-US" altLang="zh-TW" sz="2400" dirty="0">
                <a:solidFill>
                  <a:srgbClr val="666666"/>
                </a:solidFill>
                <a:latin typeface="Roboto" panose="02000000000000000000" pitchFamily="2" charset="0"/>
              </a:rPr>
              <a:t>, </a:t>
            </a:r>
            <a:r>
              <a:rPr lang="en-US" altLang="zh-TW" sz="2400" dirty="0" err="1">
                <a:solidFill>
                  <a:srgbClr val="666666"/>
                </a:solidFill>
                <a:latin typeface="Roboto" panose="02000000000000000000" pitchFamily="2" charset="0"/>
              </a:rPr>
              <a:t>xièxiè</a:t>
            </a:r>
            <a:r>
              <a:rPr lang="en-US" altLang="zh-TW" sz="2400" dirty="0">
                <a:solidFill>
                  <a:srgbClr val="666666"/>
                </a:solidFill>
                <a:latin typeface="Roboto" panose="02000000000000000000" pitchFamily="2" charset="0"/>
              </a:rPr>
              <a:t>.</a:t>
            </a: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C2184393-499E-B3DE-DC57-062EDF49CC40}"/>
              </a:ext>
            </a:extLst>
          </p:cNvPr>
          <p:cNvSpPr txBox="1"/>
          <p:nvPr/>
        </p:nvSpPr>
        <p:spPr>
          <a:xfrm>
            <a:off x="550057" y="2442151"/>
            <a:ext cx="55890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 err="1">
                <a:solidFill>
                  <a:srgbClr val="666666"/>
                </a:solidFill>
                <a:latin typeface="Roboto" panose="02000000000000000000" pitchFamily="2" charset="0"/>
              </a:rPr>
              <a:t>Shíbāsuì</a:t>
            </a:r>
            <a:r>
              <a:rPr lang="en-US" altLang="zh-TW" sz="2400" dirty="0">
                <a:solidFill>
                  <a:srgbClr val="666666"/>
                </a:solidFill>
                <a:latin typeface="Roboto" panose="02000000000000000000" pitchFamily="2" charset="0"/>
              </a:rPr>
              <a:t>.</a:t>
            </a: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C8EF8299-1532-D8FC-8068-4B170E910022}"/>
              </a:ext>
            </a:extLst>
          </p:cNvPr>
          <p:cNvSpPr txBox="1"/>
          <p:nvPr/>
        </p:nvSpPr>
        <p:spPr>
          <a:xfrm>
            <a:off x="451077" y="1415805"/>
            <a:ext cx="55890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Nàtiān</a:t>
            </a:r>
            <a:r>
              <a:rPr lang="en-US" altLang="zh-TW" sz="24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24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shì</a:t>
            </a:r>
            <a:r>
              <a:rPr lang="en-US" altLang="zh-TW" sz="24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24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wǒde</a:t>
            </a:r>
            <a:r>
              <a:rPr lang="en-US" altLang="zh-TW" sz="24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24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shēngrì</a:t>
            </a:r>
            <a:r>
              <a:rPr lang="en-US" altLang="zh-TW" sz="24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.</a:t>
            </a: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4B849AB2-0E58-8FD5-EE47-1670B16D2BEF}"/>
              </a:ext>
            </a:extLst>
          </p:cNvPr>
          <p:cNvSpPr txBox="1"/>
          <p:nvPr/>
        </p:nvSpPr>
        <p:spPr>
          <a:xfrm>
            <a:off x="515546" y="389459"/>
            <a:ext cx="55890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TW" sz="24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Báiyīngài</a:t>
            </a:r>
            <a:r>
              <a:rPr lang="en-US" altLang="zh-TW" sz="24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altLang="zh-TW" sz="24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jiǔyuè</a:t>
            </a:r>
            <a:r>
              <a:rPr lang="en-US" altLang="zh-TW" sz="24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24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shíèrhào</a:t>
            </a:r>
            <a:r>
              <a:rPr lang="en-US" altLang="zh-TW" sz="24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24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shì</a:t>
            </a:r>
            <a:r>
              <a:rPr lang="en-US" altLang="zh-TW" sz="24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24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xīngqījǐ</a:t>
            </a:r>
            <a:r>
              <a:rPr lang="en-US" altLang="zh-TW" sz="2400" dirty="0">
                <a:solidFill>
                  <a:srgbClr val="666666"/>
                </a:solidFill>
                <a:latin typeface="Roboto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839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D1ED85-36C6-9B21-ACFF-72EB39B60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367" y="955061"/>
            <a:ext cx="4559710" cy="1325563"/>
          </a:xfrm>
        </p:spPr>
        <p:txBody>
          <a:bodyPr/>
          <a:lstStyle/>
          <a:p>
            <a:r>
              <a:rPr lang="zh-TW" altLang="en-US"/>
              <a:t>现在 </a:t>
            </a:r>
            <a:r>
              <a:rPr lang="en-US" altLang="zh-TW" sz="40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xiànzài</a:t>
            </a:r>
            <a:br>
              <a:rPr lang="en-US" altLang="zh-TW" sz="40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</a:br>
            <a:r>
              <a:rPr lang="en-US" altLang="zh-TW" sz="4000" b="0" i="0" dirty="0">
                <a:effectLst/>
                <a:latin typeface="Roboto" panose="02000000000000000000" pitchFamily="2" charset="0"/>
              </a:rPr>
              <a:t>now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C612604-2CE8-9D6D-0B21-00868AE2A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367" y="2415561"/>
            <a:ext cx="4471219" cy="3759098"/>
          </a:xfrm>
        </p:spPr>
        <p:txBody>
          <a:bodyPr>
            <a:normAutofit/>
          </a:bodyPr>
          <a:lstStyle/>
          <a:p>
            <a:r>
              <a:rPr lang="zh-TW" altLang="en-US" sz="3600"/>
              <a:t>现在几点几分？</a:t>
            </a:r>
            <a:endParaRPr lang="en-US" altLang="zh-TW" sz="3600" dirty="0"/>
          </a:p>
          <a:p>
            <a:pPr marL="0" indent="0">
              <a:buNone/>
            </a:pPr>
            <a:r>
              <a:rPr lang="en-US" altLang="zh-TW" b="0" i="0" dirty="0" err="1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Xiànzài</a:t>
            </a:r>
            <a:r>
              <a:rPr lang="zh-TW" altLang="en-US" b="0" i="0" dirty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jǐdiǎn</a:t>
            </a:r>
            <a:r>
              <a:rPr lang="en-US" altLang="zh-TW" b="0" i="0" dirty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jǐfēn</a:t>
            </a:r>
            <a:r>
              <a:rPr lang="en-US" altLang="zh-TW" b="0" i="0" dirty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?</a:t>
            </a:r>
            <a:endParaRPr lang="zh-TW" altLang="en-US" sz="4000" dirty="0">
              <a:solidFill>
                <a:srgbClr val="C00000"/>
              </a:solidFill>
            </a:endParaRPr>
          </a:p>
        </p:txBody>
      </p:sp>
      <p:pic>
        <p:nvPicPr>
          <p:cNvPr id="11268" name="Picture 4" descr="Wrist watch on hand stock image. Image of finger, minute - 126655531">
            <a:extLst>
              <a:ext uri="{FF2B5EF4-FFF2-40B4-BE49-F238E27FC236}">
                <a16:creationId xmlns:a16="http://schemas.microsoft.com/office/drawing/2014/main" id="{E46ED40A-8439-2796-E548-5D7A3BAD18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1" b="7970"/>
          <a:stretch/>
        </p:blipFill>
        <p:spPr bwMode="auto">
          <a:xfrm>
            <a:off x="6023318" y="955061"/>
            <a:ext cx="5340315" cy="415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419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30AD47-181A-1B09-0E5D-5523F6288D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/>
              <a:t>第三课</a:t>
            </a:r>
            <a:r>
              <a:rPr lang="en-US" altLang="zh-TW" dirty="0"/>
              <a:t>–</a:t>
            </a:r>
            <a:r>
              <a:rPr lang="zh-TW" altLang="en-US" dirty="0"/>
              <a:t>时间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974C815-BBD0-5244-7368-3EE9BAC363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Lesson 3</a:t>
            </a:r>
            <a:r>
              <a:rPr lang="zh-TW" altLang="en-US" sz="4000" dirty="0"/>
              <a:t> </a:t>
            </a:r>
            <a:r>
              <a:rPr lang="en-US" altLang="zh-TW" sz="4000" dirty="0"/>
              <a:t>--</a:t>
            </a:r>
            <a:r>
              <a:rPr lang="zh-TW" altLang="en-US" sz="4000" dirty="0"/>
              <a:t> </a:t>
            </a:r>
            <a:r>
              <a:rPr lang="en-US" altLang="zh-TW" sz="4000" dirty="0"/>
              <a:t>Time</a:t>
            </a:r>
            <a:endParaRPr lang="zh-TW" altLang="en-US" sz="40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822656F-6F89-BC60-664A-A029CD5183B8}"/>
              </a:ext>
            </a:extLst>
          </p:cNvPr>
          <p:cNvSpPr txBox="1"/>
          <p:nvPr/>
        </p:nvSpPr>
        <p:spPr>
          <a:xfrm>
            <a:off x="3916947" y="1962220"/>
            <a:ext cx="43581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0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Dì</a:t>
            </a:r>
            <a:r>
              <a:rPr lang="en-US" altLang="zh-TW" sz="4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40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sān</a:t>
            </a:r>
            <a:r>
              <a:rPr lang="en-US" altLang="zh-TW" sz="4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40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kè</a:t>
            </a:r>
            <a:r>
              <a:rPr lang="en-US" altLang="zh-TW" sz="4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– </a:t>
            </a:r>
            <a:r>
              <a:rPr lang="en-US" altLang="zh-TW" sz="40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Shíjiān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883236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忙碌的工作人员PNG图片素材下载_工作人员PNG_熊猫办公">
            <a:extLst>
              <a:ext uri="{FF2B5EF4-FFF2-40B4-BE49-F238E27FC236}">
                <a16:creationId xmlns:a16="http://schemas.microsoft.com/office/drawing/2014/main" id="{BC87203A-0C0A-9FAA-F598-C708814F6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4300"/>
            <a:ext cx="6011787" cy="468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A49FE2B-C246-7748-DF85-CA2C54419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事</a:t>
            </a:r>
            <a:r>
              <a:rPr lang="en-US" altLang="zh-TW"/>
              <a:t>(</a:t>
            </a:r>
            <a:r>
              <a:rPr lang="zh-TW" altLang="en-US"/>
              <a:t>儿</a:t>
            </a:r>
            <a:r>
              <a:rPr lang="en-US" altLang="zh-TW"/>
              <a:t>)</a:t>
            </a:r>
            <a:r>
              <a:rPr lang="zh-TW" altLang="en-US"/>
              <a:t> </a:t>
            </a:r>
            <a:r>
              <a:rPr lang="en-US" altLang="zh-TW" sz="4000" b="0" i="0" dirty="0" err="1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shì</a:t>
            </a:r>
            <a:r>
              <a:rPr lang="en-US" altLang="zh-TW" sz="4000" b="0" i="0" dirty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(r)</a:t>
            </a:r>
            <a:b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</a:br>
            <a:r>
              <a:rPr lang="en-US" altLang="zh-TW" sz="4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matter; affair; event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4B609D2-DCFB-0057-9D83-0A6F2426F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367" y="2392362"/>
            <a:ext cx="6088284" cy="4351338"/>
          </a:xfrm>
        </p:spPr>
        <p:txBody>
          <a:bodyPr>
            <a:normAutofit lnSpcReduction="10000"/>
          </a:bodyPr>
          <a:lstStyle/>
          <a:p>
            <a:r>
              <a:rPr lang="zh-TW" altLang="en-US" sz="3900"/>
              <a:t>你现在有事</a:t>
            </a:r>
            <a:r>
              <a:rPr lang="en-US" altLang="zh-TW" sz="3900"/>
              <a:t>(</a:t>
            </a:r>
            <a:r>
              <a:rPr lang="zh-TW" altLang="en-US" sz="3900"/>
              <a:t>儿</a:t>
            </a:r>
            <a:r>
              <a:rPr lang="en-US" altLang="zh-TW" sz="3900"/>
              <a:t>)</a:t>
            </a:r>
            <a:r>
              <a:rPr lang="zh-TW" altLang="en-US" sz="3900"/>
              <a:t>吗？</a:t>
            </a:r>
            <a:endParaRPr lang="en-US" altLang="zh-TW" sz="3900" dirty="0"/>
          </a:p>
          <a:p>
            <a:pPr marL="0" indent="0">
              <a:buNone/>
            </a:pPr>
            <a:r>
              <a:rPr lang="en-US" altLang="zh-TW" sz="3200" dirty="0" err="1">
                <a:solidFill>
                  <a:srgbClr val="C00000"/>
                </a:solidFill>
                <a:latin typeface="Roboto" panose="02000000000000000000" pitchFamily="2" charset="0"/>
              </a:rPr>
              <a:t>Nǐ</a:t>
            </a:r>
            <a:r>
              <a:rPr lang="zh-TW" altLang="en-US" sz="3200" dirty="0">
                <a:solidFill>
                  <a:srgbClr val="C00000"/>
                </a:solidFill>
                <a:latin typeface="Roboto" panose="02000000000000000000" pitchFamily="2" charset="0"/>
              </a:rPr>
              <a:t> </a:t>
            </a:r>
            <a:r>
              <a:rPr lang="en-US" altLang="zh-TW" sz="3200" dirty="0" err="1">
                <a:solidFill>
                  <a:srgbClr val="C00000"/>
                </a:solidFill>
                <a:latin typeface="Roboto" panose="02000000000000000000" pitchFamily="2" charset="0"/>
              </a:rPr>
              <a:t>xiànzài</a:t>
            </a:r>
            <a:r>
              <a:rPr lang="zh-TW" altLang="en-US" sz="3200" dirty="0">
                <a:solidFill>
                  <a:srgbClr val="C00000"/>
                </a:solidFill>
                <a:latin typeface="Roboto" panose="02000000000000000000" pitchFamily="2" charset="0"/>
              </a:rPr>
              <a:t> </a:t>
            </a:r>
            <a:r>
              <a:rPr lang="en-US" altLang="zh-TW" sz="3200" dirty="0" err="1">
                <a:solidFill>
                  <a:srgbClr val="C00000"/>
                </a:solidFill>
                <a:latin typeface="Roboto" panose="02000000000000000000" pitchFamily="2" charset="0"/>
              </a:rPr>
              <a:t>yǒushì</a:t>
            </a:r>
            <a:r>
              <a:rPr lang="en-US" altLang="zh-TW" sz="3200" dirty="0">
                <a:solidFill>
                  <a:srgbClr val="C00000"/>
                </a:solidFill>
                <a:latin typeface="Roboto" panose="02000000000000000000" pitchFamily="2" charset="0"/>
              </a:rPr>
              <a:t>(r)</a:t>
            </a:r>
            <a:r>
              <a:rPr lang="zh-TW" altLang="en-US" sz="3200" dirty="0">
                <a:solidFill>
                  <a:srgbClr val="C00000"/>
                </a:solidFill>
                <a:latin typeface="Roboto" panose="02000000000000000000" pitchFamily="2" charset="0"/>
              </a:rPr>
              <a:t> </a:t>
            </a:r>
            <a:r>
              <a:rPr lang="en-US" altLang="zh-TW" sz="3200" dirty="0">
                <a:solidFill>
                  <a:srgbClr val="C00000"/>
                </a:solidFill>
                <a:latin typeface="Roboto" panose="02000000000000000000" pitchFamily="2" charset="0"/>
              </a:rPr>
              <a:t>ma?</a:t>
            </a:r>
            <a:r>
              <a:rPr lang="zh-TW" altLang="en-US" sz="3200" dirty="0">
                <a:solidFill>
                  <a:srgbClr val="C00000"/>
                </a:solidFill>
                <a:latin typeface="Roboto" panose="02000000000000000000" pitchFamily="2" charset="0"/>
              </a:rPr>
              <a:t> </a:t>
            </a:r>
            <a:endParaRPr lang="en-US" altLang="zh-TW" sz="3200" dirty="0">
              <a:solidFill>
                <a:srgbClr val="C00000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en-US" altLang="zh-TW" sz="3200" dirty="0"/>
              <a:t>Do you have something to do now?</a:t>
            </a:r>
          </a:p>
          <a:p>
            <a:pPr marL="0" indent="0">
              <a:buNone/>
            </a:pPr>
            <a:endParaRPr lang="en-US" altLang="zh-TW" sz="3200" dirty="0">
              <a:solidFill>
                <a:srgbClr val="C00000"/>
              </a:solidFill>
              <a:latin typeface="Roboto" panose="02000000000000000000" pitchFamily="2" charset="0"/>
            </a:endParaRPr>
          </a:p>
          <a:p>
            <a:r>
              <a:rPr lang="zh-TW" altLang="en-US" sz="3900"/>
              <a:t>我现在没有事</a:t>
            </a:r>
            <a:r>
              <a:rPr lang="en-US" altLang="zh-TW" sz="3900" dirty="0"/>
              <a:t>/</a:t>
            </a:r>
            <a:r>
              <a:rPr lang="zh-TW" altLang="en-US" sz="3900" dirty="0"/>
              <a:t>有事。</a:t>
            </a:r>
            <a:endParaRPr lang="en-US" altLang="zh-TW" sz="3900" dirty="0"/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3200" dirty="0" err="1">
                <a:solidFill>
                  <a:srgbClr val="C00000"/>
                </a:solidFill>
                <a:latin typeface="Roboto" panose="02000000000000000000" pitchFamily="2" charset="0"/>
              </a:rPr>
              <a:t>Wǒ</a:t>
            </a:r>
            <a:r>
              <a:rPr lang="zh-TW" altLang="en-US" sz="3200" dirty="0">
                <a:solidFill>
                  <a:srgbClr val="C00000"/>
                </a:solidFill>
                <a:latin typeface="Roboto" panose="02000000000000000000" pitchFamily="2" charset="0"/>
              </a:rPr>
              <a:t> </a:t>
            </a:r>
            <a:r>
              <a:rPr lang="en-US" altLang="zh-TW" sz="3200" dirty="0" err="1">
                <a:solidFill>
                  <a:srgbClr val="C00000"/>
                </a:solidFill>
                <a:latin typeface="Roboto" panose="02000000000000000000" pitchFamily="2" charset="0"/>
              </a:rPr>
              <a:t>xiànzài</a:t>
            </a:r>
            <a:r>
              <a:rPr lang="en-US" altLang="zh-TW" sz="3200" dirty="0">
                <a:solidFill>
                  <a:srgbClr val="C00000"/>
                </a:solidFill>
                <a:latin typeface="Roboto" panose="02000000000000000000" pitchFamily="2" charset="0"/>
              </a:rPr>
              <a:t> </a:t>
            </a:r>
            <a:r>
              <a:rPr lang="en-US" altLang="zh-TW" sz="3200" dirty="0" err="1">
                <a:solidFill>
                  <a:srgbClr val="C00000"/>
                </a:solidFill>
                <a:latin typeface="Roboto" panose="02000000000000000000" pitchFamily="2" charset="0"/>
              </a:rPr>
              <a:t>méiyǒushì</a:t>
            </a:r>
            <a:r>
              <a:rPr lang="en-US" altLang="zh-TW" sz="3200" dirty="0">
                <a:solidFill>
                  <a:srgbClr val="C00000"/>
                </a:solidFill>
                <a:latin typeface="Roboto" panose="02000000000000000000" pitchFamily="2" charset="0"/>
              </a:rPr>
              <a:t> /</a:t>
            </a:r>
            <a:r>
              <a:rPr lang="en-US" altLang="zh-TW" sz="3200" dirty="0" err="1">
                <a:solidFill>
                  <a:srgbClr val="C00000"/>
                </a:solidFill>
                <a:latin typeface="Roboto" panose="02000000000000000000" pitchFamily="2" charset="0"/>
              </a:rPr>
              <a:t>yǒushì</a:t>
            </a:r>
            <a:r>
              <a:rPr lang="en-US" altLang="zh-TW" sz="3200" dirty="0">
                <a:solidFill>
                  <a:srgbClr val="C00000"/>
                </a:solidFill>
                <a:latin typeface="Roboto" panose="02000000000000000000" pitchFamily="2" charset="0"/>
              </a:rPr>
              <a:t>.</a:t>
            </a:r>
          </a:p>
          <a:p>
            <a:pPr marL="0" indent="0">
              <a:buNone/>
            </a:pPr>
            <a:r>
              <a:rPr lang="en-US" altLang="zh-TW" sz="3200" dirty="0"/>
              <a:t>I'm don't have anything/have something right now.</a:t>
            </a:r>
          </a:p>
        </p:txBody>
      </p:sp>
    </p:spTree>
    <p:extLst>
      <p:ext uri="{BB962C8B-B14F-4D97-AF65-F5344CB8AC3E}">
        <p14:creationId xmlns:p14="http://schemas.microsoft.com/office/powerpoint/2010/main" val="443969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49FE2B-C246-7748-DF85-CA2C54419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事</a:t>
            </a:r>
            <a:r>
              <a:rPr lang="en-US" altLang="zh-TW"/>
              <a:t>(</a:t>
            </a:r>
            <a:r>
              <a:rPr lang="zh-TW" altLang="en-US"/>
              <a:t>儿</a:t>
            </a:r>
            <a:r>
              <a:rPr lang="en-US" altLang="zh-TW"/>
              <a:t>)</a:t>
            </a:r>
            <a:r>
              <a:rPr lang="zh-TW" altLang="en-US"/>
              <a:t> </a:t>
            </a:r>
            <a:r>
              <a:rPr lang="en-US" altLang="zh-TW" sz="4000" b="0" i="0" dirty="0" err="1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shì</a:t>
            </a:r>
            <a:r>
              <a:rPr lang="en-US" altLang="zh-TW" sz="4000" b="0" i="0" dirty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(r)</a:t>
            </a:r>
            <a:b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</a:br>
            <a:r>
              <a:rPr lang="en-US" altLang="zh-TW" sz="4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matter; affair; event</a:t>
            </a:r>
            <a:endParaRPr lang="zh-TW" altLang="en-US" dirty="0"/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F9575A47-01A8-8CA1-7EF9-043503609015}"/>
              </a:ext>
            </a:extLst>
          </p:cNvPr>
          <p:cNvSpPr txBox="1">
            <a:spLocks/>
          </p:cNvSpPr>
          <p:nvPr/>
        </p:nvSpPr>
        <p:spPr>
          <a:xfrm>
            <a:off x="5733328" y="1417376"/>
            <a:ext cx="6458672" cy="5075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000" dirty="0"/>
              <a:t>你</a:t>
            </a:r>
            <a:r>
              <a:rPr lang="zh-TW" altLang="en-US" sz="4000"/>
              <a:t>有事</a:t>
            </a:r>
            <a:r>
              <a:rPr lang="en-US" altLang="zh-TW" sz="4000"/>
              <a:t>(</a:t>
            </a:r>
            <a:r>
              <a:rPr lang="zh-TW" altLang="en-US" sz="4000"/>
              <a:t>儿</a:t>
            </a:r>
            <a:r>
              <a:rPr lang="en-US" altLang="zh-TW" sz="4000"/>
              <a:t>)</a:t>
            </a:r>
            <a:r>
              <a:rPr lang="zh-TW" altLang="en-US" sz="4000"/>
              <a:t>吗？</a:t>
            </a:r>
            <a:endParaRPr lang="en-US" altLang="zh-TW" sz="4000" dirty="0"/>
          </a:p>
          <a:p>
            <a:pPr marL="0" indent="0">
              <a:buNone/>
            </a:pPr>
            <a:r>
              <a:rPr lang="en-US" altLang="zh-TW" sz="3600" dirty="0" err="1">
                <a:solidFill>
                  <a:srgbClr val="C00000"/>
                </a:solidFill>
                <a:latin typeface="Roboto" panose="02000000000000000000" pitchFamily="2" charset="0"/>
              </a:rPr>
              <a:t>Nǐ</a:t>
            </a:r>
            <a:r>
              <a:rPr lang="zh-TW" altLang="en-US" sz="3600" dirty="0">
                <a:solidFill>
                  <a:srgbClr val="C00000"/>
                </a:solidFill>
                <a:latin typeface="Roboto" panose="02000000000000000000" pitchFamily="2" charset="0"/>
              </a:rPr>
              <a:t> </a:t>
            </a:r>
            <a:r>
              <a:rPr lang="en-US" altLang="zh-TW" sz="3600" dirty="0" err="1">
                <a:solidFill>
                  <a:srgbClr val="C00000"/>
                </a:solidFill>
                <a:latin typeface="Roboto" panose="02000000000000000000" pitchFamily="2" charset="0"/>
              </a:rPr>
              <a:t>yǒushì</a:t>
            </a:r>
            <a:r>
              <a:rPr lang="en-US" altLang="zh-TW" sz="3600" dirty="0">
                <a:solidFill>
                  <a:srgbClr val="C00000"/>
                </a:solidFill>
                <a:latin typeface="Roboto" panose="02000000000000000000" pitchFamily="2" charset="0"/>
              </a:rPr>
              <a:t>(r) ma?</a:t>
            </a:r>
          </a:p>
          <a:p>
            <a:pPr marL="0" indent="0">
              <a:buNone/>
            </a:pPr>
            <a:r>
              <a:rPr lang="en-US" altLang="zh-TW" sz="3600" dirty="0"/>
              <a:t>Is there anything wrong with you?</a:t>
            </a:r>
          </a:p>
          <a:p>
            <a:pPr marL="0" indent="0">
              <a:buNone/>
            </a:pPr>
            <a:endParaRPr lang="en-US" altLang="zh-TW" sz="3600" dirty="0"/>
          </a:p>
          <a:p>
            <a:r>
              <a:rPr lang="zh-TW" altLang="en-US" sz="4000"/>
              <a:t>我没事。</a:t>
            </a:r>
            <a:endParaRPr lang="en-US" altLang="zh-TW" sz="4000" dirty="0"/>
          </a:p>
          <a:p>
            <a:pPr marL="0" indent="0">
              <a:buNone/>
            </a:pPr>
            <a:r>
              <a:rPr lang="en-US" altLang="zh-TW" sz="3600" dirty="0" err="1">
                <a:solidFill>
                  <a:srgbClr val="C00000"/>
                </a:solidFill>
                <a:latin typeface="Roboto" panose="02000000000000000000" pitchFamily="2" charset="0"/>
              </a:rPr>
              <a:t>Wǒ</a:t>
            </a:r>
            <a:r>
              <a:rPr lang="zh-TW" altLang="en-US" sz="3600" dirty="0">
                <a:solidFill>
                  <a:srgbClr val="C00000"/>
                </a:solidFill>
                <a:latin typeface="Roboto" panose="02000000000000000000" pitchFamily="2" charset="0"/>
              </a:rPr>
              <a:t> </a:t>
            </a:r>
            <a:r>
              <a:rPr lang="en-US" altLang="zh-TW" sz="3600" dirty="0" err="1">
                <a:solidFill>
                  <a:srgbClr val="C00000"/>
                </a:solidFill>
                <a:latin typeface="Roboto" panose="02000000000000000000" pitchFamily="2" charset="0"/>
              </a:rPr>
              <a:t>méishì</a:t>
            </a:r>
            <a:r>
              <a:rPr lang="en-US" altLang="zh-TW" sz="3600" dirty="0">
                <a:solidFill>
                  <a:srgbClr val="C00000"/>
                </a:solidFill>
                <a:latin typeface="Roboto" panose="02000000000000000000" pitchFamily="2" charset="0"/>
              </a:rPr>
              <a:t>.</a:t>
            </a:r>
          </a:p>
          <a:p>
            <a:pPr marL="0" indent="0">
              <a:buNone/>
            </a:pPr>
            <a:r>
              <a:rPr lang="en-US" altLang="zh-TW" sz="3600" dirty="0"/>
              <a:t>I'm okay.</a:t>
            </a:r>
          </a:p>
        </p:txBody>
      </p:sp>
      <p:pic>
        <p:nvPicPr>
          <p:cNvPr id="13314" name="Picture 2" descr="日本橋の記事一覧/コレド室町テラス院/ReCORE鍼灸接骨院">
            <a:extLst>
              <a:ext uri="{FF2B5EF4-FFF2-40B4-BE49-F238E27FC236}">
                <a16:creationId xmlns:a16="http://schemas.microsoft.com/office/drawing/2014/main" id="{E2F763DC-F930-940A-B174-20EC4112C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1818009"/>
            <a:ext cx="62865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21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49FE2B-C246-7748-DF85-CA2C54419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470153" cy="1325563"/>
          </a:xfrm>
        </p:spPr>
        <p:txBody>
          <a:bodyPr/>
          <a:lstStyle/>
          <a:p>
            <a:r>
              <a:rPr lang="zh-TW" altLang="en-US" dirty="0"/>
              <a:t>忙 </a:t>
            </a:r>
            <a:r>
              <a:rPr lang="en-US" altLang="zh-TW" sz="40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máng</a:t>
            </a:r>
            <a:br>
              <a:rPr lang="en-US" altLang="zh-TW" sz="4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</a:br>
            <a:r>
              <a:rPr lang="en-US" altLang="zh-TW" sz="4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busy</a:t>
            </a:r>
            <a:endParaRPr lang="zh-TW" altLang="en-US" dirty="0"/>
          </a:p>
        </p:txBody>
      </p:sp>
      <p:pic>
        <p:nvPicPr>
          <p:cNvPr id="4" name="Picture 4" descr="忙碌的工作人员PNG图片素材下载_工作人员PNG_熊猫办公">
            <a:extLst>
              <a:ext uri="{FF2B5EF4-FFF2-40B4-BE49-F238E27FC236}">
                <a16:creationId xmlns:a16="http://schemas.microsoft.com/office/drawing/2014/main" id="{AE8894DF-484E-9DE4-D1BD-C69DBACB7C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654" y="491306"/>
            <a:ext cx="7532548" cy="587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60EFCDBD-B078-9508-75DC-09693BBAAA3A}"/>
              </a:ext>
            </a:extLst>
          </p:cNvPr>
          <p:cNvSpPr txBox="1">
            <a:spLocks/>
          </p:cNvSpPr>
          <p:nvPr/>
        </p:nvSpPr>
        <p:spPr>
          <a:xfrm>
            <a:off x="838200" y="1961874"/>
            <a:ext cx="34701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很 </a:t>
            </a:r>
            <a:r>
              <a:rPr lang="en-US" altLang="zh-TW" sz="4000" dirty="0" err="1">
                <a:solidFill>
                  <a:srgbClr val="FF0000"/>
                </a:solidFill>
                <a:latin typeface="Roboto" panose="02000000000000000000" pitchFamily="2" charset="0"/>
              </a:rPr>
              <a:t>hěn</a:t>
            </a:r>
            <a:br>
              <a:rPr lang="en-US" altLang="zh-TW" sz="4000" dirty="0">
                <a:solidFill>
                  <a:srgbClr val="666666"/>
                </a:solidFill>
                <a:latin typeface="Roboto" panose="02000000000000000000" pitchFamily="2" charset="0"/>
              </a:rPr>
            </a:br>
            <a:r>
              <a:rPr lang="en-US" altLang="zh-TW" sz="4000" dirty="0">
                <a:solidFill>
                  <a:srgbClr val="666666"/>
                </a:solidFill>
                <a:latin typeface="Roboto" panose="02000000000000000000" pitchFamily="2" charset="0"/>
              </a:rPr>
              <a:t>very</a:t>
            </a:r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21E8F5F6-6D6A-6900-77F5-FDD22D1B504E}"/>
              </a:ext>
            </a:extLst>
          </p:cNvPr>
          <p:cNvSpPr txBox="1">
            <a:spLocks/>
          </p:cNvSpPr>
          <p:nvPr/>
        </p:nvSpPr>
        <p:spPr>
          <a:xfrm>
            <a:off x="254644" y="3857246"/>
            <a:ext cx="4053710" cy="1906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/>
              <a:t>He is busy.</a:t>
            </a:r>
          </a:p>
          <a:p>
            <a:r>
              <a:rPr lang="en-US" altLang="zh-TW" dirty="0">
                <a:sym typeface="Wingdings" panose="05000000000000000000" pitchFamily="2" charset="2"/>
              </a:rPr>
              <a:t>__________</a:t>
            </a:r>
            <a:r>
              <a:rPr lang="zh-TW" altLang="en-US" dirty="0">
                <a:sym typeface="Wingdings" panose="05000000000000000000" pitchFamily="2" charset="2"/>
              </a:rPr>
              <a:t>。</a:t>
            </a:r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D158185-14A9-D545-7C60-9AAC314DEE1D}"/>
              </a:ext>
            </a:extLst>
          </p:cNvPr>
          <p:cNvSpPr txBox="1"/>
          <p:nvPr/>
        </p:nvSpPr>
        <p:spPr>
          <a:xfrm>
            <a:off x="1180619" y="4699323"/>
            <a:ext cx="1932971" cy="772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他很忙</a:t>
            </a:r>
          </a:p>
        </p:txBody>
      </p:sp>
    </p:spTree>
    <p:extLst>
      <p:ext uri="{BB962C8B-B14F-4D97-AF65-F5344CB8AC3E}">
        <p14:creationId xmlns:p14="http://schemas.microsoft.com/office/powerpoint/2010/main" val="72364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49FE2B-C246-7748-DF85-CA2C54419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6988" y="365124"/>
            <a:ext cx="6558023" cy="1325563"/>
          </a:xfrm>
        </p:spPr>
        <p:txBody>
          <a:bodyPr>
            <a:noAutofit/>
          </a:bodyPr>
          <a:lstStyle/>
          <a:p>
            <a:pPr algn="ctr"/>
            <a:r>
              <a:rPr lang="zh-TW" altLang="en-US" sz="4800"/>
              <a:t>为什么 </a:t>
            </a:r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wèishénme</a:t>
            </a:r>
            <a:br>
              <a:rPr lang="en-US" altLang="zh-TW" sz="48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</a:b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Why</a:t>
            </a:r>
            <a:endParaRPr lang="zh-TW" altLang="en-US" sz="48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01357B91-FCB4-D8EB-FF07-C902B98B1513}"/>
              </a:ext>
            </a:extLst>
          </p:cNvPr>
          <p:cNvSpPr txBox="1">
            <a:spLocks/>
          </p:cNvSpPr>
          <p:nvPr/>
        </p:nvSpPr>
        <p:spPr>
          <a:xfrm>
            <a:off x="9884781" y="365124"/>
            <a:ext cx="192139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TW" altLang="en-US"/>
              <a:t>为 </a:t>
            </a:r>
            <a:r>
              <a:rPr lang="en-US" altLang="zh-TW">
                <a:solidFill>
                  <a:srgbClr val="FF0000"/>
                </a:solidFill>
                <a:latin typeface="Roboto" panose="02000000000000000000" pitchFamily="2" charset="0"/>
              </a:rPr>
              <a:t>wèi</a:t>
            </a:r>
            <a:br>
              <a:rPr lang="en-US" altLang="zh-TW" dirty="0">
                <a:solidFill>
                  <a:srgbClr val="666666"/>
                </a:solidFill>
                <a:latin typeface="Roboto" panose="02000000000000000000" pitchFamily="2" charset="0"/>
              </a:rPr>
            </a:br>
            <a:r>
              <a:rPr lang="en-US" altLang="zh-TW" sz="4000" dirty="0">
                <a:solidFill>
                  <a:srgbClr val="666666"/>
                </a:solidFill>
                <a:latin typeface="Roboto" panose="02000000000000000000" pitchFamily="2" charset="0"/>
              </a:rPr>
              <a:t>for </a:t>
            </a:r>
            <a:endParaRPr lang="zh-TW" altLang="en-US" dirty="0"/>
          </a:p>
        </p:txBody>
      </p:sp>
      <p:pic>
        <p:nvPicPr>
          <p:cNvPr id="15364" name="Picture 4" descr="《认知觉醒》：超好用的学习方法—触动学习法 - 知乎">
            <a:extLst>
              <a:ext uri="{FF2B5EF4-FFF2-40B4-BE49-F238E27FC236}">
                <a16:creationId xmlns:a16="http://schemas.microsoft.com/office/drawing/2014/main" id="{081FBC4C-3594-00D5-9AB8-774126765E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51"/>
          <a:stretch/>
        </p:blipFill>
        <p:spPr bwMode="auto">
          <a:xfrm>
            <a:off x="2168921" y="1880815"/>
            <a:ext cx="7854158" cy="479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0111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49FE2B-C246-7748-DF85-CA2C54419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因为 </a:t>
            </a:r>
            <a:r>
              <a:rPr lang="en-US" altLang="zh-TW" sz="40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yīnwéi</a:t>
            </a:r>
            <a:br>
              <a:rPr lang="en-US" altLang="zh-TW" sz="4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</a:br>
            <a:r>
              <a:rPr lang="en-US" altLang="zh-TW" sz="4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Because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4B609D2-DCFB-0057-9D83-0A6F2426F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7143"/>
            <a:ext cx="10515600" cy="4139819"/>
          </a:xfrm>
        </p:spPr>
        <p:txBody>
          <a:bodyPr>
            <a:normAutofit/>
          </a:bodyPr>
          <a:lstStyle/>
          <a:p>
            <a:r>
              <a:rPr lang="en-US" altLang="zh-TW" sz="4400" dirty="0"/>
              <a:t>Did you eat dinner?</a:t>
            </a:r>
          </a:p>
          <a:p>
            <a:r>
              <a:rPr lang="zh-TW" altLang="en-US" sz="4400"/>
              <a:t>你为什么没有吃晚餐</a:t>
            </a:r>
            <a:r>
              <a:rPr lang="zh-TW" altLang="en-US" sz="4400" dirty="0"/>
              <a:t>？</a:t>
            </a:r>
            <a:endParaRPr lang="en-US" altLang="zh-TW" sz="4400" dirty="0"/>
          </a:p>
          <a:p>
            <a:pPr marL="0" indent="0">
              <a:buNone/>
            </a:pPr>
            <a:r>
              <a:rPr lang="en-US" altLang="zh-TW" sz="32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Nǐ</a:t>
            </a:r>
            <a:r>
              <a:rPr lang="zh-TW" altLang="en-US" sz="32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320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wèishénme</a:t>
            </a:r>
            <a:r>
              <a:rPr lang="en-US" altLang="zh-TW" sz="320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320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méiyǒu</a:t>
            </a:r>
            <a:r>
              <a:rPr lang="en-US" altLang="zh-TW" sz="320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320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chī</a:t>
            </a:r>
            <a:r>
              <a:rPr lang="zh-TW" altLang="en-US" sz="320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320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wǎncān</a:t>
            </a:r>
            <a:r>
              <a:rPr lang="en-US" altLang="zh-TW" sz="320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?</a:t>
            </a:r>
          </a:p>
          <a:p>
            <a:pPr marL="0" indent="0">
              <a:buNone/>
            </a:pPr>
            <a:endParaRPr lang="en-US" altLang="zh-TW" sz="3200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  <a:p>
            <a:r>
              <a:rPr lang="zh-TW" altLang="en-US" sz="4400"/>
              <a:t>因为</a:t>
            </a:r>
            <a:r>
              <a:rPr lang="en-US" altLang="zh-TW" sz="4400"/>
              <a:t>_____________</a:t>
            </a:r>
            <a:r>
              <a:rPr lang="zh-TW" altLang="en-US" sz="4400" dirty="0"/>
              <a:t>。</a:t>
            </a:r>
            <a:endParaRPr lang="en-US" altLang="zh-TW" sz="4400" dirty="0"/>
          </a:p>
          <a:p>
            <a:pPr marL="0" indent="0">
              <a:buNone/>
            </a:pPr>
            <a:r>
              <a:rPr lang="en-US" altLang="zh-TW" sz="3200" dirty="0" err="1">
                <a:solidFill>
                  <a:srgbClr val="FF0000"/>
                </a:solidFill>
                <a:latin typeface="Roboto" panose="02000000000000000000" pitchFamily="2" charset="0"/>
              </a:rPr>
              <a:t>Yīnwéi</a:t>
            </a:r>
            <a:r>
              <a:rPr lang="zh-TW" altLang="en-US" sz="3200" dirty="0">
                <a:solidFill>
                  <a:srgbClr val="FF0000"/>
                </a:solidFill>
                <a:latin typeface="Roboto" panose="02000000000000000000" pitchFamily="2" charset="0"/>
              </a:rPr>
              <a:t> </a:t>
            </a:r>
            <a:r>
              <a:rPr lang="en-US" altLang="zh-TW" sz="3200" dirty="0">
                <a:solidFill>
                  <a:srgbClr val="FF0000"/>
                </a:solidFill>
                <a:latin typeface="Roboto" panose="02000000000000000000" pitchFamily="2" charset="0"/>
              </a:rPr>
              <a:t>_____________________.</a:t>
            </a:r>
            <a:endParaRPr lang="zh-TW" altLang="en-US" sz="3200" dirty="0">
              <a:solidFill>
                <a:srgbClr val="FF0000"/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9875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7" name="Rectangle 17416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FA49FE2B-C246-7748-DF85-CA2C54419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zh-TW" altLang="en-US" sz="5200" kern="1200">
                <a:solidFill>
                  <a:schemeClr val="tx1"/>
                </a:solidFill>
                <a:latin typeface="標楷體" panose="03000509000000000000" pitchFamily="65" charset="-120"/>
                <a:cs typeface="+mj-cs"/>
              </a:rPr>
              <a:t>认识 </a:t>
            </a:r>
            <a:r>
              <a:rPr lang="en-US" altLang="zh-TW" sz="36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rènshi</a:t>
            </a:r>
            <a:br>
              <a:rPr lang="en-US" altLang="zh-TW" sz="36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</a:br>
            <a:r>
              <a:rPr lang="en-US" altLang="zh-TW" sz="3600" b="0" i="0" dirty="0">
                <a:effectLst/>
                <a:latin typeface="Roboto" panose="02000000000000000000" pitchFamily="2" charset="0"/>
              </a:rPr>
              <a:t>know; to be acquainted with; to recognize</a:t>
            </a:r>
            <a:endParaRPr lang="zh-TW" altLang="en-US" sz="5200" kern="1200" dirty="0">
              <a:latin typeface="標楷體" panose="03000509000000000000" pitchFamily="65" charset="-120"/>
              <a:cs typeface="+mj-cs"/>
            </a:endParaRPr>
          </a:p>
        </p:txBody>
      </p:sp>
      <p:pic>
        <p:nvPicPr>
          <p:cNvPr id="17410" name="Picture 2" descr="商业人物剪影0011-商务图-商务图库-挥手打招呼">
            <a:extLst>
              <a:ext uri="{FF2B5EF4-FFF2-40B4-BE49-F238E27FC236}">
                <a16:creationId xmlns:a16="http://schemas.microsoft.com/office/drawing/2014/main" id="{6FC3D332-5452-BE43-8B94-D6F8C44519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4" r="-2" b="43055"/>
          <a:stretch/>
        </p:blipFill>
        <p:spPr bwMode="auto">
          <a:xfrm flipH="1">
            <a:off x="197405" y="2897757"/>
            <a:ext cx="5803323" cy="38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咖啡馆女孩打电话打招呼高清图片下载-正版图片500352849-摄图网">
            <a:extLst>
              <a:ext uri="{FF2B5EF4-FFF2-40B4-BE49-F238E27FC236}">
                <a16:creationId xmlns:a16="http://schemas.microsoft.com/office/drawing/2014/main" id="{CDEC6842-0B6E-E79A-A4A3-13A903ACB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" b="3"/>
          <a:stretch/>
        </p:blipFill>
        <p:spPr bwMode="auto">
          <a:xfrm>
            <a:off x="6188598" y="2897757"/>
            <a:ext cx="5803323" cy="38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2AC220C8-79D1-82DB-539D-FFF1D234CBDE}"/>
              </a:ext>
            </a:extLst>
          </p:cNvPr>
          <p:cNvSpPr txBox="1">
            <a:spLocks/>
          </p:cNvSpPr>
          <p:nvPr/>
        </p:nvSpPr>
        <p:spPr>
          <a:xfrm>
            <a:off x="94122" y="1669554"/>
            <a:ext cx="12188951" cy="13287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TW" altLang="en-US" sz="5200" dirty="0">
                <a:latin typeface="標楷體" panose="03000509000000000000" pitchFamily="65" charset="-120"/>
                <a:cs typeface="+mj-cs"/>
              </a:rPr>
              <a:t>他们认识。</a:t>
            </a:r>
            <a:r>
              <a:rPr lang="en-US" altLang="zh-TW" sz="24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40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tāmen</a:t>
            </a:r>
            <a:r>
              <a:rPr lang="en-US" altLang="zh-TW" sz="40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40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rènshi</a:t>
            </a:r>
            <a:r>
              <a:rPr lang="en-US" altLang="zh-TW" sz="40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.</a:t>
            </a:r>
            <a:endParaRPr lang="zh-TW" altLang="en-US" sz="5200" dirty="0">
              <a:solidFill>
                <a:srgbClr val="FF0000"/>
              </a:solidFill>
              <a:latin typeface="標楷體" panose="03000509000000000000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719330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1" name="Rectangle 18440">
            <a:extLst>
              <a:ext uri="{FF2B5EF4-FFF2-40B4-BE49-F238E27FC236}">
                <a16:creationId xmlns:a16="http://schemas.microsoft.com/office/drawing/2014/main" id="{E8D41CF8-5232-42BC-8D05-AFEDE2153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1256"/>
            <a:ext cx="12192000" cy="6869256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443" name="Rounded Rectangle 5">
            <a:extLst>
              <a:ext uri="{FF2B5EF4-FFF2-40B4-BE49-F238E27FC236}">
                <a16:creationId xmlns:a16="http://schemas.microsoft.com/office/drawing/2014/main" id="{49237091-E62C-4878-AA4C-0B9995ADB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28801"/>
            <a:ext cx="10515600" cy="43624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6" name="Picture 4" descr="小朋友元素素材下载-正版素材401206566-摄图网">
            <a:extLst>
              <a:ext uri="{FF2B5EF4-FFF2-40B4-BE49-F238E27FC236}">
                <a16:creationId xmlns:a16="http://schemas.microsoft.com/office/drawing/2014/main" id="{49915A01-EF7C-A347-07F0-84E189CAD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2308225"/>
            <a:ext cx="3400425" cy="34004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同學 – Sportsem">
            <a:extLst>
              <a:ext uri="{FF2B5EF4-FFF2-40B4-BE49-F238E27FC236}">
                <a16:creationId xmlns:a16="http://schemas.microsoft.com/office/drawing/2014/main" id="{8AEFEFA2-EEE2-78E5-DC7E-13D3E03B07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75" y="2308225"/>
            <a:ext cx="6405563" cy="34004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A49FE2B-C246-7748-DF85-CA2C54419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kern="1200" dirty="0">
                <a:solidFill>
                  <a:schemeClr val="tx1"/>
                </a:solidFill>
                <a:latin typeface="標楷體" panose="03000509000000000000" pitchFamily="65" charset="-120"/>
                <a:cs typeface="+mj-cs"/>
              </a:rPr>
              <a:t>朋友</a:t>
            </a:r>
            <a:r>
              <a:rPr lang="zh-TW" alt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zh-TW" sz="4000" dirty="0" err="1">
                <a:solidFill>
                  <a:srgbClr val="FF0000"/>
                </a:solidFill>
                <a:latin typeface="Roboto" panose="02000000000000000000" pitchFamily="2" charset="0"/>
              </a:rPr>
              <a:t>péngyou</a:t>
            </a:r>
            <a:r>
              <a:rPr lang="en-US" altLang="zh-TW" dirty="0">
                <a:solidFill>
                  <a:srgbClr val="FF0000"/>
                </a:solidFill>
                <a:latin typeface="Roboto" panose="02000000000000000000" pitchFamily="2" charset="0"/>
              </a:rPr>
              <a:t> </a:t>
            </a:r>
            <a:br>
              <a:rPr lang="en-US" altLang="zh-TW" dirty="0">
                <a:solidFill>
                  <a:srgbClr val="FF0000"/>
                </a:solidFill>
                <a:latin typeface="Roboto" panose="02000000000000000000" pitchFamily="2" charset="0"/>
              </a:rPr>
            </a:br>
            <a:r>
              <a:rPr lang="en-US" altLang="zh-TW" dirty="0">
                <a:solidFill>
                  <a:srgbClr val="666666"/>
                </a:solidFill>
                <a:latin typeface="Roboto" panose="02000000000000000000" pitchFamily="2" charset="0"/>
              </a:rPr>
              <a:t>friend</a:t>
            </a:r>
            <a:endParaRPr lang="zh-TW" alt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5154923D-7CBB-596F-41DC-146B8E97A34B}"/>
              </a:ext>
            </a:extLst>
          </p:cNvPr>
          <p:cNvSpPr txBox="1">
            <a:spLocks/>
          </p:cNvSpPr>
          <p:nvPr/>
        </p:nvSpPr>
        <p:spPr>
          <a:xfrm>
            <a:off x="6096000" y="365125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>
                <a:latin typeface="標楷體" panose="03000509000000000000" pitchFamily="65" charset="-120"/>
                <a:cs typeface="+mj-cs"/>
              </a:rPr>
              <a:t>同学</a:t>
            </a:r>
            <a:r>
              <a:rPr lang="en-US" altLang="zh-TW" b="0" i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40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tóngxué</a:t>
            </a:r>
            <a:endParaRPr lang="en-US" altLang="zh-TW" sz="4000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  <a:p>
            <a:r>
              <a:rPr lang="en-US" altLang="zh-TW" sz="4000" dirty="0">
                <a:solidFill>
                  <a:srgbClr val="666666"/>
                </a:solidFill>
                <a:latin typeface="Roboto" panose="02000000000000000000" pitchFamily="2" charset="0"/>
                <a:ea typeface="+mj-ea"/>
                <a:cs typeface="+mj-cs"/>
              </a:rPr>
              <a:t>classmate</a:t>
            </a:r>
            <a:endParaRPr lang="zh-TW" altLang="en-US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496671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0738F764-2599-6D08-9ACF-31ADE9ED1EAA}"/>
              </a:ext>
            </a:extLst>
          </p:cNvPr>
          <p:cNvSpPr/>
          <p:nvPr/>
        </p:nvSpPr>
        <p:spPr>
          <a:xfrm>
            <a:off x="324091" y="381965"/>
            <a:ext cx="11528385" cy="20024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A7685BE-3006-CFD4-F29A-E9B054B41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524" y="365125"/>
            <a:ext cx="11512952" cy="2042409"/>
          </a:xfrm>
        </p:spPr>
        <p:txBody>
          <a:bodyPr>
            <a:noAutofit/>
          </a:bodyPr>
          <a:lstStyle/>
          <a:p>
            <a:r>
              <a:rPr lang="en-US" altLang="zh-TW" sz="4000" b="1" u="sng" dirty="0"/>
              <a:t>Affirmative + Negative (A-not-A) Questions (I)</a:t>
            </a:r>
            <a:br>
              <a:rPr lang="en-US" altLang="zh-TW" sz="3600" dirty="0"/>
            </a:br>
            <a:r>
              <a:rPr lang="en-US" altLang="zh-TW" sz="3200" dirty="0"/>
              <a:t>Besides adding the question particle </a:t>
            </a:r>
            <a:r>
              <a:rPr lang="zh-TW" altLang="en-US" sz="3200" dirty="0"/>
              <a:t>吗 </a:t>
            </a:r>
            <a:r>
              <a:rPr lang="en-US" altLang="zh-TW" sz="3200" dirty="0"/>
              <a:t>(ma) to a declarative sentence, another common way of forming a question in Chinese is to repeat the verb or adjective in its affirmative and negative form.</a:t>
            </a:r>
            <a:endParaRPr lang="zh-TW" altLang="en-US" sz="36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E5D33D4-4850-66F4-BCE1-E64A7EF04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7405" y="2876310"/>
            <a:ext cx="3236089" cy="1574157"/>
          </a:xfrm>
        </p:spPr>
        <p:txBody>
          <a:bodyPr>
            <a:normAutofit/>
          </a:bodyPr>
          <a:lstStyle/>
          <a:p>
            <a:r>
              <a:rPr lang="zh-TW" altLang="en-US" sz="4400"/>
              <a:t>你忙</a:t>
            </a:r>
            <a:r>
              <a:rPr lang="zh-TW" altLang="en-US" sz="4400">
                <a:solidFill>
                  <a:srgbClr val="FF0000"/>
                </a:solidFill>
              </a:rPr>
              <a:t>吗</a:t>
            </a:r>
            <a:r>
              <a:rPr lang="zh-TW" altLang="en-US" sz="4400"/>
              <a:t>？</a:t>
            </a:r>
            <a:endParaRPr lang="en-US" altLang="zh-TW" sz="4400" dirty="0"/>
          </a:p>
          <a:p>
            <a:pPr marL="0" indent="0">
              <a:buNone/>
            </a:pP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Nǐ</a:t>
            </a:r>
            <a:r>
              <a:rPr lang="zh-TW" altLang="en-US" sz="32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máng</a:t>
            </a:r>
            <a:r>
              <a:rPr lang="zh-TW" altLang="en-US" sz="32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ma</a:t>
            </a:r>
            <a:r>
              <a:rPr lang="en-US" altLang="zh-TW" sz="3200" dirty="0">
                <a:solidFill>
                  <a:srgbClr val="666666"/>
                </a:solidFill>
                <a:latin typeface="Roboto" panose="02000000000000000000" pitchFamily="2" charset="0"/>
              </a:rPr>
              <a:t>?</a:t>
            </a:r>
            <a:endParaRPr lang="en-US" altLang="zh-TW" sz="3200" b="0" i="0" dirty="0">
              <a:solidFill>
                <a:srgbClr val="666666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3415258F-CFB8-9B52-C00F-CBFF08C4F5DA}"/>
              </a:ext>
            </a:extLst>
          </p:cNvPr>
          <p:cNvSpPr txBox="1">
            <a:spLocks/>
          </p:cNvSpPr>
          <p:nvPr/>
        </p:nvSpPr>
        <p:spPr>
          <a:xfrm>
            <a:off x="5954210" y="2876310"/>
            <a:ext cx="5257800" cy="1574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dirty="0"/>
              <a:t>你</a:t>
            </a:r>
            <a:r>
              <a:rPr lang="zh-TW" altLang="en-US" sz="4400" dirty="0">
                <a:solidFill>
                  <a:srgbClr val="FF0000"/>
                </a:solidFill>
              </a:rPr>
              <a:t>忙不忙</a:t>
            </a:r>
            <a:r>
              <a:rPr lang="zh-TW" altLang="en-US" sz="4400" dirty="0"/>
              <a:t>？</a:t>
            </a:r>
            <a:endParaRPr lang="en-US" altLang="zh-TW" sz="4400" dirty="0"/>
          </a:p>
          <a:p>
            <a:pPr marL="0" indent="0">
              <a:buNone/>
            </a:pPr>
            <a:r>
              <a:rPr lang="en-US" altLang="zh-TW" sz="3200" dirty="0" err="1">
                <a:solidFill>
                  <a:srgbClr val="666666"/>
                </a:solidFill>
                <a:latin typeface="Roboto" panose="02000000000000000000" pitchFamily="2" charset="0"/>
              </a:rPr>
              <a:t>Nǐ</a:t>
            </a:r>
            <a:r>
              <a:rPr lang="zh-TW" altLang="en-US" sz="32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3200" dirty="0" err="1">
                <a:solidFill>
                  <a:srgbClr val="666666"/>
                </a:solidFill>
                <a:latin typeface="Roboto" panose="02000000000000000000" pitchFamily="2" charset="0"/>
              </a:rPr>
              <a:t>máng</a:t>
            </a:r>
            <a:r>
              <a:rPr lang="zh-TW" altLang="en-US" sz="32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3200" dirty="0" err="1">
                <a:solidFill>
                  <a:srgbClr val="666666"/>
                </a:solidFill>
                <a:latin typeface="Roboto" panose="02000000000000000000" pitchFamily="2" charset="0"/>
              </a:rPr>
              <a:t>bùmáng</a:t>
            </a:r>
            <a:r>
              <a:rPr lang="en-US" altLang="zh-TW" sz="3200" dirty="0">
                <a:solidFill>
                  <a:srgbClr val="666666"/>
                </a:solidFill>
                <a:latin typeface="Roboto" panose="02000000000000000000" pitchFamily="2" charset="0"/>
              </a:rPr>
              <a:t>?</a:t>
            </a:r>
          </a:p>
          <a:p>
            <a:endParaRPr lang="zh-TW" altLang="en-US" sz="4400" dirty="0"/>
          </a:p>
        </p:txBody>
      </p:sp>
      <p:sp>
        <p:nvSpPr>
          <p:cNvPr id="6" name="等於 5">
            <a:extLst>
              <a:ext uri="{FF2B5EF4-FFF2-40B4-BE49-F238E27FC236}">
                <a16:creationId xmlns:a16="http://schemas.microsoft.com/office/drawing/2014/main" id="{8E5FD6D5-6000-20CD-E1F0-105652601A6E}"/>
              </a:ext>
            </a:extLst>
          </p:cNvPr>
          <p:cNvSpPr/>
          <p:nvPr/>
        </p:nvSpPr>
        <p:spPr>
          <a:xfrm>
            <a:off x="4722470" y="3188825"/>
            <a:ext cx="1231739" cy="729205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D259827B-F9E2-0473-0537-4F2BBCCF9FBB}"/>
              </a:ext>
            </a:extLst>
          </p:cNvPr>
          <p:cNvSpPr txBox="1">
            <a:spLocks/>
          </p:cNvSpPr>
          <p:nvPr/>
        </p:nvSpPr>
        <p:spPr>
          <a:xfrm>
            <a:off x="1567405" y="4762982"/>
            <a:ext cx="3236089" cy="1574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400" dirty="0"/>
              <a:t>我很忙。</a:t>
            </a:r>
            <a:endParaRPr lang="en-US" altLang="zh-TW" sz="4400" dirty="0"/>
          </a:p>
          <a:p>
            <a:pPr marL="0" indent="0">
              <a:buNone/>
            </a:pPr>
            <a:r>
              <a:rPr lang="en-US" altLang="zh-TW" sz="3200" dirty="0" err="1">
                <a:solidFill>
                  <a:srgbClr val="666666"/>
                </a:solidFill>
                <a:latin typeface="Roboto" panose="02000000000000000000" pitchFamily="2" charset="0"/>
              </a:rPr>
              <a:t>Wǒ</a:t>
            </a:r>
            <a:r>
              <a:rPr lang="zh-TW" altLang="en-US" sz="32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3200" dirty="0" err="1">
                <a:solidFill>
                  <a:srgbClr val="666666"/>
                </a:solidFill>
                <a:latin typeface="Roboto" panose="02000000000000000000" pitchFamily="2" charset="0"/>
              </a:rPr>
              <a:t>hěnmáng</a:t>
            </a:r>
            <a:r>
              <a:rPr lang="en-US" altLang="zh-TW" sz="3200" dirty="0">
                <a:solidFill>
                  <a:srgbClr val="666666"/>
                </a:solidFill>
                <a:latin typeface="Roboto" panose="02000000000000000000" pitchFamily="2" charset="0"/>
              </a:rPr>
              <a:t>.</a:t>
            </a:r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6221B044-F26B-282D-FA14-FAEEDC3C828C}"/>
              </a:ext>
            </a:extLst>
          </p:cNvPr>
          <p:cNvSpPr txBox="1">
            <a:spLocks/>
          </p:cNvSpPr>
          <p:nvPr/>
        </p:nvSpPr>
        <p:spPr>
          <a:xfrm>
            <a:off x="5338339" y="4762981"/>
            <a:ext cx="3236089" cy="1574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400" dirty="0"/>
              <a:t>我不忙。</a:t>
            </a:r>
            <a:endParaRPr lang="en-US" altLang="zh-TW" sz="4400" dirty="0"/>
          </a:p>
          <a:p>
            <a:pPr marL="0" indent="0">
              <a:buNone/>
            </a:pPr>
            <a:r>
              <a:rPr lang="en-US" altLang="zh-TW" sz="3200" dirty="0" err="1">
                <a:solidFill>
                  <a:srgbClr val="666666"/>
                </a:solidFill>
                <a:latin typeface="Roboto" panose="02000000000000000000" pitchFamily="2" charset="0"/>
              </a:rPr>
              <a:t>Wǒ</a:t>
            </a:r>
            <a:r>
              <a:rPr lang="zh-TW" altLang="en-US" sz="32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3200" dirty="0" err="1">
                <a:solidFill>
                  <a:srgbClr val="666666"/>
                </a:solidFill>
                <a:latin typeface="Roboto" panose="02000000000000000000" pitchFamily="2" charset="0"/>
              </a:rPr>
              <a:t>bùmáng</a:t>
            </a:r>
            <a:r>
              <a:rPr lang="en-US" altLang="zh-TW" sz="3200" dirty="0">
                <a:solidFill>
                  <a:srgbClr val="666666"/>
                </a:solidFill>
                <a:latin typeface="Roboto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47295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0738F764-2599-6D08-9ACF-31ADE9ED1EAA}"/>
              </a:ext>
            </a:extLst>
          </p:cNvPr>
          <p:cNvSpPr/>
          <p:nvPr/>
        </p:nvSpPr>
        <p:spPr>
          <a:xfrm>
            <a:off x="324091" y="381965"/>
            <a:ext cx="11528385" cy="20024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A7685BE-3006-CFD4-F29A-E9B054B41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524" y="365125"/>
            <a:ext cx="11512952" cy="2042409"/>
          </a:xfrm>
        </p:spPr>
        <p:txBody>
          <a:bodyPr>
            <a:noAutofit/>
          </a:bodyPr>
          <a:lstStyle/>
          <a:p>
            <a:r>
              <a:rPr lang="en-US" altLang="zh-TW" sz="4000" b="1" u="sng" dirty="0"/>
              <a:t>Affirmative + Negative (A-not-A) Questions (I)</a:t>
            </a:r>
            <a:br>
              <a:rPr lang="en-US" altLang="zh-TW" sz="3600" dirty="0"/>
            </a:br>
            <a:r>
              <a:rPr lang="en-US" altLang="zh-TW" sz="3200" dirty="0"/>
              <a:t>Besides adding the question particle </a:t>
            </a:r>
            <a:r>
              <a:rPr lang="zh-TW" altLang="en-US" sz="3200" dirty="0"/>
              <a:t>吗 </a:t>
            </a:r>
            <a:r>
              <a:rPr lang="en-US" altLang="zh-TW" sz="3200" dirty="0"/>
              <a:t>(ma) to a declarative sentence, another common way of forming a question in Chinese is to repeat the verb or adjective in its affirmative and negative form.</a:t>
            </a:r>
            <a:endParaRPr lang="zh-TW" altLang="en-US" sz="36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E5D33D4-4850-66F4-BCE1-E64A7EF04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7405" y="2876310"/>
            <a:ext cx="7171481" cy="1574157"/>
          </a:xfrm>
        </p:spPr>
        <p:txBody>
          <a:bodyPr>
            <a:normAutofit/>
          </a:bodyPr>
          <a:lstStyle/>
          <a:p>
            <a:r>
              <a:rPr lang="zh-TW" altLang="en-US" sz="4400"/>
              <a:t>你喜欢吃中国菜吗？</a:t>
            </a:r>
            <a:endParaRPr lang="en-US" altLang="zh-TW" sz="4400" dirty="0"/>
          </a:p>
          <a:p>
            <a:pPr marL="0" indent="0">
              <a:buNone/>
            </a:pP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Nǐ</a:t>
            </a:r>
            <a:r>
              <a:rPr lang="zh-TW" altLang="en-US" sz="32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xǐhuān</a:t>
            </a:r>
            <a:r>
              <a:rPr lang="zh-TW" altLang="en-US" sz="32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chī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zhōngguócài</a:t>
            </a:r>
            <a:r>
              <a:rPr lang="zh-TW" altLang="en-US" sz="32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ma?</a:t>
            </a: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D259827B-F9E2-0473-0537-4F2BBCCF9FBB}"/>
              </a:ext>
            </a:extLst>
          </p:cNvPr>
          <p:cNvSpPr txBox="1">
            <a:spLocks/>
          </p:cNvSpPr>
          <p:nvPr/>
        </p:nvSpPr>
        <p:spPr>
          <a:xfrm>
            <a:off x="1567405" y="4762982"/>
            <a:ext cx="8039582" cy="1574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/>
              <a:t>你喜欢不喜欢吃中国菜？</a:t>
            </a:r>
            <a:endParaRPr lang="en-US" altLang="zh-TW" sz="4400" dirty="0"/>
          </a:p>
          <a:p>
            <a:pPr marL="0" indent="0">
              <a:buNone/>
            </a:pPr>
            <a:r>
              <a:rPr lang="en-US" altLang="zh-TW" sz="3200" dirty="0" err="1">
                <a:solidFill>
                  <a:srgbClr val="666666"/>
                </a:solidFill>
                <a:latin typeface="Roboto" panose="02000000000000000000" pitchFamily="2" charset="0"/>
              </a:rPr>
              <a:t>Nǐ</a:t>
            </a:r>
            <a:r>
              <a:rPr lang="zh-TW" altLang="en-US" sz="32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3200" dirty="0" err="1">
                <a:solidFill>
                  <a:srgbClr val="666666"/>
                </a:solidFill>
                <a:latin typeface="Roboto" panose="02000000000000000000" pitchFamily="2" charset="0"/>
              </a:rPr>
              <a:t>xǐhuān</a:t>
            </a:r>
            <a:r>
              <a:rPr lang="en-US" altLang="zh-TW" sz="32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3200" dirty="0" err="1">
                <a:solidFill>
                  <a:srgbClr val="666666"/>
                </a:solidFill>
                <a:latin typeface="Roboto" panose="02000000000000000000" pitchFamily="2" charset="0"/>
              </a:rPr>
              <a:t>bùxǐhuān</a:t>
            </a:r>
            <a:r>
              <a:rPr lang="zh-TW" altLang="en-US" sz="32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3200" dirty="0" err="1">
                <a:solidFill>
                  <a:srgbClr val="666666"/>
                </a:solidFill>
                <a:latin typeface="Roboto" panose="02000000000000000000" pitchFamily="2" charset="0"/>
              </a:rPr>
              <a:t>chī</a:t>
            </a:r>
            <a:r>
              <a:rPr lang="en-US" altLang="zh-TW" sz="32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3200" dirty="0" err="1">
                <a:solidFill>
                  <a:srgbClr val="666666"/>
                </a:solidFill>
                <a:latin typeface="Roboto" panose="02000000000000000000" pitchFamily="2" charset="0"/>
              </a:rPr>
              <a:t>zhōngguócài</a:t>
            </a:r>
            <a:r>
              <a:rPr lang="en-US" altLang="zh-TW" sz="3200" dirty="0">
                <a:solidFill>
                  <a:srgbClr val="666666"/>
                </a:solidFill>
                <a:latin typeface="Roboto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3450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0738F764-2599-6D08-9ACF-31ADE9ED1EAA}"/>
              </a:ext>
            </a:extLst>
          </p:cNvPr>
          <p:cNvSpPr/>
          <p:nvPr/>
        </p:nvSpPr>
        <p:spPr>
          <a:xfrm>
            <a:off x="324091" y="381965"/>
            <a:ext cx="11528385" cy="20024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A7685BE-3006-CFD4-F29A-E9B054B41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524" y="365125"/>
            <a:ext cx="11512952" cy="2042409"/>
          </a:xfrm>
        </p:spPr>
        <p:txBody>
          <a:bodyPr>
            <a:noAutofit/>
          </a:bodyPr>
          <a:lstStyle/>
          <a:p>
            <a:r>
              <a:rPr lang="en-US" altLang="zh-TW" sz="4000" b="1" u="sng" dirty="0"/>
              <a:t>Affirmative + Negative (A-not-A) Questions (I)</a:t>
            </a:r>
            <a:br>
              <a:rPr lang="en-US" altLang="zh-TW" sz="3600" dirty="0"/>
            </a:br>
            <a:r>
              <a:rPr lang="en-US" altLang="zh-TW" sz="3200" dirty="0"/>
              <a:t>Besides adding the question particle </a:t>
            </a:r>
            <a:r>
              <a:rPr lang="zh-TW" altLang="en-US" sz="3200" dirty="0"/>
              <a:t>吗 </a:t>
            </a:r>
            <a:r>
              <a:rPr lang="en-US" altLang="zh-TW" sz="3200" dirty="0"/>
              <a:t>(ma) to a declarative sentence, another common way of forming a question in Chinese is to repeat the verb or adjective in its affirmative and negative form.</a:t>
            </a:r>
            <a:endParaRPr lang="zh-TW" altLang="en-US" sz="36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E5D33D4-4850-66F4-BCE1-E64A7EF04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7405" y="2876310"/>
            <a:ext cx="8386823" cy="1574157"/>
          </a:xfrm>
        </p:spPr>
        <p:txBody>
          <a:bodyPr>
            <a:normAutofit/>
          </a:bodyPr>
          <a:lstStyle/>
          <a:p>
            <a:r>
              <a:rPr lang="zh-TW" altLang="en-US" sz="4400"/>
              <a:t>请问王律师今天有没有事？</a:t>
            </a:r>
            <a:endParaRPr lang="en-US" altLang="zh-TW" sz="4400" dirty="0"/>
          </a:p>
          <a:p>
            <a:pPr marL="0" indent="0">
              <a:buNone/>
            </a:pPr>
            <a:r>
              <a:rPr lang="en-US" altLang="zh-TW" sz="3200" dirty="0" err="1">
                <a:solidFill>
                  <a:srgbClr val="666666"/>
                </a:solidFill>
                <a:latin typeface="Roboto" panose="02000000000000000000" pitchFamily="2" charset="0"/>
              </a:rPr>
              <a:t>Qǐngwèn</a:t>
            </a:r>
            <a:r>
              <a:rPr lang="zh-TW" altLang="en-US" sz="32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3200" dirty="0" err="1">
                <a:solidFill>
                  <a:srgbClr val="666666"/>
                </a:solidFill>
                <a:latin typeface="Roboto" panose="02000000000000000000" pitchFamily="2" charset="0"/>
              </a:rPr>
              <a:t>wánglǜshī</a:t>
            </a:r>
            <a:r>
              <a:rPr lang="en-US" altLang="zh-TW" sz="32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3200" dirty="0" err="1">
                <a:solidFill>
                  <a:srgbClr val="666666"/>
                </a:solidFill>
                <a:latin typeface="Roboto" panose="02000000000000000000" pitchFamily="2" charset="0"/>
              </a:rPr>
              <a:t>jīntiān</a:t>
            </a:r>
            <a:r>
              <a:rPr lang="en-US" altLang="zh-TW" sz="32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3200" dirty="0" err="1">
                <a:solidFill>
                  <a:srgbClr val="666666"/>
                </a:solidFill>
                <a:latin typeface="Roboto" panose="02000000000000000000" pitchFamily="2" charset="0"/>
              </a:rPr>
              <a:t>yǒu</a:t>
            </a:r>
            <a:r>
              <a:rPr lang="zh-TW" altLang="en-US" sz="32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3200" dirty="0" err="1">
                <a:solidFill>
                  <a:srgbClr val="666666"/>
                </a:solidFill>
                <a:latin typeface="Roboto" panose="02000000000000000000" pitchFamily="2" charset="0"/>
              </a:rPr>
              <a:t>meiyǒu</a:t>
            </a:r>
            <a:r>
              <a:rPr lang="zh-TW" altLang="en-US" sz="32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3200" dirty="0" err="1">
                <a:solidFill>
                  <a:srgbClr val="666666"/>
                </a:solidFill>
                <a:latin typeface="Roboto" panose="02000000000000000000" pitchFamily="2" charset="0"/>
              </a:rPr>
              <a:t>shì</a:t>
            </a:r>
            <a:r>
              <a:rPr lang="en-US" altLang="zh-TW" sz="3200" dirty="0">
                <a:solidFill>
                  <a:srgbClr val="666666"/>
                </a:solidFill>
                <a:latin typeface="Roboto" panose="02000000000000000000" pitchFamily="2" charset="0"/>
              </a:rPr>
              <a:t>?</a:t>
            </a:r>
            <a:endParaRPr lang="en-US" altLang="zh-TW" sz="3200" b="0" i="0" dirty="0">
              <a:solidFill>
                <a:srgbClr val="666666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D259827B-F9E2-0473-0537-4F2BBCCF9FBB}"/>
              </a:ext>
            </a:extLst>
          </p:cNvPr>
          <p:cNvSpPr txBox="1">
            <a:spLocks/>
          </p:cNvSpPr>
          <p:nvPr/>
        </p:nvSpPr>
        <p:spPr>
          <a:xfrm>
            <a:off x="1567405" y="4762982"/>
            <a:ext cx="8039582" cy="1574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/>
              <a:t>请问王律师今天有事吗？</a:t>
            </a:r>
            <a:endParaRPr lang="en-US" altLang="zh-TW" sz="4400" dirty="0"/>
          </a:p>
          <a:p>
            <a:pPr marL="0" indent="0">
              <a:buNone/>
            </a:pPr>
            <a:r>
              <a:rPr lang="en-US" altLang="zh-TW" sz="3200" dirty="0" err="1">
                <a:solidFill>
                  <a:srgbClr val="666666"/>
                </a:solidFill>
                <a:latin typeface="Roboto" panose="02000000000000000000" pitchFamily="2" charset="0"/>
              </a:rPr>
              <a:t>Qǐngwèn</a:t>
            </a:r>
            <a:r>
              <a:rPr lang="zh-TW" altLang="en-US" sz="32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3200" dirty="0" err="1">
                <a:solidFill>
                  <a:srgbClr val="666666"/>
                </a:solidFill>
                <a:latin typeface="Roboto" panose="02000000000000000000" pitchFamily="2" charset="0"/>
              </a:rPr>
              <a:t>wánglǜshī</a:t>
            </a:r>
            <a:r>
              <a:rPr lang="en-US" altLang="zh-TW" sz="32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3200" dirty="0" err="1">
                <a:solidFill>
                  <a:srgbClr val="666666"/>
                </a:solidFill>
                <a:latin typeface="Roboto" panose="02000000000000000000" pitchFamily="2" charset="0"/>
              </a:rPr>
              <a:t>jīntiān</a:t>
            </a:r>
            <a:r>
              <a:rPr lang="en-US" altLang="zh-TW" sz="32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3200" dirty="0" err="1">
                <a:solidFill>
                  <a:srgbClr val="666666"/>
                </a:solidFill>
                <a:latin typeface="Roboto" panose="02000000000000000000" pitchFamily="2" charset="0"/>
              </a:rPr>
              <a:t>yǒushì</a:t>
            </a:r>
            <a:r>
              <a:rPr lang="zh-TW" altLang="en-US" sz="32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3200" dirty="0">
                <a:solidFill>
                  <a:srgbClr val="666666"/>
                </a:solidFill>
                <a:latin typeface="Roboto" panose="02000000000000000000" pitchFamily="2" charset="0"/>
              </a:rPr>
              <a:t>ma?</a:t>
            </a:r>
          </a:p>
        </p:txBody>
      </p:sp>
    </p:spTree>
    <p:extLst>
      <p:ext uri="{BB962C8B-B14F-4D97-AF65-F5344CB8AC3E}">
        <p14:creationId xmlns:p14="http://schemas.microsoft.com/office/powerpoint/2010/main" val="916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hinese-numbers | بیاموز">
            <a:extLst>
              <a:ext uri="{FF2B5EF4-FFF2-40B4-BE49-F238E27FC236}">
                <a16:creationId xmlns:a16="http://schemas.microsoft.com/office/drawing/2014/main" id="{810FA961-5034-A84A-A3AF-C7252782BB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4643" y="846668"/>
            <a:ext cx="5571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文字方塊 23">
            <a:extLst>
              <a:ext uri="{FF2B5EF4-FFF2-40B4-BE49-F238E27FC236}">
                <a16:creationId xmlns:a16="http://schemas.microsoft.com/office/drawing/2014/main" id="{ECEFB62F-24A8-79CE-2D20-3A4200A9234D}"/>
              </a:ext>
            </a:extLst>
          </p:cNvPr>
          <p:cNvSpPr txBox="1"/>
          <p:nvPr/>
        </p:nvSpPr>
        <p:spPr>
          <a:xfrm>
            <a:off x="1822875" y="144272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</a:rPr>
              <a:t>1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26E84D33-1882-55D7-94D5-CACB95F38CEF}"/>
              </a:ext>
            </a:extLst>
          </p:cNvPr>
          <p:cNvSpPr txBox="1"/>
          <p:nvPr/>
        </p:nvSpPr>
        <p:spPr>
          <a:xfrm>
            <a:off x="3045298" y="137653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</a:rPr>
              <a:t>2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C448F05A-5FD9-B908-1626-7C934E422983}"/>
              </a:ext>
            </a:extLst>
          </p:cNvPr>
          <p:cNvSpPr txBox="1"/>
          <p:nvPr/>
        </p:nvSpPr>
        <p:spPr>
          <a:xfrm>
            <a:off x="4281472" y="136891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</a:rPr>
              <a:t>3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F4D3E3BB-2D75-6BC1-5F71-77E1FCC603ED}"/>
              </a:ext>
            </a:extLst>
          </p:cNvPr>
          <p:cNvSpPr txBox="1"/>
          <p:nvPr/>
        </p:nvSpPr>
        <p:spPr>
          <a:xfrm>
            <a:off x="5308294" y="136129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</a:rPr>
              <a:t>4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7895456D-47B9-746C-FD4B-87F58E086013}"/>
              </a:ext>
            </a:extLst>
          </p:cNvPr>
          <p:cNvSpPr txBox="1"/>
          <p:nvPr/>
        </p:nvSpPr>
        <p:spPr>
          <a:xfrm>
            <a:off x="6530717" y="136129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</a:rPr>
              <a:t>5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6200EC9D-8971-2024-8EF9-7A43AB958B2B}"/>
              </a:ext>
            </a:extLst>
          </p:cNvPr>
          <p:cNvSpPr txBox="1"/>
          <p:nvPr/>
        </p:nvSpPr>
        <p:spPr>
          <a:xfrm>
            <a:off x="1671328" y="372255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</a:rPr>
              <a:t>6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07B8D128-3918-FE4F-8951-E85B67E206AB}"/>
              </a:ext>
            </a:extLst>
          </p:cNvPr>
          <p:cNvSpPr txBox="1"/>
          <p:nvPr/>
        </p:nvSpPr>
        <p:spPr>
          <a:xfrm>
            <a:off x="2893751" y="365636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</a:rPr>
              <a:t>7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9CD398E7-75DB-5CF0-8E46-298AE48B6990}"/>
              </a:ext>
            </a:extLst>
          </p:cNvPr>
          <p:cNvSpPr txBox="1"/>
          <p:nvPr/>
        </p:nvSpPr>
        <p:spPr>
          <a:xfrm>
            <a:off x="4129925" y="364874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</a:rPr>
              <a:t>8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816A2C68-0EA4-DBAB-3B3B-3B189DCE2F22}"/>
              </a:ext>
            </a:extLst>
          </p:cNvPr>
          <p:cNvSpPr txBox="1"/>
          <p:nvPr/>
        </p:nvSpPr>
        <p:spPr>
          <a:xfrm>
            <a:off x="5156747" y="364112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</a:rPr>
              <a:t>9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FF781C9D-392B-EEAD-EFD6-3D15D33BFFB7}"/>
              </a:ext>
            </a:extLst>
          </p:cNvPr>
          <p:cNvSpPr txBox="1"/>
          <p:nvPr/>
        </p:nvSpPr>
        <p:spPr>
          <a:xfrm>
            <a:off x="6379170" y="3641127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</a:rPr>
              <a:t>10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635E9827-3B42-D24B-73D9-E6B016A50F9A}"/>
              </a:ext>
            </a:extLst>
          </p:cNvPr>
          <p:cNvSpPr txBox="1"/>
          <p:nvPr/>
        </p:nvSpPr>
        <p:spPr>
          <a:xfrm>
            <a:off x="116486" y="241153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</a:rPr>
              <a:t>0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7F69055-11C0-A752-B770-B75A7ED0051B}"/>
              </a:ext>
            </a:extLst>
          </p:cNvPr>
          <p:cNvSpPr txBox="1"/>
          <p:nvPr/>
        </p:nvSpPr>
        <p:spPr>
          <a:xfrm>
            <a:off x="336056" y="2505670"/>
            <a:ext cx="1653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9600" dirty="0">
                <a:latin typeface="標楷體" panose="03000509000000000000" pitchFamily="65" charset="-120"/>
                <a:ea typeface="標楷體" panose="03000509000000000000" pitchFamily="65" charset="-120"/>
              </a:rPr>
              <a:t>零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41CB141A-CE37-44DC-1B4A-92CE4A66CF96}"/>
              </a:ext>
            </a:extLst>
          </p:cNvPr>
          <p:cNvSpPr txBox="1"/>
          <p:nvPr/>
        </p:nvSpPr>
        <p:spPr>
          <a:xfrm>
            <a:off x="9064003" y="1753893"/>
            <a:ext cx="1130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101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5AFF7BF2-CBA9-BE62-2DD7-5A85F5EA30A4}"/>
              </a:ext>
            </a:extLst>
          </p:cNvPr>
          <p:cNvSpPr txBox="1"/>
          <p:nvPr/>
        </p:nvSpPr>
        <p:spPr>
          <a:xfrm>
            <a:off x="8018320" y="2400224"/>
            <a:ext cx="34943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一百零一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FB0C9CB1-AD10-CDBC-1E95-ACD3ECF80991}"/>
              </a:ext>
            </a:extLst>
          </p:cNvPr>
          <p:cNvSpPr txBox="1"/>
          <p:nvPr/>
        </p:nvSpPr>
        <p:spPr>
          <a:xfrm>
            <a:off x="6561949" y="134975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</a:rPr>
              <a:t>5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F7414537-1324-93BC-AC14-8BC85D5EAD26}"/>
              </a:ext>
            </a:extLst>
          </p:cNvPr>
          <p:cNvSpPr txBox="1"/>
          <p:nvPr/>
        </p:nvSpPr>
        <p:spPr>
          <a:xfrm>
            <a:off x="8985774" y="49375"/>
            <a:ext cx="1130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100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8A00B389-1728-0F78-B17B-D9E88E9C01CD}"/>
              </a:ext>
            </a:extLst>
          </p:cNvPr>
          <p:cNvSpPr txBox="1"/>
          <p:nvPr/>
        </p:nvSpPr>
        <p:spPr>
          <a:xfrm>
            <a:off x="8616364" y="695706"/>
            <a:ext cx="19073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一百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E1FA9415-7FD1-37D2-DB3B-B3062AC7961E}"/>
              </a:ext>
            </a:extLst>
          </p:cNvPr>
          <p:cNvSpPr txBox="1"/>
          <p:nvPr/>
        </p:nvSpPr>
        <p:spPr>
          <a:xfrm>
            <a:off x="8979690" y="3442114"/>
            <a:ext cx="1130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111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3C253BE1-9A08-5F41-B01B-16F724DAB9F5}"/>
              </a:ext>
            </a:extLst>
          </p:cNvPr>
          <p:cNvSpPr txBox="1"/>
          <p:nvPr/>
        </p:nvSpPr>
        <p:spPr>
          <a:xfrm>
            <a:off x="7896539" y="4107387"/>
            <a:ext cx="42954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一百一十一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061E4694-DF41-4943-B73D-12393F460A09}"/>
              </a:ext>
            </a:extLst>
          </p:cNvPr>
          <p:cNvSpPr txBox="1"/>
          <p:nvPr/>
        </p:nvSpPr>
        <p:spPr>
          <a:xfrm>
            <a:off x="9177626" y="5123050"/>
            <a:ext cx="1130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200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618AE228-0369-96AF-7AA3-50BC2B50A15C}"/>
              </a:ext>
            </a:extLst>
          </p:cNvPr>
          <p:cNvSpPr txBox="1"/>
          <p:nvPr/>
        </p:nvSpPr>
        <p:spPr>
          <a:xfrm>
            <a:off x="7971303" y="5734333"/>
            <a:ext cx="40382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6000">
                <a:latin typeface="標楷體" panose="03000509000000000000" pitchFamily="65" charset="-120"/>
                <a:ea typeface="標楷體" panose="03000509000000000000" pitchFamily="65" charset="-120"/>
              </a:rPr>
              <a:t>两百</a:t>
            </a:r>
            <a:r>
              <a:rPr lang="en-US" altLang="zh-TW" sz="600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二百</a:t>
            </a:r>
          </a:p>
        </p:txBody>
      </p:sp>
    </p:spTree>
    <p:extLst>
      <p:ext uri="{BB962C8B-B14F-4D97-AF65-F5344CB8AC3E}">
        <p14:creationId xmlns:p14="http://schemas.microsoft.com/office/powerpoint/2010/main" val="5650849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49FE2B-C246-7748-DF85-CA2C54419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949" y="318826"/>
            <a:ext cx="11536102" cy="2389650"/>
          </a:xfrm>
        </p:spPr>
        <p:txBody>
          <a:bodyPr>
            <a:normAutofit fontScale="90000"/>
          </a:bodyPr>
          <a:lstStyle/>
          <a:p>
            <a:r>
              <a:rPr lang="zh-TW" altLang="en-US"/>
              <a:t>还 </a:t>
            </a:r>
            <a:r>
              <a:rPr lang="en-US" altLang="zh-TW" sz="40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hái</a:t>
            </a:r>
            <a:br>
              <a:rPr lang="en-US" altLang="zh-TW" sz="40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</a:br>
            <a:r>
              <a:rPr lang="en-US" altLang="zh-TW" sz="4000" b="0" i="0" dirty="0">
                <a:effectLst/>
                <a:latin typeface="Roboto" panose="02000000000000000000" pitchFamily="2" charset="0"/>
              </a:rPr>
              <a:t>also; too; as well</a:t>
            </a:r>
            <a:br>
              <a:rPr lang="en-US" altLang="zh-TW" dirty="0"/>
            </a:br>
            <a:r>
              <a:rPr lang="en-US" altLang="zh-TW" sz="3600" dirty="0"/>
              <a:t>As an adverb</a:t>
            </a:r>
            <a:r>
              <a:rPr lang="en-US" altLang="zh-TW" sz="3600"/>
              <a:t>, </a:t>
            </a:r>
            <a:r>
              <a:rPr lang="zh-TW" altLang="en-US" sz="3600"/>
              <a:t>还</a:t>
            </a:r>
            <a:r>
              <a:rPr lang="en-US" altLang="zh-TW" sz="3600"/>
              <a:t> </a:t>
            </a:r>
            <a:r>
              <a:rPr lang="en-US" altLang="zh-TW" sz="3600" dirty="0"/>
              <a:t>(</a:t>
            </a:r>
            <a:r>
              <a:rPr lang="en-US" altLang="zh-TW" sz="3600" dirty="0" err="1"/>
              <a:t>hái</a:t>
            </a:r>
            <a:r>
              <a:rPr lang="en-US" altLang="zh-TW" sz="3600" dirty="0"/>
              <a:t>) indicates that the action or situation denoted </a:t>
            </a:r>
            <a:r>
              <a:rPr lang="en-US" altLang="zh-TW" sz="3600" b="1" dirty="0"/>
              <a:t>by the verb involves someone or something else in addition to what has already been mentioned.</a:t>
            </a:r>
            <a:endParaRPr lang="zh-TW" altLang="en-US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4B609D2-DCFB-0057-9D83-0A6F2426F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70521"/>
            <a:ext cx="10515600" cy="3306441"/>
          </a:xfrm>
        </p:spPr>
        <p:txBody>
          <a:bodyPr>
            <a:normAutofit/>
          </a:bodyPr>
          <a:lstStyle/>
          <a:p>
            <a:r>
              <a:rPr lang="zh-TW" altLang="en-US" sz="3600"/>
              <a:t>我喜欢</a:t>
            </a:r>
            <a:r>
              <a:rPr lang="zh-TW" altLang="en-US" sz="3600">
                <a:solidFill>
                  <a:srgbClr val="FF0000"/>
                </a:solidFill>
              </a:rPr>
              <a:t>吃</a:t>
            </a:r>
            <a:r>
              <a:rPr lang="zh-TW" altLang="en-US" sz="3600"/>
              <a:t>中国菜，还喜欢</a:t>
            </a:r>
            <a:r>
              <a:rPr lang="zh-TW" altLang="en-US" sz="3600">
                <a:solidFill>
                  <a:srgbClr val="FF0000"/>
                </a:solidFill>
              </a:rPr>
              <a:t>吃</a:t>
            </a:r>
            <a:r>
              <a:rPr lang="zh-TW" altLang="en-US" sz="3600"/>
              <a:t>美国菜。</a:t>
            </a:r>
            <a:endParaRPr lang="en-US" altLang="zh-TW" sz="3600" dirty="0"/>
          </a:p>
          <a:p>
            <a:pPr marL="0" indent="0">
              <a:buNone/>
            </a:pPr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Wǒ</a:t>
            </a:r>
            <a:r>
              <a:rPr lang="en-US" altLang="zh-TW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xǐhuān</a:t>
            </a:r>
            <a:r>
              <a:rPr lang="en-US" altLang="zh-TW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chī</a:t>
            </a:r>
            <a:r>
              <a:rPr lang="en-US" altLang="zh-TW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zhōngguócài</a:t>
            </a:r>
            <a:r>
              <a:rPr lang="en-US" altLang="zh-TW" dirty="0">
                <a:solidFill>
                  <a:srgbClr val="FF0000"/>
                </a:solidFill>
                <a:latin typeface="Roboto" panose="02000000000000000000" pitchFamily="2" charset="0"/>
              </a:rPr>
              <a:t>, </a:t>
            </a:r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hái</a:t>
            </a:r>
            <a:r>
              <a:rPr lang="en-US" altLang="zh-TW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xǐhuān</a:t>
            </a:r>
            <a:r>
              <a:rPr lang="en-US" altLang="zh-TW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chī</a:t>
            </a:r>
            <a:r>
              <a:rPr lang="en-US" altLang="zh-TW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měiguócài</a:t>
            </a:r>
            <a:r>
              <a:rPr lang="en-US" altLang="zh-TW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marL="0" indent="0">
              <a:buNone/>
            </a:pPr>
            <a:endParaRPr lang="en-US" altLang="zh-TW" sz="4000" dirty="0">
              <a:solidFill>
                <a:srgbClr val="FF0000"/>
              </a:solidFill>
              <a:latin typeface="Roboto" panose="02000000000000000000" pitchFamily="2" charset="0"/>
            </a:endParaRPr>
          </a:p>
          <a:p>
            <a:r>
              <a:rPr lang="zh-TW" altLang="en-US" sz="4000">
                <a:latin typeface="Roboto" panose="02000000000000000000" pitchFamily="2" charset="0"/>
              </a:rPr>
              <a:t>你认识谁？</a:t>
            </a:r>
            <a:endParaRPr lang="en-US" altLang="zh-TW" sz="4000" dirty="0"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en-US" altLang="zh-TW" sz="28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Nǐ</a:t>
            </a:r>
            <a:r>
              <a:rPr lang="zh-TW" altLang="en-US" sz="28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28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rènshi</a:t>
            </a:r>
            <a:r>
              <a:rPr lang="en-US" altLang="zh-TW" sz="28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28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shuí</a:t>
            </a:r>
            <a:r>
              <a:rPr lang="en-US" altLang="zh-TW" sz="28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?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1132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年輕男女在咖啡廳聊天圖片素材-JPG圖片尺寸6720 × 4480px-高清圖案501305519-zh.lovepik.com">
            <a:extLst>
              <a:ext uri="{FF2B5EF4-FFF2-40B4-BE49-F238E27FC236}">
                <a16:creationId xmlns:a16="http://schemas.microsoft.com/office/drawing/2014/main" id="{C21047FA-12E3-0608-924F-50EDEFEC6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60F57B3-6E9D-265A-89CC-39C07E06D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1"/>
            <a:ext cx="6096000" cy="6857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/>
              <a:t>A</a:t>
            </a:r>
            <a:r>
              <a:rPr lang="zh-TW" altLang="en-US" dirty="0"/>
              <a:t>：</a:t>
            </a:r>
            <a:r>
              <a:rPr lang="zh-CN" altLang="en-US" dirty="0"/>
              <a:t>白英爱</a:t>
            </a:r>
            <a:r>
              <a:rPr lang="zh-TW" altLang="en-US" dirty="0"/>
              <a:t>，</a:t>
            </a:r>
            <a:r>
              <a:rPr lang="zh-CN" altLang="en-US" dirty="0"/>
              <a:t>现在几点</a:t>
            </a:r>
            <a:r>
              <a:rPr lang="zh-TW" altLang="en-US" dirty="0"/>
              <a:t>？</a:t>
            </a:r>
            <a:br>
              <a:rPr lang="en-US" altLang="zh-TW" dirty="0"/>
            </a:br>
            <a:r>
              <a:rPr lang="en-US" altLang="zh-TW" dirty="0"/>
              <a:t>B</a:t>
            </a:r>
            <a:r>
              <a:rPr lang="zh-TW" altLang="en-US" dirty="0"/>
              <a:t>：</a:t>
            </a:r>
            <a:r>
              <a:rPr lang="zh-CN" altLang="en-US" dirty="0"/>
              <a:t>五点三刻</a:t>
            </a:r>
            <a:r>
              <a:rPr lang="zh-TW" altLang="en-US" dirty="0"/>
              <a:t>。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A</a:t>
            </a:r>
            <a:r>
              <a:rPr lang="zh-TW" altLang="en-US" dirty="0"/>
              <a:t>：</a:t>
            </a:r>
            <a:r>
              <a:rPr lang="zh-CN" altLang="en-US" dirty="0"/>
              <a:t>我六点一刻有事儿</a:t>
            </a:r>
            <a:r>
              <a:rPr lang="zh-TW" altLang="en-US" dirty="0"/>
              <a:t>。</a:t>
            </a:r>
            <a:br>
              <a:rPr lang="en-US" altLang="zh-TW" dirty="0"/>
            </a:br>
            <a:r>
              <a:rPr lang="en-US" altLang="zh-TW" dirty="0"/>
              <a:t>B</a:t>
            </a:r>
            <a:r>
              <a:rPr lang="zh-TW" altLang="en-US" dirty="0"/>
              <a:t>：</a:t>
            </a:r>
            <a:r>
              <a:rPr lang="zh-CN" altLang="en-US" dirty="0"/>
              <a:t>你今天很忙</a:t>
            </a:r>
            <a:r>
              <a:rPr lang="zh-TW" altLang="en-US" dirty="0"/>
              <a:t>，</a:t>
            </a:r>
            <a:r>
              <a:rPr lang="zh-CN" altLang="en-US" dirty="0"/>
              <a:t>明天忙不忙</a:t>
            </a:r>
            <a:r>
              <a:rPr lang="zh-TW" altLang="en-US" dirty="0"/>
              <a:t>？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A</a:t>
            </a:r>
            <a:r>
              <a:rPr lang="zh-TW" altLang="en-US" dirty="0"/>
              <a:t>：</a:t>
            </a:r>
            <a:r>
              <a:rPr lang="zh-CN" altLang="en-US" dirty="0"/>
              <a:t>我今天很忙</a:t>
            </a:r>
            <a:r>
              <a:rPr lang="zh-TW" altLang="en-US" dirty="0"/>
              <a:t>，</a:t>
            </a:r>
            <a:r>
              <a:rPr lang="zh-CN" altLang="en-US" dirty="0"/>
              <a:t>可是明天不忙</a:t>
            </a:r>
            <a:r>
              <a:rPr lang="zh-TW" altLang="en-US" dirty="0"/>
              <a:t>。</a:t>
            </a:r>
            <a:r>
              <a:rPr lang="zh-CN" altLang="en-US" dirty="0"/>
              <a:t>有事儿吗</a:t>
            </a:r>
            <a:r>
              <a:rPr lang="zh-TW" altLang="en-US" dirty="0"/>
              <a:t>？</a:t>
            </a:r>
            <a:br>
              <a:rPr lang="en-US" altLang="zh-TW" dirty="0"/>
            </a:br>
            <a:r>
              <a:rPr lang="en-US" altLang="zh-TW" dirty="0"/>
              <a:t>B</a:t>
            </a:r>
            <a:r>
              <a:rPr lang="zh-TW" altLang="en-US" dirty="0"/>
              <a:t>：</a:t>
            </a:r>
            <a:r>
              <a:rPr lang="zh-CN" altLang="en-US" dirty="0"/>
              <a:t>明天我请你吃晚饭</a:t>
            </a:r>
            <a:r>
              <a:rPr lang="zh-TW" altLang="en-US" dirty="0"/>
              <a:t>，</a:t>
            </a:r>
            <a:r>
              <a:rPr lang="zh-CN" altLang="en-US" dirty="0"/>
              <a:t>怎么样</a:t>
            </a:r>
            <a:r>
              <a:rPr lang="zh-TW" altLang="en-US" dirty="0"/>
              <a:t>？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A</a:t>
            </a:r>
            <a:r>
              <a:rPr lang="zh-TW" altLang="en-US" dirty="0"/>
              <a:t>：</a:t>
            </a:r>
            <a:r>
              <a:rPr lang="zh-CN" altLang="en-US" dirty="0"/>
              <a:t>你为什么请我吃饭</a:t>
            </a:r>
            <a:r>
              <a:rPr lang="zh-TW" altLang="en-US" dirty="0"/>
              <a:t>？</a:t>
            </a:r>
            <a:br>
              <a:rPr lang="en-US" altLang="zh-TW" dirty="0"/>
            </a:br>
            <a:r>
              <a:rPr lang="en-US" altLang="zh-TW" dirty="0"/>
              <a:t>B</a:t>
            </a:r>
            <a:r>
              <a:rPr lang="zh-TW" altLang="en-US" dirty="0"/>
              <a:t>：</a:t>
            </a:r>
            <a:r>
              <a:rPr lang="zh-CN" altLang="en-US" dirty="0"/>
              <a:t>因为明天是高文</a:t>
            </a:r>
            <a:r>
              <a:rPr lang="zh-TW" altLang="en-US" dirty="0"/>
              <a:t>中</a:t>
            </a:r>
            <a:r>
              <a:rPr lang="zh-CN" altLang="en-US" dirty="0"/>
              <a:t>的生日</a:t>
            </a:r>
            <a:r>
              <a:rPr lang="zh-TW" altLang="en-US" dirty="0"/>
              <a:t>。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A</a:t>
            </a:r>
            <a:r>
              <a:rPr lang="zh-TW" altLang="en-US" dirty="0"/>
              <a:t>：</a:t>
            </a:r>
            <a:r>
              <a:rPr lang="zh-CN" altLang="en-US" dirty="0"/>
              <a:t>是吗</a:t>
            </a:r>
            <a:r>
              <a:rPr lang="zh-TW" altLang="en-US" dirty="0"/>
              <a:t>？</a:t>
            </a:r>
            <a:r>
              <a:rPr lang="zh-CN" altLang="en-US" dirty="0"/>
              <a:t>好</a:t>
            </a:r>
            <a:r>
              <a:rPr lang="zh-TW" altLang="en-US" dirty="0"/>
              <a:t>。</a:t>
            </a:r>
            <a:r>
              <a:rPr lang="zh-CN" altLang="en-US" dirty="0"/>
              <a:t>还请谁</a:t>
            </a:r>
            <a:r>
              <a:rPr lang="zh-TW" altLang="en-US" dirty="0"/>
              <a:t>？</a:t>
            </a:r>
            <a:br>
              <a:rPr lang="en-US" altLang="zh-TW" dirty="0"/>
            </a:br>
            <a:r>
              <a:rPr lang="en-US" altLang="zh-TW" dirty="0"/>
              <a:t>B</a:t>
            </a:r>
            <a:r>
              <a:rPr lang="zh-TW" altLang="en-US" dirty="0"/>
              <a:t>：</a:t>
            </a:r>
            <a:r>
              <a:rPr lang="zh-CN" altLang="en-US" dirty="0"/>
              <a:t>还请我的同学</a:t>
            </a:r>
            <a:r>
              <a:rPr lang="zh-TW" altLang="en-US" dirty="0"/>
              <a:t>李友。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A</a:t>
            </a:r>
            <a:r>
              <a:rPr lang="zh-TW" altLang="en-US" dirty="0"/>
              <a:t>：</a:t>
            </a:r>
            <a:r>
              <a:rPr lang="zh-CN" altLang="en-US" dirty="0"/>
              <a:t>那太好了</a:t>
            </a:r>
            <a:r>
              <a:rPr lang="zh-TW" altLang="en-US" dirty="0"/>
              <a:t>，</a:t>
            </a:r>
            <a:r>
              <a:rPr lang="zh-CN" altLang="en-US" dirty="0"/>
              <a:t>我认识</a:t>
            </a:r>
            <a:r>
              <a:rPr lang="zh-TW" altLang="en-US" dirty="0"/>
              <a:t>李友，她</a:t>
            </a:r>
            <a:r>
              <a:rPr lang="zh-CN" altLang="en-US" dirty="0"/>
              <a:t>也是我的朋友</a:t>
            </a:r>
            <a:r>
              <a:rPr lang="zh-TW" altLang="en-US" dirty="0"/>
              <a:t>。</a:t>
            </a:r>
            <a:r>
              <a:rPr lang="zh-CN" altLang="en-US" dirty="0"/>
              <a:t>明天几点</a:t>
            </a:r>
            <a:r>
              <a:rPr lang="zh-TW" altLang="en-US" dirty="0"/>
              <a:t>？</a:t>
            </a:r>
            <a:br>
              <a:rPr lang="en-US" altLang="zh-TW" dirty="0"/>
            </a:br>
            <a:r>
              <a:rPr lang="en-US" altLang="zh-TW" dirty="0"/>
              <a:t>B</a:t>
            </a:r>
            <a:r>
              <a:rPr lang="zh-TW" altLang="en-US" dirty="0"/>
              <a:t>：</a:t>
            </a:r>
            <a:r>
              <a:rPr lang="zh-CN" altLang="en-US" dirty="0"/>
              <a:t>明天晚上七点半</a:t>
            </a:r>
            <a:r>
              <a:rPr lang="zh-TW" altLang="en-US" dirty="0"/>
              <a:t>。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A</a:t>
            </a:r>
            <a:r>
              <a:rPr lang="zh-TW" altLang="en-US" dirty="0"/>
              <a:t>：</a:t>
            </a:r>
            <a:r>
              <a:rPr lang="zh-CN" altLang="en-US" dirty="0"/>
              <a:t>好</a:t>
            </a:r>
            <a:r>
              <a:rPr lang="zh-TW" altLang="en-US" dirty="0"/>
              <a:t>，</a:t>
            </a:r>
            <a:r>
              <a:rPr lang="zh-CN" altLang="en-US" dirty="0"/>
              <a:t>明天七点半见</a:t>
            </a:r>
            <a:r>
              <a:rPr lang="zh-TW" altLang="en-US" dirty="0"/>
              <a:t>。</a:t>
            </a:r>
            <a:endParaRPr lang="en-US" altLang="zh-TW" dirty="0"/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6876F8D0-E580-A40C-A4C3-6FA26A6262DD}"/>
              </a:ext>
            </a:extLst>
          </p:cNvPr>
          <p:cNvSpPr txBox="1">
            <a:spLocks/>
          </p:cNvSpPr>
          <p:nvPr/>
        </p:nvSpPr>
        <p:spPr>
          <a:xfrm>
            <a:off x="6096000" y="1"/>
            <a:ext cx="6096000" cy="6857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zh-TW" dirty="0"/>
          </a:p>
        </p:txBody>
      </p:sp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AB44B0C1-836A-D54E-505C-786D33CF9D59}"/>
              </a:ext>
            </a:extLst>
          </p:cNvPr>
          <p:cNvSpPr txBox="1">
            <a:spLocks/>
          </p:cNvSpPr>
          <p:nvPr/>
        </p:nvSpPr>
        <p:spPr>
          <a:xfrm>
            <a:off x="6115291" y="81023"/>
            <a:ext cx="6096000" cy="677697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A</a:t>
            </a:r>
            <a:r>
              <a:rPr lang="zh-TW" altLang="en-US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：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báiyīngài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xiànzàijǐdiǎn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B</a:t>
            </a:r>
            <a:r>
              <a:rPr lang="zh-TW" altLang="en-US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：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wǔdiǎn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sānkè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A</a:t>
            </a:r>
            <a:r>
              <a:rPr lang="zh-TW" altLang="en-US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：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wǒ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liùdiǎn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yíkè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yǒushìr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B</a:t>
            </a:r>
            <a:r>
              <a:rPr lang="zh-TW" altLang="en-US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：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nǐ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jīntiān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hěnmáng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míngtiān</a:t>
            </a:r>
            <a:r>
              <a:rPr lang="en-US" altLang="zh-TW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máng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bùmáng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A</a:t>
            </a:r>
            <a:r>
              <a:rPr lang="zh-TW" altLang="en-US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：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wǒ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jīntiān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hěnmáng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kěshì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míngtiān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bùmáng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yǒushìr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ma?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B</a:t>
            </a:r>
            <a:r>
              <a:rPr lang="zh-TW" altLang="en-US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：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míngtiān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wǒ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qǐng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nǐ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chī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wǎnfàn</a:t>
            </a:r>
            <a:r>
              <a:rPr lang="en-US" altLang="zh-TW" dirty="0">
                <a:solidFill>
                  <a:srgbClr val="666666"/>
                </a:solidFill>
                <a:latin typeface="Roboto" panose="02000000000000000000" pitchFamily="2" charset="0"/>
              </a:rPr>
              <a:t>,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zěnmeyàng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A</a:t>
            </a:r>
            <a:r>
              <a:rPr lang="zh-TW" altLang="en-US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：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nǐ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wèishénme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qǐngwǒ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chīfàn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B</a:t>
            </a:r>
            <a:r>
              <a:rPr lang="zh-TW" altLang="en-US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：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yīnwéi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míngtiān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shì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gāowénzhōng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de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shēngrì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A</a:t>
            </a:r>
            <a:r>
              <a:rPr lang="zh-TW" altLang="en-US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：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shìma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?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Hǎo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Hái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qǐngshuí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B</a:t>
            </a:r>
            <a:r>
              <a:rPr lang="zh-TW" altLang="en-US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：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hái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qǐng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wǒ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de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tóngxué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lǐyǒu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A</a:t>
            </a:r>
            <a:r>
              <a:rPr lang="zh-TW" altLang="en-US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：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nà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tàihǎole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wǒ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rènshi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lǐyǒu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tā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yěshì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wǒ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de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péngyou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Míngtiān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jǐdiǎn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B</a:t>
            </a:r>
            <a:r>
              <a:rPr lang="zh-TW" altLang="en-US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：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míngtiān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wǎnshang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qī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diǎnbàn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A</a:t>
            </a:r>
            <a:r>
              <a:rPr lang="zh-TW" altLang="en-US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：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hǎo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míngtiān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qīdiǎnbàn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jiàn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.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563749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4A6D87-0C2B-1BE9-E55F-10264B471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43"/>
            <a:ext cx="6725920" cy="1325563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你的</a:t>
            </a:r>
            <a:r>
              <a:rPr lang="zh-TW" altLang="en-US" sz="4000" u="sng" dirty="0"/>
              <a:t>电话</a:t>
            </a:r>
            <a:r>
              <a:rPr lang="zh-TW" altLang="en-US" sz="4000" dirty="0"/>
              <a:t>号码是几号？</a:t>
            </a:r>
          </a:p>
        </p:txBody>
      </p:sp>
      <p:pic>
        <p:nvPicPr>
          <p:cNvPr id="3074" name="Picture 2" descr="電話卡通 的圖片結果">
            <a:extLst>
              <a:ext uri="{FF2B5EF4-FFF2-40B4-BE49-F238E27FC236}">
                <a16:creationId xmlns:a16="http://schemas.microsoft.com/office/drawing/2014/main" id="{DC2F122C-BCC5-A9D2-2EBC-10648F0628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435" y="2332414"/>
            <a:ext cx="2957142" cy="293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卡通可爱手机图标|UI|图标|振屁屁 - 临摹作品 - 站酷 (ZCOOL)">
            <a:extLst>
              <a:ext uri="{FF2B5EF4-FFF2-40B4-BE49-F238E27FC236}">
                <a16:creationId xmlns:a16="http://schemas.microsoft.com/office/drawing/2014/main" id="{FF273F0D-4AB1-0B48-C95D-23B83B10F7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7" t="5324" r="4222" b="12148"/>
          <a:stretch/>
        </p:blipFill>
        <p:spPr bwMode="auto">
          <a:xfrm>
            <a:off x="7371717" y="2473960"/>
            <a:ext cx="3982083" cy="293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29440760-E1F0-511B-85D9-E1397A486943}"/>
              </a:ext>
            </a:extLst>
          </p:cNvPr>
          <p:cNvSpPr txBox="1"/>
          <p:nvPr/>
        </p:nvSpPr>
        <p:spPr>
          <a:xfrm>
            <a:off x="2092120" y="5266632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电话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6C16CAB-3FEB-1DBD-1148-19B19CC484CF}"/>
              </a:ext>
            </a:extLst>
          </p:cNvPr>
          <p:cNvSpPr txBox="1"/>
          <p:nvPr/>
        </p:nvSpPr>
        <p:spPr>
          <a:xfrm>
            <a:off x="8654872" y="5360453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手机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B353C42-2C0E-B560-6C2A-F4EDD1CBC93E}"/>
              </a:ext>
            </a:extLst>
          </p:cNvPr>
          <p:cNvSpPr txBox="1"/>
          <p:nvPr/>
        </p:nvSpPr>
        <p:spPr>
          <a:xfrm>
            <a:off x="1706597" y="5981086"/>
            <a:ext cx="21868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diànhuà</a:t>
            </a:r>
            <a:endParaRPr lang="zh-TW" altLang="en-US" sz="4400" dirty="0">
              <a:solidFill>
                <a:srgbClr val="FF0000"/>
              </a:solidFill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C04DF5C3-4D29-26DB-E84A-AE0C1DD264F2}"/>
              </a:ext>
            </a:extLst>
          </p:cNvPr>
          <p:cNvSpPr txBox="1"/>
          <p:nvPr/>
        </p:nvSpPr>
        <p:spPr>
          <a:xfrm>
            <a:off x="8515410" y="5985373"/>
            <a:ext cx="16946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44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shǒujī</a:t>
            </a:r>
            <a:endParaRPr lang="zh-TW" altLang="en-US" sz="4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FBFA25D8-A0D9-3F03-1ADA-6A08068599E5}"/>
              </a:ext>
            </a:extLst>
          </p:cNvPr>
          <p:cNvSpPr txBox="1">
            <a:spLocks/>
          </p:cNvSpPr>
          <p:nvPr/>
        </p:nvSpPr>
        <p:spPr>
          <a:xfrm>
            <a:off x="0" y="865703"/>
            <a:ext cx="67259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sz="32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Nǐ</a:t>
            </a:r>
            <a:r>
              <a:rPr lang="zh-TW" altLang="en-US" sz="32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32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de </a:t>
            </a:r>
            <a:r>
              <a:rPr lang="en-US" altLang="zh-TW" sz="32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diànhuà</a:t>
            </a:r>
            <a:r>
              <a:rPr lang="zh-TW" altLang="en-US" sz="32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32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hàomǎ</a:t>
            </a:r>
            <a:r>
              <a:rPr lang="en-US" altLang="zh-TW" sz="32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32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shì</a:t>
            </a:r>
            <a:r>
              <a:rPr lang="en-US" altLang="zh-TW" sz="32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32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jǐhào</a:t>
            </a:r>
            <a:r>
              <a:rPr lang="zh-TW" altLang="en-US" sz="32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？</a:t>
            </a:r>
            <a:endParaRPr lang="en-US" altLang="zh-TW" sz="3200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  <a:p>
            <a:r>
              <a:rPr lang="en-US" altLang="zh-TW" sz="3200" dirty="0"/>
              <a:t>What is your phone number?</a:t>
            </a:r>
            <a:endParaRPr lang="zh-TW" altLang="en-US" sz="3200" dirty="0"/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298517AD-0376-21FA-C830-870872FBED1B}"/>
              </a:ext>
            </a:extLst>
          </p:cNvPr>
          <p:cNvSpPr txBox="1">
            <a:spLocks/>
          </p:cNvSpPr>
          <p:nvPr/>
        </p:nvSpPr>
        <p:spPr>
          <a:xfrm>
            <a:off x="0" y="1219478"/>
            <a:ext cx="67259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endParaRPr lang="zh-TW" altLang="en-US" sz="3600" dirty="0"/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560340CC-385B-96D5-1A4F-529CCEDC7955}"/>
              </a:ext>
            </a:extLst>
          </p:cNvPr>
          <p:cNvSpPr txBox="1">
            <a:spLocks/>
          </p:cNvSpPr>
          <p:nvPr/>
        </p:nvSpPr>
        <p:spPr>
          <a:xfrm>
            <a:off x="6096000" y="3443"/>
            <a:ext cx="67259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sz="4000" dirty="0"/>
              <a:t>我的</a:t>
            </a:r>
            <a:r>
              <a:rPr lang="zh-TW" altLang="en-US" sz="4000" u="sng" dirty="0"/>
              <a:t>电话</a:t>
            </a:r>
            <a:r>
              <a:rPr lang="zh-TW" altLang="en-US" sz="4000" dirty="0"/>
              <a:t>号码是</a:t>
            </a:r>
            <a:r>
              <a:rPr lang="en-US" altLang="zh-TW" sz="4000" dirty="0"/>
              <a:t>____</a:t>
            </a:r>
            <a:r>
              <a:rPr lang="zh-TW" altLang="en-US" sz="4000" dirty="0"/>
              <a:t>。</a:t>
            </a:r>
          </a:p>
        </p:txBody>
      </p:sp>
      <p:sp>
        <p:nvSpPr>
          <p:cNvPr id="13" name="標題 1">
            <a:extLst>
              <a:ext uri="{FF2B5EF4-FFF2-40B4-BE49-F238E27FC236}">
                <a16:creationId xmlns:a16="http://schemas.microsoft.com/office/drawing/2014/main" id="{5A37D767-1C98-5849-0800-9580451B57D8}"/>
              </a:ext>
            </a:extLst>
          </p:cNvPr>
          <p:cNvSpPr txBox="1">
            <a:spLocks/>
          </p:cNvSpPr>
          <p:nvPr/>
        </p:nvSpPr>
        <p:spPr>
          <a:xfrm>
            <a:off x="6096000" y="865703"/>
            <a:ext cx="67259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sz="32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Wǒ</a:t>
            </a:r>
            <a:r>
              <a:rPr lang="zh-TW" altLang="en-US" sz="32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32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de </a:t>
            </a:r>
            <a:r>
              <a:rPr lang="en-US" altLang="zh-TW" sz="32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diànhuà</a:t>
            </a:r>
            <a:r>
              <a:rPr lang="zh-TW" altLang="en-US" sz="32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32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hàomǎ</a:t>
            </a:r>
            <a:r>
              <a:rPr lang="en-US" altLang="zh-TW" sz="32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32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shì</a:t>
            </a:r>
            <a:r>
              <a:rPr lang="en-US" altLang="zh-TW" sz="32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___</a:t>
            </a:r>
            <a:r>
              <a:rPr lang="zh-TW" altLang="en-US" sz="32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。</a:t>
            </a:r>
            <a:endParaRPr lang="en-US" altLang="zh-TW" sz="3200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  <a:p>
            <a:r>
              <a:rPr lang="en-US" altLang="zh-TW" sz="3200" dirty="0"/>
              <a:t>My phone number is ____.</a:t>
            </a:r>
          </a:p>
        </p:txBody>
      </p:sp>
      <p:sp>
        <p:nvSpPr>
          <p:cNvPr id="14" name="標題 1">
            <a:extLst>
              <a:ext uri="{FF2B5EF4-FFF2-40B4-BE49-F238E27FC236}">
                <a16:creationId xmlns:a16="http://schemas.microsoft.com/office/drawing/2014/main" id="{20659D8A-ED56-6A82-E4C4-E9DEE3B81E18}"/>
              </a:ext>
            </a:extLst>
          </p:cNvPr>
          <p:cNvSpPr txBox="1">
            <a:spLocks/>
          </p:cNvSpPr>
          <p:nvPr/>
        </p:nvSpPr>
        <p:spPr>
          <a:xfrm>
            <a:off x="6096000" y="1219478"/>
            <a:ext cx="67259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523398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7FE28E87-624C-7D06-9F7B-258AE128382E}"/>
              </a:ext>
            </a:extLst>
          </p:cNvPr>
          <p:cNvSpPr/>
          <p:nvPr/>
        </p:nvSpPr>
        <p:spPr>
          <a:xfrm>
            <a:off x="4346182" y="1828800"/>
            <a:ext cx="7680960" cy="45110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994431E-3C0E-FF18-25D4-359CA3ECA772}"/>
              </a:ext>
            </a:extLst>
          </p:cNvPr>
          <p:cNvSpPr/>
          <p:nvPr/>
        </p:nvSpPr>
        <p:spPr>
          <a:xfrm>
            <a:off x="193040" y="1828800"/>
            <a:ext cx="4013200" cy="45110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 descr="警察局图片素材_免费警察局PNG设计图片大全_图精灵">
            <a:extLst>
              <a:ext uri="{FF2B5EF4-FFF2-40B4-BE49-F238E27FC236}">
                <a16:creationId xmlns:a16="http://schemas.microsoft.com/office/drawing/2014/main" id="{15829D40-FC9B-6FE5-16BD-A9AE7D7E60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1"/>
          <a:stretch/>
        </p:blipFill>
        <p:spPr bwMode="auto">
          <a:xfrm>
            <a:off x="462280" y="2696528"/>
            <a:ext cx="3562986" cy="342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0FA8B1B2-BE77-2589-388C-48F35C081075}"/>
              </a:ext>
            </a:extLst>
          </p:cNvPr>
          <p:cNvSpPr txBox="1"/>
          <p:nvPr/>
        </p:nvSpPr>
        <p:spPr>
          <a:xfrm>
            <a:off x="1456538" y="1690688"/>
            <a:ext cx="15744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endParaRPr lang="zh-TW" altLang="en-US" sz="7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8" name="Picture 4" descr="消防局图片-消防局图片素材免费下载-千库网">
            <a:extLst>
              <a:ext uri="{FF2B5EF4-FFF2-40B4-BE49-F238E27FC236}">
                <a16:creationId xmlns:a16="http://schemas.microsoft.com/office/drawing/2014/main" id="{E1BC8D99-0632-1912-6294-5169FF8AA1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8" t="21629" r="8793" b="20019"/>
          <a:stretch/>
        </p:blipFill>
        <p:spPr bwMode="auto">
          <a:xfrm>
            <a:off x="7821386" y="3237100"/>
            <a:ext cx="4205756" cy="288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医院插画素材图片免费下载_高清卡通手绘psd_千库网(图片编号6937688)">
            <a:extLst>
              <a:ext uri="{FF2B5EF4-FFF2-40B4-BE49-F238E27FC236}">
                <a16:creationId xmlns:a16="http://schemas.microsoft.com/office/drawing/2014/main" id="{84A4C6FE-B26E-A221-688A-921F8251FE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5"/>
          <a:stretch/>
        </p:blipFill>
        <p:spPr bwMode="auto">
          <a:xfrm>
            <a:off x="4468102" y="3237100"/>
            <a:ext cx="3718560" cy="288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A5116A34-9D2C-6E24-A606-526C54A8CCB7}"/>
              </a:ext>
            </a:extLst>
          </p:cNvPr>
          <p:cNvSpPr txBox="1"/>
          <p:nvPr/>
        </p:nvSpPr>
        <p:spPr>
          <a:xfrm>
            <a:off x="7399427" y="2036771"/>
            <a:ext cx="15744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119</a:t>
            </a:r>
            <a:endParaRPr lang="zh-TW" altLang="en-US" sz="7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D831AB3E-394C-F4DB-D9A6-C2B43AAB0651}"/>
              </a:ext>
            </a:extLst>
          </p:cNvPr>
          <p:cNvSpPr txBox="1"/>
          <p:nvPr/>
        </p:nvSpPr>
        <p:spPr>
          <a:xfrm>
            <a:off x="722312" y="0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报警电话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B3466243-AD21-8E4D-CE08-332E7DB9356F}"/>
              </a:ext>
            </a:extLst>
          </p:cNvPr>
          <p:cNvSpPr txBox="1"/>
          <p:nvPr/>
        </p:nvSpPr>
        <p:spPr>
          <a:xfrm>
            <a:off x="8615581" y="0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火警电话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1A58BFF4-8AF9-042F-E0C8-A1DDAA940200}"/>
              </a:ext>
            </a:extLst>
          </p:cNvPr>
          <p:cNvSpPr txBox="1"/>
          <p:nvPr/>
        </p:nvSpPr>
        <p:spPr>
          <a:xfrm>
            <a:off x="4668946" y="0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救护电话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554C1C23-0321-8B3E-3BEA-C5850C504709}"/>
              </a:ext>
            </a:extLst>
          </p:cNvPr>
          <p:cNvSpPr txBox="1"/>
          <p:nvPr/>
        </p:nvSpPr>
        <p:spPr>
          <a:xfrm>
            <a:off x="336840" y="756107"/>
            <a:ext cx="38138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zh-TW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Roboto" panose="02000000000000000000" pitchFamily="2" charset="0"/>
                <a:ea typeface="新細明體" panose="02020500000000000000" pitchFamily="18" charset="-120"/>
                <a:cs typeface="+mn-cs"/>
              </a:rPr>
              <a:t>bàojǐng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Roboto" panose="02000000000000000000" pitchFamily="2" charset="0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Roboto" panose="02000000000000000000" pitchFamily="2" charset="0"/>
                <a:ea typeface="新細明體" panose="02020500000000000000" pitchFamily="18" charset="-120"/>
                <a:cs typeface="+mn-cs"/>
              </a:rPr>
              <a:t>diànhuà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BF9F1762-6121-565D-D8AB-E7496EBBF5FC}"/>
              </a:ext>
            </a:extLst>
          </p:cNvPr>
          <p:cNvSpPr txBox="1"/>
          <p:nvPr/>
        </p:nvSpPr>
        <p:spPr>
          <a:xfrm>
            <a:off x="8300621" y="744322"/>
            <a:ext cx="38106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huǒjǐng</a:t>
            </a:r>
            <a:r>
              <a:rPr lang="en-US" altLang="zh-TW" sz="4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40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diànhuà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BCB84421-16CE-BDCF-CC2B-B6B61561DEA8}"/>
              </a:ext>
            </a:extLst>
          </p:cNvPr>
          <p:cNvSpPr txBox="1"/>
          <p:nvPr/>
        </p:nvSpPr>
        <p:spPr>
          <a:xfrm>
            <a:off x="4634450" y="775348"/>
            <a:ext cx="3385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zh-TW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Roboto" panose="02000000000000000000" pitchFamily="2" charset="0"/>
                <a:ea typeface="新細明體" panose="02020500000000000000" pitchFamily="18" charset="-120"/>
                <a:cs typeface="+mn-cs"/>
              </a:rPr>
              <a:t>Jiùhù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Roboto" panose="02000000000000000000" pitchFamily="2" charset="0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Roboto" panose="02000000000000000000" pitchFamily="2" charset="0"/>
                <a:ea typeface="新細明體" panose="02020500000000000000" pitchFamily="18" charset="-120"/>
                <a:cs typeface="+mn-cs"/>
              </a:rPr>
              <a:t>diànhuà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53508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A02FF5-6B59-60A8-37FE-03642B08A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9798" y="2001235"/>
            <a:ext cx="5787128" cy="4795805"/>
          </a:xfrm>
        </p:spPr>
        <p:txBody>
          <a:bodyPr anchor="ctr">
            <a:normAutofit/>
          </a:bodyPr>
          <a:lstStyle/>
          <a:p>
            <a:r>
              <a:rPr lang="zh-TW" altLang="en-US" sz="4000" dirty="0"/>
              <a:t>营业时间</a:t>
            </a:r>
            <a:r>
              <a:rPr lang="zh-TW" altLang="en-US" sz="3200" dirty="0"/>
              <a:t> </a:t>
            </a:r>
            <a:r>
              <a:rPr lang="en-US" altLang="zh-TW" sz="3200" dirty="0"/>
              <a:t>business hours</a:t>
            </a:r>
            <a:br>
              <a:rPr lang="en-US" altLang="zh-TW" sz="3200" dirty="0"/>
            </a:br>
            <a:r>
              <a:rPr lang="en-US" altLang="zh-TW" sz="2800" dirty="0" err="1">
                <a:solidFill>
                  <a:srgbClr val="666666"/>
                </a:solidFill>
                <a:latin typeface="Roboto" panose="02000000000000000000" pitchFamily="2" charset="0"/>
              </a:rPr>
              <a:t>yíngyè</a:t>
            </a:r>
            <a:r>
              <a:rPr lang="en-US" altLang="zh-TW" sz="28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2800" dirty="0" err="1">
                <a:solidFill>
                  <a:srgbClr val="666666"/>
                </a:solidFill>
                <a:latin typeface="Roboto" panose="02000000000000000000" pitchFamily="2" charset="0"/>
              </a:rPr>
              <a:t>shíjiān</a:t>
            </a:r>
            <a:br>
              <a:rPr lang="en-US" altLang="zh-TW" sz="2800" dirty="0">
                <a:solidFill>
                  <a:srgbClr val="666666"/>
                </a:solidFill>
                <a:latin typeface="Roboto" panose="02000000000000000000" pitchFamily="2" charset="0"/>
              </a:rPr>
            </a:br>
            <a:br>
              <a:rPr lang="en-US" altLang="zh-TW" sz="2800" dirty="0"/>
            </a:br>
            <a:r>
              <a:rPr lang="zh-TW" altLang="en-US" sz="3200" dirty="0"/>
              <a:t>周一 </a:t>
            </a:r>
            <a:r>
              <a:rPr lang="en-US" altLang="zh-TW" sz="3200" dirty="0"/>
              <a:t>10:00~22:00</a:t>
            </a:r>
            <a:br>
              <a:rPr lang="en-US" altLang="zh-TW" sz="3200" dirty="0"/>
            </a:br>
            <a:r>
              <a:rPr lang="zh-TW" altLang="en-US" sz="3200" dirty="0"/>
              <a:t>周二 休息</a:t>
            </a:r>
            <a:br>
              <a:rPr lang="en-US" altLang="zh-TW" sz="3200" dirty="0"/>
            </a:br>
            <a:r>
              <a:rPr lang="zh-TW" altLang="en-US" sz="3200" dirty="0"/>
              <a:t>周三 </a:t>
            </a:r>
            <a:r>
              <a:rPr lang="en-US" altLang="zh-TW" sz="3200" dirty="0"/>
              <a:t>12:00~00:00</a:t>
            </a:r>
            <a:br>
              <a:rPr lang="en-US" altLang="zh-TW" sz="3200" dirty="0"/>
            </a:br>
            <a:r>
              <a:rPr lang="zh-TW" altLang="en-US" sz="3200" dirty="0"/>
              <a:t>周四 </a:t>
            </a:r>
            <a:r>
              <a:rPr lang="en-US" altLang="zh-TW" sz="3200" dirty="0"/>
              <a:t>09:00~17:00</a:t>
            </a:r>
            <a:br>
              <a:rPr lang="en-US" altLang="zh-TW" sz="3200" dirty="0"/>
            </a:br>
            <a:r>
              <a:rPr lang="zh-TW" altLang="en-US" sz="3200" dirty="0"/>
              <a:t>周五 </a:t>
            </a:r>
            <a:r>
              <a:rPr lang="en-US" altLang="zh-TW" sz="3200" dirty="0"/>
              <a:t>09:00~20:00</a:t>
            </a:r>
            <a:br>
              <a:rPr lang="en-US" altLang="zh-TW" sz="3200" dirty="0"/>
            </a:br>
            <a:r>
              <a:rPr lang="zh-TW" altLang="en-US" sz="3200" dirty="0"/>
              <a:t>周六 休息</a:t>
            </a:r>
            <a:br>
              <a:rPr lang="en-US" altLang="zh-TW" sz="3200" dirty="0"/>
            </a:br>
            <a:r>
              <a:rPr lang="zh-TW" altLang="en-US" sz="3200" dirty="0"/>
              <a:t>周日 </a:t>
            </a:r>
            <a:r>
              <a:rPr lang="en-US" altLang="zh-TW" sz="3200" dirty="0"/>
              <a:t>10:00~00:00</a:t>
            </a:r>
            <a:endParaRPr lang="zh-TW" altLang="en-US" sz="3200" dirty="0"/>
          </a:p>
        </p:txBody>
      </p:sp>
      <p:pic>
        <p:nvPicPr>
          <p:cNvPr id="2050" name="Picture 2" descr="卡通餐厅和桌椅模板下载(图片编号:20140207111932)-其他-生活百科-矢量素材 - 聚图网 juimg.com">
            <a:extLst>
              <a:ext uri="{FF2B5EF4-FFF2-40B4-BE49-F238E27FC236}">
                <a16:creationId xmlns:a16="http://schemas.microsoft.com/office/drawing/2014/main" id="{A43228D4-B907-C548-5F8C-D04AFA1189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" y="1968516"/>
            <a:ext cx="5768844" cy="482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55D59CCE-5EFB-176F-A310-B0608E58D3FF}"/>
              </a:ext>
            </a:extLst>
          </p:cNvPr>
          <p:cNvSpPr txBox="1">
            <a:spLocks/>
          </p:cNvSpPr>
          <p:nvPr/>
        </p:nvSpPr>
        <p:spPr>
          <a:xfrm>
            <a:off x="1053088" y="180356"/>
            <a:ext cx="10313419" cy="1788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sz="4000" dirty="0"/>
              <a:t>This restaurant </a:t>
            </a:r>
            <a:r>
              <a:rPr lang="zh-TW" altLang="en-US" sz="4000" u="sng" dirty="0"/>
              <a:t>周一</a:t>
            </a:r>
            <a:r>
              <a:rPr lang="zh-TW" altLang="en-US" sz="4000" dirty="0"/>
              <a:t>的营业时间是几点？</a:t>
            </a:r>
            <a:endParaRPr lang="en-US" altLang="zh-TW" sz="4000" dirty="0"/>
          </a:p>
          <a:p>
            <a:r>
              <a:rPr lang="en-US" altLang="zh-TW" sz="3200" dirty="0">
                <a:solidFill>
                  <a:srgbClr val="FF0000"/>
                </a:solidFill>
              </a:rPr>
              <a:t>This</a:t>
            </a:r>
            <a:r>
              <a:rPr lang="zh-TW" altLang="en-US" sz="3200" dirty="0">
                <a:solidFill>
                  <a:srgbClr val="FF0000"/>
                </a:solidFill>
              </a:rPr>
              <a:t> </a:t>
            </a:r>
            <a:r>
              <a:rPr lang="en-US" altLang="zh-TW" sz="3200" dirty="0">
                <a:solidFill>
                  <a:srgbClr val="FF0000"/>
                </a:solidFill>
              </a:rPr>
              <a:t>restaurant </a:t>
            </a:r>
            <a:r>
              <a:rPr lang="en-US" altLang="zh-TW" sz="3200" dirty="0" err="1">
                <a:solidFill>
                  <a:srgbClr val="FF0000"/>
                </a:solidFill>
              </a:rPr>
              <a:t>zhōuyī</a:t>
            </a:r>
            <a:r>
              <a:rPr lang="en-US" altLang="zh-TW" sz="3200" dirty="0">
                <a:solidFill>
                  <a:srgbClr val="FF0000"/>
                </a:solidFill>
              </a:rPr>
              <a:t> de </a:t>
            </a:r>
            <a:r>
              <a:rPr lang="en-US" altLang="zh-TW" sz="3200" dirty="0" err="1">
                <a:solidFill>
                  <a:srgbClr val="FF0000"/>
                </a:solidFill>
              </a:rPr>
              <a:t>yíngyè</a:t>
            </a:r>
            <a:r>
              <a:rPr lang="en-US" altLang="zh-TW" sz="3200" dirty="0">
                <a:solidFill>
                  <a:srgbClr val="FF0000"/>
                </a:solidFill>
              </a:rPr>
              <a:t> </a:t>
            </a:r>
            <a:r>
              <a:rPr lang="en-US" altLang="zh-TW" sz="3200" dirty="0" err="1">
                <a:solidFill>
                  <a:srgbClr val="FF0000"/>
                </a:solidFill>
              </a:rPr>
              <a:t>shíjiān</a:t>
            </a:r>
            <a:r>
              <a:rPr lang="en-US" altLang="zh-TW" sz="3200" dirty="0">
                <a:solidFill>
                  <a:srgbClr val="FF0000"/>
                </a:solidFill>
              </a:rPr>
              <a:t> </a:t>
            </a:r>
            <a:r>
              <a:rPr lang="en-US" altLang="zh-TW" sz="3200" dirty="0" err="1">
                <a:solidFill>
                  <a:srgbClr val="FF0000"/>
                </a:solidFill>
              </a:rPr>
              <a:t>shì</a:t>
            </a:r>
            <a:r>
              <a:rPr lang="en-US" altLang="zh-TW" sz="3200" dirty="0">
                <a:solidFill>
                  <a:srgbClr val="FF0000"/>
                </a:solidFill>
              </a:rPr>
              <a:t> </a:t>
            </a:r>
            <a:r>
              <a:rPr lang="en-US" altLang="zh-TW" sz="3200" dirty="0" err="1">
                <a:solidFill>
                  <a:srgbClr val="FF0000"/>
                </a:solidFill>
              </a:rPr>
              <a:t>jǐdiǎn</a:t>
            </a:r>
            <a:r>
              <a:rPr lang="en-US" altLang="zh-TW" sz="3200" dirty="0">
                <a:solidFill>
                  <a:srgbClr val="FF0000"/>
                </a:solidFill>
              </a:rPr>
              <a:t>?</a:t>
            </a:r>
          </a:p>
          <a:p>
            <a:r>
              <a:rPr lang="en-US" altLang="zh-TW" sz="3200" dirty="0"/>
              <a:t>What are the opening hours of This restaurant on </a:t>
            </a:r>
            <a:r>
              <a:rPr lang="en-US" altLang="zh-TW" sz="3200" u="sng" dirty="0"/>
              <a:t>Monday</a:t>
            </a:r>
            <a:r>
              <a:rPr lang="en-US" altLang="zh-TW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4214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6E14A0-F8DB-8632-96EC-BE5C149F7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“</a:t>
            </a:r>
            <a:r>
              <a:rPr lang="zh-TW" altLang="en-US" dirty="0"/>
              <a:t>一</a:t>
            </a:r>
            <a:r>
              <a:rPr lang="en-US" altLang="zh-TW" dirty="0"/>
              <a:t>”</a:t>
            </a:r>
            <a:r>
              <a:rPr lang="zh-TW" altLang="en-US" dirty="0"/>
              <a:t> </a:t>
            </a:r>
            <a:r>
              <a:rPr lang="en-US" altLang="zh-TW" dirty="0"/>
              <a:t>change the tone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90434DA-E7A0-1DDE-D5C5-99EA0D0B2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altLang="zh-TW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When </a:t>
            </a:r>
            <a:r>
              <a:rPr lang="zh-TW" alt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the Chinese character “</a:t>
            </a:r>
            <a:r>
              <a:rPr lang="zh-TW" altLang="en-US" sz="3600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一</a:t>
            </a:r>
            <a:r>
              <a:rPr lang="en-US" altLang="zh-TW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” combine with the tone 1,2 and 3. The tone need to change to 4 tone.</a:t>
            </a:r>
          </a:p>
          <a:p>
            <a:r>
              <a:rPr lang="zh-TW" altLang="en-US" b="0" i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一张</a:t>
            </a:r>
            <a:r>
              <a:rPr lang="en-US" altLang="zh-TW">
                <a:solidFill>
                  <a:srgbClr val="666666"/>
                </a:solidFill>
                <a:latin typeface="Roboto" panose="02000000000000000000" pitchFamily="2" charset="0"/>
              </a:rPr>
              <a:t>yìzhāng</a:t>
            </a:r>
            <a:endParaRPr lang="en-US" altLang="zh-TW" b="0" i="0" dirty="0"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  <a:p>
            <a:r>
              <a:rPr lang="zh-TW" alt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一瓶</a:t>
            </a:r>
            <a:r>
              <a:rPr lang="en-US" altLang="zh-TW" dirty="0" err="1">
                <a:solidFill>
                  <a:srgbClr val="666666"/>
                </a:solidFill>
                <a:latin typeface="Roboto" panose="02000000000000000000" pitchFamily="2" charset="0"/>
              </a:rPr>
              <a:t>yìpíng</a:t>
            </a:r>
            <a:endParaRPr lang="en-US" altLang="zh-TW" b="0" i="0" dirty="0"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  <a:p>
            <a:r>
              <a:rPr lang="zh-TW" alt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一指</a:t>
            </a:r>
            <a:r>
              <a:rPr lang="en-US" altLang="zh-TW" dirty="0" err="1">
                <a:solidFill>
                  <a:srgbClr val="666666"/>
                </a:solidFill>
                <a:latin typeface="Roboto" panose="02000000000000000000" pitchFamily="2" charset="0"/>
              </a:rPr>
              <a:t>yìzhǐ</a:t>
            </a:r>
            <a:endParaRPr lang="en-US" altLang="zh-TW" dirty="0">
              <a:solidFill>
                <a:srgbClr val="666666"/>
              </a:solidFill>
              <a:latin typeface="Roboto" panose="02000000000000000000" pitchFamily="2" charset="0"/>
            </a:endParaRPr>
          </a:p>
          <a:p>
            <a:endParaRPr lang="en-US" altLang="zh-TW" b="0" i="0" dirty="0">
              <a:solidFill>
                <a:srgbClr val="666666"/>
              </a:solidFill>
              <a:effectLst/>
              <a:latin typeface="Roboto" panose="02000000000000000000" pitchFamily="2" charset="0"/>
            </a:endParaRPr>
          </a:p>
          <a:p>
            <a:r>
              <a:rPr lang="en-US" altLang="zh-TW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When </a:t>
            </a:r>
            <a:r>
              <a:rPr lang="zh-TW" alt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the Chinese character “</a:t>
            </a:r>
            <a:r>
              <a:rPr lang="zh-TW" altLang="en-US" sz="3600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一</a:t>
            </a:r>
            <a:r>
              <a:rPr lang="en-US" altLang="zh-TW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” combine with the tone 4. The tone need to change to 2 tone.</a:t>
            </a:r>
          </a:p>
          <a:p>
            <a:r>
              <a:rPr lang="zh-TW" alt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一下</a:t>
            </a:r>
            <a:r>
              <a:rPr lang="en-US" altLang="zh-TW" dirty="0" err="1">
                <a:solidFill>
                  <a:srgbClr val="666666"/>
                </a:solidFill>
                <a:latin typeface="Roboto" panose="02000000000000000000" pitchFamily="2" charset="0"/>
              </a:rPr>
              <a:t>yíxià</a:t>
            </a:r>
            <a:endParaRPr lang="zh-TW" altLang="en-US" dirty="0">
              <a:solidFill>
                <a:srgbClr val="444444"/>
              </a:solidFill>
              <a:latin typeface="Roboto" panose="02000000000000000000" pitchFamily="2" charset="0"/>
            </a:endParaRPr>
          </a:p>
          <a:p>
            <a:pPr algn="l" rtl="0"/>
            <a:endParaRPr lang="en-US" altLang="zh-TW" b="0" i="0" dirty="0"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117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卡通美食女孩吃货图片素材免费下载 - 觅知网">
            <a:extLst>
              <a:ext uri="{FF2B5EF4-FFF2-40B4-BE49-F238E27FC236}">
                <a16:creationId xmlns:a16="http://schemas.microsoft.com/office/drawing/2014/main" id="{2C7CB124-C8C3-CF0C-0500-17CCAD61BA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4" t="10814" r="24596" b="18204"/>
          <a:stretch/>
        </p:blipFill>
        <p:spPr bwMode="auto">
          <a:xfrm>
            <a:off x="142240" y="435507"/>
            <a:ext cx="6400800" cy="480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044832FA-A2E0-C0DD-9015-1C322B5F07EC}"/>
              </a:ext>
            </a:extLst>
          </p:cNvPr>
          <p:cNvSpPr txBox="1">
            <a:spLocks/>
          </p:cNvSpPr>
          <p:nvPr/>
        </p:nvSpPr>
        <p:spPr>
          <a:xfrm>
            <a:off x="7294880" y="435507"/>
            <a:ext cx="37795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TW" altLang="en-US" dirty="0"/>
              <a:t>吃 </a:t>
            </a:r>
            <a:r>
              <a:rPr lang="en-US" altLang="zh-TW" sz="40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chī</a:t>
            </a:r>
            <a:r>
              <a:rPr lang="en-US" altLang="zh-TW" sz="40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</a:p>
          <a:p>
            <a:pPr algn="ctr"/>
            <a:r>
              <a:rPr lang="en-US" altLang="zh-TW" dirty="0"/>
              <a:t>V. eat</a:t>
            </a:r>
            <a:endParaRPr lang="zh-TW" altLang="en-US" dirty="0"/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56FEE0DD-F427-B9C4-AA6C-423ED47E2FA0}"/>
              </a:ext>
            </a:extLst>
          </p:cNvPr>
          <p:cNvCxnSpPr>
            <a:cxnSpLocks/>
            <a:stCxn id="9" idx="6"/>
            <a:endCxn id="11" idx="1"/>
          </p:cNvCxnSpPr>
          <p:nvPr/>
        </p:nvCxnSpPr>
        <p:spPr>
          <a:xfrm flipV="1">
            <a:off x="4013200" y="2670042"/>
            <a:ext cx="4124960" cy="118567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橢圓 8">
            <a:extLst>
              <a:ext uri="{FF2B5EF4-FFF2-40B4-BE49-F238E27FC236}">
                <a16:creationId xmlns:a16="http://schemas.microsoft.com/office/drawing/2014/main" id="{C5BD255D-7FEA-9845-C4CD-940238248D84}"/>
              </a:ext>
            </a:extLst>
          </p:cNvPr>
          <p:cNvSpPr/>
          <p:nvPr/>
        </p:nvSpPr>
        <p:spPr>
          <a:xfrm>
            <a:off x="1960880" y="3210560"/>
            <a:ext cx="2052320" cy="12903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5A5CBAC8-7A51-965E-00C2-817533F957FD}"/>
              </a:ext>
            </a:extLst>
          </p:cNvPr>
          <p:cNvSpPr txBox="1">
            <a:spLocks/>
          </p:cNvSpPr>
          <p:nvPr/>
        </p:nvSpPr>
        <p:spPr>
          <a:xfrm>
            <a:off x="8138160" y="2007260"/>
            <a:ext cx="3352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TW" altLang="en-US"/>
              <a:t>饭 </a:t>
            </a:r>
            <a:r>
              <a:rPr lang="en-US" altLang="zh-TW" sz="4000" b="0" i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fàn</a:t>
            </a:r>
            <a:endParaRPr lang="en-US" altLang="zh-TW" sz="4000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  <a:p>
            <a:pPr algn="ctr"/>
            <a:r>
              <a:rPr lang="en-US" altLang="zh-TW" dirty="0"/>
              <a:t>N. meal; rice</a:t>
            </a:r>
            <a:endParaRPr lang="zh-TW" altLang="en-US" dirty="0"/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5B225A8F-B9D2-3922-44F8-56134EF2DC1E}"/>
              </a:ext>
            </a:extLst>
          </p:cNvPr>
          <p:cNvCxnSpPr>
            <a:cxnSpLocks/>
            <a:stCxn id="21" idx="6"/>
            <a:endCxn id="34" idx="1"/>
          </p:cNvCxnSpPr>
          <p:nvPr/>
        </p:nvCxnSpPr>
        <p:spPr>
          <a:xfrm flipV="1">
            <a:off x="5582920" y="4223862"/>
            <a:ext cx="2052320" cy="368459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橢圓 14">
            <a:extLst>
              <a:ext uri="{FF2B5EF4-FFF2-40B4-BE49-F238E27FC236}">
                <a16:creationId xmlns:a16="http://schemas.microsoft.com/office/drawing/2014/main" id="{32221B97-EEFF-4BAC-E199-C4BDD6A01BF9}"/>
              </a:ext>
            </a:extLst>
          </p:cNvPr>
          <p:cNvSpPr/>
          <p:nvPr/>
        </p:nvSpPr>
        <p:spPr>
          <a:xfrm>
            <a:off x="619760" y="3952977"/>
            <a:ext cx="1605280" cy="913663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>
            <a:extLst>
              <a:ext uri="{FF2B5EF4-FFF2-40B4-BE49-F238E27FC236}">
                <a16:creationId xmlns:a16="http://schemas.microsoft.com/office/drawing/2014/main" id="{1F66E861-5BD5-6569-7E94-6159442E38B0}"/>
              </a:ext>
            </a:extLst>
          </p:cNvPr>
          <p:cNvSpPr/>
          <p:nvPr/>
        </p:nvSpPr>
        <p:spPr>
          <a:xfrm>
            <a:off x="1513840" y="4512514"/>
            <a:ext cx="1605280" cy="913663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E59BC7CB-40C1-EB3E-0371-D0A394A5314D}"/>
              </a:ext>
            </a:extLst>
          </p:cNvPr>
          <p:cNvSpPr/>
          <p:nvPr/>
        </p:nvSpPr>
        <p:spPr>
          <a:xfrm>
            <a:off x="3977640" y="4135489"/>
            <a:ext cx="1605280" cy="913663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30DE0CC6-0CFA-C297-3534-4FAA56025D76}"/>
              </a:ext>
            </a:extLst>
          </p:cNvPr>
          <p:cNvCxnSpPr>
            <a:cxnSpLocks/>
            <a:stCxn id="20" idx="6"/>
            <a:endCxn id="34" idx="1"/>
          </p:cNvCxnSpPr>
          <p:nvPr/>
        </p:nvCxnSpPr>
        <p:spPr>
          <a:xfrm flipV="1">
            <a:off x="3119120" y="4223862"/>
            <a:ext cx="4516120" cy="745484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4E0CBAC6-F948-D1F9-040A-F1C0568A824C}"/>
              </a:ext>
            </a:extLst>
          </p:cNvPr>
          <p:cNvCxnSpPr>
            <a:cxnSpLocks/>
            <a:stCxn id="15" idx="6"/>
            <a:endCxn id="34" idx="1"/>
          </p:cNvCxnSpPr>
          <p:nvPr/>
        </p:nvCxnSpPr>
        <p:spPr>
          <a:xfrm flipV="1">
            <a:off x="2225040" y="4223862"/>
            <a:ext cx="5410200" cy="185947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標題 1">
            <a:extLst>
              <a:ext uri="{FF2B5EF4-FFF2-40B4-BE49-F238E27FC236}">
                <a16:creationId xmlns:a16="http://schemas.microsoft.com/office/drawing/2014/main" id="{12B876F7-8776-FC35-D344-264D7E56BADA}"/>
              </a:ext>
            </a:extLst>
          </p:cNvPr>
          <p:cNvSpPr txBox="1">
            <a:spLocks/>
          </p:cNvSpPr>
          <p:nvPr/>
        </p:nvSpPr>
        <p:spPr>
          <a:xfrm>
            <a:off x="7635240" y="3561080"/>
            <a:ext cx="4292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TW" altLang="en-US" dirty="0"/>
              <a:t>菜 </a:t>
            </a:r>
            <a:r>
              <a:rPr lang="en-US" altLang="zh-TW" sz="40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cài</a:t>
            </a:r>
            <a:endParaRPr lang="en-US" altLang="zh-TW" sz="4000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  <a:p>
            <a:pPr algn="ctr"/>
            <a:r>
              <a:rPr lang="en-US" altLang="zh-TW" dirty="0"/>
              <a:t>N. cuisine; dishes </a:t>
            </a:r>
            <a:endParaRPr lang="zh-TW" altLang="en-US" dirty="0"/>
          </a:p>
        </p:txBody>
      </p:sp>
      <p:sp>
        <p:nvSpPr>
          <p:cNvPr id="45" name="標題 1">
            <a:extLst>
              <a:ext uri="{FF2B5EF4-FFF2-40B4-BE49-F238E27FC236}">
                <a16:creationId xmlns:a16="http://schemas.microsoft.com/office/drawing/2014/main" id="{796FA600-6314-80AB-AD24-1E50AA5545FF}"/>
              </a:ext>
            </a:extLst>
          </p:cNvPr>
          <p:cNvSpPr txBox="1">
            <a:spLocks/>
          </p:cNvSpPr>
          <p:nvPr/>
        </p:nvSpPr>
        <p:spPr>
          <a:xfrm>
            <a:off x="0" y="5234782"/>
            <a:ext cx="3977640" cy="1619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TW" altLang="en-US" sz="4000"/>
              <a:t>中国菜 </a:t>
            </a:r>
            <a:endParaRPr lang="en-US" altLang="zh-TW" sz="4000" dirty="0"/>
          </a:p>
          <a:p>
            <a:pPr algn="ctr"/>
            <a:r>
              <a:rPr lang="en-US" altLang="zh-TW" sz="32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Zhōngguócài</a:t>
            </a:r>
            <a:endParaRPr lang="en-US" altLang="zh-TW" sz="3200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  <a:p>
            <a:pPr algn="ctr"/>
            <a:r>
              <a:rPr lang="en-US" altLang="zh-TW" sz="3200" b="0" i="0" dirty="0">
                <a:effectLst/>
                <a:latin typeface="Roboto" panose="02000000000000000000" pitchFamily="2" charset="0"/>
              </a:rPr>
              <a:t>Chinese food</a:t>
            </a:r>
          </a:p>
        </p:txBody>
      </p:sp>
      <p:sp>
        <p:nvSpPr>
          <p:cNvPr id="47" name="標題 1">
            <a:extLst>
              <a:ext uri="{FF2B5EF4-FFF2-40B4-BE49-F238E27FC236}">
                <a16:creationId xmlns:a16="http://schemas.microsoft.com/office/drawing/2014/main" id="{6263C892-31B8-EB41-6713-5C1C1AE71223}"/>
              </a:ext>
            </a:extLst>
          </p:cNvPr>
          <p:cNvSpPr txBox="1">
            <a:spLocks/>
          </p:cNvSpPr>
          <p:nvPr/>
        </p:nvSpPr>
        <p:spPr>
          <a:xfrm>
            <a:off x="8412480" y="5254785"/>
            <a:ext cx="3779520" cy="1603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TW" altLang="en-US" sz="4000"/>
              <a:t>英国菜</a:t>
            </a:r>
            <a:endParaRPr lang="en-US" altLang="zh-TW" sz="4000" dirty="0"/>
          </a:p>
          <a:p>
            <a:pPr algn="ctr"/>
            <a:r>
              <a:rPr lang="en-US" altLang="zh-TW" sz="32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Yīngguócài</a:t>
            </a:r>
            <a:endParaRPr lang="en-US" altLang="zh-TW" sz="3200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  <a:p>
            <a:pPr algn="ctr"/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新細明體" panose="02020500000000000000" pitchFamily="18" charset="-120"/>
                <a:cs typeface="+mn-cs"/>
              </a:rPr>
              <a:t>British </a:t>
            </a:r>
            <a:r>
              <a:rPr lang="en-US" altLang="zh-TW" sz="3200" b="0" i="0" dirty="0">
                <a:effectLst/>
                <a:latin typeface="Roboto" panose="02000000000000000000" pitchFamily="2" charset="0"/>
              </a:rPr>
              <a:t>food</a:t>
            </a:r>
            <a:endParaRPr lang="en-US" altLang="zh-TW" sz="3200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48" name="標題 1">
            <a:extLst>
              <a:ext uri="{FF2B5EF4-FFF2-40B4-BE49-F238E27FC236}">
                <a16:creationId xmlns:a16="http://schemas.microsoft.com/office/drawing/2014/main" id="{EA0CC0F2-7FF2-6629-91EC-3D232FD0593B}"/>
              </a:ext>
            </a:extLst>
          </p:cNvPr>
          <p:cNvSpPr txBox="1">
            <a:spLocks/>
          </p:cNvSpPr>
          <p:nvPr/>
        </p:nvSpPr>
        <p:spPr>
          <a:xfrm>
            <a:off x="4185920" y="5254785"/>
            <a:ext cx="3779520" cy="1603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TW" altLang="en-US" sz="4000" dirty="0"/>
              <a:t>捷克菜</a:t>
            </a:r>
            <a:endParaRPr lang="en-US" altLang="zh-TW" sz="4000" dirty="0"/>
          </a:p>
          <a:p>
            <a:pPr algn="ctr"/>
            <a:r>
              <a:rPr lang="en-US" altLang="zh-TW" sz="35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Jiékècài</a:t>
            </a:r>
            <a:endParaRPr lang="en-US" altLang="zh-TW" sz="3500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  <a:p>
            <a:pPr algn="ctr"/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新細明體" panose="02020500000000000000" pitchFamily="18" charset="-120"/>
                <a:cs typeface="+mn-cs"/>
              </a:rPr>
              <a:t>Czech</a:t>
            </a:r>
            <a:r>
              <a:rPr lang="en-US" altLang="zh-TW" sz="32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3200" b="0" i="0" dirty="0">
                <a:effectLst/>
                <a:latin typeface="Roboto" panose="02000000000000000000" pitchFamily="2" charset="0"/>
              </a:rPr>
              <a:t>food</a:t>
            </a:r>
            <a:endParaRPr lang="en-US" altLang="zh-TW" sz="3200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52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A02FF5-6B59-60A8-37FE-03642B08A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太</a:t>
            </a:r>
            <a:r>
              <a:rPr lang="en-US" altLang="zh-TW" dirty="0"/>
              <a:t>…</a:t>
            </a:r>
            <a:r>
              <a:rPr lang="zh-TW" altLang="en-US" dirty="0"/>
              <a:t>了 </a:t>
            </a:r>
            <a:r>
              <a:rPr lang="en-US" altLang="zh-TW" sz="36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tài</a:t>
            </a:r>
            <a:r>
              <a:rPr lang="en-US" altLang="zh-TW" sz="36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... Le</a:t>
            </a:r>
            <a:br>
              <a:rPr lang="en-US" altLang="zh-TW" sz="36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</a:br>
            <a:r>
              <a:rPr lang="en-US" altLang="zh-TW" sz="3600" b="0" i="0" dirty="0">
                <a:effectLst/>
                <a:latin typeface="Roboto" panose="02000000000000000000" pitchFamily="2" charset="0"/>
              </a:rPr>
              <a:t>too; extremely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60F57B3-6E9D-265A-89CC-39C07E06D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930399"/>
            <a:ext cx="10845800" cy="4562475"/>
          </a:xfrm>
        </p:spPr>
        <p:txBody>
          <a:bodyPr>
            <a:normAutofit lnSpcReduction="10000"/>
          </a:bodyPr>
          <a:lstStyle/>
          <a:p>
            <a:r>
              <a:rPr lang="zh-TW" altLang="en-US" sz="3600" u="sng" dirty="0"/>
              <a:t>中国菜</a:t>
            </a:r>
            <a:r>
              <a:rPr lang="zh-TW" altLang="en-US" sz="3600" dirty="0"/>
              <a:t>怎么样？</a:t>
            </a:r>
            <a:r>
              <a:rPr lang="en-US" altLang="zh-TW" sz="3200" dirty="0" err="1">
                <a:solidFill>
                  <a:srgbClr val="FF0000"/>
                </a:solidFill>
                <a:latin typeface="Roboto" panose="02000000000000000000" pitchFamily="2" charset="0"/>
              </a:rPr>
              <a:t>Zhōngguócài</a:t>
            </a:r>
            <a:r>
              <a:rPr lang="zh-TW" altLang="en-US" sz="3200" dirty="0">
                <a:solidFill>
                  <a:srgbClr val="FF0000"/>
                </a:solidFill>
                <a:latin typeface="Roboto" panose="02000000000000000000" pitchFamily="2" charset="0"/>
              </a:rPr>
              <a:t> </a:t>
            </a:r>
            <a:r>
              <a:rPr lang="en-US" altLang="zh-TW" sz="3200" dirty="0" err="1">
                <a:solidFill>
                  <a:srgbClr val="FF0000"/>
                </a:solidFill>
                <a:latin typeface="Roboto" panose="02000000000000000000" pitchFamily="2" charset="0"/>
              </a:rPr>
              <a:t>zěnmeyàng</a:t>
            </a:r>
            <a:r>
              <a:rPr lang="zh-TW" altLang="en-US" sz="3200" dirty="0">
                <a:solidFill>
                  <a:srgbClr val="FF0000"/>
                </a:solidFill>
                <a:latin typeface="Roboto" panose="02000000000000000000" pitchFamily="2" charset="0"/>
              </a:rPr>
              <a:t>？</a:t>
            </a:r>
            <a:endParaRPr lang="en-US" altLang="zh-TW" sz="3200" dirty="0">
              <a:solidFill>
                <a:srgbClr val="FF0000"/>
              </a:solidFill>
              <a:latin typeface="Roboto" panose="02000000000000000000" pitchFamily="2" charset="0"/>
            </a:endParaRPr>
          </a:p>
          <a:p>
            <a:r>
              <a:rPr lang="en-US" altLang="zh-TW" sz="3600" dirty="0">
                <a:solidFill>
                  <a:srgbClr val="666666"/>
                </a:solidFill>
                <a:latin typeface="Roboto" panose="02000000000000000000" pitchFamily="2" charset="0"/>
              </a:rPr>
              <a:t>How about Chinese food?</a:t>
            </a:r>
          </a:p>
          <a:p>
            <a:endParaRPr lang="en-US" altLang="zh-TW" sz="3600" dirty="0"/>
          </a:p>
          <a:p>
            <a:r>
              <a:rPr lang="zh-TW" altLang="en-US" sz="3600" dirty="0"/>
              <a:t>太好吃了。</a:t>
            </a:r>
            <a:r>
              <a:rPr lang="en-US" altLang="zh-TW" sz="3200" dirty="0" err="1">
                <a:solidFill>
                  <a:srgbClr val="FF0000"/>
                </a:solidFill>
                <a:latin typeface="Roboto" panose="02000000000000000000" pitchFamily="2" charset="0"/>
              </a:rPr>
              <a:t>Tài</a:t>
            </a:r>
            <a:r>
              <a:rPr lang="zh-TW" altLang="en-US" sz="3200" dirty="0">
                <a:solidFill>
                  <a:srgbClr val="FF0000"/>
                </a:solidFill>
                <a:latin typeface="Roboto" panose="02000000000000000000" pitchFamily="2" charset="0"/>
              </a:rPr>
              <a:t> </a:t>
            </a:r>
            <a:r>
              <a:rPr lang="en-US" altLang="zh-TW" sz="3200" dirty="0" err="1">
                <a:solidFill>
                  <a:srgbClr val="FF0000"/>
                </a:solidFill>
                <a:latin typeface="Roboto" panose="02000000000000000000" pitchFamily="2" charset="0"/>
              </a:rPr>
              <a:t>hàochī</a:t>
            </a:r>
            <a:r>
              <a:rPr lang="en-US" altLang="zh-TW" sz="3200" dirty="0">
                <a:solidFill>
                  <a:srgbClr val="FF0000"/>
                </a:solidFill>
                <a:latin typeface="Roboto" panose="02000000000000000000" pitchFamily="2" charset="0"/>
              </a:rPr>
              <a:t> le.</a:t>
            </a:r>
          </a:p>
          <a:p>
            <a:r>
              <a:rPr lang="en-US" altLang="zh-TW" sz="3600" dirty="0">
                <a:solidFill>
                  <a:srgbClr val="666666"/>
                </a:solidFill>
                <a:latin typeface="Roboto" panose="02000000000000000000" pitchFamily="2" charset="0"/>
              </a:rPr>
              <a:t>It's so delicious.</a:t>
            </a:r>
          </a:p>
          <a:p>
            <a:endParaRPr lang="en-US" altLang="zh-TW" sz="3600" dirty="0">
              <a:solidFill>
                <a:srgbClr val="666666"/>
              </a:solidFill>
              <a:latin typeface="Roboto" panose="02000000000000000000" pitchFamily="2" charset="0"/>
            </a:endParaRPr>
          </a:p>
          <a:p>
            <a:r>
              <a:rPr lang="zh-TW" altLang="en-US" sz="3600" dirty="0"/>
              <a:t>太难吃了。</a:t>
            </a:r>
            <a:r>
              <a:rPr lang="en-US" altLang="zh-TW" sz="3200" dirty="0" err="1">
                <a:solidFill>
                  <a:srgbClr val="FF0000"/>
                </a:solidFill>
                <a:latin typeface="Roboto" panose="02000000000000000000" pitchFamily="2" charset="0"/>
              </a:rPr>
              <a:t>Tài</a:t>
            </a:r>
            <a:r>
              <a:rPr lang="zh-TW" altLang="en-US" sz="3200" dirty="0">
                <a:solidFill>
                  <a:srgbClr val="FF0000"/>
                </a:solidFill>
                <a:latin typeface="Roboto" panose="02000000000000000000" pitchFamily="2" charset="0"/>
              </a:rPr>
              <a:t> </a:t>
            </a:r>
            <a:r>
              <a:rPr lang="en-US" altLang="zh-TW" sz="3200" dirty="0" err="1">
                <a:solidFill>
                  <a:srgbClr val="FF0000"/>
                </a:solidFill>
                <a:latin typeface="Roboto" panose="02000000000000000000" pitchFamily="2" charset="0"/>
              </a:rPr>
              <a:t>nánchī</a:t>
            </a:r>
            <a:r>
              <a:rPr lang="zh-TW" altLang="en-US" sz="3200" dirty="0">
                <a:solidFill>
                  <a:srgbClr val="FF0000"/>
                </a:solidFill>
                <a:latin typeface="Roboto" panose="02000000000000000000" pitchFamily="2" charset="0"/>
              </a:rPr>
              <a:t> </a:t>
            </a:r>
            <a:r>
              <a:rPr lang="en-US" altLang="zh-TW" sz="3200" dirty="0">
                <a:solidFill>
                  <a:srgbClr val="FF0000"/>
                </a:solidFill>
                <a:latin typeface="Roboto" panose="02000000000000000000" pitchFamily="2" charset="0"/>
              </a:rPr>
              <a:t>le.</a:t>
            </a:r>
            <a:endParaRPr lang="en-US" altLang="zh-TW" sz="3600" dirty="0">
              <a:solidFill>
                <a:srgbClr val="FF0000"/>
              </a:solidFill>
              <a:latin typeface="Roboto" panose="02000000000000000000" pitchFamily="2" charset="0"/>
            </a:endParaRPr>
          </a:p>
          <a:p>
            <a:r>
              <a:rPr lang="en-US" altLang="zh-TW" sz="3600" dirty="0">
                <a:solidFill>
                  <a:srgbClr val="666666"/>
                </a:solidFill>
                <a:latin typeface="Roboto" panose="02000000000000000000" pitchFamily="2" charset="0"/>
              </a:rPr>
              <a:t>It's so unpalatable.</a:t>
            </a:r>
          </a:p>
          <a:p>
            <a:endParaRPr lang="zh-TW" altLang="en-US" sz="3600" dirty="0"/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7B5F8392-DABC-35ED-7DF4-12F2A238BC65}"/>
              </a:ext>
            </a:extLst>
          </p:cNvPr>
          <p:cNvSpPr/>
          <p:nvPr/>
        </p:nvSpPr>
        <p:spPr>
          <a:xfrm>
            <a:off x="9133840" y="1818085"/>
            <a:ext cx="2940206" cy="47757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8C180B6F-4E3D-32DD-DFEA-054274358F0A}"/>
              </a:ext>
            </a:extLst>
          </p:cNvPr>
          <p:cNvSpPr txBox="1">
            <a:spLocks/>
          </p:cNvSpPr>
          <p:nvPr/>
        </p:nvSpPr>
        <p:spPr>
          <a:xfrm>
            <a:off x="8595360" y="1763685"/>
            <a:ext cx="3977640" cy="1619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TW" altLang="en-US" sz="4000" dirty="0"/>
              <a:t>中国菜 </a:t>
            </a:r>
            <a:endParaRPr lang="en-US" altLang="zh-TW" sz="4000" dirty="0"/>
          </a:p>
          <a:p>
            <a:pPr algn="ctr"/>
            <a:r>
              <a:rPr lang="en-US" altLang="zh-TW" sz="32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Zhōngguócài</a:t>
            </a:r>
            <a:endParaRPr lang="en-US" altLang="zh-TW" sz="3200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  <a:p>
            <a:pPr algn="ctr"/>
            <a:r>
              <a:rPr lang="en-US" altLang="zh-TW" sz="3200" b="0" i="0" dirty="0">
                <a:effectLst/>
                <a:latin typeface="Roboto" panose="02000000000000000000" pitchFamily="2" charset="0"/>
              </a:rPr>
              <a:t>Chinese food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7EE43C96-6BAE-B95E-F5C6-4136A974F3BD}"/>
              </a:ext>
            </a:extLst>
          </p:cNvPr>
          <p:cNvSpPr txBox="1">
            <a:spLocks/>
          </p:cNvSpPr>
          <p:nvPr/>
        </p:nvSpPr>
        <p:spPr>
          <a:xfrm>
            <a:off x="8781769" y="5002798"/>
            <a:ext cx="3779520" cy="1603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TW" altLang="en-US" sz="4000" dirty="0"/>
              <a:t>英国菜</a:t>
            </a:r>
            <a:endParaRPr lang="en-US" altLang="zh-TW" sz="4000" dirty="0"/>
          </a:p>
          <a:p>
            <a:pPr algn="ctr"/>
            <a:r>
              <a:rPr lang="en-US" altLang="zh-TW" sz="32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Yīngguócài</a:t>
            </a:r>
            <a:endParaRPr lang="en-US" altLang="zh-TW" sz="3200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  <a:p>
            <a:pPr algn="ctr"/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新細明體" panose="02020500000000000000" pitchFamily="18" charset="-120"/>
                <a:cs typeface="+mn-cs"/>
              </a:rPr>
              <a:t>British </a:t>
            </a:r>
            <a:r>
              <a:rPr lang="en-US" altLang="zh-TW" sz="3200" b="0" i="0" dirty="0">
                <a:effectLst/>
                <a:latin typeface="Roboto" panose="02000000000000000000" pitchFamily="2" charset="0"/>
              </a:rPr>
              <a:t>food</a:t>
            </a:r>
            <a:endParaRPr lang="en-US" altLang="zh-TW" sz="3200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229B0191-3548-E249-E166-E286F2039894}"/>
              </a:ext>
            </a:extLst>
          </p:cNvPr>
          <p:cNvSpPr txBox="1">
            <a:spLocks/>
          </p:cNvSpPr>
          <p:nvPr/>
        </p:nvSpPr>
        <p:spPr>
          <a:xfrm>
            <a:off x="8688654" y="3366417"/>
            <a:ext cx="3779520" cy="1603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TW" altLang="en-US" sz="4000" dirty="0"/>
              <a:t>捷克菜</a:t>
            </a:r>
            <a:endParaRPr lang="en-US" altLang="zh-TW" sz="4000" dirty="0"/>
          </a:p>
          <a:p>
            <a:pPr algn="ctr"/>
            <a:r>
              <a:rPr lang="en-US" altLang="zh-TW" sz="35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Jiékècài</a:t>
            </a:r>
            <a:endParaRPr lang="en-US" altLang="zh-TW" sz="3500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  <a:p>
            <a:pPr algn="ctr"/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新細明體" panose="02020500000000000000" pitchFamily="18" charset="-120"/>
                <a:cs typeface="+mn-cs"/>
              </a:rPr>
              <a:t>Czech</a:t>
            </a:r>
            <a:r>
              <a:rPr lang="en-US" altLang="zh-TW" sz="32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3200" b="0" i="0" dirty="0">
                <a:effectLst/>
                <a:latin typeface="Roboto" panose="02000000000000000000" pitchFamily="2" charset="0"/>
              </a:rPr>
              <a:t>food</a:t>
            </a:r>
            <a:endParaRPr lang="en-US" altLang="zh-TW" sz="3200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45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3795</TotalTime>
  <Words>2289</Words>
  <Application>Microsoft Office PowerPoint</Application>
  <PresentationFormat>寬螢幕</PresentationFormat>
  <Paragraphs>404</Paragraphs>
  <Slides>31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38" baseType="lpstr">
      <vt:lpstr>標楷體</vt:lpstr>
      <vt:lpstr>Arial</vt:lpstr>
      <vt:lpstr>Calibri</vt:lpstr>
      <vt:lpstr>Calibri Light</vt:lpstr>
      <vt:lpstr>Roboto</vt:lpstr>
      <vt:lpstr>Times New Roman</vt:lpstr>
      <vt:lpstr>Office 佈景主題</vt:lpstr>
      <vt:lpstr>Modern Chinese for non-major students I </vt:lpstr>
      <vt:lpstr>第三课–时间</vt:lpstr>
      <vt:lpstr>PowerPoint 簡報</vt:lpstr>
      <vt:lpstr>你的电话号码是几号？</vt:lpstr>
      <vt:lpstr>PowerPoint 簡報</vt:lpstr>
      <vt:lpstr>营业时间 business hours yíngyè shíjiān  周一 10:00~22:00 周二 休息 周三 12:00~00:00 周四 09:00~17:00 周五 09:00~20:00 周六 休息 周日 10:00~00:00</vt:lpstr>
      <vt:lpstr>“一” change the tone</vt:lpstr>
      <vt:lpstr>PowerPoint 簡報</vt:lpstr>
      <vt:lpstr>太…了 tài ... Le too; extremely</vt:lpstr>
      <vt:lpstr>喜欢 xǐhuan to like </vt:lpstr>
      <vt:lpstr>PowerPoint 簡報</vt:lpstr>
      <vt:lpstr>怎么样 zěnmeyàng Is it O.K.?  How is that?  How does that sound?</vt:lpstr>
      <vt:lpstr>可是 kěshì but</vt:lpstr>
      <vt:lpstr>再见 zàijiàn Goodbye; see you again</vt:lpstr>
      <vt:lpstr>的 de When the personal pronouns 我, 你, and 他 are followed by a term indicating a close personal relationship such as 妈妈, and家 the word 的 can be omitted; e.g.,. 我妈妈, 你弟弟, 我们家 . Otherwise 的 is generally required e.g., 我的生日, 他的医生.</vt:lpstr>
      <vt:lpstr>我请你吃饭 wǒ qǐng nǐ chīfàn I‘ll treat you to dinner In the sentence我请你吃饭, 你 is the object of the verb 请 as well as the subject of the second verb吃 . </vt:lpstr>
      <vt:lpstr>(是)...还是...  (shì) ...háishì... or The structure (是)…还是… is used to form an alternative question. If there is another verb used in the predicate, the first 是 often can be omitted.</vt:lpstr>
      <vt:lpstr>PowerPoint 簡報</vt:lpstr>
      <vt:lpstr>现在 xiànzài now</vt:lpstr>
      <vt:lpstr>事(儿) shì(r) matter; affair; event</vt:lpstr>
      <vt:lpstr>事(儿) shì(r) matter; affair; event</vt:lpstr>
      <vt:lpstr>忙 máng busy</vt:lpstr>
      <vt:lpstr>为什么 wèishénme Why</vt:lpstr>
      <vt:lpstr>因为 yīnwéi Because</vt:lpstr>
      <vt:lpstr>认识 rènshi know; to be acquainted with; to recognize</vt:lpstr>
      <vt:lpstr>朋友 péngyou  friend</vt:lpstr>
      <vt:lpstr>Affirmative + Negative (A-not-A) Questions (I) Besides adding the question particle 吗 (ma) to a declarative sentence, another common way of forming a question in Chinese is to repeat the verb or adjective in its affirmative and negative form.</vt:lpstr>
      <vt:lpstr>Affirmative + Negative (A-not-A) Questions (I) Besides adding the question particle 吗 (ma) to a declarative sentence, another common way of forming a question in Chinese is to repeat the verb or adjective in its affirmative and negative form.</vt:lpstr>
      <vt:lpstr>Affirmative + Negative (A-not-A) Questions (I) Besides adding the question particle 吗 (ma) to a declarative sentence, another common way of forming a question in Chinese is to repeat the verb or adjective in its affirmative and negative form.</vt:lpstr>
      <vt:lpstr>还 hái also; too; as well As an adverb, 还 (hái) indicates that the action or situation denoted by the verb involves someone or something else in addition to what has already been mentioned.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施鑫午</dc:creator>
  <cp:lastModifiedBy>施鑫午</cp:lastModifiedBy>
  <cp:revision>109</cp:revision>
  <dcterms:created xsi:type="dcterms:W3CDTF">2023-09-17T14:07:53Z</dcterms:created>
  <dcterms:modified xsi:type="dcterms:W3CDTF">2023-11-06T17:07:05Z</dcterms:modified>
</cp:coreProperties>
</file>