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6" r:id="rId5"/>
    <p:sldId id="265" r:id="rId6"/>
    <p:sldId id="267" r:id="rId7"/>
    <p:sldId id="268" r:id="rId8"/>
    <p:sldId id="263" r:id="rId9"/>
    <p:sldId id="261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F84627-6960-A47C-DC90-5A0B30226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B87163D-D8E3-D797-7C87-7479F5600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A26FE58-0B55-26F0-599C-B664C98AC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D000-1D05-41CB-8269-6728B4FB23F3}" type="datetimeFigureOut">
              <a:rPr lang="sk-SK" smtClean="0"/>
              <a:t>19. 11. 2023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21599CB-DF73-5557-B3B9-B54E55707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D13CAFA-C170-73A3-B4EA-25CCA4438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E840-1C18-4F96-8311-BD83ABD162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178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AAADF9-E84F-9254-D449-BA8446C3C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6C4B52B0-A39D-2CFA-161B-5B45E2CE0C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5071A12-9D2F-8E95-A2AD-A49F9AA72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D000-1D05-41CB-8269-6728B4FB23F3}" type="datetimeFigureOut">
              <a:rPr lang="sk-SK" smtClean="0"/>
              <a:t>19. 11. 2023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03C87D2-4ED5-3C20-B2A3-E2FF30DB2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0F3283-ABC4-94F7-72A5-EA1FE2FD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E840-1C18-4F96-8311-BD83ABD162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240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F0B892AB-9712-F8B7-E492-91B4A37BDE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A9F06AC-4012-38E1-B1F0-A5E94E060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EBC24EF-0F5C-21AF-FA25-A8A82D635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D000-1D05-41CB-8269-6728B4FB23F3}" type="datetimeFigureOut">
              <a:rPr lang="sk-SK" smtClean="0"/>
              <a:t>19. 11. 2023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5B70173-5ACC-4EC2-DE42-A3E2A525C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BD9442-DB94-0A63-F8DB-633D1075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E840-1C18-4F96-8311-BD83ABD162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714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D3DAD3-7D5B-6232-655E-F817F246D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A6AE70F-EBBE-FDCA-33DD-5F2FF5786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E25F7EF-4D1A-2C7E-765D-B3E5F1ABF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D000-1D05-41CB-8269-6728B4FB23F3}" type="datetimeFigureOut">
              <a:rPr lang="sk-SK" smtClean="0"/>
              <a:t>19. 11. 2023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9E02868-0F09-08D3-BF00-94D05A8C8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8015676-34AA-67AE-8B47-99E51C6E3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E840-1C18-4F96-8311-BD83ABD162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8154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018F6E-24F1-54B5-BD3C-D05CD8579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BB609C-441A-9331-51B3-C620145DAE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8F8EC9D-8928-0225-BB74-AEAC11C96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D000-1D05-41CB-8269-6728B4FB23F3}" type="datetimeFigureOut">
              <a:rPr lang="sk-SK" smtClean="0"/>
              <a:t>19. 11. 2023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00BDA1C-4850-62FA-34A2-8AAD37A3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0E91B28-145B-DE4D-520B-723838E38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E840-1C18-4F96-8311-BD83ABD162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350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BC40EF-2EA4-ED43-601A-889D69494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E5F5B2-B8AE-0E13-9065-7A1A399BE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AE4B017-DB9A-BEEE-61CD-CD6082099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357A42E-AC61-0E33-A183-F14D3EAAD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D000-1D05-41CB-8269-6728B4FB23F3}" type="datetimeFigureOut">
              <a:rPr lang="sk-SK" smtClean="0"/>
              <a:t>19. 11. 2023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CBA78B6-97B0-548B-273D-90A424BA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66E065E-366A-1539-8ACC-C2A46D6C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E840-1C18-4F96-8311-BD83ABD162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73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23330A-8F82-C1D1-0A49-976A4F1C3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5AA7DF-B99E-2E28-9867-8BD4E9359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ABCFBE8-EE88-1BEA-379A-C8C640AB1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2ED334E-9641-A4AD-1D96-EE59DAB40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6C6AD42A-A460-C470-A121-5FB9835CFC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CA9E0C7A-C29B-FD89-4DB3-A86DD58E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D000-1D05-41CB-8269-6728B4FB23F3}" type="datetimeFigureOut">
              <a:rPr lang="sk-SK" smtClean="0"/>
              <a:t>19. 11. 2023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F626C741-7444-A2C6-E415-3D9B6D928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9AC93411-D486-F645-58E9-7B4C2C4AE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E840-1C18-4F96-8311-BD83ABD162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0334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65DB14-5093-6F67-F93A-EB0BF238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0675C3A0-D818-51CA-83CB-FEC559159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D000-1D05-41CB-8269-6728B4FB23F3}" type="datetimeFigureOut">
              <a:rPr lang="sk-SK" smtClean="0"/>
              <a:t>19. 11. 2023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7B338130-C4CC-4345-4392-2EFA95378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3B92F5F6-AB56-BC21-A4B9-B64D0C434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E840-1C18-4F96-8311-BD83ABD162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370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985FD01-D9A5-ADD5-66FD-68D3ED877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D000-1D05-41CB-8269-6728B4FB23F3}" type="datetimeFigureOut">
              <a:rPr lang="sk-SK" smtClean="0"/>
              <a:t>19. 11. 2023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7A0C6B69-D352-C346-EACF-E1936BABB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F53411E9-B941-2410-8F37-03D8371B8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E840-1C18-4F96-8311-BD83ABD162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265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011E6-5034-9831-79D6-A06F649B4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E482522-497F-45DD-0CD1-BE067536C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2CF475F-16A6-5CEA-CB68-34A1EAFD7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4AFA05C-35A1-1229-5D5A-131D8C0C3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D000-1D05-41CB-8269-6728B4FB23F3}" type="datetimeFigureOut">
              <a:rPr lang="sk-SK" smtClean="0"/>
              <a:t>19. 11. 2023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176C394-C7FC-19CB-2E16-4713336EB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5390DBD-04EF-5595-8613-8E1283066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E840-1C18-4F96-8311-BD83ABD162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439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37BF3B-EB11-A02F-6ED0-AC08E06EC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38767D3D-DB12-EFD9-9BDF-B634B97111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F3A2FB5-6FA9-73FD-9351-3A4094E9A4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F403EB4-0802-5169-56CE-A4CD7D1E0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4D000-1D05-41CB-8269-6728B4FB23F3}" type="datetimeFigureOut">
              <a:rPr lang="sk-SK" smtClean="0"/>
              <a:t>19. 11. 2023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99A1EE0-84C6-EF44-2874-BC5A2DB0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81AA212-67ED-D6C2-9F8F-93AC149B0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E840-1C18-4F96-8311-BD83ABD162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863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1CFB316-D9C3-4F5D-955F-40625CFD7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DFC226-75A5-94B0-93CD-82BC2A393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C9D8FBF-2DC6-8F82-344B-EF83562C4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D000-1D05-41CB-8269-6728B4FB23F3}" type="datetimeFigureOut">
              <a:rPr lang="sk-SK" smtClean="0"/>
              <a:t>19. 11. 2023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D4339D3-91E0-32B3-73F7-63149C34A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6D1EA2D-BDD9-E06D-58E2-FF187C0BF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5E840-1C18-4F96-8311-BD83ABD1620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688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ok 4" descr="Obrázok, na ktorom je cicavec, osol, somár, mula&#10;&#10;Automaticky generovaný popis">
            <a:extLst>
              <a:ext uri="{FF2B5EF4-FFF2-40B4-BE49-F238E27FC236}">
                <a16:creationId xmlns:a16="http://schemas.microsoft.com/office/drawing/2014/main" id="{B7842420-AE90-FFCD-B621-93C7EAB0B5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066" b="2184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98C4AB4-D236-C655-60F6-C95B5B2BE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2"/>
            <a:ext cx="12191980" cy="2900518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FFFF"/>
                </a:solidFill>
              </a:rPr>
              <a:t>Obsahové porovnanie</a:t>
            </a:r>
            <a:br>
              <a:rPr lang="sk-SK" dirty="0">
                <a:solidFill>
                  <a:srgbClr val="FFFFFF"/>
                </a:solidFill>
              </a:rPr>
            </a:br>
            <a:r>
              <a:rPr lang="sk-SK" sz="4000" dirty="0" err="1">
                <a:solidFill>
                  <a:srgbClr val="FFFFFF"/>
                </a:solidFill>
              </a:rPr>
              <a:t>Lukianos</a:t>
            </a:r>
            <a:r>
              <a:rPr lang="sk-SK" sz="4000" dirty="0">
                <a:solidFill>
                  <a:srgbClr val="FFFFFF"/>
                </a:solidFill>
              </a:rPr>
              <a:t>: </a:t>
            </a:r>
            <a:r>
              <a:rPr lang="sk-SK" sz="4000" dirty="0" err="1">
                <a:solidFill>
                  <a:srgbClr val="FFFFFF"/>
                </a:solidFill>
              </a:rPr>
              <a:t>Lucius</a:t>
            </a:r>
            <a:r>
              <a:rPr lang="sk-SK" sz="4000" dirty="0">
                <a:solidFill>
                  <a:srgbClr val="FFFFFF"/>
                </a:solidFill>
              </a:rPr>
              <a:t> alebo začarovaný osol</a:t>
            </a:r>
            <a:br>
              <a:rPr lang="sk-SK" sz="4000" dirty="0">
                <a:solidFill>
                  <a:srgbClr val="FFFFFF"/>
                </a:solidFill>
              </a:rPr>
            </a:br>
            <a:r>
              <a:rPr lang="sk-SK" sz="4000" dirty="0" err="1">
                <a:solidFill>
                  <a:srgbClr val="FFFFFF"/>
                </a:solidFill>
              </a:rPr>
              <a:t>Apuleius</a:t>
            </a:r>
            <a:r>
              <a:rPr lang="sk-SK" sz="4000" dirty="0">
                <a:solidFill>
                  <a:srgbClr val="FFFFFF"/>
                </a:solidFill>
              </a:rPr>
              <a:t>: Premeny čiže zlatý somár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0EA61C-753F-59B5-AD1D-6A1A0B495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51504" y="5759605"/>
            <a:ext cx="3640476" cy="1098395"/>
          </a:xfrm>
        </p:spPr>
        <p:txBody>
          <a:bodyPr>
            <a:normAutofit/>
          </a:bodyPr>
          <a:lstStyle/>
          <a:p>
            <a:r>
              <a:rPr lang="sk-SK" sz="2500" dirty="0">
                <a:solidFill>
                  <a:srgbClr val="FFFFFF"/>
                </a:solidFill>
              </a:rPr>
              <a:t>Richard Jakeš</a:t>
            </a:r>
          </a:p>
        </p:txBody>
      </p:sp>
    </p:spTree>
    <p:extLst>
      <p:ext uri="{BB962C8B-B14F-4D97-AF65-F5344CB8AC3E}">
        <p14:creationId xmlns:p14="http://schemas.microsoft.com/office/powerpoint/2010/main" val="3267512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ok 4" descr="Obrázok, na ktorom je cicavec, osol, somár, mula&#10;&#10;Automaticky generovaný popis">
            <a:extLst>
              <a:ext uri="{FF2B5EF4-FFF2-40B4-BE49-F238E27FC236}">
                <a16:creationId xmlns:a16="http://schemas.microsoft.com/office/drawing/2014/main" id="{B7842420-AE90-FFCD-B621-93C7EAB0B5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066" b="2184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98C4AB4-D236-C655-60F6-C95B5B2BE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2194" y="267127"/>
            <a:ext cx="12191980" cy="697697"/>
          </a:xfrm>
        </p:spPr>
        <p:txBody>
          <a:bodyPr>
            <a:normAutofit/>
          </a:bodyPr>
          <a:lstStyle/>
          <a:p>
            <a:r>
              <a:rPr lang="sk-SK" sz="4000" dirty="0" err="1">
                <a:solidFill>
                  <a:srgbClr val="FFFFFF"/>
                </a:solidFill>
              </a:rPr>
              <a:t>Lukianos</a:t>
            </a:r>
            <a:r>
              <a:rPr lang="sk-SK" sz="4000" dirty="0">
                <a:solidFill>
                  <a:srgbClr val="FFFFFF"/>
                </a:solidFill>
              </a:rPr>
              <a:t>: </a:t>
            </a:r>
            <a:r>
              <a:rPr lang="sk-SK" sz="4000" dirty="0" err="1">
                <a:solidFill>
                  <a:srgbClr val="FFFFFF"/>
                </a:solidFill>
              </a:rPr>
              <a:t>Lucius</a:t>
            </a:r>
            <a:r>
              <a:rPr lang="sk-SK" sz="4000" dirty="0">
                <a:solidFill>
                  <a:srgbClr val="FFFFFF"/>
                </a:solidFill>
              </a:rPr>
              <a:t> alebo začarovaný osol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16DFCE6B-3777-44FA-C00D-173750D1F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31950"/>
            <a:ext cx="7020673" cy="562605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 err="1"/>
              <a:t>Lukianos</a:t>
            </a:r>
            <a:r>
              <a:rPr lang="sk-SK" sz="2500" dirty="0"/>
              <a:t> zo </a:t>
            </a:r>
            <a:r>
              <a:rPr lang="sk-SK" sz="2500" dirty="0" err="1"/>
              <a:t>Samosat</a:t>
            </a:r>
            <a:r>
              <a:rPr lang="sk-SK" sz="2500" dirty="0"/>
              <a:t> (</a:t>
            </a:r>
            <a:r>
              <a:rPr lang="el-GR" sz="2500" dirty="0"/>
              <a:t>Λουκιανὸς ὁ Σαμοσατεύς</a:t>
            </a:r>
            <a:r>
              <a:rPr lang="sk-SK" sz="2500" dirty="0"/>
              <a:t>)?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/>
              <a:t>cca 120 – 180 n. l 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/>
              <a:t>70 – 80 spisov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/>
              <a:t>nová sofistika, </a:t>
            </a:r>
            <a:r>
              <a:rPr lang="sk-SK" sz="2500" dirty="0" err="1"/>
              <a:t>kynizmus</a:t>
            </a:r>
            <a:r>
              <a:rPr lang="sk-SK" sz="2500" dirty="0"/>
              <a:t>, akademický skepticizmus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/>
              <a:t>satirik, pamfletista, rečník, rétor, „úradník“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sz="2500" dirty="0"/>
              <a:t>Λούκιος ἢ Ὄνος</a:t>
            </a:r>
            <a:r>
              <a:rPr lang="sk-SK" sz="2500" dirty="0"/>
              <a:t> – opis spoločnosti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/>
              <a:t>otázka autobiografie – Sen alebo </a:t>
            </a:r>
            <a:r>
              <a:rPr lang="sk-SK" sz="2500" dirty="0" err="1"/>
              <a:t>Lukianov</a:t>
            </a:r>
            <a:r>
              <a:rPr lang="sk-SK" sz="2500" dirty="0"/>
              <a:t> život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 err="1"/>
              <a:t>kynycko</a:t>
            </a:r>
            <a:r>
              <a:rPr lang="sk-SK" sz="2500" dirty="0"/>
              <a:t>-sokratovské prvky: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/>
              <a:t>1. </a:t>
            </a:r>
            <a:r>
              <a:rPr lang="sk-SK" sz="2500" dirty="0" err="1"/>
              <a:t>topos</a:t>
            </a:r>
            <a:r>
              <a:rPr lang="sk-SK" sz="2500" dirty="0"/>
              <a:t> - chudoba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/>
              <a:t>2. tradícia – Sokratov otec kamenár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/>
              <a:t>3. Xenofón: Spomienky na Sokrata – 2 ženy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k-SK" sz="2500" dirty="0"/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90749F2D-3855-EF26-EEB5-819578133B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9328" y="3874981"/>
            <a:ext cx="4152652" cy="298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7654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ok 4" descr="Obrázok, na ktorom je cicavec, osol, somár, mula&#10;&#10;Automaticky generovaný popis">
            <a:extLst>
              <a:ext uri="{FF2B5EF4-FFF2-40B4-BE49-F238E27FC236}">
                <a16:creationId xmlns:a16="http://schemas.microsoft.com/office/drawing/2014/main" id="{B7842420-AE90-FFCD-B621-93C7EAB0B5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066" b="2184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98C4AB4-D236-C655-60F6-C95B5B2BE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2194" y="267127"/>
            <a:ext cx="12191980" cy="697697"/>
          </a:xfrm>
        </p:spPr>
        <p:txBody>
          <a:bodyPr>
            <a:normAutofit/>
          </a:bodyPr>
          <a:lstStyle/>
          <a:p>
            <a:r>
              <a:rPr lang="sk-SK" sz="4000" dirty="0" err="1">
                <a:solidFill>
                  <a:srgbClr val="FFFFFF"/>
                </a:solidFill>
              </a:rPr>
              <a:t>Apuleius</a:t>
            </a:r>
            <a:r>
              <a:rPr lang="sk-SK" sz="4000" dirty="0">
                <a:solidFill>
                  <a:srgbClr val="FFFFFF"/>
                </a:solidFill>
              </a:rPr>
              <a:t>: Premeny čiže zlatý somár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ACEF546F-145D-655D-20B3-B6BF2F7F6C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3032" y="3874981"/>
            <a:ext cx="4158968" cy="2983054"/>
          </a:xfrm>
          <a:prstGeom prst="rect">
            <a:avLst/>
          </a:prstGeom>
        </p:spPr>
      </p:pic>
      <p:sp>
        <p:nvSpPr>
          <p:cNvPr id="9" name="Podnadpis 5">
            <a:extLst>
              <a:ext uri="{FF2B5EF4-FFF2-40B4-BE49-F238E27FC236}">
                <a16:creationId xmlns:a16="http://schemas.microsoft.com/office/drawing/2014/main" id="{28D474C3-66BE-6E0A-4464-1CDFE62D2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31950"/>
            <a:ext cx="12192000" cy="562605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/>
              <a:t>(</a:t>
            </a:r>
            <a:r>
              <a:rPr lang="sk-SK" sz="2500" dirty="0" err="1"/>
              <a:t>Lucius</a:t>
            </a:r>
            <a:r>
              <a:rPr lang="sk-SK" sz="2500" dirty="0"/>
              <a:t>?) </a:t>
            </a:r>
            <a:r>
              <a:rPr lang="sk-SK" sz="2500" dirty="0" err="1"/>
              <a:t>Apuleius</a:t>
            </a:r>
            <a:r>
              <a:rPr lang="sk-SK" sz="2500" dirty="0"/>
              <a:t> z </a:t>
            </a:r>
            <a:r>
              <a:rPr lang="sk-SK" sz="2500" dirty="0" err="1"/>
              <a:t>Madauru</a:t>
            </a:r>
            <a:r>
              <a:rPr lang="sk-SK" sz="2500" dirty="0"/>
              <a:t> (</a:t>
            </a:r>
            <a:r>
              <a:rPr lang="sk-SK" sz="2500" dirty="0" err="1"/>
              <a:t>dn</a:t>
            </a:r>
            <a:r>
              <a:rPr lang="sk-SK" sz="2500" dirty="0"/>
              <a:t>. </a:t>
            </a:r>
            <a:r>
              <a:rPr lang="sk-SK" sz="2500" dirty="0" err="1"/>
              <a:t>M‘Daourouch</a:t>
            </a:r>
            <a:r>
              <a:rPr lang="sk-SK" sz="25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/>
              <a:t>cca 125 – 170/180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/>
              <a:t>dochované: Apológia, Florida, Metamorfózy, </a:t>
            </a:r>
            <a:r>
              <a:rPr lang="sk-SK" sz="2500" i="1" dirty="0"/>
              <a:t>De </a:t>
            </a:r>
            <a:r>
              <a:rPr lang="sk-SK" sz="2500" i="1" dirty="0" err="1"/>
              <a:t>deo</a:t>
            </a:r>
            <a:r>
              <a:rPr lang="sk-SK" sz="2500" i="1" dirty="0"/>
              <a:t> </a:t>
            </a:r>
            <a:r>
              <a:rPr lang="sk-SK" sz="2500" i="1" dirty="0" err="1"/>
              <a:t>Socratis</a:t>
            </a:r>
            <a:r>
              <a:rPr lang="sk-SK" sz="2500" dirty="0"/>
              <a:t>,...	</a:t>
            </a:r>
            <a:br>
              <a:rPr lang="sk-SK" sz="2500" dirty="0"/>
            </a:br>
            <a:r>
              <a:rPr lang="sk-SK" sz="2500" dirty="0"/>
              <a:t>nedochované: román </a:t>
            </a:r>
            <a:r>
              <a:rPr lang="sk-SK" sz="2500" dirty="0" err="1"/>
              <a:t>Hermagorás</a:t>
            </a:r>
            <a:r>
              <a:rPr lang="sk-SK" sz="2500" dirty="0"/>
              <a:t>, preklady, napr. Platóna, encyklopédie, </a:t>
            </a:r>
            <a:r>
              <a:rPr lang="sk-SK" sz="2500" i="1" dirty="0" err="1"/>
              <a:t>ludicra</a:t>
            </a:r>
            <a:r>
              <a:rPr lang="sk-SK" sz="2500" dirty="0"/>
              <a:t>...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/>
              <a:t>„platónsky“ sofista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500" dirty="0"/>
              <a:t>Metamorfózy (</a:t>
            </a:r>
            <a:r>
              <a:rPr lang="sk-SK" sz="2500" i="1" dirty="0" err="1"/>
              <a:t>Asinus</a:t>
            </a:r>
            <a:r>
              <a:rPr lang="sk-SK" sz="2500" i="1" dirty="0"/>
              <a:t> </a:t>
            </a:r>
            <a:r>
              <a:rPr lang="sk-SK" sz="2500" i="1" dirty="0" err="1"/>
              <a:t>aureus</a:t>
            </a:r>
            <a:r>
              <a:rPr lang="sk-SK" sz="2500" dirty="0"/>
              <a:t>):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k-SK" sz="2500" dirty="0"/>
              <a:t>jediný celistvý román?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k-SK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k-SK" sz="25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k-SK" sz="2500" dirty="0"/>
          </a:p>
        </p:txBody>
      </p:sp>
    </p:spTree>
    <p:extLst>
      <p:ext uri="{BB962C8B-B14F-4D97-AF65-F5344CB8AC3E}">
        <p14:creationId xmlns:p14="http://schemas.microsoft.com/office/powerpoint/2010/main" val="3306041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ok 4" descr="Obrázok, na ktorom je cicavec, osol, somár, mula&#10;&#10;Automaticky generovaný popis">
            <a:extLst>
              <a:ext uri="{FF2B5EF4-FFF2-40B4-BE49-F238E27FC236}">
                <a16:creationId xmlns:a16="http://schemas.microsoft.com/office/drawing/2014/main" id="{B7842420-AE90-FFCD-B621-93C7EAB0B5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066" b="2184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98C4AB4-D236-C655-60F6-C95B5B2BE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" y="0"/>
            <a:ext cx="12191980" cy="2091338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FFFF"/>
                </a:solidFill>
              </a:rPr>
              <a:t>Obsahové porovnanie</a:t>
            </a:r>
            <a:br>
              <a:rPr lang="sk-SK" dirty="0">
                <a:solidFill>
                  <a:srgbClr val="FFFFFF"/>
                </a:solidFill>
              </a:rPr>
            </a:br>
            <a:r>
              <a:rPr lang="sk-SK" sz="4000" dirty="0" err="1">
                <a:solidFill>
                  <a:srgbClr val="FFFFFF"/>
                </a:solidFill>
              </a:rPr>
              <a:t>Lukianos</a:t>
            </a:r>
            <a:r>
              <a:rPr lang="sk-SK" sz="4000" dirty="0">
                <a:solidFill>
                  <a:srgbClr val="FFFFFF"/>
                </a:solidFill>
              </a:rPr>
              <a:t>: </a:t>
            </a:r>
            <a:r>
              <a:rPr lang="sk-SK" sz="4000" dirty="0" err="1">
                <a:solidFill>
                  <a:srgbClr val="FFFFFF"/>
                </a:solidFill>
              </a:rPr>
              <a:t>Lucius</a:t>
            </a:r>
            <a:r>
              <a:rPr lang="sk-SK" sz="4000" dirty="0">
                <a:solidFill>
                  <a:srgbClr val="FFFFFF"/>
                </a:solidFill>
              </a:rPr>
              <a:t> alebo začarovaný osol</a:t>
            </a:r>
            <a:br>
              <a:rPr lang="sk-SK" sz="4000" dirty="0">
                <a:solidFill>
                  <a:srgbClr val="FFFFFF"/>
                </a:solidFill>
              </a:rPr>
            </a:br>
            <a:r>
              <a:rPr lang="sk-SK" sz="4000" dirty="0" err="1">
                <a:solidFill>
                  <a:srgbClr val="FFFFFF"/>
                </a:solidFill>
              </a:rPr>
              <a:t>Apuleius</a:t>
            </a:r>
            <a:r>
              <a:rPr lang="sk-SK" sz="4000" dirty="0">
                <a:solidFill>
                  <a:srgbClr val="FFFFFF"/>
                </a:solidFill>
              </a:rPr>
              <a:t>: Premeny čiže zlatý somár</a:t>
            </a:r>
          </a:p>
        </p:txBody>
      </p:sp>
      <p:pic>
        <p:nvPicPr>
          <p:cNvPr id="13" name="Obrázok 12">
            <a:extLst>
              <a:ext uri="{FF2B5EF4-FFF2-40B4-BE49-F238E27FC236}">
                <a16:creationId xmlns:a16="http://schemas.microsoft.com/office/drawing/2014/main" id="{D9D373D9-EAC2-6E35-99D0-B58DACF21CD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3083442" y="1462111"/>
            <a:ext cx="6025116" cy="6025116"/>
          </a:xfrm>
          <a:prstGeom prst="rect">
            <a:avLst/>
          </a:prstGeom>
        </p:spPr>
      </p:pic>
      <p:sp>
        <p:nvSpPr>
          <p:cNvPr id="3" name="BlokTextu 2">
            <a:extLst>
              <a:ext uri="{FF2B5EF4-FFF2-40B4-BE49-F238E27FC236}">
                <a16:creationId xmlns:a16="http://schemas.microsoft.com/office/drawing/2014/main" id="{F65CDDA4-C03B-26A3-96FD-23A55197A91A}"/>
              </a:ext>
            </a:extLst>
          </p:cNvPr>
          <p:cNvSpPr txBox="1"/>
          <p:nvPr/>
        </p:nvSpPr>
        <p:spPr>
          <a:xfrm>
            <a:off x="-1" y="2036619"/>
            <a:ext cx="602511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b="1" dirty="0" err="1"/>
              <a:t>Lucius</a:t>
            </a:r>
            <a:r>
              <a:rPr lang="sk-SK" sz="2400" dirty="0"/>
              <a:t>, </a:t>
            </a:r>
            <a:r>
              <a:rPr lang="sk-SK" sz="2400" dirty="0" err="1"/>
              <a:t>Tesália</a:t>
            </a:r>
            <a:r>
              <a:rPr lang="sk-SK" sz="2400" dirty="0"/>
              <a:t>, mesto </a:t>
            </a:r>
            <a:r>
              <a:rPr lang="sk-SK" sz="2400" dirty="0" err="1"/>
              <a:t>Hypata</a:t>
            </a:r>
            <a:r>
              <a:rPr lang="sk-SK" sz="2400" dirty="0"/>
              <a:t>, muž </a:t>
            </a:r>
            <a:r>
              <a:rPr lang="sk-SK" sz="2400" dirty="0" err="1"/>
              <a:t>Hipparchos</a:t>
            </a: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zvedavosť, slúžka </a:t>
            </a:r>
            <a:r>
              <a:rPr lang="sk-SK" sz="2400" dirty="0" err="1"/>
              <a:t>Palaistra</a:t>
            </a:r>
            <a:r>
              <a:rPr lang="sk-SK" sz="2400" dirty="0"/>
              <a:t>, premena na havrana, čarovná masť, premena na osla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prepad lúpežníkmi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v lúpežníckom brlohu – starena a dievča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pokus o útek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záchrana snúbencom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nový pán – pastier koní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muky od zvierat, pohoniča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tragédia v podobe smrti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nový pán – prenášač sýrskej bohyne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nebezpečenstvo od kuchára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EFF83885-41F8-029A-835D-D454676314D0}"/>
              </a:ext>
            </a:extLst>
          </p:cNvPr>
          <p:cNvSpPr txBox="1"/>
          <p:nvPr/>
        </p:nvSpPr>
        <p:spPr>
          <a:xfrm>
            <a:off x="6449953" y="2156311"/>
            <a:ext cx="5883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955591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ok 4" descr="Obrázok, na ktorom je cicavec, osol, somár, mula&#10;&#10;Automaticky generovaný popis">
            <a:extLst>
              <a:ext uri="{FF2B5EF4-FFF2-40B4-BE49-F238E27FC236}">
                <a16:creationId xmlns:a16="http://schemas.microsoft.com/office/drawing/2014/main" id="{B7842420-AE90-FFCD-B621-93C7EAB0B5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066" b="2184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98C4AB4-D236-C655-60F6-C95B5B2BE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" y="0"/>
            <a:ext cx="12191980" cy="2091338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FFFF"/>
                </a:solidFill>
              </a:rPr>
              <a:t>Obsahové porovnanie</a:t>
            </a:r>
            <a:br>
              <a:rPr lang="sk-SK" dirty="0">
                <a:solidFill>
                  <a:srgbClr val="FFFFFF"/>
                </a:solidFill>
              </a:rPr>
            </a:br>
            <a:r>
              <a:rPr lang="sk-SK" sz="4000" dirty="0" err="1">
                <a:solidFill>
                  <a:srgbClr val="FFFFFF"/>
                </a:solidFill>
              </a:rPr>
              <a:t>Lukianos</a:t>
            </a:r>
            <a:r>
              <a:rPr lang="sk-SK" sz="4000" dirty="0">
                <a:solidFill>
                  <a:srgbClr val="FFFFFF"/>
                </a:solidFill>
              </a:rPr>
              <a:t>: </a:t>
            </a:r>
            <a:r>
              <a:rPr lang="sk-SK" sz="4000" dirty="0" err="1">
                <a:solidFill>
                  <a:srgbClr val="FFFFFF"/>
                </a:solidFill>
              </a:rPr>
              <a:t>Lucius</a:t>
            </a:r>
            <a:r>
              <a:rPr lang="sk-SK" sz="4000" dirty="0">
                <a:solidFill>
                  <a:srgbClr val="FFFFFF"/>
                </a:solidFill>
              </a:rPr>
              <a:t> alebo začarovaný osol</a:t>
            </a:r>
            <a:br>
              <a:rPr lang="sk-SK" sz="4000" dirty="0">
                <a:solidFill>
                  <a:srgbClr val="FFFFFF"/>
                </a:solidFill>
              </a:rPr>
            </a:br>
            <a:r>
              <a:rPr lang="sk-SK" sz="4000" dirty="0" err="1">
                <a:solidFill>
                  <a:srgbClr val="FFFFFF"/>
                </a:solidFill>
              </a:rPr>
              <a:t>Apuleius</a:t>
            </a:r>
            <a:r>
              <a:rPr lang="sk-SK" sz="4000" dirty="0">
                <a:solidFill>
                  <a:srgbClr val="FFFFFF"/>
                </a:solidFill>
              </a:rPr>
              <a:t>: Premeny čiže zlatý somár</a:t>
            </a:r>
          </a:p>
        </p:txBody>
      </p:sp>
      <p:pic>
        <p:nvPicPr>
          <p:cNvPr id="13" name="Obrázok 12">
            <a:extLst>
              <a:ext uri="{FF2B5EF4-FFF2-40B4-BE49-F238E27FC236}">
                <a16:creationId xmlns:a16="http://schemas.microsoft.com/office/drawing/2014/main" id="{D9D373D9-EAC2-6E35-99D0-B58DACF21CD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3083442" y="1462111"/>
            <a:ext cx="6025116" cy="6025116"/>
          </a:xfrm>
          <a:prstGeom prst="rect">
            <a:avLst/>
          </a:prstGeom>
        </p:spPr>
      </p:pic>
      <p:sp>
        <p:nvSpPr>
          <p:cNvPr id="3" name="BlokTextu 2">
            <a:extLst>
              <a:ext uri="{FF2B5EF4-FFF2-40B4-BE49-F238E27FC236}">
                <a16:creationId xmlns:a16="http://schemas.microsoft.com/office/drawing/2014/main" id="{F65CDDA4-C03B-26A3-96FD-23A55197A91A}"/>
              </a:ext>
            </a:extLst>
          </p:cNvPr>
          <p:cNvSpPr txBox="1"/>
          <p:nvPr/>
        </p:nvSpPr>
        <p:spPr>
          <a:xfrm>
            <a:off x="-1" y="2036619"/>
            <a:ext cx="602511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nový pán - pekár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noví páni – záhradník, vojak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vyzradenie úkrytu – frazeologizmus „keď osol vykukne“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nový pán – kuchár, oslia hostina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atrakcia – „cvičený“ osol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noc s matrónou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„hra“ v divadle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ruža – premena na človeka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návšteva matróny, s ktorou strávil noc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odchod s bratom domov</a:t>
            </a:r>
          </a:p>
          <a:p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5498307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ok 4" descr="Obrázok, na ktorom je cicavec, osol, somár, mula&#10;&#10;Automaticky generovaný popis">
            <a:extLst>
              <a:ext uri="{FF2B5EF4-FFF2-40B4-BE49-F238E27FC236}">
                <a16:creationId xmlns:a16="http://schemas.microsoft.com/office/drawing/2014/main" id="{B7842420-AE90-FFCD-B621-93C7EAB0B5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066" b="2184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98C4AB4-D236-C655-60F6-C95B5B2BE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" y="0"/>
            <a:ext cx="12191980" cy="2091338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FFFF"/>
                </a:solidFill>
              </a:rPr>
              <a:t>Obsahové porovnanie</a:t>
            </a:r>
            <a:br>
              <a:rPr lang="sk-SK" dirty="0">
                <a:solidFill>
                  <a:srgbClr val="FFFFFF"/>
                </a:solidFill>
              </a:rPr>
            </a:br>
            <a:r>
              <a:rPr lang="sk-SK" sz="4000" dirty="0" err="1">
                <a:solidFill>
                  <a:srgbClr val="FFFFFF"/>
                </a:solidFill>
              </a:rPr>
              <a:t>Lukianos</a:t>
            </a:r>
            <a:r>
              <a:rPr lang="sk-SK" sz="4000" dirty="0">
                <a:solidFill>
                  <a:srgbClr val="FFFFFF"/>
                </a:solidFill>
              </a:rPr>
              <a:t>: </a:t>
            </a:r>
            <a:r>
              <a:rPr lang="sk-SK" sz="4000" dirty="0" err="1">
                <a:solidFill>
                  <a:srgbClr val="FFFFFF"/>
                </a:solidFill>
              </a:rPr>
              <a:t>Lucius</a:t>
            </a:r>
            <a:r>
              <a:rPr lang="sk-SK" sz="4000" dirty="0">
                <a:solidFill>
                  <a:srgbClr val="FFFFFF"/>
                </a:solidFill>
              </a:rPr>
              <a:t> alebo začarovaný osol</a:t>
            </a:r>
            <a:br>
              <a:rPr lang="sk-SK" sz="4000" dirty="0">
                <a:solidFill>
                  <a:srgbClr val="FFFFFF"/>
                </a:solidFill>
              </a:rPr>
            </a:br>
            <a:r>
              <a:rPr lang="sk-SK" sz="4000" dirty="0" err="1">
                <a:solidFill>
                  <a:srgbClr val="FFFFFF"/>
                </a:solidFill>
              </a:rPr>
              <a:t>Apuleius</a:t>
            </a:r>
            <a:r>
              <a:rPr lang="sk-SK" sz="4000" dirty="0">
                <a:solidFill>
                  <a:srgbClr val="FFFFFF"/>
                </a:solidFill>
              </a:rPr>
              <a:t>: Premeny čiže zlatý somár</a:t>
            </a:r>
          </a:p>
        </p:txBody>
      </p:sp>
      <p:pic>
        <p:nvPicPr>
          <p:cNvPr id="13" name="Obrázok 12">
            <a:extLst>
              <a:ext uri="{FF2B5EF4-FFF2-40B4-BE49-F238E27FC236}">
                <a16:creationId xmlns:a16="http://schemas.microsoft.com/office/drawing/2014/main" id="{D9D373D9-EAC2-6E35-99D0-B58DACF21CD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3083442" y="1462111"/>
            <a:ext cx="6025116" cy="6025116"/>
          </a:xfrm>
          <a:prstGeom prst="rect">
            <a:avLst/>
          </a:prstGeom>
        </p:spPr>
      </p:pic>
      <p:sp>
        <p:nvSpPr>
          <p:cNvPr id="3" name="BlokTextu 2">
            <a:extLst>
              <a:ext uri="{FF2B5EF4-FFF2-40B4-BE49-F238E27FC236}">
                <a16:creationId xmlns:a16="http://schemas.microsoft.com/office/drawing/2014/main" id="{F65CDDA4-C03B-26A3-96FD-23A55197A91A}"/>
              </a:ext>
            </a:extLst>
          </p:cNvPr>
          <p:cNvSpPr txBox="1"/>
          <p:nvPr/>
        </p:nvSpPr>
        <p:spPr>
          <a:xfrm>
            <a:off x="-1" y="2036619"/>
            <a:ext cx="602511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b="1" dirty="0" err="1"/>
              <a:t>Lucius</a:t>
            </a:r>
            <a:r>
              <a:rPr lang="sk-SK" sz="2400" b="1" dirty="0"/>
              <a:t>, </a:t>
            </a:r>
            <a:r>
              <a:rPr lang="sk-SK" sz="2400" dirty="0" err="1"/>
              <a:t>Tesália</a:t>
            </a:r>
            <a:r>
              <a:rPr lang="sk-SK" sz="2400" dirty="0"/>
              <a:t>, mesto </a:t>
            </a:r>
            <a:r>
              <a:rPr lang="sk-SK" sz="2400" dirty="0" err="1"/>
              <a:t>Hypata</a:t>
            </a:r>
            <a:r>
              <a:rPr lang="sk-SK" sz="2400" dirty="0"/>
              <a:t>, muž </a:t>
            </a:r>
            <a:r>
              <a:rPr lang="sk-SK" sz="2400" dirty="0" err="1"/>
              <a:t>Hipparchos</a:t>
            </a: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zvedavosť, slúžka </a:t>
            </a:r>
            <a:r>
              <a:rPr lang="sk-SK" sz="2400" dirty="0" err="1"/>
              <a:t>Palaistra</a:t>
            </a:r>
            <a:r>
              <a:rPr lang="sk-SK" sz="2400" dirty="0"/>
              <a:t>, premena na havrana, čarovná masť, premena na osla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prepad lúpežníkmi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v lúpežníckom brlohu – starena a dievča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pokus o útek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záchrana snúbencom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nový pán – pastier koní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muky od zvierat, pohoniča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tragédia v podobe smrti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nový pán – prenášač sýrskej bohyne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nebezpečenstvo od kuchára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EFF83885-41F8-029A-835D-D454676314D0}"/>
              </a:ext>
            </a:extLst>
          </p:cNvPr>
          <p:cNvSpPr txBox="1"/>
          <p:nvPr/>
        </p:nvSpPr>
        <p:spPr>
          <a:xfrm>
            <a:off x="6449953" y="2156311"/>
            <a:ext cx="588364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b="1" dirty="0" err="1"/>
              <a:t>Lucius</a:t>
            </a:r>
            <a:r>
              <a:rPr lang="sk-SK" sz="2400" b="1" dirty="0"/>
              <a:t>, </a:t>
            </a:r>
            <a:r>
              <a:rPr lang="sk-SK" sz="2400" dirty="0" err="1"/>
              <a:t>Tesália</a:t>
            </a:r>
            <a:r>
              <a:rPr lang="sk-SK" sz="2400" dirty="0"/>
              <a:t>, mesto </a:t>
            </a:r>
            <a:r>
              <a:rPr lang="sk-SK" sz="2400" dirty="0" err="1"/>
              <a:t>Hypata</a:t>
            </a:r>
            <a:r>
              <a:rPr lang="sk-SK" sz="2400" dirty="0"/>
              <a:t>, muž </a:t>
            </a:r>
            <a:r>
              <a:rPr lang="sk-SK" sz="2400" dirty="0" err="1"/>
              <a:t>Milon</a:t>
            </a: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zvedavosť, slúžka </a:t>
            </a:r>
            <a:r>
              <a:rPr lang="sk-SK" sz="2400" dirty="0" err="1"/>
              <a:t>Photida</a:t>
            </a:r>
            <a:r>
              <a:rPr lang="sk-SK" sz="2400" dirty="0"/>
              <a:t>, premena na sovu, čarovná masť, premena na osla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prepad lúpežníkmi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v skalnej jaskyni – starena a dievča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rozprávka na upokojenie – Amor a Psyché </a:t>
            </a:r>
            <a:r>
              <a:rPr lang="de-DE" sz="2400" dirty="0"/>
              <a:t>IV – VI. </a:t>
            </a:r>
            <a:r>
              <a:rPr lang="de-DE" sz="2400" dirty="0" err="1"/>
              <a:t>kniha</a:t>
            </a: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Pokus o útek, záchrana snúbencom ľsťou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nový pán – pastier koní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nový pán – kňaz sýrskej bohyne </a:t>
            </a:r>
            <a:r>
              <a:rPr lang="sk-SK" sz="2400" dirty="0" err="1"/>
              <a:t>Kybelé</a:t>
            </a: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Nebezpečenstvá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973743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ok 4" descr="Obrázok, na ktorom je cicavec, osol, somár, mula&#10;&#10;Automaticky generovaný popis">
            <a:extLst>
              <a:ext uri="{FF2B5EF4-FFF2-40B4-BE49-F238E27FC236}">
                <a16:creationId xmlns:a16="http://schemas.microsoft.com/office/drawing/2014/main" id="{B7842420-AE90-FFCD-B621-93C7EAB0B5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066" b="2184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98C4AB4-D236-C655-60F6-C95B5B2BE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" y="0"/>
            <a:ext cx="12191980" cy="2091338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FFFF"/>
                </a:solidFill>
              </a:rPr>
              <a:t>Obsahové porovnanie</a:t>
            </a:r>
            <a:br>
              <a:rPr lang="sk-SK" dirty="0">
                <a:solidFill>
                  <a:srgbClr val="FFFFFF"/>
                </a:solidFill>
              </a:rPr>
            </a:br>
            <a:r>
              <a:rPr lang="sk-SK" sz="4000" dirty="0" err="1">
                <a:solidFill>
                  <a:srgbClr val="FFFFFF"/>
                </a:solidFill>
              </a:rPr>
              <a:t>Lukianos</a:t>
            </a:r>
            <a:r>
              <a:rPr lang="sk-SK" sz="4000" dirty="0">
                <a:solidFill>
                  <a:srgbClr val="FFFFFF"/>
                </a:solidFill>
              </a:rPr>
              <a:t>: </a:t>
            </a:r>
            <a:r>
              <a:rPr lang="sk-SK" sz="4000" dirty="0" err="1">
                <a:solidFill>
                  <a:srgbClr val="FFFFFF"/>
                </a:solidFill>
              </a:rPr>
              <a:t>Lucius</a:t>
            </a:r>
            <a:r>
              <a:rPr lang="sk-SK" sz="4000" dirty="0">
                <a:solidFill>
                  <a:srgbClr val="FFFFFF"/>
                </a:solidFill>
              </a:rPr>
              <a:t> alebo začarovaný osol</a:t>
            </a:r>
            <a:br>
              <a:rPr lang="sk-SK" sz="4000" dirty="0">
                <a:solidFill>
                  <a:srgbClr val="FFFFFF"/>
                </a:solidFill>
              </a:rPr>
            </a:br>
            <a:r>
              <a:rPr lang="sk-SK" sz="4000" dirty="0" err="1">
                <a:solidFill>
                  <a:srgbClr val="FFFFFF"/>
                </a:solidFill>
              </a:rPr>
              <a:t>Apuleius</a:t>
            </a:r>
            <a:r>
              <a:rPr lang="sk-SK" sz="4000" dirty="0">
                <a:solidFill>
                  <a:srgbClr val="FFFFFF"/>
                </a:solidFill>
              </a:rPr>
              <a:t>: Premeny čiže zlatý somár</a:t>
            </a:r>
          </a:p>
        </p:txBody>
      </p:sp>
      <p:pic>
        <p:nvPicPr>
          <p:cNvPr id="13" name="Obrázok 12">
            <a:extLst>
              <a:ext uri="{FF2B5EF4-FFF2-40B4-BE49-F238E27FC236}">
                <a16:creationId xmlns:a16="http://schemas.microsoft.com/office/drawing/2014/main" id="{D9D373D9-EAC2-6E35-99D0-B58DACF21CD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</a:blip>
          <a:stretch>
            <a:fillRect/>
          </a:stretch>
        </p:blipFill>
        <p:spPr>
          <a:xfrm>
            <a:off x="3083442" y="1462111"/>
            <a:ext cx="6025116" cy="6025116"/>
          </a:xfrm>
          <a:prstGeom prst="rect">
            <a:avLst/>
          </a:prstGeom>
        </p:spPr>
      </p:pic>
      <p:sp>
        <p:nvSpPr>
          <p:cNvPr id="3" name="BlokTextu 2">
            <a:extLst>
              <a:ext uri="{FF2B5EF4-FFF2-40B4-BE49-F238E27FC236}">
                <a16:creationId xmlns:a16="http://schemas.microsoft.com/office/drawing/2014/main" id="{F65CDDA4-C03B-26A3-96FD-23A55197A91A}"/>
              </a:ext>
            </a:extLst>
          </p:cNvPr>
          <p:cNvSpPr txBox="1"/>
          <p:nvPr/>
        </p:nvSpPr>
        <p:spPr>
          <a:xfrm>
            <a:off x="-1" y="2036619"/>
            <a:ext cx="602511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nový pán - pekár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noví páni – záhradník, vojak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vyzradenie úkrytu – frazeologizmus „keď osol vykukne“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nový pán – kuchár, oslia hostina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atrakcia – „cvičený“ osol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noc s matrónou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„hra“ v divadle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ruža – premena na človeka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návšteva matróny, s ktorou strávil noc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odchod s bratom domov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EFF83885-41F8-029A-835D-D454676314D0}"/>
              </a:ext>
            </a:extLst>
          </p:cNvPr>
          <p:cNvSpPr txBox="1"/>
          <p:nvPr/>
        </p:nvSpPr>
        <p:spPr>
          <a:xfrm>
            <a:off x="6449953" y="2156311"/>
            <a:ext cx="58836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nový pán – mlynár, úmrtie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noví páni – záhradník, vojak</a:t>
            </a:r>
          </a:p>
          <a:p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nový pán – kuchár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atrakcia – „cvičený“ osol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útek z arény, počiatok XI. knihy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noc na pláži – zjavenie bohyne </a:t>
            </a:r>
            <a:r>
              <a:rPr lang="sk-SK" sz="2400" dirty="0" err="1"/>
              <a:t>Isidy</a:t>
            </a: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/>
              <a:t>slávnostná procesia – premena na človeka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400" dirty="0" err="1"/>
              <a:t>zasv</a:t>
            </a:r>
            <a:r>
              <a:rPr lang="de-DE" sz="2400" dirty="0" err="1"/>
              <a:t>ätenie</a:t>
            </a:r>
            <a:r>
              <a:rPr lang="de-DE" sz="2400" dirty="0"/>
              <a:t> do </a:t>
            </a:r>
            <a:r>
              <a:rPr lang="sk-SK" sz="2400" dirty="0" err="1"/>
              <a:t>mystérii</a:t>
            </a:r>
            <a:endParaRPr lang="sk-SK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438554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ok 4" descr="Obrázok, na ktorom je cicavec, osol, somár, mula&#10;&#10;Automaticky generovaný popis">
            <a:extLst>
              <a:ext uri="{FF2B5EF4-FFF2-40B4-BE49-F238E27FC236}">
                <a16:creationId xmlns:a16="http://schemas.microsoft.com/office/drawing/2014/main" id="{B7842420-AE90-FFCD-B621-93C7EAB0B5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066" b="2184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98C4AB4-D236-C655-60F6-C95B5B2BE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1980" cy="1592494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FFFF"/>
                </a:solidFill>
              </a:rPr>
              <a:t>Obsahové porovnanie</a:t>
            </a:r>
            <a:br>
              <a:rPr lang="sk-SK" dirty="0">
                <a:solidFill>
                  <a:srgbClr val="FFFFFF"/>
                </a:solidFill>
              </a:rPr>
            </a:br>
            <a:r>
              <a:rPr lang="sk-SK" sz="4000" dirty="0">
                <a:solidFill>
                  <a:srgbClr val="FFFFFF"/>
                </a:solidFill>
              </a:rPr>
              <a:t>Podobnosť?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A20FD98B-9A22-CC76-C6CC-31CA80038514}"/>
              </a:ext>
            </a:extLst>
          </p:cNvPr>
          <p:cNvSpPr txBox="1"/>
          <p:nvPr/>
        </p:nvSpPr>
        <p:spPr>
          <a:xfrm>
            <a:off x="92466" y="1676908"/>
            <a:ext cx="1018169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500" dirty="0"/>
              <a:t>Rovnaké východiskové dielo: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500" dirty="0" err="1"/>
              <a:t>Lúkios</a:t>
            </a:r>
            <a:r>
              <a:rPr lang="sk-SK" sz="2500" dirty="0"/>
              <a:t> z </a:t>
            </a:r>
            <a:r>
              <a:rPr lang="sk-SK" sz="2500" dirty="0" err="1"/>
              <a:t>Pater</a:t>
            </a:r>
            <a:r>
              <a:rPr lang="sk-SK" sz="2500" dirty="0"/>
              <a:t> (</a:t>
            </a:r>
            <a:r>
              <a:rPr lang="el-GR" sz="2500" dirty="0"/>
              <a:t>Λούκιος</a:t>
            </a:r>
            <a:r>
              <a:rPr lang="sk-SK" sz="2500" dirty="0"/>
              <a:t>), 2. </a:t>
            </a:r>
            <a:r>
              <a:rPr lang="sk-SK" sz="2500" dirty="0" err="1"/>
              <a:t>st</a:t>
            </a:r>
            <a:r>
              <a:rPr lang="sk-SK" sz="2500" dirty="0"/>
              <a:t> n. l.?		Patriarcha </a:t>
            </a:r>
            <a:r>
              <a:rPr lang="sk-SK" sz="2500" dirty="0" err="1"/>
              <a:t>Fótios</a:t>
            </a:r>
            <a:r>
              <a:rPr lang="sk-SK" sz="2500" dirty="0"/>
              <a:t> (9. st.)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500" dirty="0"/>
              <a:t>Premeny (</a:t>
            </a:r>
            <a:r>
              <a:rPr lang="el-GR" sz="2500" dirty="0"/>
              <a:t>Μεταμορφώσεις</a:t>
            </a:r>
            <a:r>
              <a:rPr lang="sk-SK" sz="25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sk-SK" sz="25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500" dirty="0"/>
              <a:t>neistá teória – </a:t>
            </a:r>
            <a:r>
              <a:rPr lang="sk-SK" sz="2500" dirty="0" err="1"/>
              <a:t>Stiebitz</a:t>
            </a:r>
            <a:r>
              <a:rPr lang="sk-SK" sz="2500" dirty="0"/>
              <a:t> (1940), </a:t>
            </a:r>
            <a:r>
              <a:rPr lang="sk-SK" sz="2500" dirty="0" err="1"/>
              <a:t>Špaňár</a:t>
            </a:r>
            <a:r>
              <a:rPr lang="sk-SK" sz="2500" dirty="0"/>
              <a:t> (1962), </a:t>
            </a:r>
            <a:r>
              <a:rPr lang="sk-SK" sz="2500" dirty="0" err="1"/>
              <a:t>Canfora</a:t>
            </a:r>
            <a:r>
              <a:rPr lang="sk-SK" sz="2500" dirty="0"/>
              <a:t>, </a:t>
            </a:r>
            <a:r>
              <a:rPr lang="sk-SK" sz="2500" dirty="0" err="1"/>
              <a:t>Conte</a:t>
            </a:r>
            <a:endParaRPr lang="sk-SK" sz="2500" dirty="0"/>
          </a:p>
          <a:p>
            <a:pPr lvl="1"/>
            <a:endParaRPr lang="sk-SK" sz="2500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F0837028-3982-B110-61C3-4232FBBC32C7}"/>
              </a:ext>
            </a:extLst>
          </p:cNvPr>
          <p:cNvSpPr txBox="1"/>
          <p:nvPr/>
        </p:nvSpPr>
        <p:spPr>
          <a:xfrm>
            <a:off x="92466" y="3812221"/>
            <a:ext cx="101816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500" dirty="0" err="1"/>
              <a:t>Apuleius</a:t>
            </a:r>
            <a:endParaRPr lang="sk-SK" sz="2500" u="sng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500" u="sng" dirty="0"/>
              <a:t>nová čitateľská roviny</a:t>
            </a:r>
            <a:r>
              <a:rPr lang="sk-SK" sz="2500" dirty="0"/>
              <a:t> – náboženská, satirická,...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500" dirty="0"/>
              <a:t>XI. kniha, Amor a Psyché.</a:t>
            </a:r>
            <a:endParaRPr lang="sk-SK" sz="2500" u="sng" dirty="0"/>
          </a:p>
          <a:p>
            <a:pPr lvl="1"/>
            <a:endParaRPr lang="sk-SK" sz="2500" dirty="0"/>
          </a:p>
        </p:txBody>
      </p:sp>
    </p:spTree>
    <p:extLst>
      <p:ext uri="{BB962C8B-B14F-4D97-AF65-F5344CB8AC3E}">
        <p14:creationId xmlns:p14="http://schemas.microsoft.com/office/powerpoint/2010/main" val="3100835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ok 4" descr="Obrázok, na ktorom je cicavec, osol, somár, mula&#10;&#10;Automaticky generovaný popis">
            <a:extLst>
              <a:ext uri="{FF2B5EF4-FFF2-40B4-BE49-F238E27FC236}">
                <a16:creationId xmlns:a16="http://schemas.microsoft.com/office/drawing/2014/main" id="{B7842420-AE90-FFCD-B621-93C7EAB0B5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066" b="2184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98C4AB4-D236-C655-60F6-C95B5B2BEF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2193"/>
            <a:ext cx="12191980" cy="5465852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FFFF"/>
                </a:solidFill>
              </a:rPr>
              <a:t>Informačné zdroje</a:t>
            </a:r>
            <a:br>
              <a:rPr lang="sk-SK" dirty="0">
                <a:solidFill>
                  <a:srgbClr val="FFFFFF"/>
                </a:solidFill>
              </a:rPr>
            </a:br>
            <a:r>
              <a:rPr lang="sk-SK" sz="2000" dirty="0">
                <a:solidFill>
                  <a:srgbClr val="FFFFFF"/>
                </a:solidFill>
              </a:rPr>
              <a:t>https://www.dkfindout.com/uk/animals-and-nature/horses/african-wild-ass/</a:t>
            </a:r>
            <a:br>
              <a:rPr lang="sk-SK" sz="2000" dirty="0">
                <a:solidFill>
                  <a:srgbClr val="FFFFFF"/>
                </a:solidFill>
              </a:rPr>
            </a:br>
            <a:r>
              <a:rPr lang="sk-SK" sz="2000" dirty="0">
                <a:solidFill>
                  <a:srgbClr val="FFFFFF"/>
                </a:solidFill>
              </a:rPr>
              <a:t>https://www.flaticon.com/free-icon/down-arrow_2931528</a:t>
            </a:r>
            <a:br>
              <a:rPr lang="sk-SK" sz="2000" dirty="0">
                <a:solidFill>
                  <a:srgbClr val="FFFFFF"/>
                </a:solidFill>
              </a:rPr>
            </a:br>
            <a:r>
              <a:rPr lang="sk-SK" sz="2000" dirty="0">
                <a:solidFill>
                  <a:srgbClr val="FFFFFF"/>
                </a:solidFill>
              </a:rPr>
              <a:t>https://maps.google.com/ </a:t>
            </a:r>
            <a:br>
              <a:rPr lang="sk-SK" sz="2000" dirty="0">
                <a:solidFill>
                  <a:srgbClr val="FFFFFF"/>
                </a:solidFill>
              </a:rPr>
            </a:br>
            <a:r>
              <a:rPr lang="sk-SK" sz="2000" dirty="0">
                <a:solidFill>
                  <a:srgbClr val="FFFFFF"/>
                </a:solidFill>
              </a:rPr>
              <a:t>LÚKIANOS. Rozhovory bohov a iné satirické prózy. </a:t>
            </a:r>
            <a:r>
              <a:rPr lang="sk-SK" sz="2000" dirty="0" err="1">
                <a:solidFill>
                  <a:srgbClr val="FFFFFF"/>
                </a:solidFill>
              </a:rPr>
              <a:t>Přeložil</a:t>
            </a:r>
            <a:r>
              <a:rPr lang="sk-SK" sz="2000" dirty="0">
                <a:solidFill>
                  <a:srgbClr val="FFFFFF"/>
                </a:solidFill>
              </a:rPr>
              <a:t> Július ŠPAŇÁR, ilustroval Viera HLOŽNÍKOVÁ. Svetoví klasici (Slovenské vydavateľstvo krásnej literatúry). Bratislava: Slovenské vydavateľstvo krásnej literatúry, 1962.</a:t>
            </a:r>
            <a:br>
              <a:rPr lang="sk-SK" sz="2000" dirty="0">
                <a:solidFill>
                  <a:srgbClr val="FFFFFF"/>
                </a:solidFill>
              </a:rPr>
            </a:br>
            <a:r>
              <a:rPr lang="sk-SK" sz="2000" dirty="0">
                <a:solidFill>
                  <a:srgbClr val="FFFFFF"/>
                </a:solidFill>
              </a:rPr>
              <a:t>STIEBITZ, Ferdinand. Stručné </a:t>
            </a:r>
            <a:r>
              <a:rPr lang="sk-SK" sz="2000" dirty="0" err="1">
                <a:solidFill>
                  <a:srgbClr val="FFFFFF"/>
                </a:solidFill>
              </a:rPr>
              <a:t>dějiny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řecké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literatury</a:t>
            </a:r>
            <a:r>
              <a:rPr lang="sk-SK" sz="2000" dirty="0">
                <a:solidFill>
                  <a:srgbClr val="FFFFFF"/>
                </a:solidFill>
              </a:rPr>
              <a:t> pro </a:t>
            </a:r>
            <a:r>
              <a:rPr lang="sk-SK" sz="2000" dirty="0" err="1">
                <a:solidFill>
                  <a:srgbClr val="FFFFFF"/>
                </a:solidFill>
              </a:rPr>
              <a:t>střední</a:t>
            </a:r>
            <a:r>
              <a:rPr lang="sk-SK" sz="2000" dirty="0">
                <a:solidFill>
                  <a:srgbClr val="FFFFFF"/>
                </a:solidFill>
              </a:rPr>
              <a:t> školy. V </a:t>
            </a:r>
            <a:r>
              <a:rPr lang="sk-SK" sz="2000" dirty="0" err="1">
                <a:solidFill>
                  <a:srgbClr val="FFFFFF"/>
                </a:solidFill>
              </a:rPr>
              <a:t>Praze</a:t>
            </a:r>
            <a:r>
              <a:rPr lang="sk-SK" sz="2000" dirty="0">
                <a:solidFill>
                  <a:srgbClr val="FFFFFF"/>
                </a:solidFill>
              </a:rPr>
              <a:t>: Jednota českých </a:t>
            </a:r>
            <a:r>
              <a:rPr lang="sk-SK" sz="2000" dirty="0" err="1">
                <a:solidFill>
                  <a:srgbClr val="FFFFFF"/>
                </a:solidFill>
              </a:rPr>
              <a:t>filologů</a:t>
            </a:r>
            <a:r>
              <a:rPr lang="sk-SK" sz="2000" dirty="0">
                <a:solidFill>
                  <a:srgbClr val="FFFFFF"/>
                </a:solidFill>
              </a:rPr>
              <a:t>, 1936.</a:t>
            </a:r>
            <a:br>
              <a:rPr lang="sk-SK" sz="2000" dirty="0">
                <a:solidFill>
                  <a:srgbClr val="FFFFFF"/>
                </a:solidFill>
              </a:rPr>
            </a:br>
            <a:r>
              <a:rPr lang="sk-SK" sz="2000" dirty="0">
                <a:solidFill>
                  <a:srgbClr val="FFFFFF"/>
                </a:solidFill>
              </a:rPr>
              <a:t>STIEBITZ, Ferdinand. Stručné </a:t>
            </a:r>
            <a:r>
              <a:rPr lang="sk-SK" sz="2000" dirty="0" err="1">
                <a:solidFill>
                  <a:srgbClr val="FFFFFF"/>
                </a:solidFill>
              </a:rPr>
              <a:t>dějiny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římské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literatury</a:t>
            </a:r>
            <a:r>
              <a:rPr lang="sk-SK" sz="2000" dirty="0">
                <a:solidFill>
                  <a:srgbClr val="FFFFFF"/>
                </a:solidFill>
              </a:rPr>
              <a:t> pro </a:t>
            </a:r>
            <a:r>
              <a:rPr lang="sk-SK" sz="2000" dirty="0" err="1">
                <a:solidFill>
                  <a:srgbClr val="FFFFFF"/>
                </a:solidFill>
              </a:rPr>
              <a:t>střední</a:t>
            </a:r>
            <a:r>
              <a:rPr lang="sk-SK" sz="2000" dirty="0">
                <a:solidFill>
                  <a:srgbClr val="FFFFFF"/>
                </a:solidFill>
              </a:rPr>
              <a:t> školy. V </a:t>
            </a:r>
            <a:r>
              <a:rPr lang="sk-SK" sz="2000" dirty="0" err="1">
                <a:solidFill>
                  <a:srgbClr val="FFFFFF"/>
                </a:solidFill>
              </a:rPr>
              <a:t>Praze</a:t>
            </a:r>
            <a:r>
              <a:rPr lang="sk-SK" sz="2000" dirty="0">
                <a:solidFill>
                  <a:srgbClr val="FFFFFF"/>
                </a:solidFill>
              </a:rPr>
              <a:t>: Jednota českých </a:t>
            </a:r>
            <a:r>
              <a:rPr lang="sk-SK" sz="2000" dirty="0" err="1">
                <a:solidFill>
                  <a:srgbClr val="FFFFFF"/>
                </a:solidFill>
              </a:rPr>
              <a:t>filologů</a:t>
            </a:r>
            <a:r>
              <a:rPr lang="sk-SK" sz="2000" dirty="0">
                <a:solidFill>
                  <a:srgbClr val="FFFFFF"/>
                </a:solidFill>
              </a:rPr>
              <a:t>, 1938.</a:t>
            </a:r>
            <a:br>
              <a:rPr lang="sk-SK" sz="2000" dirty="0">
                <a:solidFill>
                  <a:srgbClr val="FFFFFF"/>
                </a:solidFill>
              </a:rPr>
            </a:br>
            <a:r>
              <a:rPr lang="sk-SK" sz="2000" dirty="0">
                <a:solidFill>
                  <a:srgbClr val="FFFFFF"/>
                </a:solidFill>
              </a:rPr>
              <a:t>CANFORA, </a:t>
            </a:r>
            <a:r>
              <a:rPr lang="sk-SK" sz="2000" dirty="0" err="1">
                <a:solidFill>
                  <a:srgbClr val="FFFFFF"/>
                </a:solidFill>
              </a:rPr>
              <a:t>Luciano</a:t>
            </a:r>
            <a:r>
              <a:rPr lang="sk-SK" sz="2000" dirty="0">
                <a:solidFill>
                  <a:srgbClr val="FFFFFF"/>
                </a:solidFill>
              </a:rPr>
              <a:t>. </a:t>
            </a:r>
            <a:r>
              <a:rPr lang="sk-SK" sz="2000" dirty="0" err="1">
                <a:solidFill>
                  <a:srgbClr val="FFFFFF"/>
                </a:solidFill>
              </a:rPr>
              <a:t>Dějiny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řecké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literatury</a:t>
            </a:r>
            <a:r>
              <a:rPr lang="sk-SK" sz="2000" dirty="0">
                <a:solidFill>
                  <a:srgbClr val="FFFFFF"/>
                </a:solidFill>
              </a:rPr>
              <a:t>. 3., rev. a </a:t>
            </a:r>
            <a:r>
              <a:rPr lang="sk-SK" sz="2000" dirty="0" err="1">
                <a:solidFill>
                  <a:srgbClr val="FFFFFF"/>
                </a:solidFill>
              </a:rPr>
              <a:t>dopl</a:t>
            </a:r>
            <a:r>
              <a:rPr lang="sk-SK" sz="2000" dirty="0">
                <a:solidFill>
                  <a:srgbClr val="FFFFFF"/>
                </a:solidFill>
              </a:rPr>
              <a:t>. vyd. </a:t>
            </a:r>
            <a:r>
              <a:rPr lang="sk-SK" sz="2000" dirty="0" err="1">
                <a:solidFill>
                  <a:srgbClr val="FFFFFF"/>
                </a:solidFill>
              </a:rPr>
              <a:t>Přeložil</a:t>
            </a:r>
            <a:r>
              <a:rPr lang="sk-SK" sz="2000" dirty="0">
                <a:solidFill>
                  <a:srgbClr val="FFFFFF"/>
                </a:solidFill>
              </a:rPr>
              <a:t> Dagmar BARTOŇKOVÁ. Praha: KLP, 2009. ISBN 978-80-86791-71-5.</a:t>
            </a:r>
            <a:br>
              <a:rPr lang="sk-SK" sz="2000" dirty="0">
                <a:solidFill>
                  <a:srgbClr val="FFFFFF"/>
                </a:solidFill>
              </a:rPr>
            </a:br>
            <a:r>
              <a:rPr lang="sk-SK" sz="2000" dirty="0">
                <a:solidFill>
                  <a:srgbClr val="FFFFFF"/>
                </a:solidFill>
              </a:rPr>
              <a:t>CONTE, </a:t>
            </a:r>
            <a:r>
              <a:rPr lang="sk-SK" sz="2000" dirty="0" err="1">
                <a:solidFill>
                  <a:srgbClr val="FFFFFF"/>
                </a:solidFill>
              </a:rPr>
              <a:t>Gian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Biagio</a:t>
            </a:r>
            <a:r>
              <a:rPr lang="sk-SK" sz="2000" dirty="0">
                <a:solidFill>
                  <a:srgbClr val="FFFFFF"/>
                </a:solidFill>
              </a:rPr>
              <a:t>. </a:t>
            </a:r>
            <a:r>
              <a:rPr lang="sk-SK" sz="2000" dirty="0" err="1">
                <a:solidFill>
                  <a:srgbClr val="FFFFFF"/>
                </a:solidFill>
              </a:rPr>
              <a:t>Dějiny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římské</a:t>
            </a:r>
            <a:r>
              <a:rPr lang="sk-SK" sz="2000" dirty="0">
                <a:solidFill>
                  <a:srgbClr val="FFFFFF"/>
                </a:solidFill>
              </a:rPr>
              <a:t> </a:t>
            </a:r>
            <a:r>
              <a:rPr lang="sk-SK" sz="2000" dirty="0" err="1">
                <a:solidFill>
                  <a:srgbClr val="FFFFFF"/>
                </a:solidFill>
              </a:rPr>
              <a:t>literatury</a:t>
            </a:r>
            <a:r>
              <a:rPr lang="sk-SK" sz="2000" dirty="0">
                <a:solidFill>
                  <a:srgbClr val="FFFFFF"/>
                </a:solidFill>
              </a:rPr>
              <a:t>. 2., rev. a </a:t>
            </a:r>
            <a:r>
              <a:rPr lang="sk-SK" sz="2000" dirty="0" err="1">
                <a:solidFill>
                  <a:srgbClr val="FFFFFF"/>
                </a:solidFill>
              </a:rPr>
              <a:t>dopl</a:t>
            </a:r>
            <a:r>
              <a:rPr lang="sk-SK" sz="2000" dirty="0">
                <a:solidFill>
                  <a:srgbClr val="FFFFFF"/>
                </a:solidFill>
              </a:rPr>
              <a:t>. vyd. </a:t>
            </a:r>
            <a:r>
              <a:rPr lang="sk-SK" sz="2000" dirty="0" err="1">
                <a:solidFill>
                  <a:srgbClr val="FFFFFF"/>
                </a:solidFill>
              </a:rPr>
              <a:t>Přeložil</a:t>
            </a:r>
            <a:r>
              <a:rPr lang="sk-SK" sz="2000" dirty="0">
                <a:solidFill>
                  <a:srgbClr val="FFFFFF"/>
                </a:solidFill>
              </a:rPr>
              <a:t> Dagmar BARTOŇKOVÁ. Praha: KLP, 2008. ISBN 978-80-86791-57-9.</a:t>
            </a:r>
            <a:br>
              <a:rPr lang="sk-SK" sz="2000" dirty="0">
                <a:solidFill>
                  <a:srgbClr val="FFFFFF"/>
                </a:solidFill>
              </a:rPr>
            </a:br>
            <a:br>
              <a:rPr lang="sk-SK" sz="2400" dirty="0">
                <a:solidFill>
                  <a:srgbClr val="FFFFFF"/>
                </a:solidFill>
              </a:rPr>
            </a:br>
            <a:endParaRPr lang="sk-SK" sz="2400" dirty="0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0EA61C-753F-59B5-AD1D-6A1A0B495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51504" y="5759605"/>
            <a:ext cx="3640476" cy="1098395"/>
          </a:xfrm>
        </p:spPr>
        <p:txBody>
          <a:bodyPr>
            <a:normAutofit/>
          </a:bodyPr>
          <a:lstStyle/>
          <a:p>
            <a:endParaRPr lang="sk-SK" sz="2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672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827</Words>
  <Application>Microsoft Office PowerPoint</Application>
  <PresentationFormat>Širokouhlá</PresentationFormat>
  <Paragraphs>103</Paragraphs>
  <Slides>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Motív Office</vt:lpstr>
      <vt:lpstr>Obsahové porovnanie Lukianos: Lucius alebo začarovaný osol Apuleius: Premeny čiže zlatý somár</vt:lpstr>
      <vt:lpstr>Lukianos: Lucius alebo začarovaný osol</vt:lpstr>
      <vt:lpstr>Apuleius: Premeny čiže zlatý somár</vt:lpstr>
      <vt:lpstr>Obsahové porovnanie Lukianos: Lucius alebo začarovaný osol Apuleius: Premeny čiže zlatý somár</vt:lpstr>
      <vt:lpstr>Obsahové porovnanie Lukianos: Lucius alebo začarovaný osol Apuleius: Premeny čiže zlatý somár</vt:lpstr>
      <vt:lpstr>Obsahové porovnanie Lukianos: Lucius alebo začarovaný osol Apuleius: Premeny čiže zlatý somár</vt:lpstr>
      <vt:lpstr>Obsahové porovnanie Lukianos: Lucius alebo začarovaný osol Apuleius: Premeny čiže zlatý somár</vt:lpstr>
      <vt:lpstr>Obsahové porovnanie Podobnosť?</vt:lpstr>
      <vt:lpstr>Informačné zdroje https://www.dkfindout.com/uk/animals-and-nature/horses/african-wild-ass/ https://www.flaticon.com/free-icon/down-arrow_2931528 https://maps.google.com/  LÚKIANOS. Rozhovory bohov a iné satirické prózy. Přeložil Július ŠPAŇÁR, ilustroval Viera HLOŽNÍKOVÁ. Svetoví klasici (Slovenské vydavateľstvo krásnej literatúry). Bratislava: Slovenské vydavateľstvo krásnej literatúry, 1962. STIEBITZ, Ferdinand. Stručné dějiny řecké literatury pro střední školy. V Praze: Jednota českých filologů, 1936. STIEBITZ, Ferdinand. Stručné dějiny římské literatury pro střední školy. V Praze: Jednota českých filologů, 1938. CANFORA, Luciano. Dějiny řecké literatury. 3., rev. a dopl. vyd. Přeložil Dagmar BARTOŇKOVÁ. Praha: KLP, 2009. ISBN 978-80-86791-71-5. CONTE, Gian Biagio. Dějiny římské literatury. 2., rev. a dopl. vyd. Přeložil Dagmar BARTOŇKOVÁ. Praha: KLP, 2008. ISBN 978-80-86791-57-9.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Obsahové porovnanie Lukianos: Lucius alebo začarovaný osol Apuleius: Premeny čiže zlatý somár</dc:title>
  <dc:creator>Jakeš Richard, Bc.</dc:creator>
  <cp:lastModifiedBy>Jakeš Richard, Bc.</cp:lastModifiedBy>
  <cp:revision>231</cp:revision>
  <dcterms:created xsi:type="dcterms:W3CDTF">2023-11-15T13:20:18Z</dcterms:created>
  <dcterms:modified xsi:type="dcterms:W3CDTF">2023-11-19T10:58:30Z</dcterms:modified>
</cp:coreProperties>
</file>