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8" r:id="rId15"/>
    <p:sldId id="288" r:id="rId16"/>
    <p:sldId id="289" r:id="rId17"/>
    <p:sldId id="290" r:id="rId18"/>
    <p:sldId id="269" r:id="rId19"/>
    <p:sldId id="270" r:id="rId20"/>
    <p:sldId id="279" r:id="rId21"/>
    <p:sldId id="276" r:id="rId22"/>
    <p:sldId id="271" r:id="rId23"/>
    <p:sldId id="273" r:id="rId24"/>
    <p:sldId id="275" r:id="rId25"/>
    <p:sldId id="274" r:id="rId26"/>
    <p:sldId id="277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  <a:endParaRPr lang="cs-CZ" smtClean="0"/>
          </a:p>
          <a:p>
            <a:pPr lvl="1"/>
            <a:r>
              <a:rPr lang="cs-CZ" smtClean="0"/>
              <a:t>Druhá úroveň</a:t>
            </a:r>
            <a:endParaRPr lang="cs-CZ" smtClean="0"/>
          </a:p>
          <a:p>
            <a:pPr lvl="2"/>
            <a:r>
              <a:rPr lang="cs-CZ" smtClean="0"/>
              <a:t>Třetí úroveň</a:t>
            </a:r>
            <a:endParaRPr lang="cs-CZ" smtClean="0"/>
          </a:p>
          <a:p>
            <a:pPr lvl="3"/>
            <a:r>
              <a:rPr lang="cs-CZ" smtClean="0"/>
              <a:t>Čtvrtá úroveň</a:t>
            </a:r>
            <a:endParaRPr lang="cs-CZ" smtClean="0"/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  <a:endParaRPr lang="cs-CZ" smtClean="0"/>
          </a:p>
          <a:p>
            <a:pPr lvl="1"/>
            <a:r>
              <a:rPr lang="cs-CZ" smtClean="0"/>
              <a:t>Druhá úroveň</a:t>
            </a:r>
            <a:endParaRPr lang="cs-CZ" smtClean="0"/>
          </a:p>
          <a:p>
            <a:pPr lvl="2"/>
            <a:r>
              <a:rPr lang="cs-CZ" smtClean="0"/>
              <a:t>Třetí úroveň</a:t>
            </a:r>
            <a:endParaRPr lang="cs-CZ" smtClean="0"/>
          </a:p>
          <a:p>
            <a:pPr lvl="3"/>
            <a:r>
              <a:rPr lang="cs-CZ" smtClean="0"/>
              <a:t>Čtvrtá úroveň</a:t>
            </a:r>
            <a:endParaRPr lang="cs-CZ" smtClean="0"/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  <a:endParaRPr lang="cs-CZ" smtClean="0"/>
          </a:p>
          <a:p>
            <a:pPr lvl="1"/>
            <a:r>
              <a:rPr lang="cs-CZ" smtClean="0"/>
              <a:t>Druhá úroveň</a:t>
            </a:r>
            <a:endParaRPr lang="cs-CZ" smtClean="0"/>
          </a:p>
          <a:p>
            <a:pPr lvl="2"/>
            <a:r>
              <a:rPr lang="cs-CZ" smtClean="0"/>
              <a:t>Třetí úroveň</a:t>
            </a:r>
            <a:endParaRPr lang="cs-CZ" smtClean="0"/>
          </a:p>
          <a:p>
            <a:pPr lvl="3"/>
            <a:r>
              <a:rPr lang="cs-CZ" smtClean="0"/>
              <a:t>Čtvrtá úroveň</a:t>
            </a:r>
            <a:endParaRPr lang="cs-CZ" smtClean="0"/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  <a:endParaRPr lang="cs-CZ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  <a:endParaRPr lang="cs-CZ" smtClean="0"/>
          </a:p>
          <a:p>
            <a:pPr lvl="1"/>
            <a:r>
              <a:rPr lang="cs-CZ" smtClean="0"/>
              <a:t>Druhá úroveň</a:t>
            </a:r>
            <a:endParaRPr lang="cs-CZ" smtClean="0"/>
          </a:p>
          <a:p>
            <a:pPr lvl="2"/>
            <a:r>
              <a:rPr lang="cs-CZ" smtClean="0"/>
              <a:t>Třetí úroveň</a:t>
            </a:r>
            <a:endParaRPr lang="cs-CZ" smtClean="0"/>
          </a:p>
          <a:p>
            <a:pPr lvl="3"/>
            <a:r>
              <a:rPr lang="cs-CZ" smtClean="0"/>
              <a:t>Čtvrtá úroveň</a:t>
            </a:r>
            <a:endParaRPr lang="cs-CZ" smtClean="0"/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  <a:endParaRPr lang="cs-CZ" smtClean="0"/>
          </a:p>
          <a:p>
            <a:pPr lvl="1"/>
            <a:r>
              <a:rPr lang="cs-CZ" smtClean="0"/>
              <a:t>Druhá úroveň</a:t>
            </a:r>
            <a:endParaRPr lang="cs-CZ" smtClean="0"/>
          </a:p>
          <a:p>
            <a:pPr lvl="2"/>
            <a:r>
              <a:rPr lang="cs-CZ" smtClean="0"/>
              <a:t>Třetí úroveň</a:t>
            </a:r>
            <a:endParaRPr lang="cs-CZ" smtClean="0"/>
          </a:p>
          <a:p>
            <a:pPr lvl="3"/>
            <a:r>
              <a:rPr lang="cs-CZ" smtClean="0"/>
              <a:t>Čtvrtá úroveň</a:t>
            </a:r>
            <a:endParaRPr lang="cs-CZ" smtClean="0"/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  <a:endParaRPr lang="cs-CZ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  <a:endParaRPr lang="cs-CZ" smtClean="0"/>
          </a:p>
          <a:p>
            <a:pPr lvl="1"/>
            <a:r>
              <a:rPr lang="cs-CZ" smtClean="0"/>
              <a:t>Druhá úroveň</a:t>
            </a:r>
            <a:endParaRPr lang="cs-CZ" smtClean="0"/>
          </a:p>
          <a:p>
            <a:pPr lvl="2"/>
            <a:r>
              <a:rPr lang="cs-CZ" smtClean="0"/>
              <a:t>Třetí úroveň</a:t>
            </a:r>
            <a:endParaRPr lang="cs-CZ" smtClean="0"/>
          </a:p>
          <a:p>
            <a:pPr lvl="3"/>
            <a:r>
              <a:rPr lang="cs-CZ" smtClean="0"/>
              <a:t>Čtvrtá úroveň</a:t>
            </a:r>
            <a:endParaRPr lang="cs-CZ" smtClean="0"/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  <a:endParaRPr lang="cs-CZ" smtClean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  <a:endParaRPr lang="cs-CZ" smtClean="0"/>
          </a:p>
          <a:p>
            <a:pPr lvl="1"/>
            <a:r>
              <a:rPr lang="cs-CZ" smtClean="0"/>
              <a:t>Druhá úroveň</a:t>
            </a:r>
            <a:endParaRPr lang="cs-CZ" smtClean="0"/>
          </a:p>
          <a:p>
            <a:pPr lvl="2"/>
            <a:r>
              <a:rPr lang="cs-CZ" smtClean="0"/>
              <a:t>Třetí úroveň</a:t>
            </a:r>
            <a:endParaRPr lang="cs-CZ" smtClean="0"/>
          </a:p>
          <a:p>
            <a:pPr lvl="3"/>
            <a:r>
              <a:rPr lang="cs-CZ" smtClean="0"/>
              <a:t>Čtvrtá úroveň</a:t>
            </a:r>
            <a:endParaRPr lang="cs-CZ" smtClean="0"/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  <a:endParaRPr lang="cs-CZ" smtClean="0"/>
          </a:p>
          <a:p>
            <a:pPr lvl="1"/>
            <a:r>
              <a:rPr lang="cs-CZ" smtClean="0"/>
              <a:t>Druhá úroveň</a:t>
            </a:r>
            <a:endParaRPr lang="cs-CZ" smtClean="0"/>
          </a:p>
          <a:p>
            <a:pPr lvl="2"/>
            <a:r>
              <a:rPr lang="cs-CZ" smtClean="0"/>
              <a:t>Třetí úroveň</a:t>
            </a:r>
            <a:endParaRPr lang="cs-CZ" smtClean="0"/>
          </a:p>
          <a:p>
            <a:pPr lvl="3"/>
            <a:r>
              <a:rPr lang="cs-CZ" smtClean="0"/>
              <a:t>Čtvrtá úroveň</a:t>
            </a:r>
            <a:endParaRPr lang="cs-CZ" smtClean="0"/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  <a:endParaRPr lang="cs-CZ" smtClean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  <a:endParaRPr lang="cs-CZ" smtClean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  <a:endParaRPr lang="cs-CZ" smtClean="0"/>
          </a:p>
          <a:p>
            <a:pPr lvl="1"/>
            <a:r>
              <a:rPr lang="cs-CZ" smtClean="0"/>
              <a:t>Druhá úroveň</a:t>
            </a:r>
            <a:endParaRPr lang="cs-CZ" smtClean="0"/>
          </a:p>
          <a:p>
            <a:pPr lvl="2"/>
            <a:r>
              <a:rPr lang="cs-CZ" smtClean="0"/>
              <a:t>Třetí úroveň</a:t>
            </a:r>
            <a:endParaRPr lang="cs-CZ" smtClean="0"/>
          </a:p>
          <a:p>
            <a:pPr lvl="3"/>
            <a:r>
              <a:rPr lang="cs-CZ" smtClean="0"/>
              <a:t>Čtvrtá úroveň</a:t>
            </a:r>
            <a:endParaRPr lang="cs-CZ" smtClean="0"/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AC25D-C9AD-4C7B-88B9-122C3351972E}" type="datetimeFigureOut">
              <a:rPr lang="cs-CZ" smtClean="0"/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AAA34-5F60-4D38-84B6-182387D93A5B}" type="slidenum">
              <a:rPr lang="cs-CZ" smtClean="0"/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latin typeface="Bookman Old Style" panose="02050604050505020204" pitchFamily="18" charset="0"/>
              </a:rPr>
              <a:t>Kelto</a:t>
            </a:r>
            <a:r>
              <a:rPr lang="cs-CZ" b="1" dirty="0" err="1" smtClean="0">
                <a:latin typeface="Bookman Old Style" panose="02050604050505020204" pitchFamily="18" charset="0"/>
              </a:rPr>
              <a:t>vé</a:t>
            </a:r>
            <a:r>
              <a:rPr lang="cs-CZ" b="1" dirty="0" smtClean="0">
                <a:latin typeface="Bookman Old Style" panose="02050604050505020204" pitchFamily="18" charset="0"/>
              </a:rPr>
              <a:t> a jejich jazyky</a:t>
            </a:r>
            <a:r>
              <a:rPr lang="en-US" b="1" dirty="0" smtClean="0">
                <a:latin typeface="Bookman Old Style" panose="02050604050505020204" pitchFamily="18" charset="0"/>
              </a:rPr>
              <a:t> 5</a:t>
            </a:r>
            <a:endParaRPr lang="cs-CZ" b="1" dirty="0">
              <a:latin typeface="Bookman Old Style" panose="020506040505050202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Goidel</a:t>
            </a:r>
            <a:r>
              <a:rPr lang="cs-CZ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ské</a:t>
            </a:r>
            <a:r>
              <a:rPr lang="cs-CZ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jazyky a historie irského jazyka</a:t>
            </a:r>
            <a:endParaRPr lang="cs-CZ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429256" y="5786454"/>
            <a:ext cx="3714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Bookman Old Style" panose="02050604050505020204" pitchFamily="18" charset="0"/>
              </a:rPr>
              <a:t>Lucie Vinšová</a:t>
            </a:r>
            <a:endParaRPr lang="cs-CZ" b="1" dirty="0" smtClean="0">
              <a:latin typeface="Bookman Old Style" panose="02050604050505020204" pitchFamily="18" charset="0"/>
            </a:endParaRPr>
          </a:p>
          <a:p>
            <a:r>
              <a:rPr lang="cs-CZ" b="1" dirty="0" smtClean="0">
                <a:latin typeface="Bookman Old Style" panose="02050604050505020204" pitchFamily="18" charset="0"/>
              </a:rPr>
              <a:t>Masarykova univerzita 2017</a:t>
            </a:r>
            <a:endParaRPr lang="cs-CZ" b="1" dirty="0" smtClean="0">
              <a:latin typeface="Bookman Old Style" panose="02050604050505020204" pitchFamily="18" charset="0"/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4282" y="357166"/>
            <a:ext cx="857256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V </a:t>
            </a:r>
            <a:r>
              <a:rPr lang="cs-CZ" b="1" dirty="0" smtClean="0">
                <a:latin typeface="Bookman Old Style" panose="02050604050505020204" pitchFamily="18" charset="0"/>
              </a:rPr>
              <a:t>pátém století</a:t>
            </a:r>
            <a:r>
              <a:rPr lang="cs-CZ" dirty="0" smtClean="0">
                <a:latin typeface="Bookman Old Style" panose="02050604050505020204" pitchFamily="18" charset="0"/>
              </a:rPr>
              <a:t>, Irsko konvertovalo ke křesťanství, což mělo za následek přechod k latince. Během dvou následujících století, irský jazyk prošel radikálními změnami a začal připomínat jazyk, který známe z bohaté středověké irské literatury. 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b="1" dirty="0" smtClean="0">
                <a:latin typeface="Bookman Old Style" panose="02050604050505020204" pitchFamily="18" charset="0"/>
              </a:rPr>
              <a:t>Stará irština</a:t>
            </a:r>
            <a:endParaRPr lang="cs-CZ" b="1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(cca od 7. stol do 950)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Jediné soudobé dochované rukopisy klasického období staré irštiny tvoří spisy které se uchovaly na evropském kontinentě (byly mnichy z Irska převezeni do Milána, Turína nebo </a:t>
            </a:r>
            <a:r>
              <a:rPr lang="en-US" dirty="0" smtClean="0">
                <a:latin typeface="Bookman Old Style" panose="02050604050505020204" pitchFamily="18" charset="0"/>
              </a:rPr>
              <a:t>W</a:t>
            </a:r>
            <a:r>
              <a:rPr lang="hu-HU" dirty="0" smtClean="0">
                <a:latin typeface="Bookman Old Style" panose="02050604050505020204" pitchFamily="18" charset="0"/>
              </a:rPr>
              <a:t>ű</a:t>
            </a:r>
            <a:r>
              <a:rPr lang="en-US" dirty="0" err="1" smtClean="0">
                <a:latin typeface="Bookman Old Style" panose="02050604050505020204" pitchFamily="18" charset="0"/>
              </a:rPr>
              <a:t>rzburg</a:t>
            </a:r>
            <a:r>
              <a:rPr lang="cs-CZ" dirty="0" smtClean="0">
                <a:latin typeface="Bookman Old Style" panose="02050604050505020204" pitchFamily="18" charset="0"/>
              </a:rPr>
              <a:t>u během osmého a devátého století). Většinou se jedná o komentáře k žalmům. Na kontinentě přežily až do moderní doby i z toho důvodu, že jim nikdo nerozuměl a tudíž nebyly opotřebované nebo zkopírované s použitím modernějších pravidel hláskování. 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Mnohé texty z tohoto období byly přepsané a staly se částmi modernějších rukopisů. 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Stará irština vládne extrémně </a:t>
            </a:r>
            <a:r>
              <a:rPr lang="cs-CZ" b="1" dirty="0" smtClean="0">
                <a:latin typeface="Bookman Old Style" panose="02050604050505020204" pitchFamily="18" charset="0"/>
              </a:rPr>
              <a:t>vysokým počtem fonémů </a:t>
            </a:r>
            <a:r>
              <a:rPr lang="cs-CZ" dirty="0" smtClean="0">
                <a:latin typeface="Bookman Old Style" panose="02050604050505020204" pitchFamily="18" charset="0"/>
              </a:rPr>
              <a:t>v porovnání s ostatními evropskými jazyky (hlavně souhlásek). Pouze </a:t>
            </a:r>
            <a:r>
              <a:rPr lang="cs-CZ" b="1" dirty="0" smtClean="0">
                <a:latin typeface="Bookman Old Style" panose="02050604050505020204" pitchFamily="18" charset="0"/>
              </a:rPr>
              <a:t>18 znaků </a:t>
            </a:r>
            <a:r>
              <a:rPr lang="cs-CZ" dirty="0" smtClean="0">
                <a:latin typeface="Bookman Old Style" panose="02050604050505020204" pitchFamily="18" charset="0"/>
              </a:rPr>
              <a:t>zde slouží k zaznamenání </a:t>
            </a:r>
            <a:r>
              <a:rPr lang="cs-CZ" b="1" dirty="0" smtClean="0">
                <a:latin typeface="Bookman Old Style" panose="02050604050505020204" pitchFamily="18" charset="0"/>
              </a:rPr>
              <a:t>66 různých zvuků</a:t>
            </a:r>
            <a:r>
              <a:rPr lang="cs-CZ" dirty="0" smtClean="0">
                <a:latin typeface="Bookman Old Style" panose="02050604050505020204" pitchFamily="18" charset="0"/>
              </a:rPr>
              <a:t>, což znamená, že na každý znak připadá v průměru více než 3 fonémy.  </a:t>
            </a:r>
            <a:endParaRPr lang="cs-CZ" dirty="0" smtClean="0">
              <a:latin typeface="Bookman Old Style" panose="02050604050505020204" pitchFamily="18" charset="0"/>
            </a:endParaRPr>
          </a:p>
          <a:p>
            <a:endParaRPr lang="cs-CZ" dirty="0" smtClean="0">
              <a:latin typeface="Bookman Old Style" panose="02050604050505020204" pitchFamily="18" charset="0"/>
            </a:endParaRPr>
          </a:p>
          <a:p>
            <a:r>
              <a:rPr lang="cs-CZ" dirty="0" smtClean="0">
                <a:latin typeface="Bookman Old Style" panose="02050604050505020204" pitchFamily="18" charset="0"/>
              </a:rPr>
              <a:t> </a:t>
            </a:r>
            <a:endParaRPr lang="cs-CZ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8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404664"/>
            <a:ext cx="82089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V moderní irštině byl počet fonémů redukován na 52. Veliký počet fonémů byl vyřešen zavedením tzv. </a:t>
            </a:r>
            <a:r>
              <a:rPr lang="cs-CZ" b="1" dirty="0" smtClean="0">
                <a:latin typeface="Bookman Old Style" panose="02050604050505020204" pitchFamily="18" charset="0"/>
              </a:rPr>
              <a:t>tvrdých (</a:t>
            </a:r>
            <a:r>
              <a:rPr lang="cs-CZ" b="1" dirty="0" err="1" smtClean="0">
                <a:latin typeface="Bookman Old Style" panose="02050604050505020204" pitchFamily="18" charset="0"/>
              </a:rPr>
              <a:t>broad</a:t>
            </a:r>
            <a:r>
              <a:rPr lang="cs-CZ" b="1" dirty="0" smtClean="0">
                <a:latin typeface="Bookman Old Style" panose="02050604050505020204" pitchFamily="18" charset="0"/>
              </a:rPr>
              <a:t>) </a:t>
            </a:r>
            <a:r>
              <a:rPr lang="cs-CZ" dirty="0" smtClean="0">
                <a:latin typeface="Bookman Old Style" panose="02050604050505020204" pitchFamily="18" charset="0"/>
              </a:rPr>
              <a:t>a </a:t>
            </a:r>
            <a:r>
              <a:rPr lang="cs-CZ" b="1" dirty="0" smtClean="0">
                <a:latin typeface="Bookman Old Style" panose="02050604050505020204" pitchFamily="18" charset="0"/>
              </a:rPr>
              <a:t>měkkých (</a:t>
            </a:r>
            <a:r>
              <a:rPr lang="cs-CZ" b="1" dirty="0" err="1" smtClean="0">
                <a:latin typeface="Bookman Old Style" panose="02050604050505020204" pitchFamily="18" charset="0"/>
              </a:rPr>
              <a:t>slender</a:t>
            </a:r>
            <a:r>
              <a:rPr lang="cs-CZ" b="1" dirty="0" smtClean="0">
                <a:latin typeface="Bookman Old Style" panose="02050604050505020204" pitchFamily="18" charset="0"/>
              </a:rPr>
              <a:t>)</a:t>
            </a:r>
            <a:r>
              <a:rPr lang="cs-CZ" dirty="0" smtClean="0">
                <a:latin typeface="Bookman Old Style" panose="02050604050505020204" pitchFamily="18" charset="0"/>
              </a:rPr>
              <a:t> konsonantů (</a:t>
            </a:r>
            <a:r>
              <a:rPr lang="cs-CZ" dirty="0" err="1" smtClean="0">
                <a:latin typeface="Bookman Old Style" panose="02050604050505020204" pitchFamily="18" charset="0"/>
              </a:rPr>
              <a:t>palatizace</a:t>
            </a:r>
            <a:r>
              <a:rPr lang="cs-CZ" dirty="0" smtClean="0">
                <a:latin typeface="Bookman Old Style" panose="02050604050505020204" pitchFamily="18" charset="0"/>
              </a:rPr>
              <a:t>).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Ukázka: </a:t>
            </a:r>
            <a:r>
              <a:rPr lang="cs-CZ" b="1" dirty="0" smtClean="0">
                <a:latin typeface="Bookman Old Style" panose="02050604050505020204" pitchFamily="18" charset="0"/>
              </a:rPr>
              <a:t>báseň ze staré irštiny </a:t>
            </a:r>
            <a:r>
              <a:rPr lang="cs-CZ" b="1" i="1" dirty="0" err="1" smtClean="0">
                <a:latin typeface="Bookman Old Style" panose="02050604050505020204" pitchFamily="18" charset="0"/>
              </a:rPr>
              <a:t>The</a:t>
            </a:r>
            <a:r>
              <a:rPr lang="cs-CZ" b="1" i="1" dirty="0" smtClean="0">
                <a:latin typeface="Bookman Old Style" panose="02050604050505020204" pitchFamily="18" charset="0"/>
              </a:rPr>
              <a:t> </a:t>
            </a:r>
            <a:r>
              <a:rPr lang="cs-CZ" b="1" i="1" smtClean="0">
                <a:latin typeface="Bookman Old Style" panose="02050604050505020204" pitchFamily="18" charset="0"/>
              </a:rPr>
              <a:t>Scholar</a:t>
            </a:r>
            <a:r>
              <a:rPr lang="cs-CZ" b="1" i="1" dirty="0" smtClean="0">
                <a:latin typeface="Bookman Old Style" panose="02050604050505020204" pitchFamily="18" charset="0"/>
              </a:rPr>
              <a:t> and his </a:t>
            </a:r>
            <a:r>
              <a:rPr lang="cs-CZ" b="1" i="1" dirty="0" err="1" smtClean="0">
                <a:latin typeface="Bookman Old Style" panose="02050604050505020204" pitchFamily="18" charset="0"/>
              </a:rPr>
              <a:t>Cat</a:t>
            </a:r>
            <a:r>
              <a:rPr lang="cs-CZ" b="1" i="1" dirty="0" smtClean="0">
                <a:latin typeface="Bookman Old Style" panose="02050604050505020204" pitchFamily="18" charset="0"/>
              </a:rPr>
              <a:t> 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Báseň o mnichovi a jeho kocourovi (</a:t>
            </a:r>
            <a:r>
              <a:rPr lang="cs-CZ" dirty="0" err="1" smtClean="0">
                <a:latin typeface="Bookman Old Style" panose="02050604050505020204" pitchFamily="18" charset="0"/>
              </a:rPr>
              <a:t>Pangur</a:t>
            </a:r>
            <a:r>
              <a:rPr lang="cs-CZ" dirty="0" smtClean="0">
                <a:latin typeface="Bookman Old Style" panose="02050604050505020204" pitchFamily="18" charset="0"/>
              </a:rPr>
              <a:t> Bán) byla nalezena v rukopisu v klášteře Sv. Pavla v </a:t>
            </a:r>
            <a:r>
              <a:rPr lang="cs-CZ" dirty="0" err="1" smtClean="0">
                <a:latin typeface="Bookman Old Style" panose="02050604050505020204" pitchFamily="18" charset="0"/>
              </a:rPr>
              <a:t>Lavanttal</a:t>
            </a:r>
            <a:r>
              <a:rPr lang="cs-CZ" dirty="0" smtClean="0">
                <a:latin typeface="Bookman Old Style" panose="02050604050505020204" pitchFamily="18" charset="0"/>
              </a:rPr>
              <a:t> , Rakousko (datuje se do 9. století). </a:t>
            </a:r>
            <a:endParaRPr lang="cs-CZ" dirty="0" smtClean="0">
              <a:latin typeface="Bookman Old Style" panose="02050604050505020204" pitchFamily="18" charset="0"/>
            </a:endParaRPr>
          </a:p>
          <a:p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714620"/>
            <a:ext cx="22764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2500306"/>
            <a:ext cx="2808312" cy="413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2714620"/>
            <a:ext cx="2857520" cy="151296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857488" y="4500570"/>
            <a:ext cx="2857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Bookman Old Style" panose="02050604050505020204" pitchFamily="18" charset="0"/>
              </a:rPr>
              <a:t>B</a:t>
            </a:r>
            <a:r>
              <a:rPr lang="cs-CZ" sz="1600" dirty="0" err="1" smtClean="0">
                <a:latin typeface="Bookman Old Style" panose="02050604050505020204" pitchFamily="18" charset="0"/>
              </a:rPr>
              <a:t>áseň</a:t>
            </a:r>
            <a:r>
              <a:rPr lang="cs-CZ" sz="1600" dirty="0" smtClean="0">
                <a:latin typeface="Bookman Old Style" panose="02050604050505020204" pitchFamily="18" charset="0"/>
              </a:rPr>
              <a:t> nejspíše napsána v opatství </a:t>
            </a:r>
            <a:r>
              <a:rPr lang="cs-CZ" sz="1600" dirty="0" err="1" smtClean="0">
                <a:latin typeface="Bookman Old Style" panose="02050604050505020204" pitchFamily="18" charset="0"/>
              </a:rPr>
              <a:t>Reichenau</a:t>
            </a:r>
            <a:r>
              <a:rPr lang="cs-CZ" sz="1600" dirty="0" smtClean="0">
                <a:latin typeface="Bookman Old Style" panose="02050604050505020204" pitchFamily="18" charset="0"/>
              </a:rPr>
              <a:t> v jižním Německu benediktýnským mnichem. </a:t>
            </a:r>
            <a:endParaRPr lang="cs-CZ" sz="16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0"/>
            <a:ext cx="835292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latin typeface="Bookman Old Style" panose="02050604050505020204" pitchFamily="18" charset="0"/>
              </a:rPr>
              <a:t>Střední irština</a:t>
            </a:r>
            <a:endParaRPr lang="cs-CZ" b="1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(10-13. století)</a:t>
            </a:r>
            <a:endParaRPr lang="cs-CZ" dirty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Ve svém středním období prodělala irština velké změny v morfologii. Zejména se zjednodušilo skloňování sloves. A zredukoval se počet fonémů. Před koncem 13. století měla irština takovou podobu, v jaké ji známe dnes. 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>
              <a:latin typeface="Bookman Old Style" panose="02050604050505020204" pitchFamily="18" charset="0"/>
            </a:endParaRPr>
          </a:p>
          <a:p>
            <a:pPr algn="just"/>
            <a:r>
              <a:rPr lang="cs-CZ" b="1" dirty="0" smtClean="0">
                <a:latin typeface="Bookman Old Style" panose="02050604050505020204" pitchFamily="18" charset="0"/>
              </a:rPr>
              <a:t>Moderní irština</a:t>
            </a:r>
            <a:endParaRPr lang="cs-CZ" b="1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Za počátek období moderní irštiny se tradičně udává kodifikace normativní podoby irštiny vytvořená skupinou bardů a literární elitou </a:t>
            </a:r>
            <a:r>
              <a:rPr lang="cs-CZ" b="1" dirty="0" smtClean="0">
                <a:latin typeface="Bookman Old Style" panose="02050604050505020204" pitchFamily="18" charset="0"/>
              </a:rPr>
              <a:t>13. století</a:t>
            </a:r>
            <a:r>
              <a:rPr lang="cs-CZ" dirty="0" smtClean="0">
                <a:latin typeface="Bookman Old Style" panose="02050604050505020204" pitchFamily="18" charset="0"/>
              </a:rPr>
              <a:t>. Na počátku </a:t>
            </a:r>
            <a:r>
              <a:rPr lang="cs-CZ" b="1" dirty="0" smtClean="0">
                <a:latin typeface="Bookman Old Style" panose="02050604050505020204" pitchFamily="18" charset="0"/>
              </a:rPr>
              <a:t>17. století </a:t>
            </a:r>
            <a:r>
              <a:rPr lang="cs-CZ" dirty="0" smtClean="0">
                <a:latin typeface="Bookman Old Style" panose="02050604050505020204" pitchFamily="18" charset="0"/>
              </a:rPr>
              <a:t>se ale objevily další regionální varianty (</a:t>
            </a:r>
            <a:r>
              <a:rPr lang="cs-CZ" dirty="0" err="1" smtClean="0">
                <a:latin typeface="Bookman Old Style" panose="02050604050505020204" pitchFamily="18" charset="0"/>
              </a:rPr>
              <a:t>Munster</a:t>
            </a:r>
            <a:r>
              <a:rPr lang="cs-CZ" dirty="0" smtClean="0">
                <a:latin typeface="Bookman Old Style" panose="02050604050505020204" pitchFamily="18" charset="0"/>
              </a:rPr>
              <a:t>, </a:t>
            </a:r>
            <a:r>
              <a:rPr lang="cs-CZ" dirty="0" err="1" smtClean="0">
                <a:latin typeface="Bookman Old Style" panose="02050604050505020204" pitchFamily="18" charset="0"/>
              </a:rPr>
              <a:t>Connacht</a:t>
            </a:r>
            <a:r>
              <a:rPr lang="cs-CZ" dirty="0" smtClean="0">
                <a:latin typeface="Bookman Old Style" panose="02050604050505020204" pitchFamily="18" charset="0"/>
              </a:rPr>
              <a:t> </a:t>
            </a:r>
            <a:r>
              <a:rPr lang="cs-CZ" dirty="0" err="1" smtClean="0">
                <a:latin typeface="Bookman Old Style" panose="02050604050505020204" pitchFamily="18" charset="0"/>
              </a:rPr>
              <a:t>and</a:t>
            </a:r>
            <a:r>
              <a:rPr lang="cs-CZ" dirty="0" smtClean="0">
                <a:latin typeface="Bookman Old Style" panose="02050604050505020204" pitchFamily="18" charset="0"/>
              </a:rPr>
              <a:t> </a:t>
            </a:r>
            <a:r>
              <a:rPr lang="cs-CZ" dirty="0" err="1" smtClean="0">
                <a:latin typeface="Bookman Old Style" panose="02050604050505020204" pitchFamily="18" charset="0"/>
              </a:rPr>
              <a:t>Ulster</a:t>
            </a:r>
            <a:r>
              <a:rPr lang="cs-CZ" dirty="0" smtClean="0">
                <a:latin typeface="Bookman Old Style" panose="02050604050505020204" pitchFamily="18" charset="0"/>
              </a:rPr>
              <a:t>), které existují v rámci irského jazyka až do dnešní doby.  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Během 17. století, Irsko přijalo anglicky mluvící vládnoucí třídu a irština rychle ztratila svůj původní status. Brzy se irština stala, stejně jako ostatní keltské jazyky, jazykem chudého venkovského obyvatelstva. Během </a:t>
            </a:r>
            <a:r>
              <a:rPr lang="cs-CZ" b="1" dirty="0" smtClean="0">
                <a:latin typeface="Bookman Old Style" panose="02050604050505020204" pitchFamily="18" charset="0"/>
              </a:rPr>
              <a:t>bramborového hladomoru (1845-1849) </a:t>
            </a:r>
            <a:r>
              <a:rPr lang="cs-CZ" dirty="0" smtClean="0">
                <a:latin typeface="Bookman Old Style" panose="02050604050505020204" pitchFamily="18" charset="0"/>
              </a:rPr>
              <a:t>to byla právě irsky mluvící vrstva, která byla nejvíce postižena. Velká část irsky mluvící populace zemřela a mnoho jiných imigrovalo do Ameriky a jiných částí světa. Dnešní trend není pro irštinu velmi příznivý, i když je více oblíbená jakožto L2, celkový počet lidí, kteří irštinu používají v každodenní komunikaci stále klesá. Budoucnost irsky mluvící komunity </a:t>
            </a:r>
            <a:r>
              <a:rPr lang="cs-CZ" b="1" dirty="0" smtClean="0">
                <a:latin typeface="Bookman Old Style" panose="02050604050505020204" pitchFamily="18" charset="0"/>
              </a:rPr>
              <a:t>(</a:t>
            </a:r>
            <a:r>
              <a:rPr lang="cs-CZ" b="1" i="1" dirty="0" err="1" smtClean="0">
                <a:latin typeface="Bookman Old Style" panose="02050604050505020204" pitchFamily="18" charset="0"/>
              </a:rPr>
              <a:t>gaeltacht</a:t>
            </a:r>
            <a:r>
              <a:rPr lang="cs-CZ" b="1" i="1" dirty="0" smtClean="0">
                <a:latin typeface="Bookman Old Style" panose="02050604050505020204" pitchFamily="18" charset="0"/>
              </a:rPr>
              <a:t>) </a:t>
            </a:r>
            <a:r>
              <a:rPr lang="cs-CZ" dirty="0" smtClean="0">
                <a:latin typeface="Bookman Old Style" panose="02050604050505020204" pitchFamily="18" charset="0"/>
              </a:rPr>
              <a:t>tak zůstává nejistý. </a:t>
            </a:r>
            <a:endParaRPr lang="cs-CZ" dirty="0">
              <a:latin typeface="Bookman Old Style" panose="020506040505050202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6550223"/>
            <a:ext cx="8643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Bookman Old Style" panose="02050604050505020204" pitchFamily="18" charset="0"/>
              </a:rPr>
              <a:t>From Fortson, Indo-European Linguistics, 2010, and David </a:t>
            </a:r>
            <a:r>
              <a:rPr lang="en-US" sz="1400" dirty="0" err="1" smtClean="0">
                <a:latin typeface="Bookman Old Style" panose="02050604050505020204" pitchFamily="18" charset="0"/>
              </a:rPr>
              <a:t>Stifter</a:t>
            </a:r>
            <a:r>
              <a:rPr lang="en-US" sz="1400" dirty="0" smtClean="0">
                <a:latin typeface="Bookman Old Style" panose="02050604050505020204" pitchFamily="18" charset="0"/>
              </a:rPr>
              <a:t>, Old Irish for beginners, 2006. </a:t>
            </a:r>
            <a:endParaRPr lang="cs-CZ" sz="1400" dirty="0" smtClean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4/43/Percentage_stating_they_speak_Irish_daily_outside_the_education_system_in_the_2011_census.png/800px-Percentage_stating_they_speak_Irish_daily_outside_the_education_system_in_the_2011_census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4873840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357818" y="642918"/>
            <a:ext cx="3357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Bookman Old Style" panose="02050604050505020204" pitchFamily="18" charset="0"/>
              </a:rPr>
              <a:t>Poč</a:t>
            </a:r>
            <a:r>
              <a:rPr lang="en-US" dirty="0" smtClean="0">
                <a:latin typeface="Bookman Old Style" panose="02050604050505020204" pitchFamily="18" charset="0"/>
              </a:rPr>
              <a:t>et respondent</a:t>
            </a:r>
            <a:r>
              <a:rPr lang="cs-CZ" dirty="0" smtClean="0">
                <a:latin typeface="Bookman Old Style" panose="02050604050505020204" pitchFamily="18" charset="0"/>
              </a:rPr>
              <a:t>ů</a:t>
            </a:r>
            <a:r>
              <a:rPr lang="en-US" dirty="0" smtClean="0">
                <a:latin typeface="Bookman Old Style" panose="02050604050505020204" pitchFamily="18" charset="0"/>
              </a:rPr>
              <a:t>, </a:t>
            </a:r>
            <a:r>
              <a:rPr lang="en-US" dirty="0" err="1" smtClean="0">
                <a:latin typeface="Bookman Old Style" panose="02050604050505020204" pitchFamily="18" charset="0"/>
              </a:rPr>
              <a:t>kte</a:t>
            </a:r>
            <a:r>
              <a:rPr lang="cs-CZ" dirty="0" err="1" smtClean="0">
                <a:latin typeface="Bookman Old Style" panose="02050604050505020204" pitchFamily="18" charset="0"/>
              </a:rPr>
              <a:t>ří</a:t>
            </a:r>
            <a:r>
              <a:rPr lang="en-US" dirty="0" smtClean="0">
                <a:latin typeface="Bookman Old Style" panose="02050604050505020204" pitchFamily="18" charset="0"/>
              </a:rPr>
              <a:t> </a:t>
            </a:r>
            <a:r>
              <a:rPr lang="en-US" dirty="0" err="1" smtClean="0">
                <a:latin typeface="Bookman Old Style" panose="02050604050505020204" pitchFamily="18" charset="0"/>
              </a:rPr>
              <a:t>pou</a:t>
            </a:r>
            <a:r>
              <a:rPr lang="cs-CZ" dirty="0" err="1" smtClean="0">
                <a:latin typeface="Bookman Old Style" panose="02050604050505020204" pitchFamily="18" charset="0"/>
              </a:rPr>
              <a:t>ží</a:t>
            </a:r>
            <a:r>
              <a:rPr lang="en-US" dirty="0" err="1" smtClean="0">
                <a:latin typeface="Bookman Old Style" panose="02050604050505020204" pitchFamily="18" charset="0"/>
              </a:rPr>
              <a:t>vaj</a:t>
            </a:r>
            <a:r>
              <a:rPr lang="cs-CZ" dirty="0" smtClean="0">
                <a:latin typeface="Bookman Old Style" panose="02050604050505020204" pitchFamily="18" charset="0"/>
              </a:rPr>
              <a:t>í</a:t>
            </a:r>
            <a:r>
              <a:rPr lang="en-US" dirty="0" smtClean="0">
                <a:latin typeface="Bookman Old Style" panose="02050604050505020204" pitchFamily="18" charset="0"/>
              </a:rPr>
              <a:t> </a:t>
            </a:r>
            <a:r>
              <a:rPr lang="en-US" dirty="0" err="1" smtClean="0">
                <a:latin typeface="Bookman Old Style" panose="02050604050505020204" pitchFamily="18" charset="0"/>
              </a:rPr>
              <a:t>ir</a:t>
            </a:r>
            <a:r>
              <a:rPr lang="cs-CZ" dirty="0" smtClean="0">
                <a:latin typeface="Bookman Old Style" panose="02050604050505020204" pitchFamily="18" charset="0"/>
              </a:rPr>
              <a:t>š</a:t>
            </a:r>
            <a:r>
              <a:rPr lang="en-US" dirty="0" err="1" smtClean="0">
                <a:latin typeface="Bookman Old Style" panose="02050604050505020204" pitchFamily="18" charset="0"/>
              </a:rPr>
              <a:t>tinu</a:t>
            </a:r>
            <a:r>
              <a:rPr lang="en-US" dirty="0" smtClean="0">
                <a:latin typeface="Bookman Old Style" panose="02050604050505020204" pitchFamily="18" charset="0"/>
              </a:rPr>
              <a:t> a ka</a:t>
            </a:r>
            <a:r>
              <a:rPr lang="cs-CZ" dirty="0" smtClean="0">
                <a:latin typeface="Bookman Old Style" panose="02050604050505020204" pitchFamily="18" charset="0"/>
              </a:rPr>
              <a:t>ž</a:t>
            </a:r>
            <a:r>
              <a:rPr lang="en-US" dirty="0" err="1" smtClean="0">
                <a:latin typeface="Bookman Old Style" panose="02050604050505020204" pitchFamily="18" charset="0"/>
              </a:rPr>
              <a:t>dodenn</a:t>
            </a:r>
            <a:r>
              <a:rPr lang="cs-CZ" dirty="0" smtClean="0">
                <a:latin typeface="Bookman Old Style" panose="02050604050505020204" pitchFamily="18" charset="0"/>
              </a:rPr>
              <a:t>í</a:t>
            </a:r>
            <a:r>
              <a:rPr lang="en-US" dirty="0" smtClean="0">
                <a:latin typeface="Bookman Old Style" panose="02050604050505020204" pitchFamily="18" charset="0"/>
              </a:rPr>
              <a:t> </a:t>
            </a:r>
            <a:r>
              <a:rPr lang="en-US" dirty="0" err="1" smtClean="0">
                <a:latin typeface="Bookman Old Style" panose="02050604050505020204" pitchFamily="18" charset="0"/>
              </a:rPr>
              <a:t>komunikaci</a:t>
            </a:r>
            <a:r>
              <a:rPr lang="en-US" dirty="0" smtClean="0">
                <a:latin typeface="Bookman Old Style" panose="02050604050505020204" pitchFamily="18" charset="0"/>
              </a:rPr>
              <a:t> </a:t>
            </a:r>
            <a:r>
              <a:rPr lang="en-US" dirty="0" err="1" smtClean="0">
                <a:latin typeface="Bookman Old Style" panose="02050604050505020204" pitchFamily="18" charset="0"/>
              </a:rPr>
              <a:t>mimo</a:t>
            </a:r>
            <a:r>
              <a:rPr lang="en-US" dirty="0" smtClean="0">
                <a:latin typeface="Bookman Old Style" panose="02050604050505020204" pitchFamily="18" charset="0"/>
              </a:rPr>
              <a:t> </a:t>
            </a:r>
            <a:r>
              <a:rPr lang="en-US" dirty="0" err="1" smtClean="0">
                <a:latin typeface="Bookman Old Style" panose="02050604050505020204" pitchFamily="18" charset="0"/>
              </a:rPr>
              <a:t>vzd</a:t>
            </a:r>
            <a:r>
              <a:rPr lang="cs-CZ" dirty="0" smtClean="0">
                <a:latin typeface="Bookman Old Style" panose="02050604050505020204" pitchFamily="18" charset="0"/>
              </a:rPr>
              <a:t>ě</a:t>
            </a:r>
            <a:r>
              <a:rPr lang="en-US" dirty="0" smtClean="0">
                <a:latin typeface="Bookman Old Style" panose="02050604050505020204" pitchFamily="18" charset="0"/>
              </a:rPr>
              <a:t>l</a:t>
            </a:r>
            <a:r>
              <a:rPr lang="cs-CZ" dirty="0" smtClean="0">
                <a:latin typeface="Bookman Old Style" panose="02050604050505020204" pitchFamily="18" charset="0"/>
              </a:rPr>
              <a:t>á</a:t>
            </a:r>
            <a:r>
              <a:rPr lang="en-US" dirty="0" err="1" smtClean="0">
                <a:latin typeface="Bookman Old Style" panose="02050604050505020204" pitchFamily="18" charset="0"/>
              </a:rPr>
              <a:t>vac</a:t>
            </a:r>
            <a:r>
              <a:rPr lang="cs-CZ" dirty="0" smtClean="0">
                <a:latin typeface="Bookman Old Style" panose="02050604050505020204" pitchFamily="18" charset="0"/>
              </a:rPr>
              <a:t>í</a:t>
            </a:r>
            <a:r>
              <a:rPr lang="en-US" dirty="0" smtClean="0">
                <a:latin typeface="Bookman Old Style" panose="02050604050505020204" pitchFamily="18" charset="0"/>
              </a:rPr>
              <a:t> </a:t>
            </a:r>
            <a:r>
              <a:rPr lang="en-US" dirty="0" err="1" smtClean="0">
                <a:latin typeface="Bookman Old Style" panose="02050604050505020204" pitchFamily="18" charset="0"/>
              </a:rPr>
              <a:t>syst</a:t>
            </a:r>
            <a:r>
              <a:rPr lang="cs-CZ" dirty="0" smtClean="0">
                <a:latin typeface="Bookman Old Style" panose="02050604050505020204" pitchFamily="18" charset="0"/>
              </a:rPr>
              <a:t>é</a:t>
            </a:r>
            <a:r>
              <a:rPr lang="en-US" dirty="0" smtClean="0">
                <a:latin typeface="Bookman Old Style" panose="02050604050505020204" pitchFamily="18" charset="0"/>
              </a:rPr>
              <a:t>m. Census 2011.</a:t>
            </a:r>
            <a:endParaRPr lang="en-US" dirty="0" smtClean="0">
              <a:latin typeface="Bookman Old Style" panose="02050604050505020204" pitchFamily="18" charset="0"/>
            </a:endParaRPr>
          </a:p>
          <a:p>
            <a:endParaRPr lang="cs-CZ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95605" y="118745"/>
            <a:ext cx="8026400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cs-CZ" altLang="en-US">
                <a:latin typeface="Bookman Old Style" panose="02050604050505020204" pitchFamily="18" charset="0"/>
                <a:cs typeface="Bookman Old Style" panose="02050604050505020204" pitchFamily="18" charset="0"/>
              </a:rPr>
              <a:t>Irština- shrnutí</a:t>
            </a:r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r>
              <a:rPr lang="en-US">
                <a:latin typeface="Bookman Old Style" panose="02050604050505020204" pitchFamily="18" charset="0"/>
                <a:cs typeface="Bookman Old Style" panose="02050604050505020204" pitchFamily="18" charset="0"/>
              </a:rPr>
              <a:t>Irština písma Ogam (tzv. Primitivní Irština)</a:t>
            </a:r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r>
              <a:rPr lang="en-US">
                <a:latin typeface="Bookman Old Style" panose="02050604050505020204" pitchFamily="18" charset="0"/>
                <a:cs typeface="Bookman Old Style" panose="02050604050505020204" pitchFamily="18" charset="0"/>
              </a:rPr>
              <a:t>4-7 stol. AD</a:t>
            </a:r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r>
              <a:rPr lang="en-US">
                <a:latin typeface="Bookman Old Style" panose="02050604050505020204" pitchFamily="18" charset="0"/>
                <a:cs typeface="Bookman Old Style" panose="02050604050505020204" pitchFamily="18" charset="0"/>
              </a:rPr>
              <a:t>Nápisy mají velmi nekonzistentní pravidla hláskování. Je však zřejmé, že v tomto období se ještě neprojevily apokopa, synkopa nebo vokalické změny.</a:t>
            </a:r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r>
              <a:rPr lang="en-US">
                <a:latin typeface="Bookman Old Style" panose="02050604050505020204" pitchFamily="18" charset="0"/>
                <a:cs typeface="Bookman Old Style" panose="02050604050505020204" pitchFamily="18" charset="0"/>
              </a:rPr>
              <a:t>Př. maq(q)i “of the son, toho syna”- stir. maicc</a:t>
            </a:r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r>
              <a:rPr lang="en-US">
                <a:latin typeface="Bookman Old Style" panose="02050604050505020204" pitchFamily="18" charset="0"/>
                <a:cs typeface="Bookman Old Style" panose="02050604050505020204" pitchFamily="18" charset="0"/>
              </a:rPr>
              <a:t>     velitas    “of the bard, bardovo”- stir. Filed</a:t>
            </a:r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r>
              <a:rPr lang="en-US">
                <a:latin typeface="Bookman Old Style" panose="02050604050505020204" pitchFamily="18" charset="0"/>
                <a:cs typeface="Bookman Old Style" panose="02050604050505020204" pitchFamily="18" charset="0"/>
              </a:rPr>
              <a:t>Labioveláry byly v rané historii irštiny na obyčejné veláry. V ogamském písmu nalezneme zvláštní znak pro kw, které je přepisované jakožto Q- např. maq(q)i “of the son, toho syna” &lt; *mak(w)kwī- stir. maicc, další znak nesl hodnotu gw před tím, než se přeměnil na g.</a:t>
            </a:r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r>
              <a:rPr lang="en-US">
                <a:latin typeface="Bookman Old Style" panose="02050604050505020204" pitchFamily="18" charset="0"/>
                <a:cs typeface="Bookman Old Style" panose="02050604050505020204" pitchFamily="18" charset="0"/>
              </a:rPr>
              <a:t>6.století- příchod křesťanství- latinka (irští mniši se naučili latinku v západní Británii od mnichů mluvících velšsky. Během 5-6 stol. Irština dramaticky změnila svůj ráz z podoby téměř galské (nebo latiské) do podoby charakterizující irštinu. </a:t>
            </a:r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r>
              <a:rPr lang="en-US">
                <a:latin typeface="Bookman Old Style" panose="02050604050505020204" pitchFamily="18" charset="0"/>
                <a:cs typeface="Bookman Old Style" panose="02050604050505020204" pitchFamily="18" charset="0"/>
              </a:rPr>
              <a:t>Do 7. stol. Archaická stará irština. Archaická stará irština byla předchůdcem i skotské gaelštiny a jazyka manx. </a:t>
            </a:r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</p:spTree>
  </p:cSld>
  <p:clrMapOvr>
    <a:masterClrMapping/>
  </p:clrMapOvr>
  <p:transition advTm="3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67360" y="404495"/>
            <a:ext cx="7882890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  <a:p>
            <a:r>
              <a:rPr lang="en-US">
                <a:latin typeface="Bookman Old Style" panose="02050604050505020204" pitchFamily="18" charset="0"/>
                <a:cs typeface="Bookman Old Style" panose="02050604050505020204" pitchFamily="18" charset="0"/>
                <a:sym typeface="+mn-ea"/>
              </a:rPr>
              <a:t>Do pol. 10. stol. Klasická stará irština (některé rukopisy za zachovali na evropském kontinentě- Milan, Turin etc.). Stará irština vládla extrémně vysokým počtem fonémů (v porovnání s ostatními evropskými jazyky)- hlavně souhlásek. Pouze 18 znaků sloužilo k zaznamenání více než 66 různých zvuků (na každý znak připadaly v průměru 3 fonémy). V jazyce staré irštiny lze již zaznamenat náslovné konsonantické mutace.  </a:t>
            </a:r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endParaRPr lang="en-US"/>
          </a:p>
          <a:p>
            <a:r>
              <a:rPr lang="en-US">
                <a:latin typeface="Bookman Old Style" panose="02050604050505020204" pitchFamily="18" charset="0"/>
                <a:cs typeface="Bookman Old Style" panose="02050604050505020204" pitchFamily="18" charset="0"/>
              </a:rPr>
              <a:t>10-13. stol. Střední irština- rozsáhlé morfologické a fonetické změny. Redukce fonémů a velké změny v morfologii. Zjednodušila se především slovesná flexe. Toto období také doprovázelo pronikání četných skandinávských výpůjček do slovní zásoby.   </a:t>
            </a:r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r>
              <a:rPr lang="en-US">
                <a:latin typeface="Bookman Old Style" panose="02050604050505020204" pitchFamily="18" charset="0"/>
                <a:cs typeface="Bookman Old Style" panose="02050604050505020204" pitchFamily="18" charset="0"/>
              </a:rPr>
              <a:t>Po 13. stol. irština získala podobu velmi podobnou té dnešní. Kodifikace jazykových norem bardy a literární elitou ve 13. století. </a:t>
            </a:r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r>
              <a:rPr lang="en-US">
                <a:latin typeface="Bookman Old Style" panose="02050604050505020204" pitchFamily="18" charset="0"/>
                <a:cs typeface="Bookman Old Style" panose="02050604050505020204" pitchFamily="18" charset="0"/>
              </a:rPr>
              <a:t>V 17. století tento “cech” bardů a literátů zanikl a vytříbily se rozdíly mezi regionálními variantami, které existují až dodnes- dialekty Munster, Connacht a Ulster. </a:t>
            </a:r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r>
              <a:rPr lang="en-US">
                <a:latin typeface="Bookman Old Style" panose="02050604050505020204" pitchFamily="18" charset="0"/>
                <a:cs typeface="Bookman Old Style" panose="02050604050505020204" pitchFamily="18" charset="0"/>
              </a:rPr>
              <a:t>V moderní irštině se také redukoval počet fonémů na 52. Veliký počet fonémů byl vyřešen zavedením tzv. tvrdých (broad) a měkkých (slender) konsonantů (palatizace).</a:t>
            </a:r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8" name="Picture 18" descr="irština sklonovani Fortson 3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3284855"/>
            <a:ext cx="7070725" cy="178181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934720" y="784225"/>
            <a:ext cx="766953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cs-CZ" altLang="en-US">
                <a:latin typeface="Bookman Old Style" panose="02050604050505020204" pitchFamily="18" charset="0"/>
                <a:cs typeface="Bookman Old Style" panose="02050604050505020204" pitchFamily="18" charset="0"/>
                <a:sym typeface="+mn-ea"/>
              </a:rPr>
              <a:t>Pády</a:t>
            </a:r>
            <a:endParaRPr lang="cs-CZ" altLang="en-US">
              <a:latin typeface="Bookman Old Style" panose="02050604050505020204" pitchFamily="18" charset="0"/>
              <a:cs typeface="Bookman Old Style" panose="02050604050505020204" pitchFamily="18" charset="0"/>
              <a:sym typeface="+mn-ea"/>
            </a:endParaRPr>
          </a:p>
          <a:p>
            <a:endParaRPr lang="en-US">
              <a:latin typeface="Bookman Old Style" panose="02050604050505020204" pitchFamily="18" charset="0"/>
              <a:cs typeface="Bookman Old Style" panose="02050604050505020204" pitchFamily="18" charset="0"/>
              <a:sym typeface="+mn-ea"/>
            </a:endParaRPr>
          </a:p>
          <a:p>
            <a:r>
              <a:rPr lang="en-US">
                <a:latin typeface="Bookman Old Style" panose="02050604050505020204" pitchFamily="18" charset="0"/>
                <a:cs typeface="Bookman Old Style" panose="02050604050505020204" pitchFamily="18" charset="0"/>
                <a:sym typeface="+mn-ea"/>
              </a:rPr>
              <a:t>Irština redukovala počet pádů podstatných jmen na pět- nominativ, vokativ, akuzativ, genitiv a dativ. Jde o o-kmen fer “muž”, ā-kmen túath “kmen” a konsonantický kmen carae “přítel”. Irština jako jediný IE jazyk rozlišuje u o-kmenů nominativ a vokativ v plurálu. Tato skutečnost má své opodstatnění v tom, že nominatic/vokativ plurál *-ōs bylo nahrazeno v nominativu *-oi, zatímco si udrželo svoji původní formu ve vokativu.</a:t>
            </a:r>
            <a:r>
              <a:rPr lang="cs-CZ" altLang="en-US">
                <a:latin typeface="Bookman Old Style" panose="02050604050505020204" pitchFamily="18" charset="0"/>
                <a:cs typeface="Bookman Old Style" panose="02050604050505020204" pitchFamily="18" charset="0"/>
                <a:sym typeface="+mn-ea"/>
              </a:rPr>
              <a:t> (Fortson str. 325)</a:t>
            </a:r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  <a:p>
            <a:endParaRPr lang="en-US"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476672"/>
            <a:ext cx="78488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latin typeface="Bookman Old Style" panose="02050604050505020204" pitchFamily="18" charset="0"/>
              </a:rPr>
              <a:t>Středověká irská literatura</a:t>
            </a:r>
            <a:endParaRPr lang="cs-CZ" b="1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Irská středověká literatura představuje nejrozsáhlejší a nejlépe dochované texty keltského písemnictví vůbec. 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Rozeznáváme </a:t>
            </a:r>
            <a:r>
              <a:rPr lang="cs-CZ" b="1" dirty="0" smtClean="0">
                <a:latin typeface="Bookman Old Style" panose="02050604050505020204" pitchFamily="18" charset="0"/>
              </a:rPr>
              <a:t>čtyři hlavní cykly:</a:t>
            </a:r>
            <a:endParaRPr lang="cs-CZ" b="1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b="1" dirty="0" err="1" smtClean="0">
                <a:latin typeface="Bookman Old Style" panose="02050604050505020204" pitchFamily="18" charset="0"/>
              </a:rPr>
              <a:t>Mythological</a:t>
            </a:r>
            <a:r>
              <a:rPr lang="cs-CZ" b="1" dirty="0" smtClean="0">
                <a:latin typeface="Bookman Old Style" panose="02050604050505020204" pitchFamily="18" charset="0"/>
              </a:rPr>
              <a:t> </a:t>
            </a:r>
            <a:r>
              <a:rPr lang="cs-CZ" b="1" dirty="0" err="1" smtClean="0">
                <a:latin typeface="Bookman Old Style" panose="02050604050505020204" pitchFamily="18" charset="0"/>
              </a:rPr>
              <a:t>cycle</a:t>
            </a:r>
            <a:r>
              <a:rPr lang="cs-CZ" dirty="0" smtClean="0">
                <a:latin typeface="Bookman Old Style" panose="02050604050505020204" pitchFamily="18" charset="0"/>
              </a:rPr>
              <a:t>: mytické počátky Irska, </a:t>
            </a:r>
            <a:r>
              <a:rPr lang="cs-CZ" dirty="0" err="1" smtClean="0">
                <a:latin typeface="Bookman Old Style" panose="02050604050505020204" pitchFamily="18" charset="0"/>
              </a:rPr>
              <a:t>Dindshenchas</a:t>
            </a:r>
            <a:r>
              <a:rPr lang="cs-CZ" dirty="0" smtClean="0">
                <a:latin typeface="Bookman Old Style" panose="02050604050505020204" pitchFamily="18" charset="0"/>
              </a:rPr>
              <a:t>, </a:t>
            </a:r>
            <a:r>
              <a:rPr lang="cs-CZ" dirty="0" err="1" smtClean="0">
                <a:latin typeface="Bookman Old Style" panose="02050604050505020204" pitchFamily="18" charset="0"/>
              </a:rPr>
              <a:t>Oengův</a:t>
            </a:r>
            <a:r>
              <a:rPr lang="cs-CZ" dirty="0" smtClean="0">
                <a:latin typeface="Bookman Old Style" panose="02050604050505020204" pitchFamily="18" charset="0"/>
              </a:rPr>
              <a:t> sen a další)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b="1" dirty="0" err="1" smtClean="0">
                <a:latin typeface="Bookman Old Style" panose="02050604050505020204" pitchFamily="18" charset="0"/>
              </a:rPr>
              <a:t>Ulster</a:t>
            </a:r>
            <a:r>
              <a:rPr lang="cs-CZ" b="1" dirty="0" smtClean="0">
                <a:latin typeface="Bookman Old Style" panose="02050604050505020204" pitchFamily="18" charset="0"/>
              </a:rPr>
              <a:t> </a:t>
            </a:r>
            <a:r>
              <a:rPr lang="cs-CZ" b="1" dirty="0" err="1" smtClean="0">
                <a:latin typeface="Bookman Old Style" panose="02050604050505020204" pitchFamily="18" charset="0"/>
              </a:rPr>
              <a:t>cycle</a:t>
            </a:r>
            <a:r>
              <a:rPr lang="cs-CZ" dirty="0" smtClean="0">
                <a:latin typeface="Bookman Old Style" panose="02050604050505020204" pitchFamily="18" charset="0"/>
              </a:rPr>
              <a:t>: zasazen do 1. století, děj se odehrává v Ulsteru a </a:t>
            </a:r>
            <a:r>
              <a:rPr lang="cs-CZ" dirty="0" err="1" smtClean="0">
                <a:latin typeface="Bookman Old Style" panose="02050604050505020204" pitchFamily="18" charset="0"/>
              </a:rPr>
              <a:t>Connachtu</a:t>
            </a:r>
            <a:r>
              <a:rPr lang="cs-CZ" dirty="0" smtClean="0">
                <a:latin typeface="Bookman Old Style" panose="02050604050505020204" pitchFamily="18" charset="0"/>
              </a:rPr>
              <a:t> - soubor příběhů o hrdinských činech válečníků, centrální příběh tvoří proslulý </a:t>
            </a:r>
            <a:r>
              <a:rPr lang="cs-CZ" dirty="0" err="1" smtClean="0">
                <a:latin typeface="Bookman Old Style" panose="02050604050505020204" pitchFamily="18" charset="0"/>
              </a:rPr>
              <a:t>Táin</a:t>
            </a:r>
            <a:r>
              <a:rPr lang="cs-CZ" dirty="0" smtClean="0">
                <a:latin typeface="Bookman Old Style" panose="02050604050505020204" pitchFamily="18" charset="0"/>
              </a:rPr>
              <a:t> </a:t>
            </a:r>
            <a:r>
              <a:rPr lang="cs-CZ" dirty="0" err="1" smtClean="0">
                <a:latin typeface="Bookman Old Style" panose="02050604050505020204" pitchFamily="18" charset="0"/>
              </a:rPr>
              <a:t>Bó</a:t>
            </a:r>
            <a:r>
              <a:rPr lang="cs-CZ" dirty="0" smtClean="0">
                <a:latin typeface="Bookman Old Style" panose="02050604050505020204" pitchFamily="18" charset="0"/>
              </a:rPr>
              <a:t> </a:t>
            </a:r>
            <a:r>
              <a:rPr lang="cs-CZ" dirty="0" err="1" smtClean="0">
                <a:latin typeface="Bookman Old Style" panose="02050604050505020204" pitchFamily="18" charset="0"/>
              </a:rPr>
              <a:t>Cúailnge</a:t>
            </a:r>
            <a:r>
              <a:rPr lang="cs-CZ" dirty="0" smtClean="0">
                <a:latin typeface="Bookman Old Style" panose="02050604050505020204" pitchFamily="18" charset="0"/>
              </a:rPr>
              <a:t> „</a:t>
            </a:r>
            <a:r>
              <a:rPr lang="cs-CZ" dirty="0" err="1" smtClean="0">
                <a:latin typeface="Bookman Old Style" panose="02050604050505020204" pitchFamily="18" charset="0"/>
              </a:rPr>
              <a:t>the</a:t>
            </a:r>
            <a:r>
              <a:rPr lang="cs-CZ" dirty="0" smtClean="0">
                <a:latin typeface="Bookman Old Style" panose="02050604050505020204" pitchFamily="18" charset="0"/>
              </a:rPr>
              <a:t> </a:t>
            </a:r>
            <a:r>
              <a:rPr lang="cs-CZ" dirty="0" err="1" smtClean="0">
                <a:latin typeface="Bookman Old Style" panose="02050604050505020204" pitchFamily="18" charset="0"/>
              </a:rPr>
              <a:t>Cattle</a:t>
            </a:r>
            <a:r>
              <a:rPr lang="cs-CZ" dirty="0" smtClean="0">
                <a:latin typeface="Bookman Old Style" panose="02050604050505020204" pitchFamily="18" charset="0"/>
              </a:rPr>
              <a:t> </a:t>
            </a:r>
            <a:r>
              <a:rPr lang="cs-CZ" dirty="0" err="1" smtClean="0">
                <a:latin typeface="Bookman Old Style" panose="02050604050505020204" pitchFamily="18" charset="0"/>
              </a:rPr>
              <a:t>raid</a:t>
            </a:r>
            <a:r>
              <a:rPr lang="cs-CZ" dirty="0" smtClean="0">
                <a:latin typeface="Bookman Old Style" panose="02050604050505020204" pitchFamily="18" charset="0"/>
              </a:rPr>
              <a:t> </a:t>
            </a:r>
            <a:r>
              <a:rPr lang="cs-CZ" dirty="0" err="1" smtClean="0">
                <a:latin typeface="Bookman Old Style" panose="02050604050505020204" pitchFamily="18" charset="0"/>
              </a:rPr>
              <a:t>of</a:t>
            </a:r>
            <a:r>
              <a:rPr lang="cs-CZ" dirty="0" smtClean="0">
                <a:latin typeface="Bookman Old Style" panose="02050604050505020204" pitchFamily="18" charset="0"/>
              </a:rPr>
              <a:t> </a:t>
            </a:r>
            <a:r>
              <a:rPr lang="cs-CZ" dirty="0" err="1" smtClean="0">
                <a:latin typeface="Bookman Old Style" panose="02050604050505020204" pitchFamily="18" charset="0"/>
              </a:rPr>
              <a:t>Cooley</a:t>
            </a:r>
            <a:r>
              <a:rPr lang="cs-CZ" dirty="0" smtClean="0">
                <a:latin typeface="Bookman Old Style" panose="02050604050505020204" pitchFamily="18" charset="0"/>
              </a:rPr>
              <a:t>“ .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b="1" dirty="0" err="1" smtClean="0">
                <a:latin typeface="Bookman Old Style" panose="02050604050505020204" pitchFamily="18" charset="0"/>
              </a:rPr>
              <a:t>Fenian</a:t>
            </a:r>
            <a:r>
              <a:rPr lang="cs-CZ" b="1" dirty="0" smtClean="0">
                <a:latin typeface="Bookman Old Style" panose="02050604050505020204" pitchFamily="18" charset="0"/>
              </a:rPr>
              <a:t> </a:t>
            </a:r>
            <a:r>
              <a:rPr lang="cs-CZ" b="1" dirty="0" err="1" smtClean="0">
                <a:latin typeface="Bookman Old Style" panose="02050604050505020204" pitchFamily="18" charset="0"/>
              </a:rPr>
              <a:t>cycle</a:t>
            </a:r>
            <a:r>
              <a:rPr lang="cs-CZ" dirty="0" smtClean="0">
                <a:latin typeface="Bookman Old Style" panose="02050604050505020204" pitchFamily="18" charset="0"/>
              </a:rPr>
              <a:t>: činy irských hrdinů, odehrává se nejspíše ve 3. století.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b="1" dirty="0" err="1" smtClean="0">
                <a:latin typeface="Bookman Old Style" panose="02050604050505020204" pitchFamily="18" charset="0"/>
              </a:rPr>
              <a:t>Historical</a:t>
            </a:r>
            <a:r>
              <a:rPr lang="cs-CZ" b="1" dirty="0" smtClean="0">
                <a:latin typeface="Bookman Old Style" panose="02050604050505020204" pitchFamily="18" charset="0"/>
              </a:rPr>
              <a:t> </a:t>
            </a:r>
            <a:r>
              <a:rPr lang="cs-CZ" b="1" dirty="0" err="1" smtClean="0">
                <a:latin typeface="Bookman Old Style" panose="02050604050505020204" pitchFamily="18" charset="0"/>
              </a:rPr>
              <a:t>cycle</a:t>
            </a:r>
            <a:r>
              <a:rPr lang="cs-CZ" dirty="0" smtClean="0">
                <a:latin typeface="Bookman Old Style" panose="02050604050505020204" pitchFamily="18" charset="0"/>
              </a:rPr>
              <a:t>: bardové měli mimo jiného písemnictví na starost i vést dokumentaci o šlechtickém rodu u kterého sloužili- sbírka těchto rodokmenů a jiných historických záznamů tvoří tzv. Historický cyklus. </a:t>
            </a:r>
            <a:endParaRPr lang="cs-CZ" dirty="0" smtClean="0">
              <a:latin typeface="Bookman Old Style" panose="02050604050505020204" pitchFamily="18" charset="0"/>
            </a:endParaRPr>
          </a:p>
          <a:p>
            <a:endParaRPr lang="en-GB" dirty="0" smtClean="0"/>
          </a:p>
          <a:p>
            <a:endParaRPr lang="cs-CZ" b="1" dirty="0">
              <a:latin typeface="Bookman Old Style" panose="02050604050505020204" pitchFamily="18" charset="0"/>
            </a:endParaRPr>
          </a:p>
          <a:p>
            <a:endParaRPr lang="en-US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2107" y="0"/>
            <a:ext cx="86067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latin typeface="Bookman Old Style" panose="02050604050505020204" pitchFamily="18" charset="0"/>
              </a:rPr>
              <a:t>Skotská gaelština a jazyk </a:t>
            </a:r>
            <a:r>
              <a:rPr lang="cs-CZ" b="1" dirty="0" err="1" smtClean="0">
                <a:latin typeface="Bookman Old Style" panose="02050604050505020204" pitchFamily="18" charset="0"/>
              </a:rPr>
              <a:t>manx</a:t>
            </a:r>
            <a:endParaRPr lang="cs-CZ" b="1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b="1" dirty="0" smtClean="0">
                <a:latin typeface="Bookman Old Style" panose="02050604050505020204" pitchFamily="18" charset="0"/>
              </a:rPr>
              <a:t>Skotská gaelština</a:t>
            </a:r>
            <a:endParaRPr lang="cs-CZ" b="1" dirty="0" smtClean="0">
              <a:latin typeface="Bookman Old Style" panose="02050604050505020204" pitchFamily="18" charset="0"/>
            </a:endParaRPr>
          </a:p>
          <a:p>
            <a:pPr algn="just"/>
            <a:endParaRPr lang="cs-CZ" b="1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b="1" dirty="0" smtClean="0">
                <a:latin typeface="Bookman Old Style" panose="02050604050505020204" pitchFamily="18" charset="0"/>
              </a:rPr>
              <a:t>Na konci 4. století</a:t>
            </a:r>
            <a:r>
              <a:rPr lang="cs-CZ" dirty="0" smtClean="0">
                <a:latin typeface="Bookman Old Style" panose="02050604050505020204" pitchFamily="18" charset="0"/>
              </a:rPr>
              <a:t>, osadníci z Irska začali s pomalým osidlováním západního pobřeží Skotska, a jejich tamní základní kolonie </a:t>
            </a:r>
            <a:r>
              <a:rPr lang="cs-CZ" b="1" dirty="0" smtClean="0">
                <a:latin typeface="Bookman Old Style" panose="02050604050505020204" pitchFamily="18" charset="0"/>
              </a:rPr>
              <a:t>Dál </a:t>
            </a:r>
            <a:r>
              <a:rPr lang="cs-CZ" b="1" dirty="0" err="1" smtClean="0">
                <a:latin typeface="Bookman Old Style" panose="02050604050505020204" pitchFamily="18" charset="0"/>
              </a:rPr>
              <a:t>Ríata</a:t>
            </a:r>
            <a:r>
              <a:rPr lang="cs-CZ" b="1" dirty="0" smtClean="0">
                <a:latin typeface="Bookman Old Style" panose="02050604050505020204" pitchFamily="18" charset="0"/>
              </a:rPr>
              <a:t>, </a:t>
            </a:r>
            <a:r>
              <a:rPr lang="cs-CZ" dirty="0" smtClean="0">
                <a:latin typeface="Bookman Old Style" panose="02050604050505020204" pitchFamily="18" charset="0"/>
              </a:rPr>
              <a:t>nesla jméno podle již existujícího města v severovýchodním Irsku. Za nějaký čas se skotská Dál </a:t>
            </a:r>
            <a:r>
              <a:rPr lang="cs-CZ" dirty="0" err="1" smtClean="0">
                <a:latin typeface="Bookman Old Style" panose="02050604050505020204" pitchFamily="18" charset="0"/>
              </a:rPr>
              <a:t>Ríata</a:t>
            </a:r>
            <a:r>
              <a:rPr lang="cs-CZ" dirty="0" smtClean="0">
                <a:latin typeface="Bookman Old Style" panose="02050604050505020204" pitchFamily="18" charset="0"/>
              </a:rPr>
              <a:t> osamostatnila a stala se centrem celé oblasti. V 7. století byl svazek, který spojoval obě pobřeží přerušen.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Gaelské obyvatelstvo se rozrostlo do vnitrozemí a oblast, kde se mluvilo skotskou gaelštinou se značně rozšířila. Nicméně, anglický jazyk brzy skotskou </a:t>
            </a:r>
            <a:r>
              <a:rPr lang="en-GB" dirty="0" smtClean="0">
                <a:latin typeface="Bookman Old Style" panose="02050604050505020204" pitchFamily="18" charset="0"/>
              </a:rPr>
              <a:t>g</a:t>
            </a:r>
            <a:r>
              <a:rPr lang="cs-CZ" dirty="0" smtClean="0">
                <a:latin typeface="Bookman Old Style" panose="02050604050505020204" pitchFamily="18" charset="0"/>
              </a:rPr>
              <a:t>a</a:t>
            </a:r>
            <a:r>
              <a:rPr lang="en-GB" dirty="0" smtClean="0">
                <a:latin typeface="Bookman Old Style" panose="02050604050505020204" pitchFamily="18" charset="0"/>
              </a:rPr>
              <a:t>e</a:t>
            </a:r>
            <a:r>
              <a:rPr lang="cs-CZ" dirty="0" err="1" smtClean="0">
                <a:latin typeface="Bookman Old Style" panose="02050604050505020204" pitchFamily="18" charset="0"/>
              </a:rPr>
              <a:t>lštinu</a:t>
            </a:r>
            <a:r>
              <a:rPr lang="cs-CZ" dirty="0" smtClean="0">
                <a:latin typeface="Bookman Old Style" panose="02050604050505020204" pitchFamily="18" charset="0"/>
              </a:rPr>
              <a:t> </a:t>
            </a:r>
            <a:r>
              <a:rPr lang="cs-CZ" dirty="0" smtClean="0">
                <a:latin typeface="Bookman Old Style" panose="02050604050505020204" pitchFamily="18" charset="0"/>
              </a:rPr>
              <a:t>vytlačil, a dnes je tento keltský jazyk omezen jen na oblasti Vnějších Hebrid, a ostrovů </a:t>
            </a:r>
            <a:r>
              <a:rPr lang="cs-CZ" dirty="0" err="1" smtClean="0">
                <a:latin typeface="Bookman Old Style" panose="02050604050505020204" pitchFamily="18" charset="0"/>
              </a:rPr>
              <a:t>Skye</a:t>
            </a:r>
            <a:r>
              <a:rPr lang="cs-CZ" dirty="0" smtClean="0">
                <a:latin typeface="Bookman Old Style" panose="02050604050505020204" pitchFamily="18" charset="0"/>
              </a:rPr>
              <a:t>, </a:t>
            </a:r>
            <a:r>
              <a:rPr lang="cs-CZ" dirty="0" err="1" smtClean="0">
                <a:latin typeface="Bookman Old Style" panose="02050604050505020204" pitchFamily="18" charset="0"/>
              </a:rPr>
              <a:t>Tiree</a:t>
            </a:r>
            <a:r>
              <a:rPr lang="cs-CZ" dirty="0" smtClean="0">
                <a:latin typeface="Bookman Old Style" panose="02050604050505020204" pitchFamily="18" charset="0"/>
              </a:rPr>
              <a:t> a </a:t>
            </a:r>
            <a:r>
              <a:rPr lang="cs-CZ" dirty="0" err="1" smtClean="0">
                <a:latin typeface="Bookman Old Style" panose="02050604050505020204" pitchFamily="18" charset="0"/>
              </a:rPr>
              <a:t>Islay</a:t>
            </a:r>
            <a:r>
              <a:rPr lang="cs-CZ" dirty="0" smtClean="0">
                <a:latin typeface="Bookman Old Style" panose="02050604050505020204" pitchFamily="18" charset="0"/>
              </a:rPr>
              <a:t>. 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Ve sčítání obyvatel roku 2011, přibližně 57 000 lidí uvedlo schopnost mluvit plynule gaelsky. I přesto, že existují četné pokusy obnovení tohoto jazyka, počet mluvčích oproti roku 2001 klesl. Skotská </a:t>
            </a:r>
            <a:r>
              <a:rPr lang="en-GB" dirty="0" err="1" smtClean="0">
                <a:latin typeface="Bookman Old Style" panose="02050604050505020204" pitchFamily="18" charset="0"/>
              </a:rPr>
              <a:t>g</a:t>
            </a:r>
            <a:r>
              <a:rPr lang="en-GB" dirty="0" err="1" smtClean="0">
                <a:latin typeface="Bookman Old Style" panose="02050604050505020204" pitchFamily="18" charset="0"/>
              </a:rPr>
              <a:t>ae</a:t>
            </a:r>
            <a:r>
              <a:rPr lang="cs-CZ" dirty="0" err="1" smtClean="0">
                <a:latin typeface="Bookman Old Style" panose="02050604050505020204" pitchFamily="18" charset="0"/>
              </a:rPr>
              <a:t>lština</a:t>
            </a:r>
            <a:r>
              <a:rPr lang="cs-CZ" dirty="0" smtClean="0">
                <a:latin typeface="Bookman Old Style" panose="02050604050505020204" pitchFamily="18" charset="0"/>
              </a:rPr>
              <a:t> </a:t>
            </a:r>
            <a:r>
              <a:rPr lang="cs-CZ" dirty="0" smtClean="0">
                <a:latin typeface="Bookman Old Style" panose="02050604050505020204" pitchFamily="18" charset="0"/>
              </a:rPr>
              <a:t>zatím není uznána jako úřední jazyk Spojeného Království.  Mimo území UK skotskou gaelštinu používá několik komunit v Kanadě (dohromady asi 7000 lidí) na územích Nova </a:t>
            </a:r>
            <a:r>
              <a:rPr lang="cs-CZ" dirty="0" err="1" smtClean="0">
                <a:latin typeface="Bookman Old Style" panose="02050604050505020204" pitchFamily="18" charset="0"/>
              </a:rPr>
              <a:t>Scotia</a:t>
            </a:r>
            <a:r>
              <a:rPr lang="cs-CZ" dirty="0" smtClean="0">
                <a:latin typeface="Bookman Old Style" panose="02050604050505020204" pitchFamily="18" charset="0"/>
              </a:rPr>
              <a:t> a Prince Edward.   </a:t>
            </a:r>
            <a:endParaRPr lang="cs-CZ" dirty="0" smtClean="0">
              <a:latin typeface="Bookman Old Style" panose="02050604050505020204" pitchFamily="18" charset="0"/>
            </a:endParaRPr>
          </a:p>
          <a:p>
            <a:endParaRPr lang="en-GB" dirty="0" smtClean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upload.wikimedia.org/wikipedia/commons/a/a3/Dalriada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85720" y="214290"/>
            <a:ext cx="5341302" cy="5572164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857884" y="642918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ookman Old Style" panose="02050604050505020204" pitchFamily="18" charset="0"/>
              </a:rPr>
              <a:t>Map of </a:t>
            </a:r>
            <a:r>
              <a:rPr lang="en-US" dirty="0" err="1" smtClean="0">
                <a:latin typeface="Bookman Old Style" panose="02050604050505020204" pitchFamily="18" charset="0"/>
              </a:rPr>
              <a:t>Dál</a:t>
            </a:r>
            <a:r>
              <a:rPr lang="en-US" dirty="0" smtClean="0">
                <a:latin typeface="Bookman Old Style" panose="02050604050505020204" pitchFamily="18" charset="0"/>
              </a:rPr>
              <a:t> </a:t>
            </a:r>
            <a:r>
              <a:rPr lang="en-US" dirty="0" err="1" smtClean="0">
                <a:latin typeface="Bookman Old Style" panose="02050604050505020204" pitchFamily="18" charset="0"/>
              </a:rPr>
              <a:t>Riata</a:t>
            </a:r>
            <a:r>
              <a:rPr lang="en-US" dirty="0" smtClean="0">
                <a:latin typeface="Bookman Old Style" panose="02050604050505020204" pitchFamily="18" charset="0"/>
              </a:rPr>
              <a:t> at its height, c. 580–600. </a:t>
            </a:r>
            <a:r>
              <a:rPr lang="en-US" dirty="0" err="1" smtClean="0">
                <a:latin typeface="Bookman Old Style" panose="02050604050505020204" pitchFamily="18" charset="0"/>
              </a:rPr>
              <a:t>Pictish</a:t>
            </a:r>
            <a:r>
              <a:rPr lang="en-US" dirty="0" smtClean="0">
                <a:latin typeface="Bookman Old Style" panose="02050604050505020204" pitchFamily="18" charset="0"/>
              </a:rPr>
              <a:t> regions are marked in yellow.</a:t>
            </a:r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153" y="1988840"/>
            <a:ext cx="3186981" cy="45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472" y="642918"/>
            <a:ext cx="800105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 smtClean="0">
                <a:latin typeface="Bookman Old Style" panose="02050604050505020204" pitchFamily="18" charset="0"/>
              </a:rPr>
              <a:t>Goidelsk</a:t>
            </a:r>
            <a:r>
              <a:rPr lang="cs-CZ" b="1" dirty="0" smtClean="0">
                <a:latin typeface="Bookman Old Style" panose="02050604050505020204" pitchFamily="18" charset="0"/>
              </a:rPr>
              <a:t>é jazyky</a:t>
            </a:r>
            <a:endParaRPr lang="en-US" b="1" dirty="0" smtClean="0">
              <a:latin typeface="Bookman Old Style" panose="02050604050505020204" pitchFamily="18" charset="0"/>
            </a:endParaRPr>
          </a:p>
          <a:p>
            <a:pPr algn="just"/>
            <a:endParaRPr lang="en-US" dirty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Slovo </a:t>
            </a:r>
            <a:r>
              <a:rPr lang="en-US" b="1" i="1" dirty="0" err="1" smtClean="0">
                <a:latin typeface="Bookman Old Style" panose="02050604050505020204" pitchFamily="18" charset="0"/>
              </a:rPr>
              <a:t>Goídel</a:t>
            </a:r>
            <a:r>
              <a:rPr lang="cs-CZ" b="1" i="1" dirty="0" smtClean="0">
                <a:latin typeface="Bookman Old Style" panose="02050604050505020204" pitchFamily="18" charset="0"/>
              </a:rPr>
              <a:t> </a:t>
            </a:r>
            <a:r>
              <a:rPr lang="cs-CZ" dirty="0" smtClean="0">
                <a:latin typeface="Bookman Old Style" panose="02050604050505020204" pitchFamily="18" charset="0"/>
              </a:rPr>
              <a:t>představuje vlastní označení Irů ve </a:t>
            </a:r>
            <a:r>
              <a:rPr lang="cs-CZ" dirty="0" err="1" smtClean="0">
                <a:latin typeface="Bookman Old Style" panose="02050604050505020204" pitchFamily="18" charset="0"/>
              </a:rPr>
              <a:t>staroirštině</a:t>
            </a:r>
            <a:r>
              <a:rPr lang="cs-CZ" dirty="0" smtClean="0">
                <a:latin typeface="Bookman Old Style" panose="02050604050505020204" pitchFamily="18" charset="0"/>
              </a:rPr>
              <a:t>.  Nejčastěji se vysvětluje jako </a:t>
            </a:r>
            <a:r>
              <a:rPr lang="cs-CZ" dirty="0" err="1" smtClean="0">
                <a:latin typeface="Bookman Old Style" panose="02050604050505020204" pitchFamily="18" charset="0"/>
              </a:rPr>
              <a:t>brythonská</a:t>
            </a:r>
            <a:r>
              <a:rPr lang="cs-CZ" dirty="0" smtClean="0">
                <a:latin typeface="Bookman Old Style" panose="02050604050505020204" pitchFamily="18" charset="0"/>
              </a:rPr>
              <a:t> výpůjčka  </a:t>
            </a:r>
            <a:r>
              <a:rPr lang="cs-CZ" dirty="0" err="1" smtClean="0">
                <a:latin typeface="Bookman Old Style" panose="02050604050505020204" pitchFamily="18" charset="0"/>
              </a:rPr>
              <a:t>velš</a:t>
            </a:r>
            <a:r>
              <a:rPr lang="cs-CZ" dirty="0" smtClean="0">
                <a:latin typeface="Bookman Old Style" panose="02050604050505020204" pitchFamily="18" charset="0"/>
              </a:rPr>
              <a:t>. </a:t>
            </a:r>
            <a:r>
              <a:rPr lang="en-US" i="1" dirty="0" err="1" smtClean="0">
                <a:latin typeface="Bookman Old Style" panose="02050604050505020204" pitchFamily="18" charset="0"/>
              </a:rPr>
              <a:t>Gwyddel</a:t>
            </a:r>
            <a:r>
              <a:rPr lang="en-US" i="1" dirty="0" smtClean="0">
                <a:latin typeface="Bookman Old Style" panose="02050604050505020204" pitchFamily="18" charset="0"/>
              </a:rPr>
              <a:t> “</a:t>
            </a:r>
            <a:r>
              <a:rPr lang="en-US" dirty="0" err="1" smtClean="0">
                <a:latin typeface="Bookman Old Style" panose="02050604050505020204" pitchFamily="18" charset="0"/>
              </a:rPr>
              <a:t>Ir</a:t>
            </a:r>
            <a:r>
              <a:rPr lang="en-US" dirty="0" smtClean="0">
                <a:latin typeface="Bookman Old Style" panose="02050604050505020204" pitchFamily="18" charset="0"/>
              </a:rPr>
              <a:t>”</a:t>
            </a:r>
            <a:r>
              <a:rPr lang="cs-CZ" dirty="0" smtClean="0">
                <a:latin typeface="Bookman Old Style" panose="02050604050505020204" pitchFamily="18" charset="0"/>
              </a:rPr>
              <a:t>. Původ tohoto slova bývá objasňován pomocí </a:t>
            </a:r>
            <a:r>
              <a:rPr lang="cs-CZ" dirty="0" err="1" smtClean="0">
                <a:latin typeface="Bookman Old Style" panose="02050604050505020204" pitchFamily="18" charset="0"/>
              </a:rPr>
              <a:t>střvelš</a:t>
            </a:r>
            <a:r>
              <a:rPr lang="cs-CZ" dirty="0" smtClean="0">
                <a:latin typeface="Bookman Old Style" panose="02050604050505020204" pitchFamily="18" charset="0"/>
              </a:rPr>
              <a:t>. </a:t>
            </a:r>
            <a:r>
              <a:rPr lang="en-US" i="1" dirty="0" err="1" smtClean="0">
                <a:latin typeface="Bookman Old Style" panose="02050604050505020204" pitchFamily="18" charset="0"/>
              </a:rPr>
              <a:t>gwyd</a:t>
            </a:r>
            <a:r>
              <a:rPr lang="en-US" i="1" dirty="0" smtClean="0">
                <a:latin typeface="Bookman Old Style" panose="02050604050505020204" pitchFamily="18" charset="0"/>
              </a:rPr>
              <a:t> </a:t>
            </a:r>
            <a:r>
              <a:rPr lang="en-US" dirty="0" smtClean="0">
                <a:latin typeface="Bookman Old Style" panose="02050604050505020204" pitchFamily="18" charset="0"/>
              </a:rPr>
              <a:t>“</a:t>
            </a:r>
            <a:r>
              <a:rPr lang="cs-CZ" dirty="0" smtClean="0">
                <a:latin typeface="Bookman Old Style" panose="02050604050505020204" pitchFamily="18" charset="0"/>
              </a:rPr>
              <a:t>divoký</a:t>
            </a:r>
            <a:r>
              <a:rPr lang="en-US" dirty="0" smtClean="0">
                <a:latin typeface="Bookman Old Style" panose="02050604050505020204" pitchFamily="18" charset="0"/>
              </a:rPr>
              <a:t>”</a:t>
            </a:r>
            <a:r>
              <a:rPr lang="cs-CZ" dirty="0" smtClean="0">
                <a:latin typeface="Bookman Old Style" panose="02050604050505020204" pitchFamily="18" charset="0"/>
              </a:rPr>
              <a:t>.</a:t>
            </a:r>
            <a:r>
              <a:rPr lang="en-US" dirty="0" smtClean="0">
                <a:latin typeface="Bookman Old Style" panose="02050604050505020204" pitchFamily="18" charset="0"/>
              </a:rPr>
              <a:t> 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Staroirské slovo </a:t>
            </a:r>
            <a:r>
              <a:rPr lang="en-US" i="1" dirty="0" err="1" smtClean="0">
                <a:latin typeface="Bookman Old Style" panose="02050604050505020204" pitchFamily="18" charset="0"/>
              </a:rPr>
              <a:t>goídelc</a:t>
            </a:r>
            <a:r>
              <a:rPr lang="cs-CZ" i="1" dirty="0" smtClean="0">
                <a:latin typeface="Bookman Old Style" panose="02050604050505020204" pitchFamily="18" charset="0"/>
              </a:rPr>
              <a:t> </a:t>
            </a:r>
            <a:r>
              <a:rPr lang="cs-CZ" dirty="0" smtClean="0">
                <a:latin typeface="Bookman Old Style" panose="02050604050505020204" pitchFamily="18" charset="0"/>
              </a:rPr>
              <a:t>označovalo </a:t>
            </a:r>
            <a:r>
              <a:rPr lang="en-US" dirty="0" smtClean="0">
                <a:latin typeface="Bookman Old Style" panose="02050604050505020204" pitchFamily="18" charset="0"/>
              </a:rPr>
              <a:t>“</a:t>
            </a:r>
            <a:r>
              <a:rPr lang="en-US" dirty="0" err="1" smtClean="0">
                <a:latin typeface="Bookman Old Style" panose="02050604050505020204" pitchFamily="18" charset="0"/>
              </a:rPr>
              <a:t>Ir</a:t>
            </a:r>
            <a:r>
              <a:rPr lang="cs-CZ" dirty="0" err="1" smtClean="0">
                <a:latin typeface="Bookman Old Style" panose="02050604050505020204" pitchFamily="18" charset="0"/>
              </a:rPr>
              <a:t>ský</a:t>
            </a:r>
            <a:r>
              <a:rPr lang="cs-CZ" dirty="0" smtClean="0">
                <a:latin typeface="Bookman Old Style" panose="02050604050505020204" pitchFamily="18" charset="0"/>
              </a:rPr>
              <a:t> jazyk</a:t>
            </a:r>
            <a:r>
              <a:rPr lang="en-US" dirty="0" smtClean="0">
                <a:latin typeface="Bookman Old Style" panose="02050604050505020204" pitchFamily="18" charset="0"/>
              </a:rPr>
              <a:t>”</a:t>
            </a:r>
            <a:r>
              <a:rPr lang="cs-CZ" dirty="0" smtClean="0">
                <a:latin typeface="Bookman Old Style" panose="02050604050505020204" pitchFamily="18" charset="0"/>
              </a:rPr>
              <a:t>. V klasické moderní irštině mělo podobu </a:t>
            </a:r>
            <a:r>
              <a:rPr lang="en-US" i="1" dirty="0" err="1" smtClean="0">
                <a:latin typeface="Bookman Old Style" panose="02050604050505020204" pitchFamily="18" charset="0"/>
              </a:rPr>
              <a:t>Gaoidhealg</a:t>
            </a:r>
            <a:r>
              <a:rPr lang="cs-CZ" i="1" dirty="0" smtClean="0">
                <a:latin typeface="Bookman Old Style" panose="02050604050505020204" pitchFamily="18" charset="0"/>
              </a:rPr>
              <a:t>, </a:t>
            </a:r>
            <a:r>
              <a:rPr lang="cs-CZ" dirty="0" smtClean="0">
                <a:latin typeface="Bookman Old Style" panose="02050604050505020204" pitchFamily="18" charset="0"/>
              </a:rPr>
              <a:t>jež se v pravopisu moderní irštiny zjednodušuje na </a:t>
            </a:r>
            <a:r>
              <a:rPr lang="en-US" i="1" dirty="0" err="1" smtClean="0">
                <a:latin typeface="Bookman Old Style" panose="02050604050505020204" pitchFamily="18" charset="0"/>
              </a:rPr>
              <a:t>Gaeilge</a:t>
            </a:r>
            <a:r>
              <a:rPr lang="cs-CZ" i="1" dirty="0" smtClean="0">
                <a:latin typeface="Bookman Old Style" panose="02050604050505020204" pitchFamily="18" charset="0"/>
              </a:rPr>
              <a:t> </a:t>
            </a:r>
            <a:r>
              <a:rPr lang="cs-CZ" dirty="0" smtClean="0">
                <a:latin typeface="Bookman Old Style" panose="02050604050505020204" pitchFamily="18" charset="0"/>
              </a:rPr>
              <a:t>(odtud anglické </a:t>
            </a:r>
            <a:r>
              <a:rPr lang="en-US" b="1" i="1" dirty="0" smtClean="0">
                <a:latin typeface="Bookman Old Style" panose="02050604050505020204" pitchFamily="18" charset="0"/>
              </a:rPr>
              <a:t>Gaelic</a:t>
            </a:r>
            <a:r>
              <a:rPr lang="cs-CZ" b="1" i="1" dirty="0" smtClean="0">
                <a:latin typeface="Bookman Old Style" panose="02050604050505020204" pitchFamily="18" charset="0"/>
              </a:rPr>
              <a:t>, </a:t>
            </a:r>
            <a:r>
              <a:rPr lang="cs-CZ" dirty="0" smtClean="0">
                <a:latin typeface="Bookman Old Style" panose="02050604050505020204" pitchFamily="18" charset="0"/>
              </a:rPr>
              <a:t>který má však v Irsku jako označení irštiny jistý pejorativní odstín).  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en-US" dirty="0" smtClean="0">
                <a:latin typeface="Bookman Old Style" panose="02050604050505020204" pitchFamily="18" charset="0"/>
              </a:rPr>
              <a:t> </a:t>
            </a:r>
            <a:endParaRPr lang="en-US" i="1" dirty="0">
              <a:latin typeface="Bookman Old Style" panose="02050604050505020204" pitchFamily="18" charset="0"/>
            </a:endParaRPr>
          </a:p>
          <a:p>
            <a:pPr algn="just"/>
            <a:r>
              <a:rPr lang="cs-CZ" sz="1400" dirty="0" smtClean="0">
                <a:latin typeface="Bookman Old Style" panose="02050604050505020204" pitchFamily="18" charset="0"/>
              </a:rPr>
              <a:t>Ad. Václav Blažek, Keltské Jazyky</a:t>
            </a:r>
            <a:endParaRPr lang="en-US" sz="1400" dirty="0" smtClean="0">
              <a:latin typeface="Bookman Old Style" panose="02050604050505020204" pitchFamily="18" charset="0"/>
            </a:endParaRPr>
          </a:p>
          <a:p>
            <a:pPr algn="just"/>
            <a:endParaRPr lang="en-US" sz="1400" dirty="0">
              <a:latin typeface="Bookman Old Style" panose="02050604050505020204" pitchFamily="18" charset="0"/>
            </a:endParaRPr>
          </a:p>
          <a:p>
            <a:pPr algn="just"/>
            <a:r>
              <a:rPr lang="cs-CZ" dirty="0" err="1" smtClean="0">
                <a:latin typeface="Bookman Old Style" panose="02050604050505020204" pitchFamily="18" charset="0"/>
              </a:rPr>
              <a:t>Goidelské</a:t>
            </a:r>
            <a:r>
              <a:rPr lang="cs-CZ" dirty="0" smtClean="0">
                <a:latin typeface="Bookman Old Style" panose="02050604050505020204" pitchFamily="18" charset="0"/>
              </a:rPr>
              <a:t> jazyky zahrnují</a:t>
            </a:r>
            <a:r>
              <a:rPr lang="en-US" dirty="0" smtClean="0">
                <a:latin typeface="Bookman Old Style" panose="02050604050505020204" pitchFamily="18" charset="0"/>
              </a:rPr>
              <a:t>: </a:t>
            </a:r>
            <a:endParaRPr lang="en-US" dirty="0" smtClean="0">
              <a:latin typeface="Bookman Old Style" panose="02050604050505020204" pitchFamily="18" charset="0"/>
            </a:endParaRPr>
          </a:p>
          <a:p>
            <a:pPr algn="just"/>
            <a:r>
              <a:rPr lang="en-US" b="1" dirty="0" smtClean="0">
                <a:latin typeface="Bookman Old Style" panose="02050604050505020204" pitchFamily="18" charset="0"/>
              </a:rPr>
              <a:t>I</a:t>
            </a:r>
            <a:r>
              <a:rPr lang="cs-CZ" b="1" dirty="0" err="1" smtClean="0">
                <a:latin typeface="Bookman Old Style" panose="02050604050505020204" pitchFamily="18" charset="0"/>
              </a:rPr>
              <a:t>rštinu</a:t>
            </a:r>
            <a:endParaRPr lang="en-US" b="1" dirty="0" smtClean="0">
              <a:latin typeface="Bookman Old Style" panose="02050604050505020204" pitchFamily="18" charset="0"/>
            </a:endParaRPr>
          </a:p>
          <a:p>
            <a:pPr algn="just"/>
            <a:r>
              <a:rPr lang="en-US" b="1" dirty="0" smtClean="0">
                <a:latin typeface="Bookman Old Style" panose="02050604050505020204" pitchFamily="18" charset="0"/>
              </a:rPr>
              <a:t>S</a:t>
            </a:r>
            <a:r>
              <a:rPr lang="cs-CZ" b="1" dirty="0" err="1" smtClean="0">
                <a:latin typeface="Bookman Old Style" panose="02050604050505020204" pitchFamily="18" charset="0"/>
              </a:rPr>
              <a:t>kotskou</a:t>
            </a:r>
            <a:r>
              <a:rPr lang="cs-CZ" b="1" dirty="0" smtClean="0">
                <a:latin typeface="Bookman Old Style" panose="02050604050505020204" pitchFamily="18" charset="0"/>
              </a:rPr>
              <a:t> gaelštinu</a:t>
            </a:r>
            <a:endParaRPr lang="en-US" b="1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b="1" dirty="0" smtClean="0">
                <a:latin typeface="Bookman Old Style" panose="02050604050505020204" pitchFamily="18" charset="0"/>
              </a:rPr>
              <a:t>Jazyk </a:t>
            </a:r>
            <a:r>
              <a:rPr lang="cs-CZ" b="1" dirty="0" err="1" smtClean="0">
                <a:latin typeface="Bookman Old Style" panose="02050604050505020204" pitchFamily="18" charset="0"/>
              </a:rPr>
              <a:t>manx</a:t>
            </a:r>
            <a:endParaRPr lang="en-US" b="1" dirty="0" smtClean="0">
              <a:latin typeface="Bookman Old Style" panose="02050604050505020204" pitchFamily="18" charset="0"/>
            </a:endParaRPr>
          </a:p>
          <a:p>
            <a:endParaRPr lang="en-US" sz="1400" dirty="0">
              <a:latin typeface="Bookman Old Style" panose="02050604050505020204" pitchFamily="18" charset="0"/>
            </a:endParaRPr>
          </a:p>
          <a:p>
            <a:endParaRPr lang="en-US" dirty="0">
              <a:latin typeface="Bookman Old Style" panose="02050604050505020204" pitchFamily="18" charset="0"/>
            </a:endParaRPr>
          </a:p>
          <a:p>
            <a:endParaRPr lang="cs-CZ" dirty="0" smtClean="0">
              <a:latin typeface="Bookman Old Style" panose="02050604050505020204" pitchFamily="18" charset="0"/>
            </a:endParaRPr>
          </a:p>
          <a:p>
            <a:endParaRPr lang="cs-CZ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Map of Scotland"/>
          <p:cNvSpPr>
            <a:spLocks noChangeAspect="1" noChangeArrowheads="1"/>
          </p:cNvSpPr>
          <p:nvPr/>
        </p:nvSpPr>
        <p:spPr bwMode="auto">
          <a:xfrm>
            <a:off x="155575" y="-2125663"/>
            <a:ext cx="4438650" cy="4438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cs-CZ"/>
          </a:p>
        </p:txBody>
      </p:sp>
      <p:sp>
        <p:nvSpPr>
          <p:cNvPr id="32772" name="AutoShape 4" descr="Map of Scotland"/>
          <p:cNvSpPr>
            <a:spLocks noChangeAspect="1" noChangeArrowheads="1"/>
          </p:cNvSpPr>
          <p:nvPr/>
        </p:nvSpPr>
        <p:spPr bwMode="auto">
          <a:xfrm>
            <a:off x="155575" y="-2125663"/>
            <a:ext cx="4438650" cy="4438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cs-CZ"/>
          </a:p>
        </p:txBody>
      </p:sp>
      <p:sp>
        <p:nvSpPr>
          <p:cNvPr id="32774" name="AutoShape 6" descr="Image result for map of Scotland"/>
          <p:cNvSpPr>
            <a:spLocks noChangeAspect="1" noChangeArrowheads="1"/>
          </p:cNvSpPr>
          <p:nvPr/>
        </p:nvSpPr>
        <p:spPr bwMode="auto">
          <a:xfrm>
            <a:off x="155575" y="-1036638"/>
            <a:ext cx="2895600" cy="2171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cs-CZ"/>
          </a:p>
        </p:txBody>
      </p:sp>
      <p:pic>
        <p:nvPicPr>
          <p:cNvPr id="32776" name="Picture 8" descr="Image result for map of Scotla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402632" y="142852"/>
            <a:ext cx="4565166" cy="5000660"/>
          </a:xfrm>
          <a:prstGeom prst="rect">
            <a:avLst/>
          </a:prstGeom>
          <a:noFill/>
        </p:spPr>
      </p:pic>
      <p:pic>
        <p:nvPicPr>
          <p:cNvPr id="32778" name="Picture 10" descr="https://upload.wikimedia.org/wikipedia/commons/thumb/3/3f/Scots_Gaelic_speakers_in_the_2011_census.png/330px-Scots_Gaelic_speakers_in_the_2011_censu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3714776" cy="5515881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714348" y="6000768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man Old Style" panose="02050604050505020204" pitchFamily="18" charset="0"/>
              </a:rPr>
              <a:t>Geographic distribution of Gaelic speakers in Scotland in 2011.</a:t>
            </a:r>
            <a:endParaRPr lang="cs-CZ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35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-1285908"/>
            <a:ext cx="8784976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Bookman Old Style" panose="02050604050505020204" pitchFamily="18" charset="0"/>
            </a:endParaRPr>
          </a:p>
          <a:p>
            <a:endParaRPr lang="en-US" dirty="0" smtClean="0">
              <a:latin typeface="Bookman Old Style" panose="02050604050505020204" pitchFamily="18" charset="0"/>
            </a:endParaRPr>
          </a:p>
          <a:p>
            <a:endParaRPr lang="en-US" dirty="0" smtClean="0">
              <a:latin typeface="Bookman Old Style" panose="02050604050505020204" pitchFamily="18" charset="0"/>
            </a:endParaRPr>
          </a:p>
          <a:p>
            <a:endParaRPr lang="en-US" dirty="0" smtClean="0">
              <a:latin typeface="Bookman Old Style" panose="02050604050505020204" pitchFamily="18" charset="0"/>
            </a:endParaRPr>
          </a:p>
          <a:p>
            <a:endParaRPr lang="en-US" dirty="0" smtClean="0">
              <a:latin typeface="Bookman Old Style" panose="02050604050505020204" pitchFamily="18" charset="0"/>
            </a:endParaRPr>
          </a:p>
          <a:p>
            <a:endParaRPr lang="en-US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b="1" dirty="0" smtClean="0">
                <a:latin typeface="Bookman Old Style" panose="02050604050505020204" pitchFamily="18" charset="0"/>
              </a:rPr>
              <a:t>Jazyk </a:t>
            </a:r>
            <a:r>
              <a:rPr lang="cs-CZ" b="1" dirty="0" err="1" smtClean="0">
                <a:latin typeface="Bookman Old Style" panose="02050604050505020204" pitchFamily="18" charset="0"/>
              </a:rPr>
              <a:t>manx</a:t>
            </a:r>
            <a:endParaRPr lang="cs-CZ" b="1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Stejná </a:t>
            </a:r>
            <a:r>
              <a:rPr lang="cs-CZ" dirty="0">
                <a:latin typeface="Bookman Old Style" panose="02050604050505020204" pitchFamily="18" charset="0"/>
              </a:rPr>
              <a:t>skupina irských </a:t>
            </a:r>
            <a:r>
              <a:rPr lang="cs-CZ" dirty="0" smtClean="0">
                <a:latin typeface="Bookman Old Style" panose="02050604050505020204" pitchFamily="18" charset="0"/>
              </a:rPr>
              <a:t>osadníků se vypravila i na </a:t>
            </a:r>
            <a:r>
              <a:rPr lang="cs-CZ" b="1" dirty="0" smtClean="0">
                <a:latin typeface="Bookman Old Style" panose="02050604050505020204" pitchFamily="18" charset="0"/>
              </a:rPr>
              <a:t>ostrov Man,</a:t>
            </a:r>
            <a:r>
              <a:rPr lang="cs-CZ" dirty="0" smtClean="0">
                <a:latin typeface="Bookman Old Style" panose="02050604050505020204" pitchFamily="18" charset="0"/>
              </a:rPr>
              <a:t> který taktéž postupně osídlila (</a:t>
            </a:r>
            <a:r>
              <a:rPr lang="cs-CZ" b="1" dirty="0" smtClean="0">
                <a:latin typeface="Bookman Old Style" panose="02050604050505020204" pitchFamily="18" charset="0"/>
              </a:rPr>
              <a:t>4.-5. století</a:t>
            </a:r>
            <a:r>
              <a:rPr lang="cs-CZ" dirty="0" smtClean="0">
                <a:latin typeface="Bookman Old Style" panose="02050604050505020204" pitchFamily="18" charset="0"/>
              </a:rPr>
              <a:t>). Jazyk </a:t>
            </a:r>
            <a:r>
              <a:rPr lang="en-GB" dirty="0" err="1" smtClean="0">
                <a:latin typeface="Bookman Old Style" panose="02050604050505020204" pitchFamily="18" charset="0"/>
              </a:rPr>
              <a:t>M</a:t>
            </a:r>
            <a:r>
              <a:rPr lang="cs-CZ" dirty="0" err="1" smtClean="0">
                <a:latin typeface="Bookman Old Style" panose="02050604050505020204" pitchFamily="18" charset="0"/>
              </a:rPr>
              <a:t>anx</a:t>
            </a:r>
            <a:r>
              <a:rPr lang="cs-CZ" dirty="0" smtClean="0">
                <a:latin typeface="Bookman Old Style" panose="02050604050505020204" pitchFamily="18" charset="0"/>
              </a:rPr>
              <a:t> </a:t>
            </a:r>
            <a:r>
              <a:rPr lang="cs-CZ" dirty="0" smtClean="0">
                <a:latin typeface="Bookman Old Style" panose="02050604050505020204" pitchFamily="18" charset="0"/>
              </a:rPr>
              <a:t>se nazývá </a:t>
            </a:r>
            <a:r>
              <a:rPr lang="cs-CZ" b="1" i="1" dirty="0" err="1" smtClean="0">
                <a:latin typeface="Bookman Old Style" panose="02050604050505020204" pitchFamily="18" charset="0"/>
              </a:rPr>
              <a:t>Gaelg</a:t>
            </a:r>
            <a:r>
              <a:rPr lang="cs-CZ" dirty="0" smtClean="0">
                <a:latin typeface="Bookman Old Style" panose="02050604050505020204" pitchFamily="18" charset="0"/>
              </a:rPr>
              <a:t> nebo také </a:t>
            </a:r>
            <a:r>
              <a:rPr lang="cs-CZ" b="1" i="1" dirty="0" err="1" smtClean="0">
                <a:latin typeface="Bookman Old Style" panose="02050604050505020204" pitchFamily="18" charset="0"/>
              </a:rPr>
              <a:t>Gailck</a:t>
            </a:r>
            <a:r>
              <a:rPr lang="cs-CZ" dirty="0" smtClean="0">
                <a:latin typeface="Bookman Old Style" panose="02050604050505020204" pitchFamily="18" charset="0"/>
              </a:rPr>
              <a:t>. Jméno ostrova je </a:t>
            </a:r>
            <a:r>
              <a:rPr lang="cs-CZ" b="1" dirty="0" smtClean="0">
                <a:latin typeface="Bookman Old Style" panose="02050604050505020204" pitchFamily="18" charset="0"/>
              </a:rPr>
              <a:t>Island </a:t>
            </a:r>
            <a:r>
              <a:rPr lang="cs-CZ" b="1" dirty="0" err="1" smtClean="0">
                <a:latin typeface="Bookman Old Style" panose="02050604050505020204" pitchFamily="18" charset="0"/>
              </a:rPr>
              <a:t>of</a:t>
            </a:r>
            <a:r>
              <a:rPr lang="cs-CZ" b="1" dirty="0" smtClean="0">
                <a:latin typeface="Bookman Old Style" panose="02050604050505020204" pitchFamily="18" charset="0"/>
              </a:rPr>
              <a:t> Man </a:t>
            </a:r>
            <a:r>
              <a:rPr lang="cs-CZ" dirty="0" smtClean="0">
                <a:latin typeface="Bookman Old Style" panose="02050604050505020204" pitchFamily="18" charset="0"/>
              </a:rPr>
              <a:t>a pochází z </a:t>
            </a:r>
            <a:r>
              <a:rPr lang="cs-CZ" dirty="0" err="1" smtClean="0">
                <a:latin typeface="Bookman Old Style" panose="02050604050505020204" pitchFamily="18" charset="0"/>
              </a:rPr>
              <a:t>staronorského</a:t>
            </a:r>
            <a:r>
              <a:rPr lang="cs-CZ" dirty="0" smtClean="0">
                <a:latin typeface="Bookman Old Style" panose="02050604050505020204" pitchFamily="18" charset="0"/>
              </a:rPr>
              <a:t> </a:t>
            </a:r>
            <a:r>
              <a:rPr lang="cs-CZ" b="1" dirty="0" err="1" smtClean="0">
                <a:latin typeface="Bookman Old Style" panose="02050604050505020204" pitchFamily="18" charset="0"/>
              </a:rPr>
              <a:t>Manninsk</a:t>
            </a:r>
            <a:r>
              <a:rPr lang="cs-CZ" dirty="0" smtClean="0">
                <a:latin typeface="Bookman Old Style" panose="02050604050505020204" pitchFamily="18" charset="0"/>
              </a:rPr>
              <a:t> (výslovnost Man-</a:t>
            </a:r>
            <a:r>
              <a:rPr lang="cs-CZ" dirty="0" err="1" smtClean="0">
                <a:latin typeface="Bookman Old Style" panose="02050604050505020204" pitchFamily="18" charset="0"/>
              </a:rPr>
              <a:t>en</a:t>
            </a:r>
            <a:r>
              <a:rPr lang="cs-CZ" dirty="0" smtClean="0">
                <a:latin typeface="Bookman Old Style" panose="02050604050505020204" pitchFamily="18" charset="0"/>
              </a:rPr>
              <a:t>) podle </a:t>
            </a:r>
            <a:r>
              <a:rPr lang="cs-CZ" b="1" dirty="0" smtClean="0">
                <a:latin typeface="Bookman Old Style" panose="02050604050505020204" pitchFamily="18" charset="0"/>
              </a:rPr>
              <a:t>irského boha moře </a:t>
            </a:r>
            <a:r>
              <a:rPr lang="cs-CZ" b="1" dirty="0" err="1" smtClean="0">
                <a:latin typeface="Bookman Old Style" panose="02050604050505020204" pitchFamily="18" charset="0"/>
              </a:rPr>
              <a:t>Mannannána</a:t>
            </a:r>
            <a:r>
              <a:rPr lang="cs-CZ" b="1" dirty="0" smtClean="0">
                <a:latin typeface="Bookman Old Style" panose="02050604050505020204" pitchFamily="18" charset="0"/>
              </a:rPr>
              <a:t> Mac Lira</a:t>
            </a:r>
            <a:r>
              <a:rPr lang="cs-CZ" dirty="0" smtClean="0">
                <a:latin typeface="Bookman Old Style" panose="02050604050505020204" pitchFamily="18" charset="0"/>
              </a:rPr>
              <a:t> (Mac Lir znamená „syn moře“)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>
              <a:latin typeface="Bookman Old Style" panose="02050604050505020204" pitchFamily="18" charset="0"/>
            </a:endParaRPr>
          </a:p>
          <a:p>
            <a:pPr algn="just"/>
            <a:r>
              <a:rPr lang="cs-CZ" dirty="0" err="1">
                <a:latin typeface="Bookman Old Style" panose="02050604050505020204" pitchFamily="18" charset="0"/>
              </a:rPr>
              <a:t>Manx</a:t>
            </a:r>
            <a:r>
              <a:rPr lang="cs-CZ" dirty="0">
                <a:latin typeface="Bookman Old Style" panose="02050604050505020204" pitchFamily="18" charset="0"/>
              </a:rPr>
              <a:t> je název pro formu </a:t>
            </a:r>
            <a:r>
              <a:rPr lang="cs-CZ" dirty="0" err="1">
                <a:latin typeface="Bookman Old Style" panose="02050604050505020204" pitchFamily="18" charset="0"/>
              </a:rPr>
              <a:t>goidelského</a:t>
            </a:r>
            <a:r>
              <a:rPr lang="cs-CZ" dirty="0">
                <a:latin typeface="Bookman Old Style" panose="02050604050505020204" pitchFamily="18" charset="0"/>
              </a:rPr>
              <a:t> jazyka, která se vyvinula na ostrově Mann poté co byl kolonizován Irskými osadníky. Psaná forma tohoto jazyka měla počátek až v 17. </a:t>
            </a:r>
            <a:r>
              <a:rPr lang="cs-CZ" dirty="0" smtClean="0">
                <a:latin typeface="Bookman Old Style" panose="02050604050505020204" pitchFamily="18" charset="0"/>
              </a:rPr>
              <a:t>století</a:t>
            </a:r>
            <a:r>
              <a:rPr lang="en-GB" dirty="0" smtClean="0">
                <a:latin typeface="Bookman Old Style" panose="02050604050505020204" pitchFamily="18" charset="0"/>
              </a:rPr>
              <a:t>,</a:t>
            </a:r>
            <a:r>
              <a:rPr lang="cs-CZ" dirty="0" smtClean="0">
                <a:latin typeface="Bookman Old Style" panose="02050604050505020204" pitchFamily="18" charset="0"/>
              </a:rPr>
              <a:t> </a:t>
            </a:r>
            <a:r>
              <a:rPr lang="cs-CZ" dirty="0">
                <a:latin typeface="Bookman Old Style" panose="02050604050505020204" pitchFamily="18" charset="0"/>
              </a:rPr>
              <a:t>a poprvé posloužila k překladu modlitby. Převážnou většinu textů tvoří náboženské texty. </a:t>
            </a:r>
            <a:endParaRPr lang="cs-CZ" dirty="0">
              <a:latin typeface="Bookman Old Style" panose="02050604050505020204" pitchFamily="18" charset="0"/>
            </a:endParaRPr>
          </a:p>
          <a:p>
            <a:pPr algn="just"/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Pravopis tohoto jazyka je velmi odlišný od svých příbuzných jazyků - irštiny a skotské gaelštiny, a to proto, že je používá anglickou abecedu (mimo x a z) a vyznačuje se častým používáním dvou a trojhlásek. Je to proto, že pravopis byl vyvinut učenci, kteří neměli dobré vědomosti o tradičním gaelském pravopisu, a kteří při jeho tvorbě čerpali hlavně z velšských a anglických příkladů. Poslední rodilý mluvčí jazyka </a:t>
            </a:r>
            <a:r>
              <a:rPr lang="cs-CZ" dirty="0" err="1" smtClean="0">
                <a:latin typeface="Bookman Old Style" panose="02050604050505020204" pitchFamily="18" charset="0"/>
              </a:rPr>
              <a:t>manx</a:t>
            </a:r>
            <a:r>
              <a:rPr lang="cs-CZ" dirty="0" smtClean="0">
                <a:latin typeface="Bookman Old Style" panose="02050604050505020204" pitchFamily="18" charset="0"/>
              </a:rPr>
              <a:t>, </a:t>
            </a:r>
            <a:r>
              <a:rPr lang="cs-CZ" b="1" dirty="0" err="1" smtClean="0">
                <a:latin typeface="Bookman Old Style" panose="02050604050505020204" pitchFamily="18" charset="0"/>
              </a:rPr>
              <a:t>Ned</a:t>
            </a:r>
            <a:r>
              <a:rPr lang="cs-CZ" b="1" dirty="0" smtClean="0">
                <a:latin typeface="Bookman Old Style" panose="02050604050505020204" pitchFamily="18" charset="0"/>
              </a:rPr>
              <a:t> </a:t>
            </a:r>
            <a:r>
              <a:rPr lang="cs-CZ" b="1" dirty="0" err="1" smtClean="0">
                <a:latin typeface="Bookman Old Style" panose="02050604050505020204" pitchFamily="18" charset="0"/>
              </a:rPr>
              <a:t>Maddrell</a:t>
            </a:r>
            <a:r>
              <a:rPr lang="cs-CZ" b="1" dirty="0" smtClean="0">
                <a:latin typeface="Bookman Old Style" panose="02050604050505020204" pitchFamily="18" charset="0"/>
              </a:rPr>
              <a:t> </a:t>
            </a:r>
            <a:r>
              <a:rPr lang="cs-CZ" dirty="0" smtClean="0">
                <a:latin typeface="Bookman Old Style" panose="02050604050505020204" pitchFamily="18" charset="0"/>
              </a:rPr>
              <a:t>zemřel ve věku 79 let v roce </a:t>
            </a:r>
            <a:r>
              <a:rPr lang="cs-CZ" b="1" dirty="0" smtClean="0">
                <a:latin typeface="Bookman Old Style" panose="02050604050505020204" pitchFamily="18" charset="0"/>
              </a:rPr>
              <a:t>1974</a:t>
            </a:r>
            <a:r>
              <a:rPr lang="cs-CZ" dirty="0" smtClean="0">
                <a:latin typeface="Bookman Old Style" panose="02050604050505020204" pitchFamily="18" charset="0"/>
              </a:rPr>
              <a:t>. </a:t>
            </a:r>
            <a:endParaRPr lang="cs-CZ" dirty="0" smtClean="0">
              <a:latin typeface="Bookman Old Style" panose="020506040505050202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57224" y="6286520"/>
            <a:ext cx="721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latin typeface="Bookman Old Style" panose="02050604050505020204" pitchFamily="18" charset="0"/>
              </a:rPr>
              <a:t>Translated</a:t>
            </a:r>
            <a:r>
              <a:rPr lang="cs-CZ" sz="1400" dirty="0" smtClean="0">
                <a:latin typeface="Bookman Old Style" panose="02050604050505020204" pitchFamily="18" charset="0"/>
              </a:rPr>
              <a:t> f</a:t>
            </a:r>
            <a:r>
              <a:rPr lang="en-US" sz="1400" dirty="0" smtClean="0">
                <a:latin typeface="Bookman Old Style" panose="02050604050505020204" pitchFamily="18" charset="0"/>
              </a:rPr>
              <a:t>rom Fortson, Indo-European Linguistics, 2010.</a:t>
            </a:r>
            <a:endParaRPr lang="cs-CZ" sz="1400" dirty="0" smtClean="0">
              <a:latin typeface="Bookman Old Style" panose="02050604050505020204" pitchFamily="18" charset="0"/>
            </a:endParaRPr>
          </a:p>
          <a:p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irrationalgeographic.files.wordpress.com/2010/01/th1_227200846maddrell-ned_294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85728"/>
            <a:ext cx="2405564" cy="2357454"/>
          </a:xfrm>
          <a:prstGeom prst="rect">
            <a:avLst/>
          </a:prstGeom>
          <a:noFill/>
        </p:spPr>
      </p:pic>
      <p:pic>
        <p:nvPicPr>
          <p:cNvPr id="30724" name="Picture 4" descr="https://irrationalgeographic.files.wordpress.com/2010/01/isle-of-m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971" y="285728"/>
            <a:ext cx="6197029" cy="428628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214282" y="2928934"/>
            <a:ext cx="2071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Bookman Old Style" panose="02050604050505020204" pitchFamily="18" charset="0"/>
              </a:rPr>
              <a:t>Nedd</a:t>
            </a:r>
            <a:r>
              <a:rPr lang="en-US" dirty="0" smtClean="0">
                <a:latin typeface="Bookman Old Style" panose="02050604050505020204" pitchFamily="18" charset="0"/>
              </a:rPr>
              <a:t> </a:t>
            </a:r>
            <a:r>
              <a:rPr lang="en-US" dirty="0" err="1" smtClean="0">
                <a:latin typeface="Bookman Old Style" panose="02050604050505020204" pitchFamily="18" charset="0"/>
              </a:rPr>
              <a:t>Maddrell</a:t>
            </a:r>
            <a:r>
              <a:rPr lang="en-US" dirty="0" smtClean="0">
                <a:latin typeface="Bookman Old Style" panose="02050604050505020204" pitchFamily="18" charset="0"/>
              </a:rPr>
              <a:t>- last native speaker of Manx</a:t>
            </a:r>
            <a:endParaRPr lang="cs-CZ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nx easy phrases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14480" y="285728"/>
            <a:ext cx="5507443" cy="585791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ercentage of resident population with Knowledge of Manx Gaelic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8939" y="143737"/>
            <a:ext cx="8809341" cy="63570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oidelic languages differences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0630" y="857232"/>
            <a:ext cx="8694329" cy="50006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ltic lang schem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9491" y="428604"/>
            <a:ext cx="7193052" cy="6215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643042" y="0"/>
            <a:ext cx="484094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ireland historical count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5781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7158" y="357166"/>
            <a:ext cx="835824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latin typeface="Bookman Old Style" panose="02050604050505020204" pitchFamily="18" charset="0"/>
              </a:rPr>
              <a:t>Historie irštiny</a:t>
            </a:r>
            <a:endParaRPr lang="cs-CZ" b="1" dirty="0" smtClean="0">
              <a:latin typeface="Bookman Old Style" panose="02050604050505020204" pitchFamily="18" charset="0"/>
            </a:endParaRPr>
          </a:p>
          <a:p>
            <a:pPr algn="just"/>
            <a:endParaRPr lang="cs-CZ" b="1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Vlastní jméno Irska zní </a:t>
            </a:r>
            <a:r>
              <a:rPr lang="cs-CZ" i="1" dirty="0" err="1" smtClean="0">
                <a:latin typeface="Bookman Old Style" panose="02050604050505020204" pitchFamily="18" charset="0"/>
              </a:rPr>
              <a:t>Ériu</a:t>
            </a:r>
            <a:r>
              <a:rPr lang="cs-CZ" dirty="0" smtClean="0">
                <a:latin typeface="Bookman Old Style" panose="02050604050505020204" pitchFamily="18" charset="0"/>
              </a:rPr>
              <a:t> (velšsky </a:t>
            </a:r>
            <a:r>
              <a:rPr lang="cs-CZ" i="1" dirty="0" err="1" smtClean="0">
                <a:latin typeface="Bookman Old Style" panose="02050604050505020204" pitchFamily="18" charset="0"/>
              </a:rPr>
              <a:t>Iwerydd</a:t>
            </a:r>
            <a:r>
              <a:rPr lang="cs-CZ" dirty="0" smtClean="0">
                <a:latin typeface="Bookman Old Style" panose="02050604050505020204" pitchFamily="18" charset="0"/>
              </a:rPr>
              <a:t>).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Nejstarší dokumentovaná slova </a:t>
            </a:r>
            <a:r>
              <a:rPr lang="cs-CZ" dirty="0" err="1" smtClean="0">
                <a:latin typeface="Bookman Old Style" panose="02050604050505020204" pitchFamily="18" charset="0"/>
              </a:rPr>
              <a:t>goidelského</a:t>
            </a:r>
            <a:r>
              <a:rPr lang="cs-CZ" dirty="0" smtClean="0">
                <a:latin typeface="Bookman Old Style" panose="02050604050505020204" pitchFamily="18" charset="0"/>
              </a:rPr>
              <a:t> původu nalezneme v </a:t>
            </a:r>
            <a:r>
              <a:rPr lang="cs-CZ" b="1" dirty="0" smtClean="0">
                <a:latin typeface="Bookman Old Style" panose="02050604050505020204" pitchFamily="18" charset="0"/>
              </a:rPr>
              <a:t>Ptolemaiově </a:t>
            </a:r>
            <a:r>
              <a:rPr lang="cs-CZ" b="1" i="1" dirty="0" err="1" smtClean="0">
                <a:latin typeface="Bookman Old Style" panose="02050604050505020204" pitchFamily="18" charset="0"/>
              </a:rPr>
              <a:t>Geographice</a:t>
            </a:r>
            <a:r>
              <a:rPr lang="cs-CZ" i="1" dirty="0" smtClean="0">
                <a:latin typeface="Bookman Old Style" panose="02050604050505020204" pitchFamily="18" charset="0"/>
              </a:rPr>
              <a:t>, </a:t>
            </a:r>
            <a:r>
              <a:rPr lang="cs-CZ" dirty="0" smtClean="0">
                <a:latin typeface="Bookman Old Style" panose="02050604050505020204" pitchFamily="18" charset="0"/>
              </a:rPr>
              <a:t>v části která je věnována popisu Irska a obsahuje kolem 30 místních a kmenových jmen (psáno kolem poloviny 2. století n. l). 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b="1" dirty="0" smtClean="0">
                <a:latin typeface="Bookman Old Style" panose="02050604050505020204" pitchFamily="18" charset="0"/>
              </a:rPr>
              <a:t>Proto-</a:t>
            </a:r>
            <a:r>
              <a:rPr lang="cs-CZ" b="1" dirty="0" err="1" smtClean="0">
                <a:latin typeface="Bookman Old Style" panose="02050604050505020204" pitchFamily="18" charset="0"/>
              </a:rPr>
              <a:t>Goidelský</a:t>
            </a:r>
            <a:r>
              <a:rPr lang="cs-CZ" b="1" dirty="0" smtClean="0">
                <a:latin typeface="Bookman Old Style" panose="02050604050505020204" pitchFamily="18" charset="0"/>
              </a:rPr>
              <a:t> jazyk</a:t>
            </a:r>
            <a:endParaRPr lang="cs-CZ" b="1" dirty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Historický předchůdce irštiny, jazyk, kterým se mluvilo na území Irska na počátku křesťanské éry a snad i dříve. </a:t>
            </a:r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b="1" dirty="0" smtClean="0">
                <a:latin typeface="Bookman Old Style" panose="02050604050505020204" pitchFamily="18" charset="0"/>
              </a:rPr>
              <a:t>Irština písma Ogam</a:t>
            </a:r>
            <a:endParaRPr lang="cs-CZ" b="1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Nesmírně cenným materiálem k rané fázi irštiny jsou nápisy v písmu </a:t>
            </a:r>
            <a:r>
              <a:rPr lang="cs-CZ" b="1" dirty="0" smtClean="0">
                <a:latin typeface="Bookman Old Style" panose="02050604050505020204" pitchFamily="18" charset="0"/>
              </a:rPr>
              <a:t>ogam.</a:t>
            </a:r>
            <a:r>
              <a:rPr lang="cs-CZ" dirty="0" smtClean="0">
                <a:latin typeface="Bookman Old Style" panose="02050604050505020204" pitchFamily="18" charset="0"/>
              </a:rPr>
              <a:t> Asi 300 nápisů vyrytých do kamenů představují nejstarší dochovanou formu irštiny na území britských ostrovů. Původ ogamského písma je neznámý, a převážná většina ukázek pochází z </a:t>
            </a:r>
            <a:r>
              <a:rPr lang="cs-CZ" b="1" dirty="0" smtClean="0">
                <a:latin typeface="Bookman Old Style" panose="02050604050505020204" pitchFamily="18" charset="0"/>
              </a:rPr>
              <a:t>jižního Irska </a:t>
            </a:r>
            <a:r>
              <a:rPr lang="cs-CZ" dirty="0" smtClean="0">
                <a:latin typeface="Bookman Old Style" panose="02050604050505020204" pitchFamily="18" charset="0"/>
              </a:rPr>
              <a:t>a je datována mezi 4. a 7 století n.l. Většinou se jedná o krátké pohřební nápisy. </a:t>
            </a:r>
            <a:endParaRPr lang="cs-CZ" dirty="0" smtClean="0">
              <a:latin typeface="Bookman Old Style" panose="02050604050505020204" pitchFamily="18" charset="0"/>
            </a:endParaRPr>
          </a:p>
          <a:p>
            <a:r>
              <a:rPr lang="cs-CZ" dirty="0" smtClean="0">
                <a:latin typeface="Bookman Old Style" panose="02050604050505020204" pitchFamily="18" charset="0"/>
              </a:rPr>
              <a:t> </a:t>
            </a:r>
            <a:endParaRPr lang="cs-CZ" dirty="0" smtClean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gham 2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14348" y="351784"/>
            <a:ext cx="6858016" cy="6506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928802"/>
            <a:ext cx="6357982" cy="260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077096"/>
            <a:ext cx="6286544" cy="243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285720" y="357166"/>
            <a:ext cx="842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Označení pro písmena ogamské abecedy se nám dochovala ve středověkých rukopisech, kde se tradičně ztotožňovala se </a:t>
            </a:r>
            <a:r>
              <a:rPr lang="cs-CZ" b="1" dirty="0" smtClean="0">
                <a:latin typeface="Bookman Old Style" panose="02050604050505020204" pitchFamily="18" charset="0"/>
              </a:rPr>
              <a:t>jmény stromů. </a:t>
            </a:r>
            <a:r>
              <a:rPr lang="cs-CZ" dirty="0" smtClean="0">
                <a:latin typeface="Bookman Old Style" panose="02050604050505020204" pitchFamily="18" charset="0"/>
              </a:rPr>
              <a:t>Mnoho z těchto označení je však velmi zpochybnitelných a některá písmena nemají objasněnou fonologickou hodnotu.   </a:t>
            </a:r>
            <a:endParaRPr lang="cs-CZ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Image result for ogham stones"/>
          <p:cNvSpPr>
            <a:spLocks noChangeAspect="1" noChangeArrowheads="1"/>
          </p:cNvSpPr>
          <p:nvPr/>
        </p:nvSpPr>
        <p:spPr bwMode="auto">
          <a:xfrm>
            <a:off x="155575" y="-1851025"/>
            <a:ext cx="2895600" cy="3857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cs-CZ"/>
          </a:p>
        </p:txBody>
      </p:sp>
      <p:pic>
        <p:nvPicPr>
          <p:cNvPr id="18436" name="Picture 4" descr="Image result for ogham stones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00034" y="642918"/>
            <a:ext cx="3592714" cy="4786346"/>
          </a:xfrm>
          <a:prstGeom prst="rect">
            <a:avLst/>
          </a:prstGeom>
          <a:noFill/>
        </p:spPr>
      </p:pic>
      <p:pic>
        <p:nvPicPr>
          <p:cNvPr id="18438" name="Picture 6" descr="Image result for ogham sto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714356"/>
            <a:ext cx="2643206" cy="5309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10190</Words>
  <Application>WPS Presentation</Application>
  <PresentationFormat>Předvádění na obrazovce (4:3)</PresentationFormat>
  <Paragraphs>147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Arial</vt:lpstr>
      <vt:lpstr>SimSun</vt:lpstr>
      <vt:lpstr>Wingdings</vt:lpstr>
      <vt:lpstr>Bookman Old Style</vt:lpstr>
      <vt:lpstr>Segoe Print</vt:lpstr>
      <vt:lpstr>Calibri</vt:lpstr>
      <vt:lpstr>Microsoft YaHei</vt:lpstr>
      <vt:lpstr>Arial Unicode MS</vt:lpstr>
      <vt:lpstr>Motiv sady Office</vt:lpstr>
      <vt:lpstr>Keltové a jejich jazyky 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Celts and their Languages 5</dc:title>
  <dc:creator>příšera</dc:creator>
  <cp:lastModifiedBy>admin</cp:lastModifiedBy>
  <cp:revision>36</cp:revision>
  <dcterms:created xsi:type="dcterms:W3CDTF">2017-11-15T08:40:00Z</dcterms:created>
  <dcterms:modified xsi:type="dcterms:W3CDTF">2023-12-04T12:19:03Z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804463053FCA411EB150C4DD173757DA</vt:lpwstr>
  </property>
  <property fmtid="{D5CDD505-2E9C-101B-9397-08002B2CF9AE}" pid="3" name="KSOProductBuildVer">
    <vt:lpwstr>1033-12.2.0.13306</vt:lpwstr>
  </property>
</Properties>
</file>