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257" r:id="rId4"/>
    <p:sldId id="258" r:id="rId5"/>
    <p:sldId id="259" r:id="rId6"/>
    <p:sldId id="264" r:id="rId7"/>
    <p:sldId id="265" r:id="rId8"/>
    <p:sldId id="261" r:id="rId9"/>
    <p:sldId id="262" r:id="rId10"/>
    <p:sldId id="267" r:id="rId11"/>
    <p:sldId id="268" r:id="rId12"/>
    <p:sldId id="266" r:id="rId13"/>
    <p:sldId id="269" r:id="rId14"/>
    <p:sldId id="271" r:id="rId15"/>
    <p:sldId id="286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2F98C-6BF6-E91D-FE1B-1D7F77FAE3F9}" v="24" dt="2023-09-25T14:29:38.773"/>
    <p1510:client id="{13094BE3-804E-F528-5CAC-A45D96669CD9}" v="39" dt="2023-10-02T11:12:26.092"/>
    <p1510:client id="{13E23E72-BE26-4DB1-7E3B-FBC656D6168C}" v="22" dt="2023-10-09T15:00:17.848"/>
    <p1510:client id="{1B838B73-950D-1578-7083-4EAE7DF0660F}" v="23" dt="2023-10-02T14:49:07.885"/>
    <p1510:client id="{1F6CC650-F389-8727-8A01-1B5EC34FBD5E}" v="9" dt="2023-09-21T10:46:12.550"/>
    <p1510:client id="{519EE943-7FB0-0631-FB0B-85E5BE9B4CFD}" v="17" dt="2023-11-15T13:58:35.495"/>
    <p1510:client id="{65AC5EC9-442D-A48D-4D08-79EF5476C109}" v="53" dt="2023-10-02T11:07:59.984"/>
    <p1510:client id="{CCC197D0-3F7A-0A89-5249-88EB6777E382}" v="11" dt="2023-09-15T12:24:07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Lalkovičová" userId="S::397897@muni.cz::9375e0a1-0364-48c4-8bca-45c4782f5885" providerId="AD" clId="Web-{0792F98C-6BF6-E91D-FE1B-1D7F77FAE3F9}"/>
    <pc:docChg chg="modSld">
      <pc:chgData name="Eva Lalkovičová" userId="S::397897@muni.cz::9375e0a1-0364-48c4-8bca-45c4782f5885" providerId="AD" clId="Web-{0792F98C-6BF6-E91D-FE1B-1D7F77FAE3F9}" dt="2023-09-25T14:29:38.773" v="14" actId="20577"/>
      <pc:docMkLst>
        <pc:docMk/>
      </pc:docMkLst>
      <pc:sldChg chg="modSp">
        <pc:chgData name="Eva Lalkovičová" userId="S::397897@muni.cz::9375e0a1-0364-48c4-8bca-45c4782f5885" providerId="AD" clId="Web-{0792F98C-6BF6-E91D-FE1B-1D7F77FAE3F9}" dt="2023-09-25T14:29:38.773" v="14" actId="20577"/>
        <pc:sldMkLst>
          <pc:docMk/>
          <pc:sldMk cId="2320992905" sldId="262"/>
        </pc:sldMkLst>
        <pc:spChg chg="mod">
          <ac:chgData name="Eva Lalkovičová" userId="S::397897@muni.cz::9375e0a1-0364-48c4-8bca-45c4782f5885" providerId="AD" clId="Web-{0792F98C-6BF6-E91D-FE1B-1D7F77FAE3F9}" dt="2023-09-25T14:29:38.773" v="14" actId="20577"/>
          <ac:spMkLst>
            <pc:docMk/>
            <pc:sldMk cId="2320992905" sldId="262"/>
            <ac:spMk id="7" creationId="{A9775191-AD0E-BE88-FB0D-3C9B92A6C152}"/>
          </ac:spMkLst>
        </pc:spChg>
      </pc:sldChg>
    </pc:docChg>
  </pc:docChgLst>
  <pc:docChgLst>
    <pc:chgData name="Eva Lalkovičová" userId="S::397897@muni.cz::9375e0a1-0364-48c4-8bca-45c4782f5885" providerId="AD" clId="Web-{519EE943-7FB0-0631-FB0B-85E5BE9B4CFD}"/>
    <pc:docChg chg="modSld">
      <pc:chgData name="Eva Lalkovičová" userId="S::397897@muni.cz::9375e0a1-0364-48c4-8bca-45c4782f5885" providerId="AD" clId="Web-{519EE943-7FB0-0631-FB0B-85E5BE9B4CFD}" dt="2023-11-15T13:58:33.062" v="15" actId="20577"/>
      <pc:docMkLst>
        <pc:docMk/>
      </pc:docMkLst>
      <pc:sldChg chg="modSp">
        <pc:chgData name="Eva Lalkovičová" userId="S::397897@muni.cz::9375e0a1-0364-48c4-8bca-45c4782f5885" providerId="AD" clId="Web-{519EE943-7FB0-0631-FB0B-85E5BE9B4CFD}" dt="2023-11-15T13:58:33.062" v="15" actId="20577"/>
        <pc:sldMkLst>
          <pc:docMk/>
          <pc:sldMk cId="48924507" sldId="283"/>
        </pc:sldMkLst>
        <pc:spChg chg="mod">
          <ac:chgData name="Eva Lalkovičová" userId="S::397897@muni.cz::9375e0a1-0364-48c4-8bca-45c4782f5885" providerId="AD" clId="Web-{519EE943-7FB0-0631-FB0B-85E5BE9B4CFD}" dt="2023-11-15T13:58:33.062" v="15" actId="20577"/>
          <ac:spMkLst>
            <pc:docMk/>
            <pc:sldMk cId="48924507" sldId="283"/>
            <ac:spMk id="5" creationId="{187AA230-550C-05F9-9CAF-EBAB1B271D31}"/>
          </ac:spMkLst>
        </pc:spChg>
      </pc:sldChg>
    </pc:docChg>
  </pc:docChgLst>
  <pc:docChgLst>
    <pc:chgData name="Eva Lalkovičová" userId="S::397897@muni.cz::9375e0a1-0364-48c4-8bca-45c4782f5885" providerId="AD" clId="Web-{CCC197D0-3F7A-0A89-5249-88EB6777E382}"/>
    <pc:docChg chg="modSld sldOrd">
      <pc:chgData name="Eva Lalkovičová" userId="S::397897@muni.cz::9375e0a1-0364-48c4-8bca-45c4782f5885" providerId="AD" clId="Web-{CCC197D0-3F7A-0A89-5249-88EB6777E382}" dt="2023-09-15T12:24:07.851" v="10"/>
      <pc:docMkLst>
        <pc:docMk/>
      </pc:docMkLst>
      <pc:sldChg chg="ord">
        <pc:chgData name="Eva Lalkovičová" userId="S::397897@muni.cz::9375e0a1-0364-48c4-8bca-45c4782f5885" providerId="AD" clId="Web-{CCC197D0-3F7A-0A89-5249-88EB6777E382}" dt="2023-09-15T12:24:07.851" v="10"/>
        <pc:sldMkLst>
          <pc:docMk/>
          <pc:sldMk cId="1920961147" sldId="261"/>
        </pc:sldMkLst>
      </pc:sldChg>
      <pc:sldChg chg="modSp">
        <pc:chgData name="Eva Lalkovičová" userId="S::397897@muni.cz::9375e0a1-0364-48c4-8bca-45c4782f5885" providerId="AD" clId="Web-{CCC197D0-3F7A-0A89-5249-88EB6777E382}" dt="2023-09-15T12:06:07.865" v="8" actId="20577"/>
        <pc:sldMkLst>
          <pc:docMk/>
          <pc:sldMk cId="3690851354" sldId="263"/>
        </pc:sldMkLst>
        <pc:spChg chg="mod">
          <ac:chgData name="Eva Lalkovičová" userId="S::397897@muni.cz::9375e0a1-0364-48c4-8bca-45c4782f5885" providerId="AD" clId="Web-{CCC197D0-3F7A-0A89-5249-88EB6777E382}" dt="2023-09-15T12:06:07.865" v="8" actId="20577"/>
          <ac:spMkLst>
            <pc:docMk/>
            <pc:sldMk cId="3690851354" sldId="263"/>
            <ac:spMk id="5" creationId="{A7C115D4-1806-31BC-74C6-96CFEF75AF6F}"/>
          </ac:spMkLst>
        </pc:spChg>
      </pc:sldChg>
    </pc:docChg>
  </pc:docChgLst>
  <pc:docChgLst>
    <pc:chgData name="Eva Lalkovičová" userId="S::397897@muni.cz::9375e0a1-0364-48c4-8bca-45c4782f5885" providerId="AD" clId="Web-{1F6CC650-F389-8727-8A01-1B5EC34FBD5E}"/>
    <pc:docChg chg="modSld sldOrd">
      <pc:chgData name="Eva Lalkovičová" userId="S::397897@muni.cz::9375e0a1-0364-48c4-8bca-45c4782f5885" providerId="AD" clId="Web-{1F6CC650-F389-8727-8A01-1B5EC34FBD5E}" dt="2023-09-21T10:46:10.191" v="7" actId="20577"/>
      <pc:docMkLst>
        <pc:docMk/>
      </pc:docMkLst>
      <pc:sldChg chg="ord">
        <pc:chgData name="Eva Lalkovičová" userId="S::397897@muni.cz::9375e0a1-0364-48c4-8bca-45c4782f5885" providerId="AD" clId="Web-{1F6CC650-F389-8727-8A01-1B5EC34FBD5E}" dt="2023-09-21T09:53:03.504" v="0"/>
        <pc:sldMkLst>
          <pc:docMk/>
          <pc:sldMk cId="1958494774" sldId="266"/>
        </pc:sldMkLst>
      </pc:sldChg>
      <pc:sldChg chg="modSp ord">
        <pc:chgData name="Eva Lalkovičová" userId="S::397897@muni.cz::9375e0a1-0364-48c4-8bca-45c4782f5885" providerId="AD" clId="Web-{1F6CC650-F389-8727-8A01-1B5EC34FBD5E}" dt="2023-09-21T10:46:10.191" v="7" actId="20577"/>
        <pc:sldMkLst>
          <pc:docMk/>
          <pc:sldMk cId="3423756871" sldId="268"/>
        </pc:sldMkLst>
        <pc:spChg chg="mod">
          <ac:chgData name="Eva Lalkovičová" userId="S::397897@muni.cz::9375e0a1-0364-48c4-8bca-45c4782f5885" providerId="AD" clId="Web-{1F6CC650-F389-8727-8A01-1B5EC34FBD5E}" dt="2023-09-21T10:46:10.191" v="7" actId="20577"/>
          <ac:spMkLst>
            <pc:docMk/>
            <pc:sldMk cId="3423756871" sldId="268"/>
            <ac:spMk id="5" creationId="{E3319F40-E9AA-B409-6A60-9A89C93FB1D5}"/>
          </ac:spMkLst>
        </pc:spChg>
      </pc:sldChg>
    </pc:docChg>
  </pc:docChgLst>
  <pc:docChgLst>
    <pc:chgData name="Eva Lalkovičová" userId="S::397897@muni.cz::9375e0a1-0364-48c4-8bca-45c4782f5885" providerId="AD" clId="Web-{13094BE3-804E-F528-5CAC-A45D96669CD9}"/>
    <pc:docChg chg="modSld">
      <pc:chgData name="Eva Lalkovičová" userId="S::397897@muni.cz::9375e0a1-0364-48c4-8bca-45c4782f5885" providerId="AD" clId="Web-{13094BE3-804E-F528-5CAC-A45D96669CD9}" dt="2023-10-02T11:12:26.092" v="38" actId="20577"/>
      <pc:docMkLst>
        <pc:docMk/>
      </pc:docMkLst>
      <pc:sldChg chg="modSp">
        <pc:chgData name="Eva Lalkovičová" userId="S::397897@muni.cz::9375e0a1-0364-48c4-8bca-45c4782f5885" providerId="AD" clId="Web-{13094BE3-804E-F528-5CAC-A45D96669CD9}" dt="2023-10-02T11:12:26.092" v="38" actId="20577"/>
        <pc:sldMkLst>
          <pc:docMk/>
          <pc:sldMk cId="2236590968" sldId="286"/>
        </pc:sldMkLst>
        <pc:spChg chg="mod">
          <ac:chgData name="Eva Lalkovičová" userId="S::397897@muni.cz::9375e0a1-0364-48c4-8bca-45c4782f5885" providerId="AD" clId="Web-{13094BE3-804E-F528-5CAC-A45D96669CD9}" dt="2023-10-02T11:12:26.092" v="38" actId="20577"/>
          <ac:spMkLst>
            <pc:docMk/>
            <pc:sldMk cId="2236590968" sldId="286"/>
            <ac:spMk id="5" creationId="{F3DC0F90-305E-C0A1-7A77-713764A12A11}"/>
          </ac:spMkLst>
        </pc:spChg>
      </pc:sldChg>
    </pc:docChg>
  </pc:docChgLst>
  <pc:docChgLst>
    <pc:chgData name="Eva Lalkovičová" userId="S::397897@muni.cz::9375e0a1-0364-48c4-8bca-45c4782f5885" providerId="AD" clId="Web-{65AC5EC9-442D-A48D-4D08-79EF5476C109}"/>
    <pc:docChg chg="addSld modSld">
      <pc:chgData name="Eva Lalkovičová" userId="S::397897@muni.cz::9375e0a1-0364-48c4-8bca-45c4782f5885" providerId="AD" clId="Web-{65AC5EC9-442D-A48D-4D08-79EF5476C109}" dt="2023-10-02T11:07:59.984" v="50" actId="20577"/>
      <pc:docMkLst>
        <pc:docMk/>
      </pc:docMkLst>
      <pc:sldChg chg="modSp">
        <pc:chgData name="Eva Lalkovičová" userId="S::397897@muni.cz::9375e0a1-0364-48c4-8bca-45c4782f5885" providerId="AD" clId="Web-{65AC5EC9-442D-A48D-4D08-79EF5476C109}" dt="2023-10-02T11:05:34.401" v="15" actId="20577"/>
        <pc:sldMkLst>
          <pc:docMk/>
          <pc:sldMk cId="1825770663" sldId="269"/>
        </pc:sldMkLst>
        <pc:spChg chg="mod">
          <ac:chgData name="Eva Lalkovičová" userId="S::397897@muni.cz::9375e0a1-0364-48c4-8bca-45c4782f5885" providerId="AD" clId="Web-{65AC5EC9-442D-A48D-4D08-79EF5476C109}" dt="2023-10-02T11:05:34.401" v="15" actId="20577"/>
          <ac:spMkLst>
            <pc:docMk/>
            <pc:sldMk cId="1825770663" sldId="269"/>
            <ac:spMk id="5" creationId="{92E15D72-BBB7-1CA8-FA40-8D296B10C00B}"/>
          </ac:spMkLst>
        </pc:spChg>
      </pc:sldChg>
      <pc:sldChg chg="modSp new">
        <pc:chgData name="Eva Lalkovičová" userId="S::397897@muni.cz::9375e0a1-0364-48c4-8bca-45c4782f5885" providerId="AD" clId="Web-{65AC5EC9-442D-A48D-4D08-79EF5476C109}" dt="2023-10-02T11:07:59.984" v="50" actId="20577"/>
        <pc:sldMkLst>
          <pc:docMk/>
          <pc:sldMk cId="2236590968" sldId="286"/>
        </pc:sldMkLst>
        <pc:spChg chg="mod">
          <ac:chgData name="Eva Lalkovičová" userId="S::397897@muni.cz::9375e0a1-0364-48c4-8bca-45c4782f5885" providerId="AD" clId="Web-{65AC5EC9-442D-A48D-4D08-79EF5476C109}" dt="2023-10-02T11:07:02.310" v="21" actId="20577"/>
          <ac:spMkLst>
            <pc:docMk/>
            <pc:sldMk cId="2236590968" sldId="286"/>
            <ac:spMk id="4" creationId="{2C0BCAC7-9CDB-61B4-623D-EA333900B2F0}"/>
          </ac:spMkLst>
        </pc:spChg>
        <pc:spChg chg="mod">
          <ac:chgData name="Eva Lalkovičová" userId="S::397897@muni.cz::9375e0a1-0364-48c4-8bca-45c4782f5885" providerId="AD" clId="Web-{65AC5EC9-442D-A48D-4D08-79EF5476C109}" dt="2023-10-02T11:07:59.984" v="50" actId="20577"/>
          <ac:spMkLst>
            <pc:docMk/>
            <pc:sldMk cId="2236590968" sldId="286"/>
            <ac:spMk id="5" creationId="{F3DC0F90-305E-C0A1-7A77-713764A12A11}"/>
          </ac:spMkLst>
        </pc:spChg>
      </pc:sldChg>
    </pc:docChg>
  </pc:docChgLst>
  <pc:docChgLst>
    <pc:chgData name="Eva Lalkovičová" userId="S::397897@muni.cz::9375e0a1-0364-48c4-8bca-45c4782f5885" providerId="AD" clId="Web-{1B838B73-950D-1578-7083-4EAE7DF0660F}"/>
    <pc:docChg chg="modSld sldOrd">
      <pc:chgData name="Eva Lalkovičová" userId="S::397897@muni.cz::9375e0a1-0364-48c4-8bca-45c4782f5885" providerId="AD" clId="Web-{1B838B73-950D-1578-7083-4EAE7DF0660F}" dt="2023-10-02T14:49:07.885" v="22"/>
      <pc:docMkLst>
        <pc:docMk/>
      </pc:docMkLst>
      <pc:sldChg chg="ord">
        <pc:chgData name="Eva Lalkovičová" userId="S::397897@muni.cz::9375e0a1-0364-48c4-8bca-45c4782f5885" providerId="AD" clId="Web-{1B838B73-950D-1578-7083-4EAE7DF0660F}" dt="2023-10-02T14:49:07.885" v="22"/>
        <pc:sldMkLst>
          <pc:docMk/>
          <pc:sldMk cId="3114940860" sldId="273"/>
        </pc:sldMkLst>
      </pc:sldChg>
      <pc:sldChg chg="modSp">
        <pc:chgData name="Eva Lalkovičová" userId="S::397897@muni.cz::9375e0a1-0364-48c4-8bca-45c4782f5885" providerId="AD" clId="Web-{1B838B73-950D-1578-7083-4EAE7DF0660F}" dt="2023-10-02T14:47:29.195" v="21" actId="20577"/>
        <pc:sldMkLst>
          <pc:docMk/>
          <pc:sldMk cId="2236590968" sldId="286"/>
        </pc:sldMkLst>
        <pc:spChg chg="mod">
          <ac:chgData name="Eva Lalkovičová" userId="S::397897@muni.cz::9375e0a1-0364-48c4-8bca-45c4782f5885" providerId="AD" clId="Web-{1B838B73-950D-1578-7083-4EAE7DF0660F}" dt="2023-10-02T14:47:29.195" v="21" actId="20577"/>
          <ac:spMkLst>
            <pc:docMk/>
            <pc:sldMk cId="2236590968" sldId="286"/>
            <ac:spMk id="5" creationId="{F3DC0F90-305E-C0A1-7A77-713764A12A11}"/>
          </ac:spMkLst>
        </pc:spChg>
      </pc:sldChg>
    </pc:docChg>
  </pc:docChgLst>
  <pc:docChgLst>
    <pc:chgData name="Eva Lalkovičová" userId="S::397897@muni.cz::9375e0a1-0364-48c4-8bca-45c4782f5885" providerId="AD" clId="Web-{13E23E72-BE26-4DB1-7E3B-FBC656D6168C}"/>
    <pc:docChg chg="modSld">
      <pc:chgData name="Eva Lalkovičová" userId="S::397897@muni.cz::9375e0a1-0364-48c4-8bca-45c4782f5885" providerId="AD" clId="Web-{13E23E72-BE26-4DB1-7E3B-FBC656D6168C}" dt="2023-10-09T15:00:17.848" v="19" actId="20577"/>
      <pc:docMkLst>
        <pc:docMk/>
      </pc:docMkLst>
      <pc:sldChg chg="modSp">
        <pc:chgData name="Eva Lalkovičová" userId="S::397897@muni.cz::9375e0a1-0364-48c4-8bca-45c4782f5885" providerId="AD" clId="Web-{13E23E72-BE26-4DB1-7E3B-FBC656D6168C}" dt="2023-10-09T14:50:17.361" v="2" actId="20577"/>
        <pc:sldMkLst>
          <pc:docMk/>
          <pc:sldMk cId="717502168" sldId="281"/>
        </pc:sldMkLst>
        <pc:spChg chg="mod">
          <ac:chgData name="Eva Lalkovičová" userId="S::397897@muni.cz::9375e0a1-0364-48c4-8bca-45c4782f5885" providerId="AD" clId="Web-{13E23E72-BE26-4DB1-7E3B-FBC656D6168C}" dt="2023-10-09T14:50:17.361" v="2" actId="20577"/>
          <ac:spMkLst>
            <pc:docMk/>
            <pc:sldMk cId="717502168" sldId="281"/>
            <ac:spMk id="5" creationId="{6CEC337F-0E54-FE94-2556-B91B0CF4BAF8}"/>
          </ac:spMkLst>
        </pc:spChg>
      </pc:sldChg>
      <pc:sldChg chg="modSp">
        <pc:chgData name="Eva Lalkovičová" userId="S::397897@muni.cz::9375e0a1-0364-48c4-8bca-45c4782f5885" providerId="AD" clId="Web-{13E23E72-BE26-4DB1-7E3B-FBC656D6168C}" dt="2023-10-09T15:00:17.848" v="19" actId="20577"/>
        <pc:sldMkLst>
          <pc:docMk/>
          <pc:sldMk cId="48924507" sldId="283"/>
        </pc:sldMkLst>
        <pc:spChg chg="mod">
          <ac:chgData name="Eva Lalkovičová" userId="S::397897@muni.cz::9375e0a1-0364-48c4-8bca-45c4782f5885" providerId="AD" clId="Web-{13E23E72-BE26-4DB1-7E3B-FBC656D6168C}" dt="2023-10-09T15:00:17.848" v="19" actId="20577"/>
          <ac:spMkLst>
            <pc:docMk/>
            <pc:sldMk cId="48924507" sldId="283"/>
            <ac:spMk id="5" creationId="{187AA230-550C-05F9-9CAF-EBAB1B271D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uco.com/historia/atlas%20hespana.htm" TargetMode="External"/><Relationship Id="rId2" Type="http://schemas.openxmlformats.org/officeDocument/2006/relationships/hyperlink" Target="https://www.ff.jcu.cz/images/FF/fakulta/ustavy/romanistiky/publikacni-cinnost/El.publikace/1_prvni_pamatk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395038"/>
            <a:ext cx="11361600" cy="1171580"/>
          </a:xfrm>
        </p:spPr>
        <p:txBody>
          <a:bodyPr/>
          <a:lstStyle/>
          <a:p>
            <a:r>
              <a:rPr lang="cs-CZ" dirty="0"/>
              <a:t>MED15 Románské literatury I</a:t>
            </a:r>
            <a:br>
              <a:rPr lang="cs-CZ" dirty="0"/>
            </a:br>
            <a:r>
              <a:rPr lang="cs-CZ" dirty="0"/>
              <a:t>ŠPANĚLSKÁ 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Eva Lalkovičová</a:t>
            </a:r>
          </a:p>
          <a:p>
            <a:r>
              <a:rPr lang="cs-CZ" b="1" dirty="0"/>
              <a:t>eva.lalkovicova@phil.muni.cz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91CC467-65D8-8D08-AFD5-F55080909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E5140EA-7412-7C35-B437-39F1CDF4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A62AF6-D421-EC04-8304-9FB9E84F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El </a:t>
            </a:r>
            <a:r>
              <a:rPr lang="sk-SK" i="1" dirty="0" err="1"/>
              <a:t>Cantar</a:t>
            </a:r>
            <a:r>
              <a:rPr lang="sk-SK" i="1" dirty="0"/>
              <a:t> del </a:t>
            </a:r>
            <a:r>
              <a:rPr lang="sk-SK" i="1" dirty="0" err="1"/>
              <a:t>Mío</a:t>
            </a:r>
            <a:r>
              <a:rPr lang="sk-SK" i="1" dirty="0"/>
              <a:t> </a:t>
            </a:r>
            <a:r>
              <a:rPr lang="sk-SK" i="1" dirty="0" err="1"/>
              <a:t>Cid</a:t>
            </a:r>
            <a:endParaRPr lang="sk-SK" i="1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8F58A25-14C3-C503-2F68-471649708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zač. 13. </a:t>
            </a:r>
            <a:r>
              <a:rPr lang="sk-SK" dirty="0" err="1"/>
              <a:t>století</a:t>
            </a:r>
            <a:endParaRPr lang="sk-SK" dirty="0"/>
          </a:p>
          <a:p>
            <a:r>
              <a:rPr lang="sk-SK" dirty="0"/>
              <a:t>historický základ</a:t>
            </a:r>
          </a:p>
          <a:p>
            <a:r>
              <a:rPr lang="sk-SK" dirty="0"/>
              <a:t>3. </a:t>
            </a:r>
            <a:r>
              <a:rPr lang="sk-SK" dirty="0" err="1"/>
              <a:t>části</a:t>
            </a:r>
            <a:r>
              <a:rPr lang="sk-SK" dirty="0"/>
              <a:t>: </a:t>
            </a:r>
            <a:r>
              <a:rPr lang="sk-SK" i="1" dirty="0" err="1"/>
              <a:t>Cantar</a:t>
            </a:r>
            <a:r>
              <a:rPr lang="sk-SK" i="1" dirty="0"/>
              <a:t> del </a:t>
            </a:r>
            <a:r>
              <a:rPr lang="sk-SK" i="1" dirty="0" err="1"/>
              <a:t>destierro</a:t>
            </a:r>
            <a:r>
              <a:rPr lang="sk-SK" i="1" dirty="0"/>
              <a:t>, </a:t>
            </a:r>
            <a:r>
              <a:rPr lang="sk-SK" i="1" dirty="0" err="1"/>
              <a:t>Cantar</a:t>
            </a:r>
            <a:r>
              <a:rPr lang="sk-SK" i="1" dirty="0"/>
              <a:t> de </a:t>
            </a:r>
            <a:r>
              <a:rPr lang="sk-SK" i="1" dirty="0" err="1"/>
              <a:t>las</a:t>
            </a:r>
            <a:r>
              <a:rPr lang="sk-SK" i="1" dirty="0"/>
              <a:t> </a:t>
            </a:r>
            <a:r>
              <a:rPr lang="sk-SK" i="1" dirty="0" err="1"/>
              <a:t>bodas</a:t>
            </a:r>
            <a:r>
              <a:rPr lang="sk-SK" i="1" dirty="0"/>
              <a:t>, </a:t>
            </a:r>
            <a:r>
              <a:rPr lang="sk-SK" i="1" dirty="0" err="1"/>
              <a:t>Cantar</a:t>
            </a:r>
            <a:r>
              <a:rPr lang="sk-SK" i="1" dirty="0"/>
              <a:t> de la </a:t>
            </a:r>
            <a:r>
              <a:rPr lang="sk-SK" i="1" dirty="0" err="1"/>
              <a:t>afrenta</a:t>
            </a:r>
            <a:r>
              <a:rPr lang="sk-SK" i="1" dirty="0"/>
              <a:t> de </a:t>
            </a:r>
            <a:r>
              <a:rPr lang="sk-SK" i="1" dirty="0" err="1"/>
              <a:t>Corpes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948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1D0ED3E-8996-FFBB-6BB2-D92805B06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5FC7B63-6F0D-D54D-A371-BCFD9942E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AB4FE2-43BD-9BAD-42FC-2D3D34AF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Komentář</a:t>
            </a:r>
            <a:r>
              <a:rPr lang="sk-SK" dirty="0"/>
              <a:t> textu: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3319F40-E9AA-B409-6A60-9A89C93F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endParaRPr lang="sk-SK" dirty="0">
              <a:cs typeface="Arial"/>
            </a:endParaRPr>
          </a:p>
          <a:p>
            <a:pPr marL="251460" indent="-179705"/>
            <a:r>
              <a:rPr lang="sk-SK" dirty="0" err="1"/>
              <a:t>Kdo</a:t>
            </a:r>
            <a:r>
              <a:rPr lang="sk-SK" dirty="0"/>
              <a:t> je </a:t>
            </a:r>
            <a:r>
              <a:rPr lang="sk-SK" dirty="0" err="1"/>
              <a:t>Cid</a:t>
            </a:r>
            <a:r>
              <a:rPr lang="sk-SK" dirty="0"/>
              <a:t> a jak jej text zobrazuje? </a:t>
            </a:r>
            <a:r>
              <a:rPr lang="sk-SK" dirty="0" err="1"/>
              <a:t>Jaké</a:t>
            </a:r>
            <a:r>
              <a:rPr lang="sk-SK" dirty="0"/>
              <a:t> hodnoty reprezentuje?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/>
              <a:t>Jak je hrdina </a:t>
            </a:r>
            <a:r>
              <a:rPr lang="sk-SK" dirty="0" err="1"/>
              <a:t>vnímán</a:t>
            </a:r>
            <a:r>
              <a:rPr lang="sk-SK" dirty="0"/>
              <a:t> </a:t>
            </a:r>
            <a:r>
              <a:rPr lang="sk-SK" dirty="0" err="1"/>
              <a:t>ostatními</a:t>
            </a:r>
            <a:r>
              <a:rPr lang="sk-SK" dirty="0"/>
              <a:t> </a:t>
            </a:r>
            <a:r>
              <a:rPr lang="sk-SK" dirty="0" err="1"/>
              <a:t>lidmi</a:t>
            </a:r>
            <a:r>
              <a:rPr lang="sk-SK" dirty="0"/>
              <a:t>?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/>
              <a:t>Jak </a:t>
            </a:r>
            <a:r>
              <a:rPr lang="sk-SK" dirty="0" err="1"/>
              <a:t>dílo</a:t>
            </a:r>
            <a:r>
              <a:rPr lang="sk-SK" dirty="0"/>
              <a:t> zobrazuje postavu </a:t>
            </a:r>
            <a:r>
              <a:rPr lang="sk-SK" dirty="0" err="1"/>
              <a:t>krále</a:t>
            </a:r>
            <a:r>
              <a:rPr lang="sk-SK" dirty="0"/>
              <a:t>? </a:t>
            </a:r>
            <a:r>
              <a:rPr lang="sk-SK" dirty="0" err="1"/>
              <a:t>Co</a:t>
            </a:r>
            <a:r>
              <a:rPr lang="sk-SK" dirty="0"/>
              <a:t> nám to </a:t>
            </a:r>
            <a:r>
              <a:rPr lang="sk-SK" dirty="0" err="1"/>
              <a:t>říká</a:t>
            </a:r>
            <a:r>
              <a:rPr lang="sk-SK" dirty="0"/>
              <a:t> o dobové </a:t>
            </a:r>
            <a:r>
              <a:rPr lang="sk-SK" dirty="0" err="1"/>
              <a:t>společnosti</a:t>
            </a:r>
            <a:r>
              <a:rPr lang="sk-SK" dirty="0"/>
              <a:t>?</a:t>
            </a:r>
            <a:endParaRPr lang="sk-S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75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7DFA52F-2A6F-5B52-50BF-85077B5BF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FD20043-BD56-31D5-C6B5-CD3779CD9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2AA5BC-4602-A383-09E6-464F1B1B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El </a:t>
            </a:r>
            <a:r>
              <a:rPr lang="sk-SK" i="1" dirty="0" err="1"/>
              <a:t>Libro</a:t>
            </a:r>
            <a:r>
              <a:rPr lang="sk-SK" i="1" dirty="0"/>
              <a:t> del </a:t>
            </a:r>
            <a:r>
              <a:rPr lang="sk-SK" i="1" dirty="0" err="1"/>
              <a:t>Buen</a:t>
            </a:r>
            <a:r>
              <a:rPr lang="sk-SK" i="1" dirty="0"/>
              <a:t> Amor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B0DD6D6-55B7-7147-CF6B-4BD88772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jedno z </a:t>
            </a:r>
            <a:r>
              <a:rPr lang="sk-SK" dirty="0" err="1"/>
              <a:t>vrcholních</a:t>
            </a:r>
            <a:r>
              <a:rPr lang="sk-SK" dirty="0"/>
              <a:t> </a:t>
            </a:r>
            <a:r>
              <a:rPr lang="sk-SK" dirty="0" err="1"/>
              <a:t>děl</a:t>
            </a:r>
            <a:r>
              <a:rPr lang="sk-SK" dirty="0"/>
              <a:t> </a:t>
            </a:r>
            <a:r>
              <a:rPr lang="sk-SK" dirty="0" err="1"/>
              <a:t>šp</a:t>
            </a:r>
            <a:r>
              <a:rPr lang="sk-SK" dirty="0"/>
              <a:t>. </a:t>
            </a:r>
            <a:r>
              <a:rPr lang="sk-SK" dirty="0" err="1"/>
              <a:t>středověku</a:t>
            </a:r>
            <a:endParaRPr lang="sk-SK" dirty="0"/>
          </a:p>
          <a:p>
            <a:r>
              <a:rPr lang="sk-SK" dirty="0" err="1"/>
              <a:t>autorem</a:t>
            </a:r>
            <a:r>
              <a:rPr lang="sk-SK" dirty="0"/>
              <a:t> </a:t>
            </a:r>
            <a:r>
              <a:rPr lang="sk-SK" i="1" dirty="0"/>
              <a:t>Knihy pravé lásky </a:t>
            </a:r>
            <a:r>
              <a:rPr lang="sk-SK" dirty="0"/>
              <a:t>je Juan Ruiz</a:t>
            </a:r>
          </a:p>
          <a:p>
            <a:r>
              <a:rPr lang="sk-SK" dirty="0"/>
              <a:t>autobiografický charakter, milostní a erotické </a:t>
            </a:r>
            <a:r>
              <a:rPr lang="sk-SK" dirty="0" err="1"/>
              <a:t>epizody</a:t>
            </a:r>
            <a:endParaRPr lang="sk-SK" dirty="0"/>
          </a:p>
          <a:p>
            <a:r>
              <a:rPr lang="sk-SK" dirty="0"/>
              <a:t>dvojí </a:t>
            </a:r>
            <a:r>
              <a:rPr lang="sk-SK" dirty="0" err="1"/>
              <a:t>vyznění</a:t>
            </a:r>
            <a:r>
              <a:rPr lang="sk-SK" dirty="0"/>
              <a:t> </a:t>
            </a:r>
            <a:r>
              <a:rPr lang="sk-SK" dirty="0" err="1"/>
              <a:t>díla</a:t>
            </a:r>
            <a:r>
              <a:rPr lang="sk-SK" dirty="0"/>
              <a:t> = moralizuje nebo </a:t>
            </a:r>
            <a:r>
              <a:rPr lang="sk-SK" dirty="0" err="1"/>
              <a:t>nabádá</a:t>
            </a:r>
            <a:r>
              <a:rPr lang="sk-SK" dirty="0"/>
              <a:t> k </a:t>
            </a:r>
            <a:r>
              <a:rPr lang="sk-SK" dirty="0" err="1"/>
              <a:t>volné</a:t>
            </a:r>
            <a:r>
              <a:rPr lang="sk-SK" dirty="0"/>
              <a:t> </a:t>
            </a:r>
            <a:r>
              <a:rPr lang="sk-SK" dirty="0" err="1"/>
              <a:t>lásce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849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618DD41-C349-61A1-CA43-37153D239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238D5A3-08ED-3EC1-E1C7-83D32D95B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1B048D-5D48-DC94-3A08-4A71AF91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Narativní</a:t>
            </a:r>
            <a:r>
              <a:rPr lang="sk-SK" dirty="0"/>
              <a:t> próza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2E15D72-BBB7-1CA8-FA40-8D296B10C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sk-SK" dirty="0"/>
              <a:t>polovina 13. </a:t>
            </a:r>
            <a:r>
              <a:rPr lang="sk-SK" dirty="0" err="1"/>
              <a:t>století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 err="1"/>
              <a:t>příběhy</a:t>
            </a:r>
            <a:r>
              <a:rPr lang="sk-SK" dirty="0"/>
              <a:t> inspirované </a:t>
            </a:r>
            <a:r>
              <a:rPr lang="sk-SK" dirty="0" err="1"/>
              <a:t>orientální</a:t>
            </a:r>
            <a:r>
              <a:rPr lang="sk-SK" dirty="0"/>
              <a:t> tematikou </a:t>
            </a:r>
            <a:r>
              <a:rPr lang="sk-SK" i="1" dirty="0"/>
              <a:t>(Kalila a </a:t>
            </a:r>
            <a:r>
              <a:rPr lang="sk-SK" i="1" dirty="0" err="1"/>
              <a:t>Dimna</a:t>
            </a:r>
            <a:r>
              <a:rPr lang="sk-SK" i="1" dirty="0"/>
              <a:t>)</a:t>
            </a:r>
            <a:endParaRPr lang="sk-SK" i="1" dirty="0">
              <a:cs typeface="Arial"/>
            </a:endParaRPr>
          </a:p>
          <a:p>
            <a:pPr marL="251460" indent="-179705"/>
            <a:r>
              <a:rPr lang="sk-SK" dirty="0"/>
              <a:t>didaktická a mravouční krátka próza </a:t>
            </a:r>
            <a:r>
              <a:rPr lang="sk-SK" i="1" dirty="0"/>
              <a:t>(</a:t>
            </a:r>
            <a:r>
              <a:rPr lang="sk-SK" i="1" dirty="0" err="1"/>
              <a:t>exemplos</a:t>
            </a:r>
            <a:r>
              <a:rPr lang="sk-SK" i="1" dirty="0"/>
              <a:t>, </a:t>
            </a:r>
            <a:r>
              <a:rPr lang="sk-SK" dirty="0"/>
              <a:t>Don Juan Manuel</a:t>
            </a:r>
            <a:r>
              <a:rPr lang="sk-SK" i="1" dirty="0"/>
              <a:t>: </a:t>
            </a:r>
            <a:r>
              <a:rPr lang="sk-SK" i="1" dirty="0" err="1"/>
              <a:t>Hrabě</a:t>
            </a:r>
            <a:r>
              <a:rPr lang="sk-SK" i="1" dirty="0"/>
              <a:t> </a:t>
            </a:r>
            <a:r>
              <a:rPr lang="sk-SK" i="1" dirty="0" err="1"/>
              <a:t>Lucanor</a:t>
            </a:r>
            <a:r>
              <a:rPr lang="sk-SK" i="1" dirty="0"/>
              <a:t>)</a:t>
            </a:r>
            <a:endParaRPr lang="sk-SK" i="1" dirty="0">
              <a:cs typeface="Arial"/>
            </a:endParaRPr>
          </a:p>
          <a:p>
            <a:pPr marL="251460" indent="-179705"/>
            <a:r>
              <a:rPr lang="sk-SK" dirty="0"/>
              <a:t>próza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rozvíjí</a:t>
            </a:r>
            <a:r>
              <a:rPr lang="sk-SK" dirty="0"/>
              <a:t> </a:t>
            </a:r>
            <a:r>
              <a:rPr lang="sk-SK" dirty="0" err="1"/>
              <a:t>především</a:t>
            </a:r>
            <a:r>
              <a:rPr lang="sk-SK" dirty="0"/>
              <a:t> v </a:t>
            </a:r>
            <a:r>
              <a:rPr lang="sk-SK" dirty="0" err="1"/>
              <a:t>souvislosti</a:t>
            </a:r>
            <a:r>
              <a:rPr lang="sk-SK" dirty="0"/>
              <a:t> s </a:t>
            </a:r>
            <a:r>
              <a:rPr lang="sk-SK" dirty="0" err="1"/>
              <a:t>toledskou</a:t>
            </a:r>
            <a:r>
              <a:rPr lang="sk-SK" dirty="0"/>
              <a:t> </a:t>
            </a:r>
            <a:r>
              <a:rPr lang="sk-SK" dirty="0" err="1"/>
              <a:t>překladatelskou</a:t>
            </a:r>
            <a:r>
              <a:rPr lang="sk-SK" dirty="0"/>
              <a:t> školou a </a:t>
            </a:r>
            <a:r>
              <a:rPr lang="sk-SK" dirty="0" err="1"/>
              <a:t>jejím</a:t>
            </a:r>
            <a:r>
              <a:rPr lang="sk-SK" dirty="0"/>
              <a:t> </a:t>
            </a:r>
            <a:r>
              <a:rPr lang="sk-SK" dirty="0" err="1"/>
              <a:t>pokračovatelem</a:t>
            </a:r>
            <a:r>
              <a:rPr lang="sk-SK" dirty="0"/>
              <a:t> </a:t>
            </a:r>
            <a:r>
              <a:rPr lang="sk-SK" dirty="0" err="1"/>
              <a:t>králem</a:t>
            </a:r>
            <a:r>
              <a:rPr lang="sk-SK" dirty="0"/>
              <a:t> </a:t>
            </a:r>
            <a:r>
              <a:rPr lang="sk-SK" dirty="0" err="1"/>
              <a:t>Alfonsem</a:t>
            </a:r>
            <a:r>
              <a:rPr lang="sk-SK" dirty="0"/>
              <a:t> X. </a:t>
            </a:r>
            <a:r>
              <a:rPr lang="sk-SK" dirty="0" err="1"/>
              <a:t>Moudrým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/>
              <a:t>historiografická </a:t>
            </a:r>
            <a:r>
              <a:rPr lang="sk-SK" dirty="0" err="1"/>
              <a:t>díla</a:t>
            </a:r>
            <a:r>
              <a:rPr lang="sk-SK" dirty="0"/>
              <a:t>, kroniky...</a:t>
            </a:r>
            <a:endParaRPr lang="sk-S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77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1D430C3-3DD2-4515-90BA-8EDDE36FED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82264A9-7892-F4F4-5DE0-7D266DCBF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117AEC-85E2-2007-CDD3-9E247E84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Konec</a:t>
            </a:r>
            <a:r>
              <a:rPr lang="sk-SK" dirty="0"/>
              <a:t> </a:t>
            </a:r>
            <a:r>
              <a:rPr lang="sk-SK" dirty="0" err="1"/>
              <a:t>středověku</a:t>
            </a:r>
            <a:r>
              <a:rPr lang="sk-SK" dirty="0"/>
              <a:t> a </a:t>
            </a:r>
            <a:r>
              <a:rPr lang="sk-SK" dirty="0" err="1"/>
              <a:t>přechod</a:t>
            </a:r>
            <a:r>
              <a:rPr lang="sk-SK" dirty="0"/>
              <a:t> k </a:t>
            </a:r>
            <a:r>
              <a:rPr lang="sk-SK" dirty="0" err="1"/>
              <a:t>renesanci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BD8AC15-1C8E-DEF5-3071-8F0D0B3D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změna</a:t>
            </a:r>
            <a:r>
              <a:rPr lang="sk-SK" dirty="0"/>
              <a:t> </a:t>
            </a:r>
            <a:r>
              <a:rPr lang="sk-SK" dirty="0" err="1"/>
              <a:t>společenského</a:t>
            </a:r>
            <a:r>
              <a:rPr lang="sk-SK" dirty="0"/>
              <a:t> </a:t>
            </a:r>
            <a:r>
              <a:rPr lang="sk-SK" dirty="0" err="1"/>
              <a:t>uspořádání</a:t>
            </a:r>
            <a:r>
              <a:rPr lang="sk-SK" dirty="0"/>
              <a:t>: nástup </a:t>
            </a:r>
            <a:r>
              <a:rPr lang="sk-SK" dirty="0" err="1"/>
              <a:t>buržoazie</a:t>
            </a:r>
            <a:endParaRPr lang="sk-SK" dirty="0"/>
          </a:p>
          <a:p>
            <a:r>
              <a:rPr lang="sk-SK" dirty="0"/>
              <a:t>nástup </a:t>
            </a:r>
            <a:r>
              <a:rPr lang="sk-SK" dirty="0" err="1"/>
              <a:t>humanismu</a:t>
            </a:r>
            <a:r>
              <a:rPr lang="sk-SK" dirty="0"/>
              <a:t> a </a:t>
            </a:r>
            <a:r>
              <a:rPr lang="sk-SK" dirty="0" err="1"/>
              <a:t>vliv</a:t>
            </a:r>
            <a:r>
              <a:rPr lang="sk-SK" dirty="0"/>
              <a:t> italské </a:t>
            </a:r>
            <a:r>
              <a:rPr lang="sk-SK" dirty="0" err="1"/>
              <a:t>kultury</a:t>
            </a:r>
            <a:endParaRPr lang="sk-SK" dirty="0"/>
          </a:p>
          <a:p>
            <a:r>
              <a:rPr lang="sk-SK" dirty="0" err="1"/>
              <a:t>teocentrismus</a:t>
            </a:r>
            <a:r>
              <a:rPr lang="sk-SK" dirty="0"/>
              <a:t> </a:t>
            </a:r>
            <a:r>
              <a:rPr lang="sk-SK" dirty="0" err="1"/>
              <a:t>nahrazen</a:t>
            </a:r>
            <a:r>
              <a:rPr lang="sk-SK" dirty="0"/>
              <a:t> </a:t>
            </a:r>
            <a:r>
              <a:rPr lang="sk-SK" dirty="0" err="1"/>
              <a:t>antropocentrismem</a:t>
            </a:r>
            <a:endParaRPr lang="sk-SK" dirty="0"/>
          </a:p>
          <a:p>
            <a:r>
              <a:rPr lang="sk-SK" dirty="0"/>
              <a:t>postupná </a:t>
            </a:r>
            <a:r>
              <a:rPr lang="sk-SK" dirty="0" err="1"/>
              <a:t>demokratizace</a:t>
            </a:r>
            <a:r>
              <a:rPr lang="sk-SK" dirty="0"/>
              <a:t> </a:t>
            </a:r>
            <a:r>
              <a:rPr lang="sk-SK" dirty="0" err="1"/>
              <a:t>kultury</a:t>
            </a:r>
            <a:r>
              <a:rPr lang="sk-SK" dirty="0"/>
              <a:t> </a:t>
            </a:r>
            <a:r>
              <a:rPr lang="sk-SK" dirty="0" err="1"/>
              <a:t>díky</a:t>
            </a:r>
            <a:r>
              <a:rPr lang="sk-SK" dirty="0"/>
              <a:t> vynálezu </a:t>
            </a:r>
            <a:r>
              <a:rPr lang="sk-SK" dirty="0" err="1"/>
              <a:t>tisku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454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A7BE4C-7938-CD2C-069B-7FEA3722E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0C9586-107D-9A90-7334-23F5023A7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BCAC7-9CDB-61B4-623D-EA333900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Lyrika 15. století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DC0F90-305E-C0A1-7A77-713764A12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Témata: láska (</a:t>
            </a:r>
            <a:r>
              <a:rPr lang="cs-CZ" i="1" dirty="0">
                <a:cs typeface="Arial"/>
              </a:rPr>
              <a:t>amor </a:t>
            </a:r>
            <a:r>
              <a:rPr lang="cs-CZ" i="1" dirty="0" err="1">
                <a:cs typeface="Arial"/>
              </a:rPr>
              <a:t>cortés</a:t>
            </a:r>
            <a:r>
              <a:rPr lang="cs-CZ" dirty="0">
                <a:cs typeface="Arial"/>
              </a:rPr>
              <a:t>), smrt a společnost</a:t>
            </a:r>
          </a:p>
          <a:p>
            <a:pPr marL="251460" indent="-179705"/>
            <a:r>
              <a:rPr lang="cs-CZ" dirty="0">
                <a:cs typeface="Arial"/>
              </a:rPr>
              <a:t>Markýz ze </a:t>
            </a:r>
            <a:r>
              <a:rPr lang="cs-CZ" dirty="0" err="1">
                <a:cs typeface="Arial"/>
              </a:rPr>
              <a:t>Santillany</a:t>
            </a:r>
            <a:r>
              <a:rPr lang="cs-CZ" dirty="0">
                <a:cs typeface="Arial"/>
              </a:rPr>
              <a:t> (</a:t>
            </a:r>
            <a:r>
              <a:rPr lang="cs-CZ" dirty="0">
                <a:solidFill>
                  <a:srgbClr val="000000"/>
                </a:solidFill>
                <a:cs typeface="Arial"/>
              </a:rPr>
              <a:t>Don </a:t>
            </a:r>
            <a:r>
              <a:rPr lang="cs-CZ" dirty="0" err="1">
                <a:solidFill>
                  <a:srgbClr val="000000"/>
                </a:solidFill>
                <a:cs typeface="Arial"/>
              </a:rPr>
              <a:t>Íñigo</a:t>
            </a:r>
            <a:r>
              <a:rPr lang="cs-CZ" dirty="0">
                <a:solidFill>
                  <a:srgbClr val="000000"/>
                </a:solidFill>
                <a:cs typeface="Arial"/>
              </a:rPr>
              <a:t> </a:t>
            </a:r>
            <a:r>
              <a:rPr lang="cs-CZ" dirty="0" err="1">
                <a:solidFill>
                  <a:srgbClr val="000000"/>
                </a:solidFill>
                <a:cs typeface="Arial"/>
              </a:rPr>
              <a:t>López</a:t>
            </a:r>
            <a:r>
              <a:rPr lang="cs-CZ" dirty="0">
                <a:solidFill>
                  <a:srgbClr val="000000"/>
                </a:solidFill>
                <a:cs typeface="Arial"/>
              </a:rPr>
              <a:t> de </a:t>
            </a:r>
            <a:r>
              <a:rPr lang="cs-CZ" dirty="0" err="1">
                <a:solidFill>
                  <a:srgbClr val="000000"/>
                </a:solidFill>
                <a:cs typeface="Arial"/>
              </a:rPr>
              <a:t>Mendoza</a:t>
            </a:r>
            <a:r>
              <a:rPr lang="cs-CZ" dirty="0">
                <a:cs typeface="Arial"/>
              </a:rPr>
              <a:t>)</a:t>
            </a:r>
          </a:p>
          <a:p>
            <a:pPr marL="251460" indent="-179705"/>
            <a:r>
              <a:rPr lang="cs-CZ" dirty="0">
                <a:cs typeface="Arial"/>
              </a:rPr>
              <a:t>Juan de </a:t>
            </a:r>
            <a:r>
              <a:rPr lang="cs-CZ" err="1">
                <a:cs typeface="Arial"/>
              </a:rPr>
              <a:t>Mena</a:t>
            </a:r>
            <a:r>
              <a:rPr lang="cs-CZ" dirty="0">
                <a:cs typeface="Arial"/>
              </a:rPr>
              <a:t>:</a:t>
            </a:r>
            <a:r>
              <a:rPr lang="cs-CZ" i="1" dirty="0">
                <a:cs typeface="Arial"/>
              </a:rPr>
              <a:t> </a:t>
            </a:r>
            <a:r>
              <a:rPr lang="cs-CZ" i="1" err="1">
                <a:cs typeface="Arial"/>
              </a:rPr>
              <a:t>Laberinto</a:t>
            </a:r>
            <a:r>
              <a:rPr lang="cs-CZ" i="1" dirty="0">
                <a:cs typeface="Arial"/>
              </a:rPr>
              <a:t> de Fortuna</a:t>
            </a:r>
          </a:p>
          <a:p>
            <a:pPr marL="251460" indent="-179705"/>
            <a:r>
              <a:rPr lang="cs-CZ" b="1" dirty="0">
                <a:cs typeface="Arial"/>
              </a:rPr>
              <a:t>Jorge </a:t>
            </a:r>
            <a:r>
              <a:rPr lang="cs-CZ" b="1" err="1">
                <a:cs typeface="Arial"/>
              </a:rPr>
              <a:t>Manrique</a:t>
            </a:r>
            <a:endParaRPr lang="cs-CZ" b="1" dirty="0" err="1">
              <a:cs typeface="Arial"/>
            </a:endParaRPr>
          </a:p>
          <a:p>
            <a:pPr marL="503555" lvl="1" indent="-179705"/>
            <a:r>
              <a:rPr lang="cs-CZ" sz="1800" i="1" err="1">
                <a:solidFill>
                  <a:srgbClr val="333333"/>
                </a:solidFill>
                <a:ea typeface="+mn-lt"/>
                <a:cs typeface="+mn-lt"/>
              </a:rPr>
              <a:t>Coplas</a:t>
            </a:r>
            <a:r>
              <a:rPr lang="cs-CZ" sz="1800" i="1" dirty="0">
                <a:solidFill>
                  <a:srgbClr val="333333"/>
                </a:solidFill>
                <a:ea typeface="+mn-lt"/>
                <a:cs typeface="+mn-lt"/>
              </a:rPr>
              <a:t> a la </a:t>
            </a:r>
            <a:r>
              <a:rPr lang="cs-CZ" sz="1800" i="1" err="1">
                <a:solidFill>
                  <a:srgbClr val="333333"/>
                </a:solidFill>
                <a:ea typeface="+mn-lt"/>
                <a:cs typeface="+mn-lt"/>
              </a:rPr>
              <a:t>muerte</a:t>
            </a:r>
            <a:r>
              <a:rPr lang="cs-CZ" sz="1800" i="1" dirty="0">
                <a:solidFill>
                  <a:srgbClr val="333333"/>
                </a:solidFill>
                <a:ea typeface="+mn-lt"/>
                <a:cs typeface="+mn-lt"/>
              </a:rPr>
              <a:t> de </a:t>
            </a:r>
            <a:r>
              <a:rPr lang="cs-CZ" sz="1800" i="1" err="1">
                <a:solidFill>
                  <a:srgbClr val="333333"/>
                </a:solidFill>
                <a:ea typeface="+mn-lt"/>
                <a:cs typeface="+mn-lt"/>
              </a:rPr>
              <a:t>su</a:t>
            </a:r>
            <a:r>
              <a:rPr lang="cs-CZ" sz="1800" i="1" dirty="0">
                <a:solidFill>
                  <a:srgbClr val="333333"/>
                </a:solidFill>
                <a:ea typeface="+mn-lt"/>
                <a:cs typeface="+mn-lt"/>
              </a:rPr>
              <a:t> padre (Sloky na smrt mého otce), </a:t>
            </a: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česky pod názvem</a:t>
            </a:r>
            <a:r>
              <a:rPr lang="cs-CZ" sz="1800" i="1" dirty="0">
                <a:solidFill>
                  <a:srgbClr val="333333"/>
                </a:solidFill>
                <a:ea typeface="+mn-lt"/>
                <a:cs typeface="+mn-lt"/>
              </a:rPr>
              <a:t> Naše životy jsou řeky</a:t>
            </a:r>
            <a:endParaRPr lang="cs-CZ" sz="18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59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906F1972-E867-8F44-A4D9-E03BA6ABF9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F83135A-0921-5770-9AA9-4F09E3A2C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C1E35E-683E-707F-E9F0-0E603DBD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Divadlo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4273730-387A-073E-1358-16F38593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přetrvávají</a:t>
            </a:r>
            <a:r>
              <a:rPr lang="sk-SK" dirty="0"/>
              <a:t> </a:t>
            </a:r>
            <a:r>
              <a:rPr lang="sk-SK" dirty="0" err="1"/>
              <a:t>religiozní</a:t>
            </a:r>
            <a:r>
              <a:rPr lang="sk-SK" dirty="0"/>
              <a:t> </a:t>
            </a:r>
            <a:r>
              <a:rPr lang="sk-SK" dirty="0" err="1"/>
              <a:t>náměty</a:t>
            </a:r>
            <a:r>
              <a:rPr lang="sk-SK" dirty="0"/>
              <a:t>, ale divadlo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přesouvá</a:t>
            </a:r>
            <a:r>
              <a:rPr lang="sk-SK" dirty="0"/>
              <a:t> do </a:t>
            </a:r>
            <a:r>
              <a:rPr lang="sk-SK" dirty="0" err="1"/>
              <a:t>paláců</a:t>
            </a:r>
            <a:r>
              <a:rPr lang="sk-SK" dirty="0"/>
              <a:t> a na </a:t>
            </a:r>
            <a:r>
              <a:rPr lang="sk-SK" dirty="0" err="1"/>
              <a:t>půdu</a:t>
            </a:r>
            <a:r>
              <a:rPr lang="sk-SK" dirty="0"/>
              <a:t> </a:t>
            </a:r>
            <a:r>
              <a:rPr lang="sk-SK" dirty="0" err="1"/>
              <a:t>univerzit</a:t>
            </a:r>
            <a:endParaRPr lang="sk-SK" dirty="0"/>
          </a:p>
          <a:p>
            <a:r>
              <a:rPr lang="sk-SK" dirty="0"/>
              <a:t>humanistická </a:t>
            </a:r>
            <a:r>
              <a:rPr lang="sk-SK" dirty="0" err="1"/>
              <a:t>komedie</a:t>
            </a:r>
            <a:endParaRPr lang="sk-SK" dirty="0"/>
          </a:p>
          <a:p>
            <a:pPr lvl="1"/>
            <a:r>
              <a:rPr lang="sk-SK" dirty="0" err="1"/>
              <a:t>psaná</a:t>
            </a:r>
            <a:r>
              <a:rPr lang="sk-SK" dirty="0"/>
              <a:t> latinsky</a:t>
            </a:r>
          </a:p>
          <a:p>
            <a:pPr lvl="1"/>
            <a:r>
              <a:rPr lang="sk-SK" dirty="0"/>
              <a:t>prozaický charakter založený na </a:t>
            </a:r>
            <a:r>
              <a:rPr lang="sk-SK" dirty="0" err="1"/>
              <a:t>dialogu</a:t>
            </a:r>
            <a:endParaRPr lang="sk-SK" dirty="0"/>
          </a:p>
          <a:p>
            <a:pPr lvl="1"/>
            <a:r>
              <a:rPr lang="sk-SK" dirty="0" err="1"/>
              <a:t>psaná</a:t>
            </a:r>
            <a:r>
              <a:rPr lang="sk-SK" dirty="0"/>
              <a:t> pro </a:t>
            </a:r>
            <a:r>
              <a:rPr lang="sk-SK" dirty="0" err="1"/>
              <a:t>veřejné</a:t>
            </a:r>
            <a:r>
              <a:rPr lang="sk-SK" dirty="0"/>
              <a:t> </a:t>
            </a:r>
            <a:r>
              <a:rPr lang="sk-SK" dirty="0" err="1"/>
              <a:t>čtení</a:t>
            </a:r>
            <a:r>
              <a:rPr lang="sk-SK" dirty="0"/>
              <a:t>, </a:t>
            </a:r>
            <a:r>
              <a:rPr lang="sk-SK" dirty="0" err="1"/>
              <a:t>nikoliv</a:t>
            </a:r>
            <a:r>
              <a:rPr lang="sk-SK" dirty="0"/>
              <a:t> divadelní </a:t>
            </a:r>
            <a:r>
              <a:rPr lang="sk-SK" dirty="0" err="1"/>
              <a:t>reprezentaci</a:t>
            </a:r>
            <a:endParaRPr lang="sk-SK" dirty="0"/>
          </a:p>
          <a:p>
            <a:pPr lvl="1"/>
            <a:r>
              <a:rPr lang="sk-SK" dirty="0"/>
              <a:t>jednoduchý </a:t>
            </a:r>
            <a:r>
              <a:rPr lang="sk-SK" dirty="0" err="1"/>
              <a:t>děj</a:t>
            </a:r>
            <a:r>
              <a:rPr lang="sk-SK" dirty="0"/>
              <a:t>, flexibilní využití </a:t>
            </a:r>
            <a:r>
              <a:rPr lang="sk-SK" dirty="0" err="1"/>
              <a:t>místa</a:t>
            </a:r>
            <a:r>
              <a:rPr lang="sk-SK" dirty="0"/>
              <a:t> a času</a:t>
            </a:r>
          </a:p>
          <a:p>
            <a:pPr lvl="1"/>
            <a:r>
              <a:rPr lang="sk-SK" dirty="0"/>
              <a:t>poučný a šťastný </a:t>
            </a:r>
            <a:r>
              <a:rPr lang="sk-SK" dirty="0" err="1"/>
              <a:t>konec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46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01F18801-7E3A-1AC5-9731-A3CF1E62F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5E0B637-508D-9DED-BB99-8C0EEB58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1C1596-6873-A000-65F0-F7B568DD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Próza v 15. </a:t>
            </a:r>
            <a:r>
              <a:rPr lang="sk-SK" dirty="0" err="1"/>
              <a:t>století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4BE88F8-BD5C-C47D-9A83-3B407796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cestopisy</a:t>
            </a:r>
          </a:p>
          <a:p>
            <a:r>
              <a:rPr lang="sk-SK" dirty="0"/>
              <a:t>romány o </a:t>
            </a:r>
            <a:r>
              <a:rPr lang="sk-SK" dirty="0" err="1"/>
              <a:t>lásce</a:t>
            </a:r>
            <a:endParaRPr lang="sk-SK" dirty="0"/>
          </a:p>
          <a:p>
            <a:r>
              <a:rPr lang="sk-SK" dirty="0" err="1"/>
              <a:t>rytířské</a:t>
            </a:r>
            <a:r>
              <a:rPr lang="sk-SK" dirty="0"/>
              <a:t> romány</a:t>
            </a:r>
          </a:p>
          <a:p>
            <a:pPr lvl="1"/>
            <a:r>
              <a:rPr lang="sk-SK" dirty="0" err="1"/>
              <a:t>vznikají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Francii v 12. </a:t>
            </a:r>
            <a:r>
              <a:rPr lang="sk-SK" dirty="0" err="1"/>
              <a:t>století</a:t>
            </a:r>
            <a:r>
              <a:rPr lang="sk-SK" dirty="0"/>
              <a:t>, p</a:t>
            </a:r>
            <a:r>
              <a:rPr lang="cs-CZ" dirty="0"/>
              <a:t>ů</a:t>
            </a:r>
            <a:r>
              <a:rPr lang="sk-SK" dirty="0" err="1"/>
              <a:t>vod</a:t>
            </a:r>
            <a:r>
              <a:rPr lang="sk-SK" dirty="0"/>
              <a:t> v legendách o králi </a:t>
            </a:r>
            <a:r>
              <a:rPr lang="sk-SK" dirty="0" err="1"/>
              <a:t>Artušovi</a:t>
            </a:r>
            <a:endParaRPr lang="sk-SK" dirty="0"/>
          </a:p>
          <a:p>
            <a:pPr lvl="1"/>
            <a:r>
              <a:rPr lang="sk-SK" dirty="0"/>
              <a:t>typická </a:t>
            </a:r>
            <a:r>
              <a:rPr lang="sk-SK" dirty="0" err="1"/>
              <a:t>struktura</a:t>
            </a:r>
            <a:r>
              <a:rPr lang="sk-SK" dirty="0"/>
              <a:t> </a:t>
            </a:r>
            <a:r>
              <a:rPr lang="sk-SK" dirty="0" err="1"/>
              <a:t>vyprávění</a:t>
            </a:r>
            <a:r>
              <a:rPr lang="sk-SK" dirty="0"/>
              <a:t> (</a:t>
            </a:r>
            <a:r>
              <a:rPr lang="sk-SK" dirty="0" err="1"/>
              <a:t>epizody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hlavní hrdina: </a:t>
            </a:r>
            <a:r>
              <a:rPr lang="sk-SK" dirty="0" err="1"/>
              <a:t>rytíř</a:t>
            </a:r>
            <a:r>
              <a:rPr lang="sk-SK" dirty="0"/>
              <a:t>, </a:t>
            </a:r>
            <a:r>
              <a:rPr lang="sk-SK" dirty="0" err="1"/>
              <a:t>stělesňuje</a:t>
            </a:r>
            <a:r>
              <a:rPr lang="sk-SK" dirty="0"/>
              <a:t> dobové cnosti</a:t>
            </a:r>
          </a:p>
          <a:p>
            <a:pPr lvl="1"/>
            <a:r>
              <a:rPr lang="sk-SK" dirty="0"/>
              <a:t>koncept dvorské lásky</a:t>
            </a:r>
          </a:p>
        </p:txBody>
      </p:sp>
    </p:spTree>
    <p:extLst>
      <p:ext uri="{BB962C8B-B14F-4D97-AF65-F5344CB8AC3E}">
        <p14:creationId xmlns:p14="http://schemas.microsoft.com/office/powerpoint/2010/main" val="118442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D69B66E-5D62-DBB2-5E99-BA7D9E75E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A606BA9-26CC-F98F-79EA-8BCA731CA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1F5BEA-96E3-668D-392C-A25C99B7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Fernando</a:t>
            </a:r>
            <a:r>
              <a:rPr lang="sk-SK" dirty="0"/>
              <a:t> de </a:t>
            </a:r>
            <a:r>
              <a:rPr lang="sk-SK" dirty="0" err="1"/>
              <a:t>Rojas</a:t>
            </a:r>
            <a:r>
              <a:rPr lang="sk-SK" dirty="0"/>
              <a:t>: </a:t>
            </a:r>
            <a:r>
              <a:rPr lang="sk-SK" i="1" dirty="0"/>
              <a:t>La </a:t>
            </a:r>
            <a:r>
              <a:rPr lang="sk-SK" i="1" dirty="0" err="1"/>
              <a:t>Celestina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CD19076-A48D-2F87-73CB-D80401C5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č. 1: </a:t>
            </a:r>
            <a:r>
              <a:rPr lang="sk-SK" dirty="0" err="1"/>
              <a:t>žánr</a:t>
            </a:r>
            <a:r>
              <a:rPr lang="sk-SK" dirty="0"/>
              <a:t> (próza nebo </a:t>
            </a:r>
            <a:r>
              <a:rPr lang="sk-SK" dirty="0" err="1"/>
              <a:t>drama</a:t>
            </a:r>
            <a:r>
              <a:rPr lang="sk-SK" dirty="0"/>
              <a:t>?)</a:t>
            </a:r>
          </a:p>
          <a:p>
            <a:r>
              <a:rPr lang="sk-SK" dirty="0"/>
              <a:t>problém č. 2: </a:t>
            </a:r>
            <a:r>
              <a:rPr lang="sk-SK" dirty="0" err="1"/>
              <a:t>autorství</a:t>
            </a:r>
            <a:endParaRPr lang="sk-SK" dirty="0"/>
          </a:p>
          <a:p>
            <a:r>
              <a:rPr lang="sk-SK" dirty="0"/>
              <a:t>problém č. 3: </a:t>
            </a:r>
            <a:r>
              <a:rPr lang="sk-SK" dirty="0" err="1"/>
              <a:t>středověké</a:t>
            </a:r>
            <a:r>
              <a:rPr lang="sk-SK" dirty="0"/>
              <a:t> nebo renesanční </a:t>
            </a:r>
            <a:r>
              <a:rPr lang="sk-SK" dirty="0" err="1"/>
              <a:t>dílo</a:t>
            </a:r>
            <a:r>
              <a:rPr lang="sk-SK" dirty="0"/>
              <a:t>?</a:t>
            </a:r>
          </a:p>
          <a:p>
            <a:endParaRPr lang="sk-SK" dirty="0"/>
          </a:p>
          <a:p>
            <a:r>
              <a:rPr lang="sk-SK" dirty="0" err="1"/>
              <a:t>témata</a:t>
            </a:r>
            <a:r>
              <a:rPr lang="sk-SK" dirty="0"/>
              <a:t>: láska, </a:t>
            </a:r>
            <a:r>
              <a:rPr lang="sk-SK" dirty="0" err="1"/>
              <a:t>společenská</a:t>
            </a:r>
            <a:r>
              <a:rPr lang="sk-SK" dirty="0"/>
              <a:t> </a:t>
            </a:r>
            <a:r>
              <a:rPr lang="sk-SK" dirty="0" err="1"/>
              <a:t>nerovnost</a:t>
            </a:r>
            <a:r>
              <a:rPr lang="sk-SK" dirty="0"/>
              <a:t>, osud</a:t>
            </a:r>
          </a:p>
        </p:txBody>
      </p:sp>
    </p:spTree>
    <p:extLst>
      <p:ext uri="{BB962C8B-B14F-4D97-AF65-F5344CB8AC3E}">
        <p14:creationId xmlns:p14="http://schemas.microsoft.com/office/powerpoint/2010/main" val="311494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9BF7951-F441-0A67-6C5D-F72C4D726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543EB20-C387-3E58-4545-B46FAE906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66E3FF-1460-6B41-B893-B8473D75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err="1"/>
              <a:t>Amadís</a:t>
            </a:r>
            <a:r>
              <a:rPr lang="sk-SK" i="1" dirty="0"/>
              <a:t> de </a:t>
            </a:r>
            <a:r>
              <a:rPr lang="sk-SK" i="1" dirty="0" err="1"/>
              <a:t>Gaula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5088E02-6C24-AE54-1F30-6F7B9798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1508, autor </a:t>
            </a:r>
            <a:r>
              <a:rPr lang="sk-SK" dirty="0" err="1"/>
              <a:t>Garci</a:t>
            </a:r>
            <a:r>
              <a:rPr lang="sk-SK" dirty="0"/>
              <a:t> </a:t>
            </a:r>
            <a:r>
              <a:rPr lang="sk-SK" dirty="0" err="1"/>
              <a:t>Rodríguez</a:t>
            </a:r>
            <a:r>
              <a:rPr lang="sk-SK" dirty="0"/>
              <a:t> de </a:t>
            </a:r>
            <a:r>
              <a:rPr lang="sk-SK" dirty="0" err="1"/>
              <a:t>Montalvo</a:t>
            </a:r>
            <a:endParaRPr lang="sk-SK" dirty="0"/>
          </a:p>
          <a:p>
            <a:r>
              <a:rPr lang="sk-SK" dirty="0"/>
              <a:t>román </a:t>
            </a:r>
            <a:r>
              <a:rPr lang="sk-SK" dirty="0" err="1"/>
              <a:t>měl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své</a:t>
            </a:r>
            <a:r>
              <a:rPr lang="sk-SK" dirty="0"/>
              <a:t> </a:t>
            </a:r>
            <a:r>
              <a:rPr lang="sk-SK" dirty="0" err="1"/>
              <a:t>době</a:t>
            </a:r>
            <a:r>
              <a:rPr lang="sk-SK" dirty="0"/>
              <a:t> </a:t>
            </a:r>
            <a:r>
              <a:rPr lang="sk-SK" dirty="0" err="1"/>
              <a:t>velký</a:t>
            </a:r>
            <a:r>
              <a:rPr lang="sk-SK" dirty="0"/>
              <a:t> </a:t>
            </a:r>
            <a:r>
              <a:rPr lang="sk-SK" dirty="0" err="1"/>
              <a:t>úspěch</a:t>
            </a:r>
            <a:endParaRPr lang="sk-SK" dirty="0"/>
          </a:p>
          <a:p>
            <a:r>
              <a:rPr lang="sk-SK" dirty="0"/>
              <a:t>epizodická </a:t>
            </a:r>
            <a:r>
              <a:rPr lang="sk-SK" dirty="0" err="1"/>
              <a:t>struktura</a:t>
            </a:r>
            <a:endParaRPr lang="sk-SK" dirty="0"/>
          </a:p>
          <a:p>
            <a:r>
              <a:rPr lang="sk-SK" dirty="0" err="1"/>
              <a:t>exaltace</a:t>
            </a:r>
            <a:r>
              <a:rPr lang="sk-SK" dirty="0"/>
              <a:t> lásky, </a:t>
            </a:r>
            <a:r>
              <a:rPr lang="sk-SK" dirty="0" err="1"/>
              <a:t>spravedlnosti</a:t>
            </a:r>
            <a:r>
              <a:rPr lang="sk-SK" dirty="0"/>
              <a:t>, odvahy...</a:t>
            </a:r>
          </a:p>
          <a:p>
            <a:endParaRPr lang="sk-SK" dirty="0"/>
          </a:p>
          <a:p>
            <a:r>
              <a:rPr lang="sk-SK" i="1" dirty="0" err="1"/>
              <a:t>Amadís</a:t>
            </a:r>
            <a:r>
              <a:rPr lang="sk-SK" dirty="0"/>
              <a:t> x </a:t>
            </a:r>
            <a:r>
              <a:rPr lang="sk-SK" i="1" dirty="0" err="1"/>
              <a:t>Tirant</a:t>
            </a:r>
            <a:r>
              <a:rPr lang="sk-SK" i="1" dirty="0"/>
              <a:t> </a:t>
            </a:r>
            <a:r>
              <a:rPr lang="sk-SK" i="1" dirty="0" err="1"/>
              <a:t>Lo</a:t>
            </a:r>
            <a:r>
              <a:rPr lang="sk-SK" i="1" dirty="0"/>
              <a:t> Blanc</a:t>
            </a:r>
          </a:p>
          <a:p>
            <a:pPr lvl="1"/>
            <a:r>
              <a:rPr lang="sk-SK" dirty="0"/>
              <a:t>autor </a:t>
            </a:r>
            <a:r>
              <a:rPr lang="sk-SK" dirty="0" err="1"/>
              <a:t>Joanot</a:t>
            </a:r>
            <a:r>
              <a:rPr lang="sk-SK" dirty="0"/>
              <a:t> </a:t>
            </a:r>
            <a:r>
              <a:rPr lang="sk-SK" dirty="0" err="1"/>
              <a:t>Martorell</a:t>
            </a:r>
            <a:r>
              <a:rPr lang="sk-SK" dirty="0"/>
              <a:t>, pol. 15. </a:t>
            </a:r>
            <a:r>
              <a:rPr lang="sk-SK" dirty="0" err="1"/>
              <a:t>století</a:t>
            </a:r>
            <a:endParaRPr lang="sk-SK" dirty="0"/>
          </a:p>
          <a:p>
            <a:pPr lvl="1"/>
            <a:r>
              <a:rPr lang="sk-SK" dirty="0" err="1"/>
              <a:t>méně</a:t>
            </a:r>
            <a:r>
              <a:rPr lang="sk-SK" dirty="0"/>
              <a:t> fantastických </a:t>
            </a:r>
            <a:r>
              <a:rPr lang="sk-SK" dirty="0" err="1"/>
              <a:t>prvk</a:t>
            </a:r>
            <a:r>
              <a:rPr lang="cs-CZ" dirty="0"/>
              <a:t>ů</a:t>
            </a:r>
            <a:r>
              <a:rPr lang="sk-SK" dirty="0"/>
              <a:t>, </a:t>
            </a:r>
            <a:r>
              <a:rPr lang="sk-SK" dirty="0" err="1"/>
              <a:t>realističtější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84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66B549A-9D59-54A7-C9B8-4FF2745F3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3EBA3F6-7274-6611-0408-CA2708195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A1E1E-020F-16A0-5397-84188EAB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613747" cy="820042"/>
          </a:xfrm>
        </p:spPr>
        <p:txBody>
          <a:bodyPr/>
          <a:lstStyle/>
          <a:p>
            <a:r>
              <a:rPr lang="sk-SK" sz="3200" dirty="0"/>
              <a:t>O </a:t>
            </a:r>
            <a:r>
              <a:rPr lang="sk-SK" sz="3200" dirty="0" err="1"/>
              <a:t>čem</a:t>
            </a:r>
            <a:r>
              <a:rPr lang="sk-SK" sz="3200" dirty="0"/>
              <a:t> </a:t>
            </a:r>
            <a:r>
              <a:rPr lang="sk-SK" sz="3200" dirty="0" err="1"/>
              <a:t>mluvíme</a:t>
            </a:r>
            <a:r>
              <a:rPr lang="sk-SK" sz="3200" dirty="0"/>
              <a:t>, </a:t>
            </a:r>
            <a:r>
              <a:rPr lang="sk-SK" sz="3200" dirty="0" err="1"/>
              <a:t>když</a:t>
            </a:r>
            <a:r>
              <a:rPr lang="sk-SK" sz="3200" dirty="0"/>
              <a:t> </a:t>
            </a:r>
            <a:r>
              <a:rPr lang="sk-SK" sz="3200" dirty="0" err="1"/>
              <a:t>mluvíme</a:t>
            </a:r>
            <a:r>
              <a:rPr lang="sk-SK" sz="3200" dirty="0"/>
              <a:t> o </a:t>
            </a:r>
            <a:r>
              <a:rPr lang="sk-SK" sz="3200" dirty="0" err="1"/>
              <a:t>španělské</a:t>
            </a:r>
            <a:r>
              <a:rPr lang="sk-SK" sz="3200" dirty="0"/>
              <a:t> </a:t>
            </a:r>
            <a:r>
              <a:rPr lang="sk-SK" sz="3200" dirty="0" err="1"/>
              <a:t>literatuře</a:t>
            </a:r>
            <a:r>
              <a:rPr lang="sk-SK" sz="3200" dirty="0"/>
              <a:t>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7C115D4-1806-31BC-74C6-96CFEF75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sk-SK" dirty="0"/>
              <a:t>13. </a:t>
            </a:r>
            <a:r>
              <a:rPr lang="sk-SK" dirty="0" err="1"/>
              <a:t>století</a:t>
            </a:r>
            <a:r>
              <a:rPr lang="sk-SK" dirty="0"/>
              <a:t> = </a:t>
            </a:r>
            <a:r>
              <a:rPr lang="sk-SK" dirty="0" err="1"/>
              <a:t>španělský</a:t>
            </a:r>
            <a:r>
              <a:rPr lang="sk-SK" dirty="0"/>
              <a:t> jazyk</a:t>
            </a:r>
            <a:endParaRPr lang="cs-CZ"/>
          </a:p>
          <a:p>
            <a:pPr marL="251460" indent="-179705"/>
            <a:r>
              <a:rPr lang="sk-SK" dirty="0"/>
              <a:t>8.-15. </a:t>
            </a:r>
            <a:r>
              <a:rPr lang="sk-SK" dirty="0" err="1"/>
              <a:t>století</a:t>
            </a:r>
            <a:r>
              <a:rPr lang="sk-SK" dirty="0"/>
              <a:t>: </a:t>
            </a:r>
            <a:r>
              <a:rPr lang="sk-SK" dirty="0" err="1"/>
              <a:t>vliv</a:t>
            </a:r>
            <a:r>
              <a:rPr lang="sk-SK" dirty="0"/>
              <a:t> arabské a židovské </a:t>
            </a:r>
            <a:r>
              <a:rPr lang="sk-SK" dirty="0" err="1"/>
              <a:t>kultury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hispano</a:t>
            </a:r>
            <a:r>
              <a:rPr lang="sk-SK" dirty="0"/>
              <a:t>-arabská (</a:t>
            </a:r>
            <a:r>
              <a:rPr lang="sk-SK" dirty="0" err="1"/>
              <a:t>andaluská</a:t>
            </a:r>
            <a:r>
              <a:rPr lang="sk-SK" dirty="0"/>
              <a:t>) x </a:t>
            </a:r>
            <a:r>
              <a:rPr lang="sk-SK" dirty="0" err="1"/>
              <a:t>hispano</a:t>
            </a:r>
            <a:r>
              <a:rPr lang="sk-SK" dirty="0"/>
              <a:t>-hebrejská </a:t>
            </a:r>
            <a:r>
              <a:rPr lang="sk-SK" dirty="0" err="1"/>
              <a:t>literatura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/>
              <a:t>poetické formy: </a:t>
            </a:r>
            <a:r>
              <a:rPr lang="sk-SK" i="1" dirty="0"/>
              <a:t>la </a:t>
            </a:r>
            <a:r>
              <a:rPr lang="sk-SK" i="1" dirty="0" err="1"/>
              <a:t>casida</a:t>
            </a:r>
            <a:r>
              <a:rPr lang="sk-SK" i="1" dirty="0"/>
              <a:t>, la </a:t>
            </a:r>
            <a:r>
              <a:rPr lang="sk-SK" i="1" dirty="0" err="1"/>
              <a:t>moaxaja</a:t>
            </a:r>
            <a:r>
              <a:rPr lang="sk-SK" i="1" dirty="0"/>
              <a:t>, </a:t>
            </a:r>
            <a:r>
              <a:rPr lang="sk-SK" i="1" dirty="0" err="1"/>
              <a:t>el</a:t>
            </a:r>
            <a:r>
              <a:rPr lang="sk-SK" i="1" dirty="0"/>
              <a:t> </a:t>
            </a:r>
            <a:r>
              <a:rPr lang="sk-SK" i="1" dirty="0" err="1"/>
              <a:t>zéjel</a:t>
            </a:r>
            <a:endParaRPr lang="sk-SK" i="1" dirty="0">
              <a:cs typeface="Arial"/>
            </a:endParaRPr>
          </a:p>
          <a:p>
            <a:pPr marL="503555" lvl="1" indent="-179705"/>
            <a:r>
              <a:rPr lang="sk-SK" i="1" err="1"/>
              <a:t>jarchas</a:t>
            </a:r>
            <a:r>
              <a:rPr lang="sk-SK" i="1" dirty="0"/>
              <a:t> </a:t>
            </a:r>
            <a:r>
              <a:rPr lang="sk-SK" i="1" err="1"/>
              <a:t>mozárabes</a:t>
            </a:r>
            <a:endParaRPr lang="sk-SK" i="1" err="1">
              <a:cs typeface="Arial"/>
            </a:endParaRPr>
          </a:p>
          <a:p>
            <a:pPr marL="503555" lvl="1" indent="-179705"/>
            <a:endParaRPr lang="sk-SK" i="1" dirty="0">
              <a:cs typeface="Arial"/>
            </a:endParaRPr>
          </a:p>
          <a:p>
            <a:pPr marL="503555" lvl="1" indent="-179705"/>
            <a:endParaRPr lang="sk-SK" i="1" dirty="0">
              <a:cs typeface="Arial"/>
            </a:endParaRPr>
          </a:p>
          <a:p>
            <a:pPr marL="503555" lvl="1" indent="-179705"/>
            <a:r>
              <a:rPr lang="sk-SK" dirty="0">
                <a:ea typeface="+mn-lt"/>
                <a:cs typeface="+mn-lt"/>
                <a:hlinkClick r:id="rId2"/>
              </a:rPr>
              <a:t>https://www.ff.jcu.cz/images/FF/fakulta/ustavy/romanistiky/publikacni-cinnost/El.publikace/1_prvni_pamatky.pdf</a:t>
            </a:r>
            <a:r>
              <a:rPr lang="sk-SK" dirty="0">
                <a:ea typeface="+mn-lt"/>
                <a:cs typeface="+mn-lt"/>
              </a:rPr>
              <a:t> </a:t>
            </a:r>
          </a:p>
          <a:p>
            <a:pPr marL="503555" lvl="1" indent="-179705"/>
            <a:r>
              <a:rPr lang="sk-SK" dirty="0">
                <a:ea typeface="+mn-lt"/>
                <a:cs typeface="+mn-lt"/>
                <a:hlinkClick r:id="rId3"/>
              </a:rPr>
              <a:t>https://www.sabuco.com/historia/atlas%20hespana.htm</a:t>
            </a:r>
            <a:r>
              <a:rPr lang="sk-SK" dirty="0">
                <a:ea typeface="+mn-lt"/>
                <a:cs typeface="+mn-lt"/>
              </a:rPr>
              <a:t> </a:t>
            </a:r>
            <a:endParaRPr lang="sk-S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85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1D0ED3E-8996-FFBB-6BB2-D92805B06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5FC7B63-6F0D-D54D-A371-BCFD9942E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AB4FE2-43BD-9BAD-42FC-2D3D34AF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Komentář</a:t>
            </a:r>
            <a:r>
              <a:rPr lang="sk-SK" dirty="0"/>
              <a:t> textu: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3319F40-E9AA-B409-6A60-9A89C93F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 </a:t>
            </a:r>
            <a:r>
              <a:rPr lang="sk-SK" dirty="0" err="1"/>
              <a:t>čem</a:t>
            </a:r>
            <a:r>
              <a:rPr lang="sk-SK" dirty="0"/>
              <a:t> je </a:t>
            </a:r>
            <a:r>
              <a:rPr lang="sk-SK" dirty="0" err="1"/>
              <a:t>úryvek</a:t>
            </a:r>
            <a:r>
              <a:rPr lang="sk-SK" dirty="0"/>
              <a:t> textu, </a:t>
            </a:r>
            <a:r>
              <a:rPr lang="sk-SK" dirty="0" err="1"/>
              <a:t>který</a:t>
            </a:r>
            <a:r>
              <a:rPr lang="sk-SK" dirty="0"/>
              <a:t> </a:t>
            </a:r>
            <a:r>
              <a:rPr lang="sk-SK" dirty="0" err="1"/>
              <a:t>jste</a:t>
            </a:r>
            <a:r>
              <a:rPr lang="sk-SK" dirty="0"/>
              <a:t> </a:t>
            </a:r>
            <a:r>
              <a:rPr lang="sk-SK" dirty="0" err="1"/>
              <a:t>četli</a:t>
            </a:r>
            <a:r>
              <a:rPr lang="sk-SK" dirty="0"/>
              <a:t>?</a:t>
            </a:r>
          </a:p>
          <a:p>
            <a:r>
              <a:rPr lang="sk-SK" dirty="0"/>
              <a:t>Charakterizujte hlavní postavy: </a:t>
            </a:r>
            <a:r>
              <a:rPr lang="sk-SK" dirty="0" err="1"/>
              <a:t>krále</a:t>
            </a:r>
            <a:r>
              <a:rPr lang="sk-SK" dirty="0"/>
              <a:t> </a:t>
            </a:r>
            <a:r>
              <a:rPr lang="sk-SK" dirty="0" err="1"/>
              <a:t>Periona</a:t>
            </a:r>
            <a:r>
              <a:rPr lang="sk-SK" dirty="0"/>
              <a:t>, </a:t>
            </a:r>
            <a:r>
              <a:rPr lang="sk-SK" dirty="0" err="1"/>
              <a:t>princeznu</a:t>
            </a:r>
            <a:r>
              <a:rPr lang="sk-SK" dirty="0"/>
              <a:t> </a:t>
            </a:r>
            <a:r>
              <a:rPr lang="sk-SK" dirty="0" err="1"/>
              <a:t>Elisenu</a:t>
            </a:r>
            <a:r>
              <a:rPr lang="sk-SK" dirty="0"/>
              <a:t> a </a:t>
            </a:r>
            <a:r>
              <a:rPr lang="sk-SK" dirty="0" err="1"/>
              <a:t>služebnou</a:t>
            </a:r>
            <a:r>
              <a:rPr lang="sk-SK" dirty="0"/>
              <a:t> </a:t>
            </a:r>
            <a:r>
              <a:rPr lang="sk-SK" dirty="0" err="1"/>
              <a:t>Darioletu</a:t>
            </a:r>
            <a:r>
              <a:rPr lang="sk-SK" dirty="0"/>
              <a:t>.</a:t>
            </a:r>
          </a:p>
          <a:p>
            <a:r>
              <a:rPr lang="sk-SK" dirty="0" err="1"/>
              <a:t>Jaký</a:t>
            </a:r>
            <a:r>
              <a:rPr lang="sk-SK" dirty="0"/>
              <a:t> koncept lásky </a:t>
            </a:r>
            <a:r>
              <a:rPr lang="sk-SK" dirty="0" err="1"/>
              <a:t>předkládá</a:t>
            </a:r>
            <a:r>
              <a:rPr lang="sk-SK" dirty="0"/>
              <a:t> tento </a:t>
            </a:r>
            <a:r>
              <a:rPr lang="sk-SK" dirty="0" err="1"/>
              <a:t>rytířský</a:t>
            </a:r>
            <a:r>
              <a:rPr lang="sk-SK" dirty="0"/>
              <a:t> román?</a:t>
            </a:r>
          </a:p>
          <a:p>
            <a:r>
              <a:rPr lang="sk-SK" dirty="0"/>
              <a:t>V </a:t>
            </a:r>
            <a:r>
              <a:rPr lang="sk-SK" dirty="0" err="1"/>
              <a:t>čem</a:t>
            </a:r>
            <a:r>
              <a:rPr lang="sk-SK" dirty="0"/>
              <a:t> </a:t>
            </a:r>
            <a:r>
              <a:rPr lang="sk-SK" dirty="0" err="1"/>
              <a:t>vnímáte</a:t>
            </a:r>
            <a:r>
              <a:rPr lang="sk-SK" dirty="0"/>
              <a:t> posun od </a:t>
            </a:r>
            <a:r>
              <a:rPr lang="sk-SK" dirty="0" err="1"/>
              <a:t>středověkého</a:t>
            </a:r>
            <a:r>
              <a:rPr lang="sk-SK" dirty="0"/>
              <a:t> </a:t>
            </a:r>
            <a:r>
              <a:rPr lang="sk-SK" dirty="0" err="1"/>
              <a:t>pohledu</a:t>
            </a:r>
            <a:r>
              <a:rPr lang="sk-SK" dirty="0"/>
              <a:t> na </a:t>
            </a:r>
            <a:r>
              <a:rPr lang="sk-SK" dirty="0" err="1"/>
              <a:t>svět</a:t>
            </a:r>
            <a:r>
              <a:rPr lang="sk-SK" dirty="0"/>
              <a:t> k </a:t>
            </a:r>
            <a:r>
              <a:rPr lang="sk-SK" dirty="0" err="1"/>
              <a:t>renesančnímu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8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6EEE999-F7EA-E339-49F8-E4588AFAA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5E159E5-729B-F979-3394-6A089D40B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CE3009-DD26-D4E8-14F1-4C7FD123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Renesance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Španělsku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695F4B4-9061-D336-55A1-134260D7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období vlády Karla I. (1517-1556) a Filipa II. (1556-1598)</a:t>
            </a:r>
          </a:p>
          <a:p>
            <a:r>
              <a:rPr lang="sk-SK" dirty="0" err="1"/>
              <a:t>milníky</a:t>
            </a:r>
            <a:r>
              <a:rPr lang="sk-SK" dirty="0"/>
              <a:t>: </a:t>
            </a:r>
            <a:r>
              <a:rPr lang="sk-SK" dirty="0" err="1"/>
              <a:t>objevení</a:t>
            </a:r>
            <a:r>
              <a:rPr lang="sk-SK" dirty="0"/>
              <a:t> Ameriky (1492), </a:t>
            </a:r>
            <a:r>
              <a:rPr lang="sk-SK" dirty="0" err="1"/>
              <a:t>sjednocení</a:t>
            </a:r>
            <a:r>
              <a:rPr lang="sk-SK" dirty="0"/>
              <a:t> </a:t>
            </a:r>
            <a:r>
              <a:rPr lang="sk-SK" dirty="0" err="1"/>
              <a:t>Španělska</a:t>
            </a:r>
            <a:r>
              <a:rPr lang="sk-SK" dirty="0"/>
              <a:t> (dobytím Granady v </a:t>
            </a:r>
            <a:r>
              <a:rPr lang="sk-SK" dirty="0" err="1"/>
              <a:t>roce</a:t>
            </a:r>
            <a:r>
              <a:rPr lang="sk-SK" dirty="0"/>
              <a:t> 1492 a </a:t>
            </a:r>
            <a:r>
              <a:rPr lang="sk-SK" dirty="0" err="1"/>
              <a:t>přičleněním</a:t>
            </a:r>
            <a:r>
              <a:rPr lang="sk-SK" dirty="0"/>
              <a:t> Navarry v </a:t>
            </a:r>
            <a:r>
              <a:rPr lang="sk-SK" dirty="0" err="1"/>
              <a:t>roce</a:t>
            </a:r>
            <a:r>
              <a:rPr lang="sk-SK" dirty="0"/>
              <a:t> 1512)</a:t>
            </a:r>
          </a:p>
          <a:p>
            <a:r>
              <a:rPr lang="sk-SK" dirty="0"/>
              <a:t>náboženské </a:t>
            </a:r>
            <a:r>
              <a:rPr lang="sk-SK" dirty="0" err="1"/>
              <a:t>sjednocení</a:t>
            </a:r>
            <a:endParaRPr lang="sk-SK" dirty="0"/>
          </a:p>
          <a:p>
            <a:r>
              <a:rPr lang="sk-SK" dirty="0" err="1"/>
              <a:t>postupující</a:t>
            </a:r>
            <a:r>
              <a:rPr lang="sk-SK" dirty="0"/>
              <a:t> </a:t>
            </a:r>
            <a:r>
              <a:rPr lang="sk-SK" dirty="0" err="1"/>
              <a:t>vliv</a:t>
            </a:r>
            <a:r>
              <a:rPr lang="sk-SK" dirty="0"/>
              <a:t> italské </a:t>
            </a:r>
            <a:r>
              <a:rPr lang="sk-SK" dirty="0" err="1"/>
              <a:t>kultury</a:t>
            </a:r>
            <a:endParaRPr lang="sk-SK" dirty="0"/>
          </a:p>
          <a:p>
            <a:r>
              <a:rPr lang="sk-SK" dirty="0"/>
              <a:t>obrat </a:t>
            </a:r>
            <a:r>
              <a:rPr lang="sk-SK" dirty="0" err="1"/>
              <a:t>ke</a:t>
            </a:r>
            <a:r>
              <a:rPr lang="sk-SK" dirty="0"/>
              <a:t> klasické </a:t>
            </a:r>
            <a:r>
              <a:rPr lang="sk-SK" dirty="0" err="1"/>
              <a:t>kultuře</a:t>
            </a:r>
            <a:r>
              <a:rPr lang="sk-SK" dirty="0"/>
              <a:t>, </a:t>
            </a:r>
            <a:r>
              <a:rPr lang="sk-SK" dirty="0" err="1"/>
              <a:t>humanismus</a:t>
            </a:r>
            <a:r>
              <a:rPr lang="sk-SK" dirty="0"/>
              <a:t>, </a:t>
            </a:r>
            <a:r>
              <a:rPr lang="sk-SK" dirty="0" err="1"/>
              <a:t>antropocentrismus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533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62FB0DC-EEAE-72D2-89BC-48FC76A9E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7BC5D19-D285-A8C0-70F9-87B557E6C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95BB74-49CC-828C-ACFE-CC73844B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Lyrika v 16. </a:t>
            </a:r>
            <a:r>
              <a:rPr lang="sk-SK" dirty="0" err="1"/>
              <a:t>století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FD8305F-FF73-A8D5-8195-10050E6E8A2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sz="2000" dirty="0"/>
              <a:t>	</a:t>
            </a:r>
            <a:r>
              <a:rPr lang="sk-SK" sz="2000" b="1" dirty="0"/>
              <a:t>1. polovina 16. </a:t>
            </a:r>
            <a:r>
              <a:rPr lang="sk-SK" sz="2000" b="1" dirty="0" err="1"/>
              <a:t>století</a:t>
            </a:r>
            <a:endParaRPr lang="sk-SK" sz="2000" b="1" dirty="0"/>
          </a:p>
          <a:p>
            <a:r>
              <a:rPr lang="sk-SK" sz="2000" dirty="0" err="1"/>
              <a:t>poezie</a:t>
            </a:r>
            <a:r>
              <a:rPr lang="sk-SK" sz="2000" dirty="0"/>
              <a:t> </a:t>
            </a:r>
            <a:r>
              <a:rPr lang="sk-SK" sz="2000" dirty="0" err="1"/>
              <a:t>čerpající</a:t>
            </a:r>
            <a:r>
              <a:rPr lang="sk-SK" sz="2000" dirty="0"/>
              <a:t> z italské </a:t>
            </a:r>
            <a:r>
              <a:rPr lang="sk-SK" sz="2000" dirty="0" err="1"/>
              <a:t>kultury</a:t>
            </a:r>
            <a:endParaRPr lang="sk-SK" sz="2000" dirty="0"/>
          </a:p>
          <a:p>
            <a:r>
              <a:rPr lang="sk-SK" sz="2000" dirty="0"/>
              <a:t>spojením tradiční </a:t>
            </a:r>
            <a:r>
              <a:rPr lang="sk-SK" sz="2000" dirty="0" err="1"/>
              <a:t>kastilské</a:t>
            </a:r>
            <a:r>
              <a:rPr lang="sk-SK" sz="2000" dirty="0"/>
              <a:t> </a:t>
            </a:r>
            <a:r>
              <a:rPr lang="sk-SK" sz="2000" dirty="0" err="1"/>
              <a:t>poezie</a:t>
            </a:r>
            <a:r>
              <a:rPr lang="sk-SK" sz="2000" dirty="0"/>
              <a:t> a nové italské </a:t>
            </a:r>
            <a:r>
              <a:rPr lang="sk-SK" sz="2000" dirty="0" err="1"/>
              <a:t>poezie</a:t>
            </a:r>
            <a:r>
              <a:rPr lang="sk-SK" sz="2000" dirty="0"/>
              <a:t> vzniká nový druh lyriky </a:t>
            </a:r>
            <a:r>
              <a:rPr lang="sk-SK" sz="2000" dirty="0" err="1"/>
              <a:t>ovlivněný</a:t>
            </a:r>
            <a:r>
              <a:rPr lang="sk-SK" sz="2000" dirty="0"/>
              <a:t> </a:t>
            </a:r>
            <a:r>
              <a:rPr lang="sk-SK" sz="2000" dirty="0" err="1"/>
              <a:t>zejména</a:t>
            </a:r>
            <a:r>
              <a:rPr lang="sk-SK" sz="2000" dirty="0"/>
              <a:t> italskými </a:t>
            </a:r>
            <a:r>
              <a:rPr lang="sk-SK" sz="2000" dirty="0" err="1"/>
              <a:t>básníky</a:t>
            </a:r>
            <a:endParaRPr lang="sk-SK" sz="2000" dirty="0"/>
          </a:p>
          <a:p>
            <a:r>
              <a:rPr lang="sk-SK" sz="2000" dirty="0" err="1"/>
              <a:t>témata</a:t>
            </a:r>
            <a:r>
              <a:rPr lang="sk-SK" sz="2000" dirty="0"/>
              <a:t>: láska, </a:t>
            </a:r>
            <a:r>
              <a:rPr lang="sk-SK" sz="2000" dirty="0" err="1"/>
              <a:t>příroda</a:t>
            </a:r>
            <a:r>
              <a:rPr lang="sk-SK" sz="2000" dirty="0"/>
              <a:t>, </a:t>
            </a:r>
            <a:r>
              <a:rPr lang="sk-SK" sz="2000" dirty="0" err="1"/>
              <a:t>mytologie</a:t>
            </a:r>
            <a:endParaRPr lang="sk-SK" sz="2000" dirty="0"/>
          </a:p>
          <a:p>
            <a:r>
              <a:rPr lang="sk-SK" sz="2000" dirty="0"/>
              <a:t>Juan </a:t>
            </a:r>
            <a:r>
              <a:rPr lang="sk-SK" sz="2000" dirty="0" err="1"/>
              <a:t>Boscán</a:t>
            </a:r>
            <a:endParaRPr lang="sk-SK" sz="2000" dirty="0"/>
          </a:p>
          <a:p>
            <a:r>
              <a:rPr lang="sk-SK" sz="2000" dirty="0" err="1"/>
              <a:t>Garcilaso</a:t>
            </a:r>
            <a:r>
              <a:rPr lang="sk-SK" sz="2000" dirty="0"/>
              <a:t> de la </a:t>
            </a:r>
            <a:r>
              <a:rPr lang="sk-SK" sz="2000" dirty="0" err="1"/>
              <a:t>Vega</a:t>
            </a:r>
            <a:endParaRPr lang="sk-SK" sz="2000" dirty="0"/>
          </a:p>
          <a:p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FF3519C-1D7E-60C3-42B8-F559E616EC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sz="2000" dirty="0"/>
              <a:t>	</a:t>
            </a:r>
            <a:r>
              <a:rPr lang="sk-SK" sz="2000" b="1" dirty="0"/>
              <a:t>2. polovina 16. </a:t>
            </a:r>
            <a:r>
              <a:rPr lang="sk-SK" sz="2000" b="1" dirty="0" err="1"/>
              <a:t>století</a:t>
            </a:r>
            <a:endParaRPr lang="sk-SK" sz="2000" b="1" dirty="0"/>
          </a:p>
          <a:p>
            <a:r>
              <a:rPr lang="sk-SK" sz="2000" dirty="0"/>
              <a:t>asketická a mystická </a:t>
            </a:r>
            <a:r>
              <a:rPr lang="sk-SK" sz="2000" dirty="0" err="1"/>
              <a:t>poezie</a:t>
            </a:r>
            <a:endParaRPr lang="sk-SK" sz="2000" dirty="0"/>
          </a:p>
          <a:p>
            <a:r>
              <a:rPr lang="sk-SK" sz="2000" dirty="0" err="1"/>
              <a:t>poezie</a:t>
            </a:r>
            <a:r>
              <a:rPr lang="sk-SK" sz="2000" dirty="0"/>
              <a:t> s </a:t>
            </a:r>
            <a:r>
              <a:rPr lang="sk-SK" sz="2000" dirty="0" err="1"/>
              <a:t>religiozní</a:t>
            </a:r>
            <a:r>
              <a:rPr lang="sk-SK" sz="2000" dirty="0"/>
              <a:t> tematikou </a:t>
            </a:r>
            <a:r>
              <a:rPr lang="sk-SK" sz="2000" dirty="0" err="1"/>
              <a:t>nabývá</a:t>
            </a:r>
            <a:r>
              <a:rPr lang="sk-SK" sz="2000" dirty="0"/>
              <a:t> na významu </a:t>
            </a:r>
            <a:r>
              <a:rPr lang="sk-SK" sz="2000" dirty="0" err="1"/>
              <a:t>zejména</a:t>
            </a:r>
            <a:r>
              <a:rPr lang="sk-SK" sz="2000" dirty="0"/>
              <a:t> </a:t>
            </a:r>
            <a:r>
              <a:rPr lang="sk-SK" sz="2000" dirty="0" err="1"/>
              <a:t>koncem</a:t>
            </a:r>
            <a:r>
              <a:rPr lang="sk-SK" sz="2000" dirty="0"/>
              <a:t> </a:t>
            </a:r>
            <a:r>
              <a:rPr lang="sk-SK" sz="2000" dirty="0" err="1"/>
              <a:t>století</a:t>
            </a:r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Luis de León</a:t>
            </a:r>
          </a:p>
          <a:p>
            <a:r>
              <a:rPr lang="sk-SK" sz="2000" dirty="0" err="1"/>
              <a:t>Terezie</a:t>
            </a:r>
            <a:r>
              <a:rPr lang="sk-SK" sz="2000" dirty="0"/>
              <a:t> od </a:t>
            </a:r>
            <a:r>
              <a:rPr lang="sk-SK" sz="2000" dirty="0" err="1"/>
              <a:t>Ježíše</a:t>
            </a:r>
            <a:endParaRPr lang="sk-SK" sz="2000" dirty="0"/>
          </a:p>
          <a:p>
            <a:r>
              <a:rPr lang="sk-SK" sz="2000" dirty="0" err="1"/>
              <a:t>Jan</a:t>
            </a:r>
            <a:r>
              <a:rPr lang="sk-SK" sz="2000" dirty="0"/>
              <a:t> od </a:t>
            </a:r>
            <a:r>
              <a:rPr lang="sk-SK" sz="2000" dirty="0" err="1"/>
              <a:t>Kříže</a:t>
            </a:r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1265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456F8B46-A02C-09DD-2DC6-12D139050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23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043F27-969A-2FE0-689B-12CCFF2F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/>
              <a:t>Garcilaso</a:t>
            </a:r>
            <a:r>
              <a:rPr lang="sk-SK" sz="4000" dirty="0"/>
              <a:t> de la </a:t>
            </a:r>
            <a:r>
              <a:rPr lang="sk-SK" sz="4000" dirty="0" err="1"/>
              <a:t>Vega</a:t>
            </a:r>
            <a:endParaRPr lang="sk-SK" sz="40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7425FC26-D7DF-93EF-4132-4EEF055C3C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1400" dirty="0"/>
              <a:t>Úryvky </a:t>
            </a:r>
            <a:r>
              <a:rPr lang="sk-SK" sz="1400" dirty="0" err="1"/>
              <a:t>převzety</a:t>
            </a:r>
            <a:r>
              <a:rPr lang="sk-SK" sz="1400" dirty="0"/>
              <a:t> z: </a:t>
            </a:r>
            <a:r>
              <a:rPr lang="sk-SK" sz="1400" dirty="0" err="1"/>
              <a:t>Boscán</a:t>
            </a:r>
            <a:r>
              <a:rPr lang="sk-SK" sz="1400" dirty="0"/>
              <a:t>, J., &amp; Uličný, M. (2018). </a:t>
            </a:r>
            <a:r>
              <a:rPr lang="sk-SK" sz="1400" i="1" dirty="0" err="1"/>
              <a:t>Pětihvězdí</a:t>
            </a:r>
            <a:r>
              <a:rPr lang="sk-SK" sz="1400" i="1" dirty="0"/>
              <a:t> </a:t>
            </a:r>
            <a:r>
              <a:rPr lang="sk-SK" sz="1400" i="1" dirty="0" err="1"/>
              <a:t>španělských</a:t>
            </a:r>
            <a:r>
              <a:rPr lang="sk-SK" sz="1400" i="1" dirty="0"/>
              <a:t> </a:t>
            </a:r>
            <a:r>
              <a:rPr lang="sk-SK" sz="1400" i="1" dirty="0" err="1"/>
              <a:t>sonetistů</a:t>
            </a:r>
            <a:r>
              <a:rPr lang="sk-SK" sz="1400" dirty="0"/>
              <a:t> (</a:t>
            </a:r>
            <a:r>
              <a:rPr lang="sk-SK" sz="1400" dirty="0" err="1"/>
              <a:t>První</a:t>
            </a:r>
            <a:r>
              <a:rPr lang="sk-SK" sz="1400" dirty="0"/>
              <a:t> </a:t>
            </a:r>
            <a:r>
              <a:rPr lang="sk-SK" sz="1400" dirty="0" err="1"/>
              <a:t>vydání</a:t>
            </a:r>
            <a:r>
              <a:rPr lang="sk-SK" sz="1400" dirty="0"/>
              <a:t>.). [Praha]: Nová vlna.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EEDAE5E-1F66-3184-E86B-5C8CDED677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A5A12E4-46FD-69BC-6C51-061B8C21B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8" t="27832" r="21141" b="20388"/>
          <a:stretch/>
        </p:blipFill>
        <p:spPr>
          <a:xfrm>
            <a:off x="7463367" y="859599"/>
            <a:ext cx="3247883" cy="53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8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677566B-B257-F1D6-5EB8-A4A49E6907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F57D443-CDEA-3420-9314-100635AC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93CB732-9CB8-7CCC-2297-0EC11BE1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9" t="24336" r="17136" b="17540"/>
          <a:stretch/>
        </p:blipFill>
        <p:spPr>
          <a:xfrm>
            <a:off x="914399" y="240920"/>
            <a:ext cx="9836241" cy="57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9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A4DB7A1-FA70-2E9A-8E6F-751283807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1A6ABCB-458C-D11F-60DC-5F407EE9F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C8FD1-D51D-576D-58F2-C080B55F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Próza 16. </a:t>
            </a:r>
            <a:r>
              <a:rPr lang="sk-SK" dirty="0" err="1"/>
              <a:t>století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CEC337F-0E54-FE94-2556-B91B0CF4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sk-SK" dirty="0" err="1"/>
              <a:t>nadále</a:t>
            </a:r>
            <a:r>
              <a:rPr lang="sk-SK" dirty="0"/>
              <a:t> </a:t>
            </a:r>
            <a:r>
              <a:rPr lang="sk-SK" dirty="0" err="1"/>
              <a:t>středověké</a:t>
            </a:r>
            <a:r>
              <a:rPr lang="sk-SK" dirty="0"/>
              <a:t> </a:t>
            </a:r>
            <a:r>
              <a:rPr lang="sk-SK" dirty="0" err="1"/>
              <a:t>žánry</a:t>
            </a:r>
            <a:r>
              <a:rPr lang="sk-SK" dirty="0"/>
              <a:t>: </a:t>
            </a:r>
            <a:r>
              <a:rPr lang="sk-SK" dirty="0" err="1"/>
              <a:t>rytířské</a:t>
            </a:r>
            <a:r>
              <a:rPr lang="sk-SK" dirty="0"/>
              <a:t> romány, </a:t>
            </a:r>
            <a:r>
              <a:rPr lang="sk-SK" dirty="0" err="1"/>
              <a:t>pastýřské</a:t>
            </a:r>
            <a:r>
              <a:rPr lang="sk-SK" dirty="0"/>
              <a:t> romány, byzantské a maurské romány</a:t>
            </a:r>
            <a:endParaRPr lang="cs-CZ"/>
          </a:p>
          <a:p>
            <a:pPr marL="503555" lvl="1" indent="-179705"/>
            <a:r>
              <a:rPr lang="sk-SK" dirty="0"/>
              <a:t>ploché, nerealistické postavy, často idealizované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nepravděpodobný</a:t>
            </a:r>
            <a:r>
              <a:rPr lang="sk-SK" dirty="0"/>
              <a:t> </a:t>
            </a:r>
            <a:r>
              <a:rPr lang="sk-SK" dirty="0" err="1"/>
              <a:t>děj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zasazení</a:t>
            </a:r>
            <a:r>
              <a:rPr lang="sk-SK" dirty="0"/>
              <a:t> do exotického </a:t>
            </a:r>
            <a:r>
              <a:rPr lang="sk-SK" dirty="0" err="1"/>
              <a:t>prostředí</a:t>
            </a:r>
            <a:r>
              <a:rPr lang="sk-SK" dirty="0"/>
              <a:t> a </a:t>
            </a:r>
            <a:r>
              <a:rPr lang="sk-SK" dirty="0" err="1"/>
              <a:t>dávných</a:t>
            </a:r>
            <a:r>
              <a:rPr lang="sk-SK" dirty="0"/>
              <a:t> </a:t>
            </a:r>
            <a:r>
              <a:rPr lang="sk-SK" dirty="0" err="1"/>
              <a:t>dob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ornamentální</a:t>
            </a:r>
            <a:r>
              <a:rPr lang="sk-SK" dirty="0"/>
              <a:t> a </a:t>
            </a:r>
            <a:r>
              <a:rPr lang="sk-SK" dirty="0" err="1"/>
              <a:t>přehnaný</a:t>
            </a:r>
            <a:r>
              <a:rPr lang="sk-SK" dirty="0"/>
              <a:t> </a:t>
            </a:r>
            <a:r>
              <a:rPr lang="sk-SK" dirty="0" err="1"/>
              <a:t>styl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 err="1"/>
              <a:t>objevuje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realistická próza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uvěřitelné</a:t>
            </a:r>
            <a:r>
              <a:rPr lang="sk-SK" dirty="0"/>
              <a:t> postavy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děj</a:t>
            </a:r>
            <a:r>
              <a:rPr lang="sk-SK" dirty="0"/>
              <a:t> je </a:t>
            </a:r>
            <a:r>
              <a:rPr lang="sk-SK" dirty="0" err="1"/>
              <a:t>realističtější</a:t>
            </a:r>
            <a:r>
              <a:rPr lang="sk-SK" dirty="0"/>
              <a:t> a </a:t>
            </a:r>
            <a:r>
              <a:rPr lang="sk-SK" dirty="0" err="1"/>
              <a:t>odehrává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své</a:t>
            </a:r>
            <a:r>
              <a:rPr lang="sk-SK" dirty="0"/>
              <a:t> </a:t>
            </a:r>
            <a:r>
              <a:rPr lang="sk-SK" dirty="0" err="1"/>
              <a:t>době</a:t>
            </a:r>
            <a:endParaRPr lang="sk-SK" dirty="0">
              <a:cs typeface="Arial"/>
            </a:endParaRPr>
          </a:p>
          <a:p>
            <a:pPr marL="503555" lvl="1" indent="-179705"/>
            <a:r>
              <a:rPr lang="sk-SK" dirty="0" err="1"/>
              <a:t>umírněný</a:t>
            </a:r>
            <a:r>
              <a:rPr lang="sk-SK" dirty="0"/>
              <a:t> jazyk </a:t>
            </a:r>
            <a:r>
              <a:rPr lang="sk-SK" dirty="0" err="1"/>
              <a:t>odpovídající</a:t>
            </a:r>
            <a:r>
              <a:rPr lang="sk-SK" dirty="0"/>
              <a:t> </a:t>
            </a:r>
            <a:r>
              <a:rPr lang="sk-SK" dirty="0" err="1"/>
              <a:t>skutečně</a:t>
            </a:r>
            <a:r>
              <a:rPr lang="sk-SK" dirty="0"/>
              <a:t> </a:t>
            </a:r>
            <a:r>
              <a:rPr lang="sk-SK" dirty="0" err="1"/>
              <a:t>řeči</a:t>
            </a:r>
            <a:endParaRPr lang="sk-SK" dirty="0">
              <a:cs typeface="Arial"/>
            </a:endParaRPr>
          </a:p>
          <a:p>
            <a:pPr marL="251460" indent="-179705"/>
            <a:endParaRPr lang="sk-S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502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219A6DAE-B04A-2D2F-6437-95D56D4FF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55DDFF-59F5-BD60-3C9D-03CDE1D1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Pikareskní</a:t>
            </a:r>
            <a:r>
              <a:rPr lang="sk-SK" dirty="0"/>
              <a:t> román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871EA4-277A-7AC2-BD75-551B441A5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8D54637-99E8-1DCB-F3B5-AE6251259E7E}"/>
              </a:ext>
            </a:extLst>
          </p:cNvPr>
          <p:cNvSpPr txBox="1"/>
          <p:nvPr/>
        </p:nvSpPr>
        <p:spPr>
          <a:xfrm>
            <a:off x="6096000" y="1439441"/>
            <a:ext cx="54952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err="1">
                <a:latin typeface="+mn-lt"/>
              </a:rPr>
              <a:t>nejdůležitější</a:t>
            </a:r>
            <a:r>
              <a:rPr lang="sk-SK" sz="2000" dirty="0">
                <a:latin typeface="+mn-lt"/>
              </a:rPr>
              <a:t> prozaický </a:t>
            </a:r>
            <a:r>
              <a:rPr lang="sk-SK" sz="2000" dirty="0" err="1">
                <a:latin typeface="+mn-lt"/>
              </a:rPr>
              <a:t>žánr</a:t>
            </a:r>
            <a:r>
              <a:rPr lang="sk-SK" sz="2000" dirty="0">
                <a:latin typeface="+mn-lt"/>
              </a:rPr>
              <a:t> v 16. </a:t>
            </a:r>
            <a:r>
              <a:rPr lang="sk-SK" sz="2000" dirty="0" err="1">
                <a:latin typeface="+mn-lt"/>
              </a:rPr>
              <a:t>století</a:t>
            </a:r>
            <a:endParaRPr lang="sk-SK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err="1">
                <a:latin typeface="+mn-lt"/>
              </a:rPr>
              <a:t>kořeny</a:t>
            </a:r>
            <a:r>
              <a:rPr lang="sk-SK" sz="2000" dirty="0">
                <a:latin typeface="+mn-lt"/>
              </a:rPr>
              <a:t> v </a:t>
            </a:r>
            <a:r>
              <a:rPr lang="sk-SK" sz="2000" dirty="0" err="1">
                <a:latin typeface="+mn-lt"/>
              </a:rPr>
              <a:t>díle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anonymního</a:t>
            </a:r>
            <a:r>
              <a:rPr lang="sk-SK" sz="2000" dirty="0">
                <a:latin typeface="+mn-lt"/>
              </a:rPr>
              <a:t> autora </a:t>
            </a:r>
            <a:r>
              <a:rPr lang="sk-SK" sz="2000" i="1" dirty="0" err="1">
                <a:latin typeface="+mn-lt"/>
              </a:rPr>
              <a:t>Lazarillo</a:t>
            </a:r>
            <a:r>
              <a:rPr lang="sk-SK" sz="2000" i="1" dirty="0">
                <a:latin typeface="+mn-lt"/>
              </a:rPr>
              <a:t> de </a:t>
            </a:r>
            <a:r>
              <a:rPr lang="sk-SK" sz="2000" i="1" dirty="0" err="1">
                <a:latin typeface="+mn-lt"/>
              </a:rPr>
              <a:t>Tormes</a:t>
            </a:r>
            <a:endParaRPr lang="sk-SK" sz="2000" i="1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i="1" dirty="0" err="1">
                <a:latin typeface="+mn-lt"/>
              </a:rPr>
              <a:t>pícaro</a:t>
            </a:r>
            <a:endParaRPr lang="sk-SK" sz="2000" i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>
                <a:latin typeface="+mn-lt"/>
              </a:rPr>
              <a:t>pochází</a:t>
            </a:r>
            <a:r>
              <a:rPr lang="sk-SK" sz="2000" dirty="0">
                <a:latin typeface="+mn-lt"/>
              </a:rPr>
              <a:t> z chudých </a:t>
            </a:r>
            <a:r>
              <a:rPr lang="sk-SK" sz="2000" dirty="0" err="1">
                <a:latin typeface="+mn-lt"/>
              </a:rPr>
              <a:t>poměrů</a:t>
            </a:r>
            <a:endParaRPr lang="sk-SK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>
                <a:latin typeface="+mn-lt"/>
              </a:rPr>
              <a:t>slouží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vícero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pánům</a:t>
            </a:r>
            <a:endParaRPr lang="sk-SK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>
                <a:latin typeface="+mn-lt"/>
              </a:rPr>
              <a:t>používá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lstivost</a:t>
            </a:r>
            <a:r>
              <a:rPr lang="sk-SK" sz="2000" dirty="0">
                <a:latin typeface="+mn-lt"/>
              </a:rPr>
              <a:t>, aby </a:t>
            </a:r>
            <a:r>
              <a:rPr lang="sk-SK" sz="2000" dirty="0" err="1">
                <a:latin typeface="+mn-lt"/>
              </a:rPr>
              <a:t>dosáhl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svého</a:t>
            </a:r>
            <a:r>
              <a:rPr lang="sk-SK" sz="2000" dirty="0">
                <a:latin typeface="+mn-lt"/>
              </a:rPr>
              <a:t>, avšak často končí </a:t>
            </a:r>
            <a:r>
              <a:rPr lang="sk-SK" sz="2000" dirty="0" err="1">
                <a:latin typeface="+mn-lt"/>
              </a:rPr>
              <a:t>jako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oběť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svých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triků</a:t>
            </a:r>
            <a:endParaRPr lang="sk-SK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+mn-lt"/>
              </a:rPr>
              <a:t>nečestná postava (</a:t>
            </a:r>
            <a:r>
              <a:rPr lang="sk-SK" sz="2000" dirty="0" err="1">
                <a:latin typeface="+mn-lt"/>
              </a:rPr>
              <a:t>antihrdina</a:t>
            </a:r>
            <a:r>
              <a:rPr lang="sk-SK" sz="2000" dirty="0">
                <a:latin typeface="+mn-lt"/>
              </a:rPr>
              <a:t>), ale z </a:t>
            </a:r>
            <a:r>
              <a:rPr lang="sk-SK" sz="2000" dirty="0" err="1">
                <a:latin typeface="+mn-lt"/>
              </a:rPr>
              <a:t>donucení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okolnostmi</a:t>
            </a:r>
            <a:endParaRPr lang="sk-SK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+mn-lt"/>
              </a:rPr>
              <a:t>autobiografické črty </a:t>
            </a:r>
            <a:r>
              <a:rPr lang="sk-SK" sz="2000" dirty="0" err="1">
                <a:latin typeface="+mn-lt"/>
              </a:rPr>
              <a:t>vyprávění</a:t>
            </a:r>
            <a:endParaRPr lang="sk-SK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+mn-lt"/>
              </a:rPr>
              <a:t>snaha o </a:t>
            </a:r>
            <a:r>
              <a:rPr lang="sk-SK" sz="2000" dirty="0" err="1">
                <a:latin typeface="+mn-lt"/>
              </a:rPr>
              <a:t>společenský</a:t>
            </a:r>
            <a:r>
              <a:rPr lang="sk-SK" sz="2000" dirty="0">
                <a:latin typeface="+mn-lt"/>
              </a:rPr>
              <a:t> </a:t>
            </a:r>
            <a:r>
              <a:rPr lang="sk-SK" sz="2000" dirty="0" err="1">
                <a:latin typeface="+mn-lt"/>
              </a:rPr>
              <a:t>vzestup</a:t>
            </a:r>
            <a:endParaRPr lang="sk-SK" sz="2000" dirty="0">
              <a:latin typeface="+mn-lt"/>
            </a:endParaRPr>
          </a:p>
          <a:p>
            <a:pPr algn="l"/>
            <a:endParaRPr lang="sk-SK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68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8EAA31F-A333-7E8A-63C2-715C08501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0801F58-0389-EE38-58E7-09508C0E2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6623B0-2C70-2910-D8EC-DCFB91D5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i="1" dirty="0"/>
              <a:t>Život </a:t>
            </a:r>
            <a:r>
              <a:rPr lang="sk-SK" sz="3200" i="1" dirty="0" err="1"/>
              <a:t>Lazarilla</a:t>
            </a:r>
            <a:r>
              <a:rPr lang="sk-SK" sz="3200" i="1" dirty="0"/>
              <a:t> z </a:t>
            </a:r>
            <a:r>
              <a:rPr lang="sk-SK" sz="3200" i="1" dirty="0" err="1"/>
              <a:t>Tormesu</a:t>
            </a:r>
            <a:r>
              <a:rPr lang="sk-SK" sz="3200" i="1" dirty="0"/>
              <a:t>, jeho </a:t>
            </a:r>
            <a:r>
              <a:rPr lang="sk-SK" sz="3200" i="1" dirty="0" err="1"/>
              <a:t>příhody</a:t>
            </a:r>
            <a:r>
              <a:rPr lang="sk-SK" sz="3200" i="1" dirty="0"/>
              <a:t> a nehody</a:t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87AA230-550C-05F9-9CAF-EBAB1B271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sk-SK" dirty="0"/>
              <a:t>1554, Diego </a:t>
            </a:r>
            <a:r>
              <a:rPr lang="sk-SK" dirty="0" err="1"/>
              <a:t>Hurtado</a:t>
            </a:r>
            <a:r>
              <a:rPr lang="sk-SK" dirty="0"/>
              <a:t> de </a:t>
            </a:r>
            <a:r>
              <a:rPr lang="sk-SK" dirty="0" err="1"/>
              <a:t>Mendoza</a:t>
            </a:r>
            <a:r>
              <a:rPr lang="sk-SK" dirty="0"/>
              <a:t> ??</a:t>
            </a:r>
            <a:endParaRPr lang="cs-CZ" dirty="0"/>
          </a:p>
          <a:p>
            <a:pPr marL="251460" indent="-179705"/>
            <a:r>
              <a:rPr lang="sk-SK" dirty="0" err="1"/>
              <a:t>předchůdce</a:t>
            </a:r>
            <a:r>
              <a:rPr lang="sk-SK" dirty="0"/>
              <a:t> </a:t>
            </a:r>
            <a:r>
              <a:rPr lang="sk-SK" dirty="0" err="1"/>
              <a:t>pikareskního</a:t>
            </a:r>
            <a:r>
              <a:rPr lang="sk-SK" dirty="0"/>
              <a:t> románu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 err="1"/>
              <a:t>dílo</a:t>
            </a:r>
            <a:r>
              <a:rPr lang="sk-SK" dirty="0"/>
              <a:t> má </a:t>
            </a:r>
            <a:r>
              <a:rPr lang="sk-SK" dirty="0" err="1"/>
              <a:t>epistolární</a:t>
            </a:r>
            <a:r>
              <a:rPr lang="sk-SK" dirty="0"/>
              <a:t> charakter: dopis určení “</a:t>
            </a:r>
            <a:r>
              <a:rPr lang="sk-SK" dirty="0" err="1"/>
              <a:t>Vaší</a:t>
            </a:r>
            <a:r>
              <a:rPr lang="sk-SK" dirty="0"/>
              <a:t> milosti”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/>
              <a:t>realistický </a:t>
            </a:r>
            <a:r>
              <a:rPr lang="sk-SK" dirty="0" err="1"/>
              <a:t>styl</a:t>
            </a:r>
            <a:r>
              <a:rPr lang="sk-SK" dirty="0"/>
              <a:t> a </a:t>
            </a:r>
            <a:r>
              <a:rPr lang="sk-SK" dirty="0" err="1"/>
              <a:t>společenská</a:t>
            </a:r>
            <a:r>
              <a:rPr lang="sk-SK" dirty="0"/>
              <a:t> kritika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 err="1"/>
              <a:t>protagonistou</a:t>
            </a:r>
            <a:r>
              <a:rPr lang="sk-SK" dirty="0"/>
              <a:t> je postava z </a:t>
            </a:r>
            <a:r>
              <a:rPr lang="sk-SK" dirty="0" err="1"/>
              <a:t>nejnižší</a:t>
            </a:r>
            <a:r>
              <a:rPr lang="sk-SK" dirty="0"/>
              <a:t> </a:t>
            </a:r>
            <a:r>
              <a:rPr lang="sk-SK" dirty="0" err="1"/>
              <a:t>sociální</a:t>
            </a:r>
            <a:r>
              <a:rPr lang="sk-SK" dirty="0"/>
              <a:t> </a:t>
            </a:r>
            <a:r>
              <a:rPr lang="sk-SK" dirty="0" err="1"/>
              <a:t>třídy</a:t>
            </a:r>
            <a:endParaRPr lang="sk-SK" dirty="0">
              <a:cs typeface="Arial"/>
            </a:endParaRPr>
          </a:p>
          <a:p>
            <a:pPr marL="251460" indent="-179705"/>
            <a:r>
              <a:rPr lang="sk-SK" dirty="0" err="1"/>
              <a:t>témata</a:t>
            </a:r>
            <a:r>
              <a:rPr lang="sk-SK" dirty="0"/>
              <a:t>: hlad, </a:t>
            </a:r>
            <a:r>
              <a:rPr lang="sk-SK" dirty="0" err="1"/>
              <a:t>společenský</a:t>
            </a:r>
            <a:r>
              <a:rPr lang="sk-SK" dirty="0"/>
              <a:t> </a:t>
            </a:r>
            <a:r>
              <a:rPr lang="sk-SK" dirty="0" err="1"/>
              <a:t>vzestup</a:t>
            </a:r>
            <a:r>
              <a:rPr lang="sk-SK" dirty="0"/>
              <a:t> a spol. kritika (</a:t>
            </a:r>
            <a:r>
              <a:rPr lang="sk-SK" dirty="0" err="1"/>
              <a:t>zejména</a:t>
            </a:r>
            <a:r>
              <a:rPr lang="sk-SK" dirty="0"/>
              <a:t> kléru)</a:t>
            </a:r>
            <a:endParaRPr lang="sk-SK" dirty="0">
              <a:cs typeface="Arial"/>
            </a:endParaRPr>
          </a:p>
          <a:p>
            <a:pPr marL="251460" indent="-179705"/>
            <a:endParaRPr lang="sk-S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24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1D0ED3E-8996-FFBB-6BB2-D92805B06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5FC7B63-6F0D-D54D-A371-BCFD9942E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AB4FE2-43BD-9BAD-42FC-2D3D34AF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Komentář</a:t>
            </a:r>
            <a:r>
              <a:rPr lang="sk-SK" dirty="0"/>
              <a:t> textu: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3319F40-E9AA-B409-6A60-9A89C93F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 </a:t>
            </a:r>
            <a:r>
              <a:rPr lang="sk-SK" dirty="0" err="1"/>
              <a:t>čem</a:t>
            </a:r>
            <a:r>
              <a:rPr lang="sk-SK" dirty="0"/>
              <a:t> je </a:t>
            </a:r>
            <a:r>
              <a:rPr lang="sk-SK" dirty="0" err="1"/>
              <a:t>úryvek</a:t>
            </a:r>
            <a:r>
              <a:rPr lang="sk-SK" dirty="0"/>
              <a:t>, </a:t>
            </a:r>
            <a:r>
              <a:rPr lang="sk-SK" dirty="0" err="1"/>
              <a:t>který</a:t>
            </a:r>
            <a:r>
              <a:rPr lang="sk-SK" dirty="0"/>
              <a:t> </a:t>
            </a:r>
            <a:r>
              <a:rPr lang="sk-SK" dirty="0" err="1"/>
              <a:t>jste</a:t>
            </a:r>
            <a:r>
              <a:rPr lang="sk-SK" dirty="0"/>
              <a:t> </a:t>
            </a:r>
            <a:r>
              <a:rPr lang="sk-SK" dirty="0" err="1"/>
              <a:t>četli</a:t>
            </a:r>
            <a:r>
              <a:rPr lang="sk-SK" dirty="0"/>
              <a:t>? </a:t>
            </a:r>
            <a:r>
              <a:rPr lang="sk-SK" dirty="0" err="1"/>
              <a:t>Jaké</a:t>
            </a:r>
            <a:r>
              <a:rPr lang="sk-SK" dirty="0"/>
              <a:t> je jeho hlavní téma?</a:t>
            </a:r>
          </a:p>
          <a:p>
            <a:r>
              <a:rPr lang="sk-SK" dirty="0"/>
              <a:t>Charakterizujte hlavní postavu a doložte </a:t>
            </a:r>
            <a:r>
              <a:rPr lang="sk-SK" dirty="0" err="1"/>
              <a:t>svá</a:t>
            </a:r>
            <a:r>
              <a:rPr lang="sk-SK" dirty="0"/>
              <a:t> </a:t>
            </a:r>
            <a:r>
              <a:rPr lang="sk-SK" dirty="0" err="1"/>
              <a:t>tvrzení</a:t>
            </a:r>
            <a:r>
              <a:rPr lang="sk-SK" dirty="0"/>
              <a:t> </a:t>
            </a:r>
            <a:r>
              <a:rPr lang="sk-SK" dirty="0" err="1"/>
              <a:t>příklady</a:t>
            </a:r>
            <a:r>
              <a:rPr lang="sk-SK" dirty="0"/>
              <a:t> z textu. Chová </a:t>
            </a:r>
            <a:r>
              <a:rPr lang="sk-SK" dirty="0" err="1"/>
              <a:t>se</a:t>
            </a:r>
            <a:r>
              <a:rPr lang="sk-SK" dirty="0"/>
              <a:t> protagonista </a:t>
            </a:r>
            <a:r>
              <a:rPr lang="sk-SK" dirty="0" err="1"/>
              <a:t>jako</a:t>
            </a:r>
            <a:r>
              <a:rPr lang="sk-SK" dirty="0"/>
              <a:t> typický </a:t>
            </a:r>
            <a:r>
              <a:rPr lang="sk-SK" i="1" dirty="0" err="1"/>
              <a:t>pícaro</a:t>
            </a:r>
            <a:r>
              <a:rPr lang="sk-SK" dirty="0"/>
              <a:t>?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ano</a:t>
            </a:r>
            <a:r>
              <a:rPr lang="sk-SK" dirty="0"/>
              <a:t>, v </a:t>
            </a:r>
            <a:r>
              <a:rPr lang="sk-SK" dirty="0" err="1"/>
              <a:t>čem</a:t>
            </a:r>
            <a:r>
              <a:rPr lang="sk-SK" dirty="0"/>
              <a:t>?</a:t>
            </a:r>
          </a:p>
          <a:p>
            <a:r>
              <a:rPr lang="sk-SK" dirty="0"/>
              <a:t>Jak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pikareskní</a:t>
            </a:r>
            <a:r>
              <a:rPr lang="sk-SK" dirty="0"/>
              <a:t> román </a:t>
            </a:r>
            <a:r>
              <a:rPr lang="sk-SK" dirty="0" err="1"/>
              <a:t>liší</a:t>
            </a:r>
            <a:r>
              <a:rPr lang="sk-SK" dirty="0"/>
              <a:t> od </a:t>
            </a:r>
            <a:r>
              <a:rPr lang="sk-SK" dirty="0" err="1"/>
              <a:t>rytířských</a:t>
            </a:r>
            <a:r>
              <a:rPr lang="sk-SK" dirty="0"/>
              <a:t> </a:t>
            </a:r>
            <a:r>
              <a:rPr lang="sk-SK" dirty="0" err="1"/>
              <a:t>románů</a:t>
            </a:r>
            <a:r>
              <a:rPr lang="sk-SK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77336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E944792-0BB2-2AC9-FAB6-7C864457D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F36E2A0-0C12-D221-9788-F10B6B3A5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31E9CF-F333-CF1D-841B-B3F27C5B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err="1"/>
              <a:t>Mateo</a:t>
            </a:r>
            <a:r>
              <a:rPr lang="sk-SK" sz="2800" dirty="0"/>
              <a:t> </a:t>
            </a:r>
            <a:r>
              <a:rPr lang="sk-SK" sz="2800" dirty="0" err="1"/>
              <a:t>Alemán</a:t>
            </a:r>
            <a:r>
              <a:rPr lang="sk-SK" sz="2800" dirty="0"/>
              <a:t>: </a:t>
            </a:r>
            <a:r>
              <a:rPr lang="sk-SK" sz="2800" i="1" dirty="0"/>
              <a:t>Dobrodružný život </a:t>
            </a:r>
            <a:r>
              <a:rPr lang="sk-SK" sz="2800" i="1" dirty="0" err="1"/>
              <a:t>Guzmána</a:t>
            </a:r>
            <a:r>
              <a:rPr lang="sk-SK" sz="2800" i="1" dirty="0"/>
              <a:t> z </a:t>
            </a:r>
            <a:r>
              <a:rPr lang="sk-SK" sz="2800" i="1" dirty="0" err="1"/>
              <a:t>Alfarache</a:t>
            </a:r>
            <a:endParaRPr lang="sk-SK" sz="2800" i="1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68EF8EE-8BCB-DA86-E258-616A969B1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1599, 1604, autor </a:t>
            </a:r>
            <a:r>
              <a:rPr lang="sk-SK" dirty="0" err="1"/>
              <a:t>Mateo</a:t>
            </a:r>
            <a:r>
              <a:rPr lang="sk-SK" dirty="0"/>
              <a:t> </a:t>
            </a:r>
            <a:r>
              <a:rPr lang="sk-SK" dirty="0" err="1"/>
              <a:t>Alemán</a:t>
            </a:r>
            <a:endParaRPr lang="sk-SK" dirty="0"/>
          </a:p>
          <a:p>
            <a:r>
              <a:rPr lang="sk-SK" dirty="0" err="1"/>
              <a:t>přímá</a:t>
            </a:r>
            <a:r>
              <a:rPr lang="sk-SK" dirty="0"/>
              <a:t> </a:t>
            </a:r>
            <a:r>
              <a:rPr lang="sk-SK" dirty="0" err="1"/>
              <a:t>inspirace</a:t>
            </a:r>
            <a:r>
              <a:rPr lang="sk-SK" dirty="0"/>
              <a:t> </a:t>
            </a:r>
            <a:r>
              <a:rPr lang="sk-SK" i="1" dirty="0" err="1"/>
              <a:t>Lazarillem</a:t>
            </a:r>
            <a:r>
              <a:rPr lang="sk-SK" dirty="0"/>
              <a:t>,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kterého</a:t>
            </a:r>
            <a:r>
              <a:rPr lang="sk-SK" dirty="0"/>
              <a:t> čerpá </a:t>
            </a:r>
            <a:r>
              <a:rPr lang="sk-SK" dirty="0" err="1"/>
              <a:t>formálně</a:t>
            </a:r>
            <a:r>
              <a:rPr lang="sk-SK" dirty="0"/>
              <a:t> i </a:t>
            </a:r>
            <a:r>
              <a:rPr lang="sk-SK" dirty="0" err="1"/>
              <a:t>obsahově</a:t>
            </a:r>
            <a:endParaRPr lang="sk-SK" dirty="0"/>
          </a:p>
          <a:p>
            <a:r>
              <a:rPr lang="sk-SK" dirty="0" err="1"/>
              <a:t>barokní</a:t>
            </a:r>
            <a:r>
              <a:rPr lang="sk-SK" dirty="0"/>
              <a:t> prvky: </a:t>
            </a:r>
            <a:r>
              <a:rPr lang="sk-SK" dirty="0" err="1"/>
              <a:t>pesimismus</a:t>
            </a:r>
            <a:r>
              <a:rPr lang="sk-SK" dirty="0"/>
              <a:t>, </a:t>
            </a:r>
            <a:r>
              <a:rPr lang="sk-SK" dirty="0" err="1"/>
              <a:t>absence</a:t>
            </a:r>
            <a:r>
              <a:rPr lang="sk-SK" dirty="0"/>
              <a:t> humoru, </a:t>
            </a:r>
            <a:r>
              <a:rPr lang="sk-SK" dirty="0" err="1"/>
              <a:t>filosofické</a:t>
            </a:r>
            <a:r>
              <a:rPr lang="sk-SK" dirty="0"/>
              <a:t> reflexe, </a:t>
            </a:r>
            <a:r>
              <a:rPr lang="sk-SK" dirty="0" err="1"/>
              <a:t>absence</a:t>
            </a:r>
            <a:r>
              <a:rPr lang="sk-SK" dirty="0"/>
              <a:t> kritiky kléru</a:t>
            </a:r>
          </a:p>
          <a:p>
            <a:r>
              <a:rPr lang="sk-SK" dirty="0" err="1"/>
              <a:t>moralizující</a:t>
            </a:r>
            <a:r>
              <a:rPr lang="sk-SK" dirty="0"/>
              <a:t> a didaktický </a:t>
            </a:r>
            <a:r>
              <a:rPr lang="sk-SK" dirty="0" err="1"/>
              <a:t>rozměr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831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3DE87B8-37A5-3C6F-8275-15EE8C7C4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01AD8A9-4887-19BF-B581-07E2B3A5E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5FC866-6931-0657-8F58-47C62DB1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Literární</a:t>
            </a:r>
            <a:r>
              <a:rPr lang="sk-SK" dirty="0"/>
              <a:t> </a:t>
            </a:r>
            <a:r>
              <a:rPr lang="sk-SK" dirty="0" err="1"/>
              <a:t>žánry</a:t>
            </a:r>
            <a:r>
              <a:rPr lang="sk-SK" dirty="0"/>
              <a:t> </a:t>
            </a:r>
            <a:r>
              <a:rPr lang="sk-SK" dirty="0" err="1"/>
              <a:t>středověku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2434CD7-2780-3C19-A29B-38B9D426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Lyrická </a:t>
            </a:r>
            <a:r>
              <a:rPr lang="sk-SK" dirty="0" err="1"/>
              <a:t>poezie</a:t>
            </a:r>
            <a:endParaRPr lang="sk-SK" dirty="0"/>
          </a:p>
          <a:p>
            <a:pPr lvl="1"/>
            <a:r>
              <a:rPr lang="sk-SK" dirty="0" err="1"/>
              <a:t>lidová</a:t>
            </a:r>
            <a:r>
              <a:rPr lang="sk-SK" dirty="0"/>
              <a:t> x dvorská </a:t>
            </a:r>
            <a:r>
              <a:rPr lang="sk-SK" dirty="0" err="1"/>
              <a:t>poezie</a:t>
            </a:r>
            <a:endParaRPr lang="sk-SK" dirty="0"/>
          </a:p>
          <a:p>
            <a:r>
              <a:rPr lang="sk-SK" dirty="0"/>
              <a:t>Veršovaná próza</a:t>
            </a:r>
          </a:p>
          <a:p>
            <a:pPr lvl="1"/>
            <a:r>
              <a:rPr lang="sk-SK" dirty="0"/>
              <a:t>epická </a:t>
            </a:r>
            <a:r>
              <a:rPr lang="sk-SK" dirty="0" err="1"/>
              <a:t>poezie</a:t>
            </a:r>
            <a:r>
              <a:rPr lang="sk-SK" dirty="0"/>
              <a:t> a </a:t>
            </a:r>
            <a:r>
              <a:rPr lang="sk-SK" i="1" dirty="0" err="1"/>
              <a:t>cantares</a:t>
            </a:r>
            <a:r>
              <a:rPr lang="sk-SK" i="1" dirty="0"/>
              <a:t> de gesta, </a:t>
            </a:r>
            <a:r>
              <a:rPr lang="sk-SK" i="1" dirty="0" err="1"/>
              <a:t>romancero</a:t>
            </a:r>
            <a:r>
              <a:rPr lang="sk-SK" i="1" dirty="0"/>
              <a:t>, </a:t>
            </a:r>
            <a:r>
              <a:rPr lang="sk-SK" i="1" dirty="0" err="1"/>
              <a:t>mester</a:t>
            </a:r>
            <a:r>
              <a:rPr lang="sk-SK" i="1" dirty="0"/>
              <a:t> de </a:t>
            </a:r>
            <a:r>
              <a:rPr lang="sk-SK" i="1" dirty="0" err="1"/>
              <a:t>clerecía</a:t>
            </a:r>
            <a:endParaRPr lang="sk-SK" i="1" dirty="0"/>
          </a:p>
          <a:p>
            <a:r>
              <a:rPr lang="sk-SK" dirty="0" err="1"/>
              <a:t>Narativní</a:t>
            </a:r>
            <a:r>
              <a:rPr lang="sk-SK" dirty="0"/>
              <a:t> próza</a:t>
            </a:r>
          </a:p>
          <a:p>
            <a:pPr lvl="1"/>
            <a:r>
              <a:rPr lang="sk-SK" i="1" dirty="0"/>
              <a:t>La </a:t>
            </a:r>
            <a:r>
              <a:rPr lang="sk-SK" i="1" dirty="0" err="1"/>
              <a:t>Celestina</a:t>
            </a:r>
            <a:r>
              <a:rPr lang="sk-SK" i="1" dirty="0"/>
              <a:t>, </a:t>
            </a:r>
            <a:r>
              <a:rPr lang="sk-SK" dirty="0"/>
              <a:t>kroniky, </a:t>
            </a:r>
            <a:r>
              <a:rPr lang="sk-SK" dirty="0" err="1"/>
              <a:t>krátké</a:t>
            </a:r>
            <a:r>
              <a:rPr lang="sk-SK" dirty="0"/>
              <a:t> didaktické a mravouční </a:t>
            </a:r>
            <a:r>
              <a:rPr lang="sk-SK" dirty="0" err="1"/>
              <a:t>příběhy</a:t>
            </a:r>
            <a:endParaRPr lang="sk-SK" dirty="0"/>
          </a:p>
          <a:p>
            <a:r>
              <a:rPr lang="sk-SK" dirty="0"/>
              <a:t>Divadlo</a:t>
            </a:r>
          </a:p>
          <a:p>
            <a:pPr lvl="1"/>
            <a:r>
              <a:rPr lang="sk-SK" dirty="0" err="1"/>
              <a:t>rozvíjí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až </a:t>
            </a:r>
            <a:r>
              <a:rPr lang="sk-SK" dirty="0" err="1"/>
              <a:t>později</a:t>
            </a:r>
            <a:r>
              <a:rPr lang="sk-SK" dirty="0"/>
              <a:t>, nemá v tomto období </a:t>
            </a:r>
            <a:r>
              <a:rPr lang="sk-SK" dirty="0" err="1"/>
              <a:t>velkou</a:t>
            </a:r>
            <a:r>
              <a:rPr lang="sk-SK" dirty="0"/>
              <a:t> </a:t>
            </a:r>
            <a:r>
              <a:rPr lang="sk-SK" dirty="0" err="1"/>
              <a:t>důležitost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15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EEDCE34-4AA0-3831-461E-CEE778959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FD96717-BF89-883E-20B8-8B23F2C3E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12CA24-F2B5-7825-57C2-CB5D9564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Lyrická </a:t>
            </a:r>
            <a:r>
              <a:rPr lang="sk-SK" dirty="0" err="1"/>
              <a:t>poezie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76F5252-9793-39F0-7FE9-414A0A5E8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lidová</a:t>
            </a:r>
            <a:r>
              <a:rPr lang="sk-SK" dirty="0"/>
              <a:t> </a:t>
            </a:r>
            <a:r>
              <a:rPr lang="sk-SK" dirty="0" err="1"/>
              <a:t>poezie</a:t>
            </a:r>
            <a:endParaRPr lang="sk-SK" dirty="0"/>
          </a:p>
          <a:p>
            <a:pPr lvl="1"/>
            <a:r>
              <a:rPr lang="sk-SK" dirty="0"/>
              <a:t>jednoduché skladby určené </a:t>
            </a:r>
            <a:r>
              <a:rPr lang="sk-SK" dirty="0" err="1"/>
              <a:t>ke</a:t>
            </a:r>
            <a:r>
              <a:rPr lang="sk-SK" dirty="0"/>
              <a:t> </a:t>
            </a:r>
            <a:r>
              <a:rPr lang="sk-SK" dirty="0" err="1"/>
              <a:t>zpěvu</a:t>
            </a:r>
            <a:endParaRPr lang="sk-SK" dirty="0"/>
          </a:p>
          <a:p>
            <a:pPr lvl="1"/>
            <a:r>
              <a:rPr lang="sk-SK" dirty="0"/>
              <a:t>milostní </a:t>
            </a:r>
            <a:r>
              <a:rPr lang="sk-SK" dirty="0" err="1"/>
              <a:t>témata</a:t>
            </a:r>
            <a:endParaRPr lang="sk-SK" dirty="0"/>
          </a:p>
          <a:p>
            <a:pPr lvl="1"/>
            <a:r>
              <a:rPr lang="sk-SK" dirty="0"/>
              <a:t>ženský lyricky subjekt</a:t>
            </a:r>
          </a:p>
          <a:p>
            <a:pPr lvl="1"/>
            <a:r>
              <a:rPr lang="sk-SK" dirty="0"/>
              <a:t>kratší formy</a:t>
            </a:r>
          </a:p>
          <a:p>
            <a:pPr lvl="1"/>
            <a:endParaRPr lang="sk-SK" dirty="0"/>
          </a:p>
          <a:p>
            <a:r>
              <a:rPr lang="sk-SK" dirty="0"/>
              <a:t>dvorská </a:t>
            </a:r>
            <a:r>
              <a:rPr lang="sk-SK" dirty="0" err="1"/>
              <a:t>poezie</a:t>
            </a:r>
            <a:endParaRPr lang="sk-SK" dirty="0"/>
          </a:p>
          <a:p>
            <a:pPr lvl="1"/>
            <a:r>
              <a:rPr lang="sk-SK" dirty="0" err="1"/>
              <a:t>více</a:t>
            </a:r>
            <a:r>
              <a:rPr lang="sk-SK" dirty="0"/>
              <a:t> </a:t>
            </a:r>
            <a:r>
              <a:rPr lang="sk-SK" dirty="0" err="1"/>
              <a:t>společenský</a:t>
            </a:r>
            <a:r>
              <a:rPr lang="sk-SK" dirty="0"/>
              <a:t> charakter, </a:t>
            </a:r>
            <a:r>
              <a:rPr lang="sk-SK" dirty="0" err="1"/>
              <a:t>méně</a:t>
            </a:r>
            <a:r>
              <a:rPr lang="sk-SK" dirty="0"/>
              <a:t> </a:t>
            </a:r>
            <a:r>
              <a:rPr lang="sk-SK" dirty="0" err="1"/>
              <a:t>intimní</a:t>
            </a:r>
            <a:endParaRPr lang="sk-SK" dirty="0"/>
          </a:p>
          <a:p>
            <a:pPr lvl="1"/>
            <a:r>
              <a:rPr lang="sk-SK" dirty="0" err="1"/>
              <a:t>témata</a:t>
            </a:r>
            <a:r>
              <a:rPr lang="sk-SK" dirty="0"/>
              <a:t> politická, </a:t>
            </a:r>
            <a:r>
              <a:rPr lang="sk-SK" dirty="0" err="1"/>
              <a:t>filosofická</a:t>
            </a:r>
            <a:r>
              <a:rPr lang="sk-SK" dirty="0"/>
              <a:t>, </a:t>
            </a:r>
            <a:r>
              <a:rPr lang="sk-SK" dirty="0" err="1"/>
              <a:t>morální</a:t>
            </a:r>
            <a:r>
              <a:rPr lang="sk-SK" dirty="0"/>
              <a:t>, teologická...</a:t>
            </a:r>
          </a:p>
          <a:p>
            <a:pPr lvl="1"/>
            <a:r>
              <a:rPr lang="sk-SK" dirty="0"/>
              <a:t>určená také pro </a:t>
            </a:r>
            <a:r>
              <a:rPr lang="sk-SK" dirty="0" err="1"/>
              <a:t>čtení</a:t>
            </a:r>
            <a:endParaRPr lang="sk-SK" dirty="0"/>
          </a:p>
          <a:p>
            <a:pPr lvl="1"/>
            <a:r>
              <a:rPr lang="sk-SK" dirty="0" err="1"/>
              <a:t>komplexnější</a:t>
            </a:r>
            <a:r>
              <a:rPr lang="sk-SK" dirty="0"/>
              <a:t> forma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754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6108B69-77DE-762A-9CA3-2778F5B81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7A3AD08-1B4A-979A-8379-9AF1D8F2B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3738E0-A844-2143-4302-F794F6D8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Veršovaná próza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E31B4AF-868C-ED55-1428-93BD2ED8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epická </a:t>
            </a:r>
            <a:r>
              <a:rPr lang="sk-SK" dirty="0" err="1"/>
              <a:t>poezie</a:t>
            </a:r>
            <a:r>
              <a:rPr lang="sk-SK" dirty="0"/>
              <a:t> a </a:t>
            </a:r>
            <a:r>
              <a:rPr lang="sk-SK" i="1" dirty="0" err="1"/>
              <a:t>cantares</a:t>
            </a:r>
            <a:r>
              <a:rPr lang="sk-SK" i="1" dirty="0"/>
              <a:t> de gesta</a:t>
            </a:r>
          </a:p>
          <a:p>
            <a:r>
              <a:rPr lang="sk-SK" i="1" dirty="0" err="1"/>
              <a:t>el</a:t>
            </a:r>
            <a:r>
              <a:rPr lang="sk-SK" i="1" dirty="0"/>
              <a:t> </a:t>
            </a:r>
            <a:r>
              <a:rPr lang="sk-SK" i="1" dirty="0" err="1"/>
              <a:t>romancero</a:t>
            </a:r>
            <a:endParaRPr lang="sk-SK" i="1" dirty="0"/>
          </a:p>
          <a:p>
            <a:r>
              <a:rPr lang="sk-SK" i="1" dirty="0" err="1"/>
              <a:t>el</a:t>
            </a:r>
            <a:r>
              <a:rPr lang="sk-SK" i="1" dirty="0"/>
              <a:t> </a:t>
            </a:r>
            <a:r>
              <a:rPr lang="sk-SK" i="1" dirty="0" err="1"/>
              <a:t>mester</a:t>
            </a:r>
            <a:r>
              <a:rPr lang="sk-SK" i="1" dirty="0"/>
              <a:t> de </a:t>
            </a:r>
            <a:r>
              <a:rPr lang="sk-SK" i="1" dirty="0" err="1"/>
              <a:t>clerecía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629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56FB379-FD8F-793B-A8B6-ED8B7FC84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2931548-5DD6-182B-7A9B-28AD1060F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9A6B1C-15B5-229A-3093-CBC28E24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</a:t>
            </a:r>
            <a:r>
              <a:rPr lang="sk-SK" i="1" dirty="0" err="1"/>
              <a:t>antares</a:t>
            </a:r>
            <a:r>
              <a:rPr lang="sk-SK" i="1" dirty="0"/>
              <a:t> de gesta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AB4AC1B-5815-2058-380C-6919E92C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epika vzniká v 11. </a:t>
            </a:r>
            <a:r>
              <a:rPr lang="sk-SK" dirty="0" err="1"/>
              <a:t>století</a:t>
            </a:r>
            <a:endParaRPr lang="sk-SK" dirty="0"/>
          </a:p>
          <a:p>
            <a:r>
              <a:rPr lang="sk-SK" dirty="0"/>
              <a:t>hrdina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reprezentace</a:t>
            </a:r>
            <a:r>
              <a:rPr lang="sk-SK" dirty="0"/>
              <a:t> </a:t>
            </a:r>
            <a:r>
              <a:rPr lang="sk-SK" dirty="0" err="1"/>
              <a:t>společnosti</a:t>
            </a:r>
            <a:r>
              <a:rPr lang="sk-SK" dirty="0"/>
              <a:t> a </a:t>
            </a:r>
            <a:r>
              <a:rPr lang="sk-SK" dirty="0" err="1"/>
              <a:t>jejích</a:t>
            </a:r>
            <a:r>
              <a:rPr lang="sk-SK" dirty="0"/>
              <a:t> </a:t>
            </a:r>
            <a:r>
              <a:rPr lang="sk-SK" dirty="0" err="1"/>
              <a:t>hodnot</a:t>
            </a:r>
            <a:endParaRPr lang="sk-SK" dirty="0"/>
          </a:p>
          <a:p>
            <a:r>
              <a:rPr lang="sk-SK" dirty="0" err="1"/>
              <a:t>témata</a:t>
            </a:r>
            <a:r>
              <a:rPr lang="sk-SK" dirty="0"/>
              <a:t>: arabská </a:t>
            </a:r>
            <a:r>
              <a:rPr lang="sk-SK" dirty="0" err="1"/>
              <a:t>invaze</a:t>
            </a:r>
            <a:r>
              <a:rPr lang="sk-SK" dirty="0"/>
              <a:t>, </a:t>
            </a:r>
            <a:r>
              <a:rPr lang="sk-SK" dirty="0" err="1"/>
              <a:t>nezávislost</a:t>
            </a:r>
            <a:r>
              <a:rPr lang="sk-SK" dirty="0"/>
              <a:t> Kastílie</a:t>
            </a:r>
          </a:p>
          <a:p>
            <a:endParaRPr lang="sk-SK" dirty="0"/>
          </a:p>
          <a:p>
            <a:r>
              <a:rPr lang="sk-SK" dirty="0" err="1"/>
              <a:t>cantar</a:t>
            </a:r>
            <a:r>
              <a:rPr lang="sk-SK" dirty="0"/>
              <a:t> de gesta</a:t>
            </a:r>
          </a:p>
          <a:p>
            <a:pPr lvl="1"/>
            <a:r>
              <a:rPr lang="sk-SK" dirty="0"/>
              <a:t>v </a:t>
            </a:r>
            <a:r>
              <a:rPr lang="sk-SK" dirty="0" err="1"/>
              <a:t>písemné</a:t>
            </a:r>
            <a:r>
              <a:rPr lang="sk-SK" dirty="0"/>
              <a:t> </a:t>
            </a:r>
            <a:r>
              <a:rPr lang="sk-SK" dirty="0" err="1"/>
              <a:t>formě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zachovalo jen pár </a:t>
            </a:r>
            <a:r>
              <a:rPr lang="sk-SK" dirty="0" err="1"/>
              <a:t>písní</a:t>
            </a:r>
            <a:r>
              <a:rPr lang="sk-SK" dirty="0"/>
              <a:t>: </a:t>
            </a:r>
            <a:r>
              <a:rPr lang="sk-SK" i="1" dirty="0" err="1"/>
              <a:t>Cantar</a:t>
            </a:r>
            <a:r>
              <a:rPr lang="sk-SK" i="1" dirty="0"/>
              <a:t> del </a:t>
            </a:r>
            <a:r>
              <a:rPr lang="sk-SK" i="1" dirty="0" err="1"/>
              <a:t>mío</a:t>
            </a:r>
            <a:r>
              <a:rPr lang="sk-SK" i="1" dirty="0"/>
              <a:t> </a:t>
            </a:r>
            <a:r>
              <a:rPr lang="sk-SK" i="1" dirty="0" err="1"/>
              <a:t>Cid</a:t>
            </a:r>
            <a:r>
              <a:rPr lang="sk-SK" i="1" dirty="0"/>
              <a:t>, </a:t>
            </a:r>
            <a:r>
              <a:rPr lang="sk-SK" i="1" dirty="0" err="1"/>
              <a:t>Cantar</a:t>
            </a:r>
            <a:r>
              <a:rPr lang="sk-SK" i="1" dirty="0"/>
              <a:t> de </a:t>
            </a:r>
            <a:r>
              <a:rPr lang="sk-SK" i="1" dirty="0" err="1"/>
              <a:t>Roncesvalles</a:t>
            </a:r>
            <a:r>
              <a:rPr lang="sk-SK" i="1" dirty="0"/>
              <a:t>, </a:t>
            </a:r>
            <a:r>
              <a:rPr lang="sk-SK" i="1" dirty="0" err="1"/>
              <a:t>Cantar</a:t>
            </a:r>
            <a:r>
              <a:rPr lang="sk-SK" i="1" dirty="0"/>
              <a:t> de </a:t>
            </a:r>
            <a:r>
              <a:rPr lang="sk-SK" i="1" dirty="0" err="1"/>
              <a:t>las</a:t>
            </a:r>
            <a:r>
              <a:rPr lang="sk-SK" i="1" dirty="0"/>
              <a:t> </a:t>
            </a:r>
            <a:r>
              <a:rPr lang="sk-SK" i="1" dirty="0" err="1"/>
              <a:t>Mocedades</a:t>
            </a:r>
            <a:r>
              <a:rPr lang="sk-SK" i="1" dirty="0"/>
              <a:t> de </a:t>
            </a:r>
            <a:r>
              <a:rPr lang="sk-SK" i="1" dirty="0" err="1"/>
              <a:t>Rodrigo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46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73F0B0B-4E1F-2C02-60BE-E7B227BD9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1623C80-687A-B32B-C582-6DF871D2F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D279DC-65C4-53D3-02BF-0F18FE51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err="1"/>
              <a:t>Romancero</a:t>
            </a:r>
            <a:endParaRPr lang="sk-SK" i="1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31D5A6B-3CC4-FCC9-D150-B6DC6971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/>
              <a:t>romances</a:t>
            </a:r>
            <a:r>
              <a:rPr lang="sk-SK" dirty="0"/>
              <a:t> </a:t>
            </a:r>
            <a:r>
              <a:rPr lang="sk-SK" dirty="0" err="1"/>
              <a:t>vznikají</a:t>
            </a:r>
            <a:r>
              <a:rPr lang="sk-SK" dirty="0"/>
              <a:t> na </a:t>
            </a:r>
            <a:r>
              <a:rPr lang="sk-SK" dirty="0" err="1"/>
              <a:t>základě</a:t>
            </a:r>
            <a:r>
              <a:rPr lang="sk-SK" dirty="0"/>
              <a:t> </a:t>
            </a:r>
            <a:r>
              <a:rPr lang="sk-SK" i="1" dirty="0" err="1"/>
              <a:t>cantares</a:t>
            </a:r>
            <a:r>
              <a:rPr lang="sk-SK" i="1" dirty="0"/>
              <a:t> de gesta</a:t>
            </a:r>
          </a:p>
          <a:p>
            <a:r>
              <a:rPr lang="sk-SK" dirty="0" err="1"/>
              <a:t>zachyceny</a:t>
            </a:r>
            <a:r>
              <a:rPr lang="sk-SK" dirty="0"/>
              <a:t> </a:t>
            </a:r>
            <a:r>
              <a:rPr lang="sk-SK" dirty="0" err="1"/>
              <a:t>písemně</a:t>
            </a:r>
            <a:r>
              <a:rPr lang="sk-SK" dirty="0"/>
              <a:t> od 15. </a:t>
            </a:r>
            <a:r>
              <a:rPr lang="sk-SK" dirty="0" err="1"/>
              <a:t>století</a:t>
            </a:r>
            <a:r>
              <a:rPr lang="sk-SK" dirty="0"/>
              <a:t> = </a:t>
            </a:r>
            <a:r>
              <a:rPr lang="sk-SK" i="1" dirty="0" err="1"/>
              <a:t>romancero</a:t>
            </a:r>
            <a:r>
              <a:rPr lang="sk-SK" i="1" dirty="0"/>
              <a:t> </a:t>
            </a:r>
            <a:r>
              <a:rPr lang="sk-SK" i="1" dirty="0" err="1"/>
              <a:t>viejo</a:t>
            </a:r>
            <a:endParaRPr lang="sk-SK" i="1" dirty="0"/>
          </a:p>
          <a:p>
            <a:r>
              <a:rPr lang="sk-SK" dirty="0"/>
              <a:t>epický i lyrický charakter</a:t>
            </a:r>
          </a:p>
        </p:txBody>
      </p:sp>
    </p:spTree>
    <p:extLst>
      <p:ext uri="{BB962C8B-B14F-4D97-AF65-F5344CB8AC3E}">
        <p14:creationId xmlns:p14="http://schemas.microsoft.com/office/powerpoint/2010/main" val="32134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57BA6E5-EAB8-052C-3E57-3CAFE3EF5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C02AF6-D125-5473-2346-13F8889E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Mester</a:t>
            </a:r>
            <a:r>
              <a:rPr lang="sk-SK" dirty="0"/>
              <a:t> de </a:t>
            </a:r>
            <a:r>
              <a:rPr lang="sk-SK" dirty="0" err="1"/>
              <a:t>juglaría</a:t>
            </a:r>
            <a:br>
              <a:rPr lang="sk-SK" dirty="0"/>
            </a:br>
            <a:r>
              <a:rPr lang="sk-SK" dirty="0"/>
              <a:t>(</a:t>
            </a:r>
            <a:r>
              <a:rPr lang="sk-SK" dirty="0" err="1"/>
              <a:t>žákérské</a:t>
            </a:r>
            <a:r>
              <a:rPr lang="sk-SK" dirty="0"/>
              <a:t> </a:t>
            </a:r>
            <a:r>
              <a:rPr lang="sk-SK" dirty="0" err="1"/>
              <a:t>umění</a:t>
            </a:r>
            <a:r>
              <a:rPr lang="sk-SK" dirty="0"/>
              <a:t>)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E8843C3-9FDC-4298-FA8E-DF64C0446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9736AD1-EB99-043D-465F-0ACBD01116E8}"/>
              </a:ext>
            </a:extLst>
          </p:cNvPr>
          <p:cNvSpPr txBox="1"/>
          <p:nvPr/>
        </p:nvSpPr>
        <p:spPr>
          <a:xfrm>
            <a:off x="6546982" y="1058779"/>
            <a:ext cx="442762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světská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poezie</a:t>
            </a:r>
            <a:endParaRPr lang="sk-SK" sz="2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anonymní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autoři</a:t>
            </a:r>
            <a:endParaRPr lang="sk-SK" sz="2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nepravidelná metrika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epické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náměty</a:t>
            </a:r>
            <a:endParaRPr lang="sk-SK" sz="2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cílem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bavit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informovat</a:t>
            </a:r>
            <a:endParaRPr lang="sk-SK" sz="2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poezie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určená k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přednesu</a:t>
            </a:r>
            <a:endParaRPr lang="sk-SK" sz="2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námětem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hrdinské činy, láska, epika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jednoduchý 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literární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jazyk (</a:t>
            </a:r>
            <a:r>
              <a:rPr lang="sk-SK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repetice</a:t>
            </a:r>
            <a:r>
              <a:rPr lang="sk-SK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rým...)</a:t>
            </a:r>
          </a:p>
        </p:txBody>
      </p:sp>
    </p:spTree>
    <p:extLst>
      <p:ext uri="{BB962C8B-B14F-4D97-AF65-F5344CB8AC3E}">
        <p14:creationId xmlns:p14="http://schemas.microsoft.com/office/powerpoint/2010/main" val="192096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6FAB7AC-92CC-0CEE-07CE-1433D1B46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8361AD4-AF3F-64AA-A9B6-E18789B8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Mester</a:t>
            </a:r>
            <a:r>
              <a:rPr lang="sk-SK" dirty="0"/>
              <a:t> de </a:t>
            </a:r>
            <a:r>
              <a:rPr lang="sk-SK" dirty="0" err="1"/>
              <a:t>clerecía</a:t>
            </a:r>
            <a:br>
              <a:rPr lang="sk-SK" dirty="0"/>
            </a:br>
            <a:r>
              <a:rPr lang="sk-SK" dirty="0"/>
              <a:t>(klerické </a:t>
            </a:r>
            <a:r>
              <a:rPr lang="sk-SK" dirty="0" err="1"/>
              <a:t>umění</a:t>
            </a:r>
            <a:r>
              <a:rPr lang="sk-SK" dirty="0"/>
              <a:t>)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EF98699-D9E3-2C05-CD97-1D15FCCE6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9775191-AD0E-BE88-FB0D-3C9B92A6C152}"/>
              </a:ext>
            </a:extLst>
          </p:cNvPr>
          <p:cNvSpPr txBox="1"/>
          <p:nvPr/>
        </p:nvSpPr>
        <p:spPr>
          <a:xfrm>
            <a:off x="7010400" y="1451810"/>
            <a:ext cx="4371474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duchovní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poezie</a:t>
            </a:r>
            <a:endParaRPr lang="sk-SK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autoři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známí</a:t>
            </a:r>
            <a:endParaRPr lang="sk-SK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pevně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daná pravidla metriky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religiózní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náměty</a:t>
            </a:r>
            <a:endParaRPr lang="sk-SK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didaktický účel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psaná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poezie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určená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čtení</a:t>
            </a:r>
            <a:endParaRPr lang="sk-SK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náměty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: životy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svatých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Panna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Marie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společenské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otázky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komplexnější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jazyk: symboly, </a:t>
            </a:r>
            <a:r>
              <a:rPr lang="sk-SK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alegorie</a:t>
            </a:r>
            <a:r>
              <a:rPr lang="sk-SK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metafory...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dirty="0">
              <a:solidFill>
                <a:srgbClr val="595959"/>
              </a:solidFill>
              <a:latin typeface="+mn-l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>
                <a:solidFill>
                  <a:srgbClr val="595959"/>
                </a:solidFill>
                <a:latin typeface="+mn-lt"/>
                <a:cs typeface="Arial"/>
              </a:rPr>
              <a:t>Juan Ruiz</a:t>
            </a:r>
            <a:endParaRPr lang="sk-SK" dirty="0">
              <a:solidFill>
                <a:srgbClr val="595959"/>
              </a:solidFill>
              <a:latin typeface="+mn-l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rgbClr val="595959"/>
                </a:solidFill>
                <a:latin typeface="+mn-lt"/>
                <a:cs typeface="Arial"/>
              </a:rPr>
              <a:t>Gonzalo</a:t>
            </a:r>
            <a:r>
              <a:rPr lang="sk-SK" dirty="0">
                <a:solidFill>
                  <a:srgbClr val="595959"/>
                </a:solidFill>
                <a:latin typeface="+mn-lt"/>
                <a:cs typeface="Arial"/>
              </a:rPr>
              <a:t> de </a:t>
            </a:r>
            <a:r>
              <a:rPr lang="sk-SK" dirty="0" err="1">
                <a:solidFill>
                  <a:srgbClr val="595959"/>
                </a:solidFill>
                <a:latin typeface="+mn-lt"/>
                <a:cs typeface="Arial"/>
              </a:rPr>
              <a:t>Berceo</a:t>
            </a:r>
          </a:p>
          <a:p>
            <a:endParaRPr lang="sk-SK" sz="2800" dirty="0" err="1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9929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284</TotalTime>
  <Words>1239</Words>
  <Application>Microsoft Office PowerPoint</Application>
  <PresentationFormat>Širokoúhlá obrazovka</PresentationFormat>
  <Paragraphs>239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Prezentace_MU_CZ</vt:lpstr>
      <vt:lpstr>MED15 Románské literatury I ŠPANĚLSKÁ LITERATURA </vt:lpstr>
      <vt:lpstr>O čem mluvíme, když mluvíme o španělské literatuře?</vt:lpstr>
      <vt:lpstr>Literární žánry středověku</vt:lpstr>
      <vt:lpstr>Lyrická poezie</vt:lpstr>
      <vt:lpstr>Veršovaná próza</vt:lpstr>
      <vt:lpstr>Cantares de gesta</vt:lpstr>
      <vt:lpstr>Romancero</vt:lpstr>
      <vt:lpstr>Mester de juglaría (žákérské umění)</vt:lpstr>
      <vt:lpstr>Mester de clerecía (klerické umění)</vt:lpstr>
      <vt:lpstr>El Cantar del Mío Cid</vt:lpstr>
      <vt:lpstr>Komentář textu:</vt:lpstr>
      <vt:lpstr>El Libro del Buen Amor</vt:lpstr>
      <vt:lpstr>Narativní próza</vt:lpstr>
      <vt:lpstr>Konec středověku a přechod k renesanci</vt:lpstr>
      <vt:lpstr>Lyrika 15. století</vt:lpstr>
      <vt:lpstr>Divadlo</vt:lpstr>
      <vt:lpstr>Próza v 15. století</vt:lpstr>
      <vt:lpstr>Fernando de Rojas: La Celestina</vt:lpstr>
      <vt:lpstr>Amadís de Gaula</vt:lpstr>
      <vt:lpstr>Komentář textu:</vt:lpstr>
      <vt:lpstr>Renesance ve Španělsku</vt:lpstr>
      <vt:lpstr>Lyrika v 16. století</vt:lpstr>
      <vt:lpstr>Garcilaso de la Vega</vt:lpstr>
      <vt:lpstr>Prezentace aplikace PowerPoint</vt:lpstr>
      <vt:lpstr>Próza 16. století</vt:lpstr>
      <vt:lpstr>Pikareskní román</vt:lpstr>
      <vt:lpstr>Život Lazarilla z Tormesu, jeho příhody a nehody </vt:lpstr>
      <vt:lpstr>Komentář textu:</vt:lpstr>
      <vt:lpstr>Mateo Alemán: Dobrodružný život Guzmána z Alfarache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MED15 Románské literatury I ŠPANĚLSKÁ LITERATURA </dc:title>
  <dc:creator>Eva Lalkovičová</dc:creator>
  <cp:lastModifiedBy>Eva Lalkovičová</cp:lastModifiedBy>
  <cp:revision>69</cp:revision>
  <cp:lastPrinted>1601-01-01T00:00:00Z</cp:lastPrinted>
  <dcterms:created xsi:type="dcterms:W3CDTF">2022-11-21T11:26:49Z</dcterms:created>
  <dcterms:modified xsi:type="dcterms:W3CDTF">2023-11-15T13:58:36Z</dcterms:modified>
</cp:coreProperties>
</file>