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Votavová Sumelidisová" userId="999df1a9-f6e3-4d54-a620-ef6bc797ae7a" providerId="ADAL" clId="{E9EF6CCC-7118-453D-B994-C65762C8821E}"/>
    <pc:docChg chg="delSld">
      <pc:chgData name="Nicole Votavová Sumelidisová" userId="999df1a9-f6e3-4d54-a620-ef6bc797ae7a" providerId="ADAL" clId="{E9EF6CCC-7118-453D-B994-C65762C8821E}" dt="2023-10-11T07:52:28.031" v="0" actId="47"/>
      <pc:docMkLst>
        <pc:docMk/>
      </pc:docMkLst>
      <pc:sldChg chg="del">
        <pc:chgData name="Nicole Votavová Sumelidisová" userId="999df1a9-f6e3-4d54-a620-ef6bc797ae7a" providerId="ADAL" clId="{E9EF6CCC-7118-453D-B994-C65762C8821E}" dt="2023-10-11T07:52:28.031" v="0" actId="47"/>
        <pc:sldMkLst>
          <pc:docMk/>
          <pc:sldMk cId="269826332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3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28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25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61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98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43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04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423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338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76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503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B4073-6666-49AD-8BD8-514047E5A733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01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Předložky A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ΠΟ, ΣΕ, ΜΕ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solidFill>
                  <a:srgbClr val="00B050"/>
                </a:solidFill>
              </a:rPr>
              <a:t>+ ΑΚ</a:t>
            </a:r>
            <a:r>
              <a:rPr lang="cs-CZ" sz="3200" dirty="0">
                <a:solidFill>
                  <a:srgbClr val="00B050"/>
                </a:solidFill>
              </a:rPr>
              <a:t>UZATIV</a:t>
            </a:r>
          </a:p>
        </p:txBody>
      </p:sp>
    </p:spTree>
    <p:extLst>
      <p:ext uri="{BB962C8B-B14F-4D97-AF65-F5344CB8AC3E}">
        <p14:creationId xmlns:p14="http://schemas.microsoft.com/office/powerpoint/2010/main" val="1900181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4300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ctr"/>
            <a:r>
              <a:rPr lang="el-GR" sz="3600" b="1" dirty="0">
                <a:solidFill>
                  <a:schemeClr val="accent1">
                    <a:lumMod val="50000"/>
                  </a:schemeClr>
                </a:solidFill>
              </a:rPr>
              <a:t>Από πού είσαι</a:t>
            </a:r>
            <a:r>
              <a:rPr lang="el-GR" sz="3600" b="1" dirty="0">
                <a:solidFill>
                  <a:schemeClr val="accent5">
                    <a:lumMod val="75000"/>
                  </a:schemeClr>
                </a:solidFill>
              </a:rPr>
              <a:t>; / είστε;</a:t>
            </a:r>
            <a:br>
              <a:rPr lang="el-GR" sz="3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l-GR" sz="3600" b="1" dirty="0">
                <a:solidFill>
                  <a:schemeClr val="accent1">
                    <a:lumMod val="50000"/>
                  </a:schemeClr>
                </a:solidFill>
              </a:rPr>
              <a:t>ΑΠΟ + 4. </a:t>
            </a:r>
            <a:r>
              <a:rPr lang="cs-CZ" sz="3600" b="1" dirty="0">
                <a:solidFill>
                  <a:schemeClr val="accent1">
                    <a:lumMod val="50000"/>
                  </a:schemeClr>
                </a:solidFill>
              </a:rPr>
              <a:t>pád</a:t>
            </a:r>
            <a:endParaRPr lang="cs-CZ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8183"/>
            <a:ext cx="10515600" cy="4738780"/>
          </a:xfrm>
        </p:spPr>
        <p:txBody>
          <a:bodyPr/>
          <a:lstStyle/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ο</a:t>
            </a:r>
            <a:r>
              <a:rPr lang="el-GR" sz="2400" dirty="0"/>
              <a:t> Καναδά</a:t>
            </a:r>
            <a:r>
              <a:rPr lang="el-GR" sz="2400" dirty="0">
                <a:solidFill>
                  <a:srgbClr val="C00000"/>
                </a:solidFill>
              </a:rPr>
              <a:t>ς</a:t>
            </a:r>
            <a:r>
              <a:rPr lang="el-GR" sz="2400" dirty="0"/>
              <a:t> – από </a:t>
            </a:r>
            <a:r>
              <a:rPr lang="el-GR" sz="2400" dirty="0">
                <a:solidFill>
                  <a:srgbClr val="00B050"/>
                </a:solidFill>
              </a:rPr>
              <a:t>τον</a:t>
            </a:r>
            <a:r>
              <a:rPr lang="el-GR" sz="2400" dirty="0"/>
              <a:t> Καναδά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ο</a:t>
            </a:r>
            <a:r>
              <a:rPr lang="el-GR" sz="2400" dirty="0"/>
              <a:t> Βόλο</a:t>
            </a:r>
            <a:r>
              <a:rPr lang="el-GR" sz="2400" dirty="0">
                <a:solidFill>
                  <a:srgbClr val="C00000"/>
                </a:solidFill>
              </a:rPr>
              <a:t>ς</a:t>
            </a:r>
            <a:r>
              <a:rPr lang="el-GR" sz="2400" dirty="0"/>
              <a:t> – 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η</a:t>
            </a:r>
            <a:r>
              <a:rPr lang="el-GR" sz="2400" dirty="0"/>
              <a:t> Τσεχία – από </a:t>
            </a:r>
            <a:r>
              <a:rPr lang="el-GR" sz="2400" dirty="0">
                <a:solidFill>
                  <a:srgbClr val="00B050"/>
                </a:solidFill>
              </a:rPr>
              <a:t>την</a:t>
            </a:r>
            <a:r>
              <a:rPr lang="el-GR" sz="2400" dirty="0"/>
              <a:t> Τσεχία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η</a:t>
            </a:r>
            <a:r>
              <a:rPr lang="el-GR" sz="2400" dirty="0"/>
              <a:t> Ελλάδα – </a:t>
            </a:r>
          </a:p>
          <a:p>
            <a:pPr marL="0" indent="0">
              <a:buNone/>
            </a:pPr>
            <a:r>
              <a:rPr lang="el-GR" sz="2400" dirty="0"/>
              <a:t>η Πράγα – </a:t>
            </a:r>
          </a:p>
          <a:p>
            <a:pPr marL="0" indent="0">
              <a:buNone/>
            </a:pPr>
            <a:r>
              <a:rPr lang="el-GR" sz="2400" dirty="0"/>
              <a:t>η Ισπανία – 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/>
              <a:t>το Μπρνο – από </a:t>
            </a:r>
            <a:r>
              <a:rPr lang="el-GR" sz="2400" dirty="0">
                <a:solidFill>
                  <a:srgbClr val="00B050"/>
                </a:solidFill>
              </a:rPr>
              <a:t>το</a:t>
            </a:r>
            <a:r>
              <a:rPr lang="el-GR" sz="2400" dirty="0"/>
              <a:t> Μπρνο</a:t>
            </a:r>
          </a:p>
          <a:p>
            <a:pPr marL="0" indent="0">
              <a:buNone/>
            </a:pPr>
            <a:r>
              <a:rPr lang="el-GR" sz="2400" dirty="0"/>
              <a:t>το Περού –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75029" y="1874783"/>
            <a:ext cx="1872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από </a:t>
            </a:r>
            <a:r>
              <a:rPr lang="el-GR" sz="2400" dirty="0">
                <a:solidFill>
                  <a:srgbClr val="00B050"/>
                </a:solidFill>
              </a:rPr>
              <a:t>τον</a:t>
            </a:r>
            <a:r>
              <a:rPr lang="el-GR" sz="2400" dirty="0"/>
              <a:t> Βόλο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371382" y="3155487"/>
            <a:ext cx="2185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από </a:t>
            </a:r>
            <a:r>
              <a:rPr lang="el-GR" sz="2400" dirty="0">
                <a:solidFill>
                  <a:srgbClr val="00B050"/>
                </a:solidFill>
              </a:rPr>
              <a:t>την</a:t>
            </a:r>
            <a:r>
              <a:rPr lang="el-GR" sz="2400" dirty="0"/>
              <a:t> Ελλάδα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285333" y="3684420"/>
            <a:ext cx="20796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από </a:t>
            </a:r>
            <a:r>
              <a:rPr lang="el-GR" sz="2400" dirty="0">
                <a:solidFill>
                  <a:srgbClr val="00B050"/>
                </a:solidFill>
              </a:rPr>
              <a:t>την</a:t>
            </a:r>
            <a:r>
              <a:rPr lang="el-GR" sz="2400" dirty="0"/>
              <a:t> Πράγα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371382" y="4123594"/>
            <a:ext cx="2224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από </a:t>
            </a:r>
            <a:r>
              <a:rPr lang="el-GR" sz="2400" dirty="0">
                <a:solidFill>
                  <a:srgbClr val="00B050"/>
                </a:solidFill>
              </a:rPr>
              <a:t>την</a:t>
            </a:r>
            <a:r>
              <a:rPr lang="el-GR" sz="2400" dirty="0"/>
              <a:t> Ισπανία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371382" y="5518100"/>
            <a:ext cx="1993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από </a:t>
            </a:r>
            <a:r>
              <a:rPr lang="el-GR" sz="2400" dirty="0">
                <a:solidFill>
                  <a:srgbClr val="00B050"/>
                </a:solidFill>
              </a:rPr>
              <a:t>το</a:t>
            </a:r>
            <a:r>
              <a:rPr lang="el-GR" sz="2400" dirty="0"/>
              <a:t> Περού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5841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69" y="0"/>
            <a:ext cx="12183731" cy="1013313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el-GR" sz="3600" b="1" dirty="0">
                <a:solidFill>
                  <a:schemeClr val="accent5">
                    <a:lumMod val="75000"/>
                  </a:schemeClr>
                </a:solidFill>
              </a:rPr>
              <a:t>Πού είσαι/είστε; Πού μένεις/μένετε;</a:t>
            </a:r>
            <a:br>
              <a:rPr lang="el-GR" sz="36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l-GR" sz="3600" b="1" dirty="0">
                <a:solidFill>
                  <a:schemeClr val="accent5">
                    <a:lumMod val="75000"/>
                  </a:schemeClr>
                </a:solidFill>
              </a:rPr>
              <a:t>ΣΕ + 4. </a:t>
            </a:r>
            <a:r>
              <a:rPr lang="cs-CZ" sz="3600" b="1" dirty="0">
                <a:solidFill>
                  <a:schemeClr val="accent5">
                    <a:lumMod val="75000"/>
                  </a:schemeClr>
                </a:solidFill>
              </a:rPr>
              <a:t>pád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57313"/>
            <a:ext cx="10515600" cy="48196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ο</a:t>
            </a:r>
            <a:r>
              <a:rPr lang="el-GR" sz="2400" dirty="0"/>
              <a:t> Καναδάς – </a:t>
            </a:r>
            <a:r>
              <a:rPr lang="el-GR" sz="2400" dirty="0">
                <a:solidFill>
                  <a:srgbClr val="00B050"/>
                </a:solidFill>
              </a:rPr>
              <a:t>στον</a:t>
            </a:r>
            <a:r>
              <a:rPr lang="el-GR" sz="2400" dirty="0"/>
              <a:t> Καναδά 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ο</a:t>
            </a:r>
            <a:r>
              <a:rPr lang="el-GR" sz="2400" dirty="0"/>
              <a:t> Βόλος –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η</a:t>
            </a:r>
            <a:r>
              <a:rPr lang="el-GR" sz="2400" dirty="0"/>
              <a:t> Αθήνα –  </a:t>
            </a:r>
            <a:r>
              <a:rPr lang="el-GR" sz="2400" dirty="0">
                <a:solidFill>
                  <a:srgbClr val="00B050"/>
                </a:solidFill>
              </a:rPr>
              <a:t>στην</a:t>
            </a:r>
            <a:r>
              <a:rPr lang="el-GR" sz="2400" dirty="0"/>
              <a:t> Αθήνα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η</a:t>
            </a:r>
            <a:r>
              <a:rPr lang="el-GR" sz="2400" dirty="0"/>
              <a:t> Πράγα –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η</a:t>
            </a:r>
            <a:r>
              <a:rPr lang="el-GR" sz="2400" dirty="0"/>
              <a:t> Τσεχία –</a:t>
            </a:r>
            <a:endParaRPr lang="cs-CZ" sz="2400" dirty="0"/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η</a:t>
            </a:r>
            <a:r>
              <a:rPr lang="el-GR" sz="2400" dirty="0"/>
              <a:t> Θεσσαλονίκη – 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το</a:t>
            </a:r>
            <a:r>
              <a:rPr lang="el-GR" sz="2400" dirty="0"/>
              <a:t> Μπρνο – </a:t>
            </a:r>
            <a:r>
              <a:rPr lang="el-GR" sz="2400" dirty="0">
                <a:solidFill>
                  <a:srgbClr val="00B050"/>
                </a:solidFill>
              </a:rPr>
              <a:t>στο</a:t>
            </a:r>
            <a:r>
              <a:rPr lang="el-GR" sz="2400" dirty="0"/>
              <a:t> Μπρνο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το</a:t>
            </a:r>
            <a:r>
              <a:rPr lang="el-GR" sz="2400" dirty="0"/>
              <a:t> Βέλγιο –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289700" y="1780432"/>
            <a:ext cx="1463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solidFill>
                  <a:srgbClr val="00B050"/>
                </a:solidFill>
              </a:rPr>
              <a:t>στον</a:t>
            </a:r>
            <a:r>
              <a:rPr lang="el-GR" sz="2400" dirty="0"/>
              <a:t> Βόλο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289700" y="2965939"/>
            <a:ext cx="1670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solidFill>
                  <a:srgbClr val="00B050"/>
                </a:solidFill>
              </a:rPr>
              <a:t>στην</a:t>
            </a:r>
            <a:r>
              <a:rPr lang="el-GR" sz="2400" dirty="0"/>
              <a:t> Πράγα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289700" y="3370272"/>
            <a:ext cx="1698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00B050"/>
                </a:solidFill>
              </a:rPr>
              <a:t>στην</a:t>
            </a:r>
            <a:r>
              <a:rPr lang="el-GR" sz="2400" dirty="0"/>
              <a:t> Τσεχία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377880" y="5528655"/>
            <a:ext cx="1522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solidFill>
                  <a:srgbClr val="00B050"/>
                </a:solidFill>
              </a:rPr>
              <a:t>στο</a:t>
            </a:r>
            <a:r>
              <a:rPr lang="el-GR" sz="2400" dirty="0"/>
              <a:t> Βέλγιο</a:t>
            </a:r>
            <a:endParaRPr lang="cs-CZ" sz="2400" dirty="0"/>
          </a:p>
        </p:txBody>
      </p:sp>
      <p:sp>
        <p:nvSpPr>
          <p:cNvPr id="8" name="Obdélník 7"/>
          <p:cNvSpPr/>
          <p:nvPr/>
        </p:nvSpPr>
        <p:spPr>
          <a:xfrm>
            <a:off x="-176462" y="17012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257925" y="1470451"/>
            <a:ext cx="2826608" cy="58477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l-GR" sz="3200" dirty="0">
                <a:solidFill>
                  <a:schemeClr val="accent5">
                    <a:lumMod val="50000"/>
                  </a:schemeClr>
                </a:solidFill>
              </a:rPr>
              <a:t>σε + τον </a:t>
            </a: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=</a:t>
            </a:r>
            <a:r>
              <a:rPr lang="el-GR" sz="3200" dirty="0">
                <a:solidFill>
                  <a:schemeClr val="accent5">
                    <a:lumMod val="50000"/>
                  </a:schemeClr>
                </a:solidFill>
              </a:rPr>
              <a:t> στον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4" name="Přímá spojnice 13"/>
          <p:cNvCxnSpPr/>
          <p:nvPr/>
        </p:nvCxnSpPr>
        <p:spPr>
          <a:xfrm flipH="1">
            <a:off x="6600825" y="1635919"/>
            <a:ext cx="114300" cy="3143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285341" y="3029576"/>
            <a:ext cx="2771775" cy="58477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l-GR" sz="3200" dirty="0">
                <a:solidFill>
                  <a:schemeClr val="accent5">
                    <a:lumMod val="50000"/>
                  </a:schemeClr>
                </a:solidFill>
              </a:rPr>
              <a:t>σε + την </a:t>
            </a: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=</a:t>
            </a:r>
            <a:r>
              <a:rPr lang="el-GR" sz="3200" dirty="0">
                <a:solidFill>
                  <a:schemeClr val="accent5">
                    <a:lumMod val="50000"/>
                  </a:schemeClr>
                </a:solidFill>
              </a:rPr>
              <a:t> στην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24" name="Přímá spojnice 23"/>
          <p:cNvCxnSpPr/>
          <p:nvPr/>
        </p:nvCxnSpPr>
        <p:spPr>
          <a:xfrm flipH="1">
            <a:off x="6613015" y="3214688"/>
            <a:ext cx="128588" cy="3111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6349900" y="4603269"/>
            <a:ext cx="2338525" cy="584775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l-GR" sz="3200" dirty="0">
                <a:solidFill>
                  <a:schemeClr val="accent5">
                    <a:lumMod val="50000"/>
                  </a:schemeClr>
                </a:solidFill>
              </a:rPr>
              <a:t>σε + το </a:t>
            </a: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=</a:t>
            </a:r>
            <a:r>
              <a:rPr lang="el-GR" sz="3200" dirty="0">
                <a:solidFill>
                  <a:schemeClr val="accent5">
                    <a:lumMod val="50000"/>
                  </a:schemeClr>
                </a:solidFill>
              </a:rPr>
              <a:t> στο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27" name="Přímá spojnice 26"/>
          <p:cNvCxnSpPr/>
          <p:nvPr/>
        </p:nvCxnSpPr>
        <p:spPr>
          <a:xfrm flipH="1">
            <a:off x="6674622" y="4785509"/>
            <a:ext cx="128588" cy="3286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125121" y="3831937"/>
            <a:ext cx="2794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solidFill>
                  <a:srgbClr val="00B050"/>
                </a:solidFill>
              </a:rPr>
              <a:t>στη(ν)</a:t>
            </a:r>
            <a:r>
              <a:rPr lang="el-GR" sz="2400" dirty="0"/>
              <a:t> Θεσσαλονίκη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011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Širokoúhlá obrazovka</PresentationFormat>
  <Paragraphs>38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Předložky AΠΟ, ΣΕ, ΜΕ</vt:lpstr>
      <vt:lpstr>Από πού είσαι; / είστε; ΑΠΟ + 4. pád</vt:lpstr>
      <vt:lpstr>Πού είσαι/είστε; Πού μένεις/μένετε; ΣΕ + 4. pád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Předložky AΠΟ, ΣΕ, ΜΕ</dc:title>
  <dc:creator>user</dc:creator>
  <cp:lastModifiedBy>Nicole Sumelidu</cp:lastModifiedBy>
  <cp:revision>2</cp:revision>
  <dcterms:created xsi:type="dcterms:W3CDTF">2020-11-04T08:36:35Z</dcterms:created>
  <dcterms:modified xsi:type="dcterms:W3CDTF">2023-10-11T07:52:35Z</dcterms:modified>
</cp:coreProperties>
</file>