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3" r:id="rId8"/>
    <p:sldId id="261" r:id="rId9"/>
    <p:sldId id="262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BAA5F-AB06-475B-A2B6-FBC3AAA3E9D9}" v="416" dt="2023-10-14T20:35:58.428"/>
    <p1510:client id="{59A59063-09CE-45FC-8A1D-A834EC235D7B}" v="220" dt="2023-10-14T13:05:52.018"/>
    <p1510:client id="{7F0484D9-C19D-3266-9AB6-459BFE22144F}" v="199" dt="2023-10-14T20:59:17.044"/>
    <p1510:client id="{A4B6D256-A772-C77A-C591-EDDACB21C59C}" v="13" dt="2023-10-14T20:49:47.312"/>
    <p1510:client id="{DF191DAD-A7C6-F937-54A1-923BDCB8018A}" v="153" dt="2023-10-15T16:13:47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graphical_distribution_of_Italian_speakers" TargetMode="External"/><Relationship Id="rId3" Type="http://schemas.openxmlformats.org/officeDocument/2006/relationships/hyperlink" Target="https://starkeycomics.com/2019/11/01/indo-european-words-for-two/" TargetMode="External"/><Relationship Id="rId7" Type="http://schemas.openxmlformats.org/officeDocument/2006/relationships/hyperlink" Target="https://www.unitedlanguagegroup.com/blog/italian-language-facts" TargetMode="External"/><Relationship Id="rId2" Type="http://schemas.openxmlformats.org/officeDocument/2006/relationships/hyperlink" Target="https://lrc.la.utexas.edu/eie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nte_Alighieri#/media/File:Portrait_de_Dante.jpg&#160;" TargetMode="External"/><Relationship Id="rId5" Type="http://schemas.openxmlformats.org/officeDocument/2006/relationships/hyperlink" Target="https://cs.wikipedia.org/wiki/Novogotick%C3%A9_p%C3%ADsmo#/media/Soubor:Brief_Schiller_Schwan_8_Dez_1782_(cropped).jpg" TargetMode="External"/><Relationship Id="rId4" Type="http://schemas.openxmlformats.org/officeDocument/2006/relationships/hyperlink" Target="https://upload.wikimedia.org/wikipedia/commons/0/0d/Book_of_Hours_Bentivoglio.jpg" TargetMode="External"/><Relationship Id="rId9" Type="http://schemas.openxmlformats.org/officeDocument/2006/relationships/hyperlink" Target="https://en.wikipedia.org/wiki/Italian_langu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languages/italian/" TargetMode="External"/><Relationship Id="rId2" Type="http://schemas.openxmlformats.org/officeDocument/2006/relationships/hyperlink" Target="https://www.milujitalii.cz/category/italstina-snadno-a-rych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mniglot.com/language/phrases/italian.php" TargetMode="External"/><Relationship Id="rId5" Type="http://schemas.openxmlformats.org/officeDocument/2006/relationships/hyperlink" Target="https://www.memrise.com/en/learn-italian" TargetMode="External"/><Relationship Id="rId4" Type="http://schemas.openxmlformats.org/officeDocument/2006/relationships/hyperlink" Target="https://www.livelingua.com/italian/cours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zelené, červená, vlajka, design&#10;&#10;Popis se vygeneroval automaticky.">
            <a:extLst>
              <a:ext uri="{FF2B5EF4-FFF2-40B4-BE49-F238E27FC236}">
                <a16:creationId xmlns:a16="http://schemas.microsoft.com/office/drawing/2014/main" id="{29638F7B-054F-CF9A-8E6E-3C723B80C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76" r="-1" b="777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  <a:cs typeface="Calibri Light"/>
              </a:rPr>
              <a:t>Italština</a:t>
            </a:r>
            <a:endParaRPr lang="cs-CZ" sz="660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2900" y="5069802"/>
            <a:ext cx="2728149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cs typeface="Calibri"/>
              </a:rPr>
              <a:t>Karolina Kolaříková</a:t>
            </a:r>
          </a:p>
          <a:p>
            <a:r>
              <a:rPr lang="cs-CZ" dirty="0">
                <a:solidFill>
                  <a:schemeClr val="bg1"/>
                </a:solidFill>
                <a:cs typeface="Calibri"/>
              </a:rPr>
              <a:t>Richard Jakeš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>
                <a:cs typeface="Calibri Light"/>
              </a:rPr>
              <a:t>Písmo</a:t>
            </a:r>
            <a:endParaRPr lang="cs-CZ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6CF6-2F5E-94C8-1EA9-C136D03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sk-SK" dirty="0">
                <a:cs typeface="Calibri"/>
              </a:rPr>
              <a:t>Súčasnosť</a:t>
            </a:r>
          </a:p>
          <a:p>
            <a:pPr algn="just"/>
            <a:r>
              <a:rPr lang="sk-SK" dirty="0">
                <a:ea typeface="+mn-lt"/>
                <a:cs typeface="+mn-lt"/>
              </a:rPr>
              <a:t>Latinské písmo - latinská majuskula - karolínska minuskula</a:t>
            </a:r>
          </a:p>
          <a:p>
            <a:pPr algn="just"/>
            <a:r>
              <a:rPr lang="sk-SK" dirty="0">
                <a:ea typeface="+mn-lt"/>
                <a:cs typeface="+mn-lt"/>
              </a:rPr>
              <a:t>Humanistické písmo</a:t>
            </a:r>
          </a:p>
          <a:p>
            <a:pPr algn="just"/>
            <a:r>
              <a:rPr lang="sk-SK" dirty="0">
                <a:ea typeface="+mn-lt"/>
                <a:cs typeface="+mn-lt"/>
              </a:rPr>
              <a:t>Novogotická kurzíva</a:t>
            </a:r>
          </a:p>
          <a:p>
            <a:pPr algn="just"/>
            <a:r>
              <a:rPr lang="sk-SK" dirty="0" err="1">
                <a:ea typeface="+mn-lt"/>
                <a:cs typeface="+mn-lt"/>
              </a:rPr>
              <a:t>Poggio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Bracciolini</a:t>
            </a:r>
            <a:endParaRPr lang="sk-SK" dirty="0" err="1">
              <a:cs typeface="Calibri"/>
            </a:endParaRPr>
          </a:p>
        </p:txBody>
      </p:sp>
      <p:pic>
        <p:nvPicPr>
          <p:cNvPr id="4" name="Obrázek 3" descr="Obsah obrázku rukopis, kaligrafie, dopis, dokument&#10;&#10;Popis se vygeneroval automaticky.">
            <a:extLst>
              <a:ext uri="{FF2B5EF4-FFF2-40B4-BE49-F238E27FC236}">
                <a16:creationId xmlns:a16="http://schemas.microsoft.com/office/drawing/2014/main" id="{4EDC381E-7F2F-7D3E-B905-77754446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4688212"/>
            <a:ext cx="6096000" cy="1733725"/>
          </a:xfrm>
          <a:prstGeom prst="rect">
            <a:avLst/>
          </a:prstGeom>
        </p:spPr>
      </p:pic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9C123F4-D903-48F5-9FC1-6181A2B3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92" y="3291013"/>
            <a:ext cx="6096000" cy="11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4600">
                <a:ea typeface="+mj-lt"/>
                <a:cs typeface="+mj-lt"/>
              </a:rPr>
              <a:t>Grazie per la vostra attenzione</a:t>
            </a:r>
            <a:endParaRPr lang="sk-SK" sz="4600">
              <a:cs typeface="Calibri Light" panose="020F0302020204030204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28EE1E-CDED-10C0-C6D5-9D37F89C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Zástupný obsah 3" descr="Obsah obrázku text, mapa&#10;&#10;Popis se vygeneroval automaticky.">
            <a:extLst>
              <a:ext uri="{FF2B5EF4-FFF2-40B4-BE49-F238E27FC236}">
                <a16:creationId xmlns:a16="http://schemas.microsoft.com/office/drawing/2014/main" id="{5C40FB5D-315D-C9C3-1400-A2C495E96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3" r="1883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986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>
                <a:cs typeface="Calibri Light"/>
              </a:rPr>
              <a:t>Zdroje</a:t>
            </a:r>
            <a:endParaRPr lang="cs-CZ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6CF6-2F5E-94C8-1EA9-C136D03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cs-CZ" sz="2000" dirty="0">
                <a:ea typeface="+mn-lt"/>
                <a:cs typeface="+mn-lt"/>
                <a:hlinkClick r:id="rId2"/>
              </a:rPr>
              <a:t>https://lrc.la.utexas.edu/eieol</a:t>
            </a:r>
            <a:r>
              <a:rPr lang="cs-CZ" sz="2000" dirty="0"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dirty="0">
                <a:ea typeface="+mn-lt"/>
                <a:cs typeface="+mn-lt"/>
                <a:hlinkClick r:id="rId3"/>
              </a:rPr>
              <a:t>https://starkeycomics.com/2019/11/01/indo-european-words-for-two/</a:t>
            </a:r>
            <a:r>
              <a:rPr lang="cs-CZ" sz="2000" dirty="0"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dirty="0">
                <a:ea typeface="+mn-lt"/>
                <a:cs typeface="+mn-lt"/>
                <a:hlinkClick r:id="rId4"/>
              </a:rPr>
              <a:t>https://upload.wikimedia.org/wikipedia/commons/0/0d/Book_of_Hours_Bentivoglio.jpg</a:t>
            </a:r>
            <a:r>
              <a:rPr lang="cs-CZ" sz="2000" dirty="0"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dirty="0">
                <a:ea typeface="+mn-lt"/>
                <a:cs typeface="+mn-lt"/>
                <a:hlinkClick r:id="rId5"/>
              </a:rPr>
              <a:t>https://cs.wikipedia.org/wiki/Novogotick%C3%A9_p%C3%ADsmo#/media/Soubor:Brief_Schiller_Schwan_8_Dez_1782_(cropped).jpg</a:t>
            </a:r>
            <a:r>
              <a:rPr lang="cs-CZ" sz="2000" dirty="0"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dirty="0">
                <a:ea typeface="+mn-lt"/>
                <a:cs typeface="+mn-lt"/>
                <a:hlinkClick r:id="rId6"/>
              </a:rPr>
              <a:t>https://en.wikipedia.org/wiki/Dante_Alighieri#/media/File:Portrait_de_Dante.jpg </a:t>
            </a:r>
            <a:r>
              <a:rPr lang="cs-CZ" sz="2000" dirty="0">
                <a:ea typeface="+mn-lt"/>
                <a:cs typeface="+mn-lt"/>
              </a:rPr>
              <a:t>[dostupné online, 14. 10. 2023]</a:t>
            </a:r>
          </a:p>
          <a:p>
            <a:pPr algn="just"/>
            <a:r>
              <a:rPr lang="cs-CZ" sz="2000" u="sng" dirty="0">
                <a:solidFill>
                  <a:srgbClr val="0056B3"/>
                </a:solidFill>
                <a:ea typeface="+mn-lt"/>
                <a:cs typeface="+mn-lt"/>
                <a:hlinkClick r:id="rId7"/>
              </a:rPr>
              <a:t>https://www.unitedlanguagegroup.com/blog/italian-language-facts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u="sng" dirty="0">
                <a:solidFill>
                  <a:srgbClr val="0056B3"/>
                </a:solidFill>
                <a:ea typeface="+mn-lt"/>
                <a:cs typeface="+mn-lt"/>
                <a:hlinkClick r:id="rId8"/>
              </a:rPr>
              <a:t>https://en.wikipedia.org/wiki/Geographical_distribution_of_Italian_speakers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[dostupné online, 14. 10. 2023]</a:t>
            </a:r>
          </a:p>
          <a:p>
            <a:pPr algn="just"/>
            <a:r>
              <a:rPr lang="cs-CZ" sz="2000" u="sng" dirty="0">
                <a:solidFill>
                  <a:srgbClr val="0056B3"/>
                </a:solidFill>
                <a:ea typeface="+mn-lt"/>
                <a:cs typeface="+mn-lt"/>
                <a:hlinkClick r:id="rId9"/>
              </a:rPr>
              <a:t>https://en.wikipedia.org/wiki/Italian_language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 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[dostupné online, 14. 10. 2023]</a:t>
            </a:r>
          </a:p>
          <a:p>
            <a:pPr algn="just"/>
            <a:endParaRPr lang="cs-CZ" sz="1200" dirty="0">
              <a:solidFill>
                <a:srgbClr val="212529"/>
              </a:solidFill>
              <a:ea typeface="+mn-lt"/>
              <a:cs typeface="+mn-lt"/>
            </a:endParaRPr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8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4B0B10-96F0-19DE-7BA7-829DF8C0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595959"/>
                </a:solidFill>
                <a:cs typeface="Calibri Light"/>
              </a:rPr>
              <a:t>Kde se mluví Italsky?</a:t>
            </a:r>
            <a:endParaRPr lang="cs-CZ" sz="3200" dirty="0">
              <a:solidFill>
                <a:srgbClr val="595959"/>
              </a:solidFill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E47A7-F98A-0BEB-BB28-57EE813E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Itálie</a:t>
            </a: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San Marino</a:t>
            </a: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Švýcarsko (kantony Ticino a </a:t>
            </a:r>
            <a:r>
              <a:rPr lang="cs-CZ" sz="240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Grigioni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)</a:t>
            </a: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Vatikán (druhý oficiální jazyk)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Menšiny: Slovinsko, Chorvatsko, USA, Albánie,</a:t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Jižní Amerika, Finsko,</a:t>
            </a:r>
            <a:b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Monako...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 panose="020F0502020204030204"/>
            </a:endParaRP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 panose="020F0502020204030204"/>
              </a:rPr>
              <a:t>Cca 85 milionů  mluvčích</a:t>
            </a:r>
          </a:p>
        </p:txBody>
      </p:sp>
    </p:spTree>
    <p:extLst>
      <p:ext uri="{BB962C8B-B14F-4D97-AF65-F5344CB8AC3E}">
        <p14:creationId xmlns:p14="http://schemas.microsoft.com/office/powerpoint/2010/main" val="186312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99E1C-6568-71BB-099C-CC334D36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mapa&#10;&#10;Popis se vygeneroval automaticky.">
            <a:extLst>
              <a:ext uri="{FF2B5EF4-FFF2-40B4-BE49-F238E27FC236}">
                <a16:creationId xmlns:a16="http://schemas.microsoft.com/office/drawing/2014/main" id="{4A4CFF4B-2AA2-C528-A39A-D6ED7B19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854" y="2951"/>
            <a:ext cx="6578668" cy="6860875"/>
          </a:xfrm>
        </p:spPr>
      </p:pic>
    </p:spTree>
    <p:extLst>
      <p:ext uri="{BB962C8B-B14F-4D97-AF65-F5344CB8AC3E}">
        <p14:creationId xmlns:p14="http://schemas.microsoft.com/office/powerpoint/2010/main" val="4271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2262D-2619-9D42-1B3B-7CE7D555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mapa, text, atlas&#10;&#10;Popis se vygeneroval automaticky.">
            <a:extLst>
              <a:ext uri="{FF2B5EF4-FFF2-40B4-BE49-F238E27FC236}">
                <a16:creationId xmlns:a16="http://schemas.microsoft.com/office/drawing/2014/main" id="{FE528633-9081-7617-A6E9-B372C6DC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687"/>
            <a:ext cx="12191999" cy="6403025"/>
          </a:xfrm>
        </p:spPr>
      </p:pic>
    </p:spTree>
    <p:extLst>
      <p:ext uri="{BB962C8B-B14F-4D97-AF65-F5344CB8AC3E}">
        <p14:creationId xmlns:p14="http://schemas.microsoft.com/office/powerpoint/2010/main" val="112535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Dialekty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6CF6-2F5E-94C8-1EA9-C136D03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Spisovná italština vychází z </a:t>
            </a:r>
            <a:r>
              <a:rPr lang="cs-CZ" b="1" dirty="0">
                <a:cs typeface="Calibri"/>
              </a:rPr>
              <a:t>toskánského</a:t>
            </a:r>
            <a:r>
              <a:rPr lang="cs-CZ" dirty="0">
                <a:cs typeface="Calibri"/>
              </a:rPr>
              <a:t> dialektu (1861)</a:t>
            </a:r>
          </a:p>
          <a:p>
            <a:r>
              <a:rPr lang="cs-CZ" dirty="0">
                <a:ea typeface="+mn-lt"/>
                <a:cs typeface="+mn-lt"/>
              </a:rPr>
              <a:t>piemontský, </a:t>
            </a:r>
            <a:r>
              <a:rPr lang="cs-CZ" err="1">
                <a:ea typeface="+mn-lt"/>
                <a:cs typeface="+mn-lt"/>
              </a:rPr>
              <a:t>abruzzský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apulský</a:t>
            </a:r>
            <a:r>
              <a:rPr lang="cs-CZ" dirty="0">
                <a:ea typeface="+mn-lt"/>
                <a:cs typeface="+mn-lt"/>
              </a:rPr>
              <a:t>, umbrijský, </a:t>
            </a:r>
            <a:r>
              <a:rPr lang="cs-CZ" err="1">
                <a:ea typeface="+mn-lt"/>
                <a:cs typeface="+mn-lt"/>
              </a:rPr>
              <a:t>lazijský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marchigianský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cicolansko-reatonsko-aqualský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moliský</a:t>
            </a:r>
            <a:r>
              <a:rPr lang="cs-CZ" dirty="0">
                <a:ea typeface="+mn-lt"/>
                <a:cs typeface="+mn-lt"/>
              </a:rPr>
              <a:t>...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err="1">
                <a:cs typeface="Calibri"/>
              </a:rPr>
              <a:t>Sicilština</a:t>
            </a:r>
            <a:r>
              <a:rPr lang="cs-CZ" dirty="0">
                <a:cs typeface="Calibri"/>
              </a:rPr>
              <a:t>, </a:t>
            </a:r>
            <a:r>
              <a:rPr lang="cs-CZ" err="1">
                <a:cs typeface="Calibri"/>
              </a:rPr>
              <a:t>sardština</a:t>
            </a:r>
            <a:r>
              <a:rPr lang="cs-CZ" dirty="0">
                <a:cs typeface="Calibri"/>
              </a:rPr>
              <a:t>, </a:t>
            </a:r>
            <a:r>
              <a:rPr lang="cs-CZ" err="1">
                <a:cs typeface="Calibri"/>
              </a:rPr>
              <a:t>benátština</a:t>
            </a:r>
            <a:r>
              <a:rPr lang="cs-CZ" dirty="0">
                <a:cs typeface="Calibri"/>
              </a:rPr>
              <a:t>, </a:t>
            </a:r>
            <a:r>
              <a:rPr lang="cs-CZ" err="1">
                <a:cs typeface="Calibri"/>
              </a:rPr>
              <a:t>neapolština</a:t>
            </a:r>
            <a:r>
              <a:rPr lang="cs-CZ" dirty="0">
                <a:cs typeface="Calibri"/>
              </a:rPr>
              <a:t>, toskánština, </a:t>
            </a:r>
            <a:r>
              <a:rPr lang="cs-CZ" err="1">
                <a:cs typeface="Calibri"/>
              </a:rPr>
              <a:t>lombardština</a:t>
            </a:r>
            <a:br>
              <a:rPr lang="cs-CZ" sz="2200" dirty="0">
                <a:cs typeface="Calibri"/>
              </a:rPr>
            </a:br>
            <a:endParaRPr lang="cs-CZ" dirty="0">
              <a:ea typeface="Calibri"/>
              <a:cs typeface="Calibri"/>
            </a:endParaRPr>
          </a:p>
          <a:p>
            <a:endParaRPr lang="cs-CZ" sz="2200" dirty="0">
              <a:cs typeface="Calibri"/>
            </a:endParaRPr>
          </a:p>
          <a:p>
            <a:pPr algn="just"/>
            <a:endParaRPr lang="sk-SK" dirty="0">
              <a:highlight>
                <a:srgbClr val="FFFF00"/>
              </a:highlight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43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4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sk-SK" sz="5400" dirty="0">
              <a:ea typeface="Calibri Light"/>
              <a:cs typeface="Calibri Light" panose="020F0302020204030204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6CF6-2F5E-94C8-1EA9-C136D03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931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cs-CZ" dirty="0">
                <a:ea typeface="+mn-lt"/>
                <a:cs typeface="+mn-lt"/>
                <a:hlinkClick r:id="rId2"/>
              </a:rPr>
              <a:t>https://www.milujitalii.cz/category/italstina-snadno-a-rychle/</a:t>
            </a:r>
            <a:endParaRPr lang="cs-CZ"/>
          </a:p>
          <a:p>
            <a:pPr algn="ctr"/>
            <a:endParaRPr lang="cs-CZ" dirty="0">
              <a:ea typeface="+mn-lt"/>
              <a:cs typeface="+mn-lt"/>
            </a:endParaRPr>
          </a:p>
          <a:p>
            <a:pPr algn="ctr"/>
            <a:r>
              <a:rPr lang="cs-CZ" dirty="0">
                <a:ea typeface="+mn-lt"/>
                <a:cs typeface="+mn-lt"/>
                <a:hlinkClick r:id="rId3"/>
              </a:rPr>
              <a:t>https://www.bbc.co.uk/languages/italian/</a:t>
            </a:r>
            <a:endParaRPr lang="cs-CZ" dirty="0">
              <a:ea typeface="Calibri"/>
              <a:cs typeface="Calibri"/>
            </a:endParaRPr>
          </a:p>
          <a:p>
            <a:pPr algn="ctr"/>
            <a:endParaRPr lang="cs-CZ" dirty="0">
              <a:ea typeface="Calibri"/>
              <a:cs typeface="Calibri"/>
            </a:endParaRPr>
          </a:p>
          <a:p>
            <a:pPr algn="ctr"/>
            <a:r>
              <a:rPr lang="cs-CZ" dirty="0">
                <a:ea typeface="+mn-lt"/>
                <a:cs typeface="+mn-lt"/>
                <a:hlinkClick r:id="rId4"/>
              </a:rPr>
              <a:t>https://www.livelingua.com/italian/courses</a:t>
            </a:r>
            <a:endParaRPr lang="cs-CZ" dirty="0">
              <a:ea typeface="Calibri"/>
              <a:cs typeface="Calibri"/>
            </a:endParaRPr>
          </a:p>
          <a:p>
            <a:pPr algn="ctr"/>
            <a:endParaRPr lang="cs-CZ" dirty="0">
              <a:ea typeface="Calibri"/>
              <a:cs typeface="Calibri"/>
            </a:endParaRPr>
          </a:p>
          <a:p>
            <a:pPr algn="ctr"/>
            <a:r>
              <a:rPr lang="cs-CZ" dirty="0">
                <a:ea typeface="+mn-lt"/>
                <a:cs typeface="+mn-lt"/>
                <a:hlinkClick r:id="rId5"/>
              </a:rPr>
              <a:t>https://www.memrise.com/en/learn-italian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ea typeface="Calibri"/>
              <a:cs typeface="Calibri"/>
            </a:endParaRPr>
          </a:p>
          <a:p>
            <a:pPr algn="ctr"/>
            <a:endParaRPr lang="cs-CZ" dirty="0">
              <a:ea typeface="Calibri"/>
              <a:cs typeface="Calibri"/>
            </a:endParaRPr>
          </a:p>
          <a:p>
            <a:pPr algn="ctr"/>
            <a:r>
              <a:rPr lang="cs-CZ" dirty="0">
                <a:ea typeface="+mn-lt"/>
                <a:cs typeface="+mn-lt"/>
                <a:hlinkClick r:id="rId6"/>
              </a:rPr>
              <a:t>https://www.omniglot.com/language/phrases/italian.php</a:t>
            </a:r>
            <a:endParaRPr lang="cs-CZ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cs-CZ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cs-CZ" dirty="0">
              <a:ea typeface="Calibri"/>
              <a:cs typeface="Calibri"/>
            </a:endParaRPr>
          </a:p>
          <a:p>
            <a:pPr algn="ctr"/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0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F10A0-A3E1-29C6-E208-B226AE1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>
                <a:cs typeface="Calibri Light"/>
              </a:rPr>
              <a:t>Pôvod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96CF6-2F5E-94C8-1EA9-C136D030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973"/>
            <a:ext cx="10515600" cy="4946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sk-SK" dirty="0">
                <a:ea typeface="+mn-lt"/>
                <a:cs typeface="+mn-lt"/>
              </a:rPr>
              <a:t>Románsky indoeurópsky jazyk</a:t>
            </a:r>
          </a:p>
          <a:p>
            <a:pPr algn="just"/>
            <a:r>
              <a:rPr lang="sk-SK" dirty="0">
                <a:cs typeface="Calibri"/>
              </a:rPr>
              <a:t>Vývoj z vulgárnej latinčiny (2 vetvy)</a:t>
            </a:r>
          </a:p>
          <a:p>
            <a:pPr algn="just"/>
            <a:r>
              <a:rPr lang="sk-SK" dirty="0">
                <a:cs typeface="Calibri"/>
              </a:rPr>
              <a:t>8. - 9. storočie</a:t>
            </a:r>
          </a:p>
          <a:p>
            <a:pPr algn="just"/>
            <a:r>
              <a:rPr lang="sk-SK" dirty="0" err="1">
                <a:ea typeface="+mn-lt"/>
                <a:cs typeface="+mn-lt"/>
              </a:rPr>
              <a:t>Dante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Alighieri</a:t>
            </a:r>
            <a:endParaRPr lang="sk-SK" dirty="0" err="1">
              <a:cs typeface="Calibri"/>
            </a:endParaRPr>
          </a:p>
          <a:p>
            <a:pPr algn="just"/>
            <a:r>
              <a:rPr lang="sk-SK" dirty="0">
                <a:cs typeface="Calibri"/>
              </a:rPr>
              <a:t>14. storočie</a:t>
            </a:r>
          </a:p>
          <a:p>
            <a:pPr algn="just"/>
            <a:r>
              <a:rPr lang="sk-SK" dirty="0">
                <a:cs typeface="Calibri"/>
              </a:rPr>
              <a:t>(Božská) Komédia</a:t>
            </a:r>
          </a:p>
          <a:p>
            <a:pPr algn="just"/>
            <a:r>
              <a:rPr lang="sk-SK" dirty="0">
                <a:cs typeface="Calibri"/>
              </a:rPr>
              <a:t>Štandardizácia talianskeho jazyka</a:t>
            </a:r>
            <a:endParaRPr lang="sk-SK" dirty="0">
              <a:ea typeface="Calibri" panose="020F0502020204030204"/>
              <a:cs typeface="Calibri"/>
            </a:endParaRPr>
          </a:p>
          <a:p>
            <a:pPr algn="just"/>
            <a:endParaRPr lang="sk-SK" dirty="0">
              <a:ea typeface="Calibri" panose="020F0502020204030204"/>
              <a:cs typeface="Calibri"/>
            </a:endParaRPr>
          </a:p>
          <a:p>
            <a:pPr algn="just"/>
            <a:endParaRPr lang="sk-SK" dirty="0">
              <a:cs typeface="Calibri"/>
            </a:endParaRPr>
          </a:p>
        </p:txBody>
      </p:sp>
      <p:pic>
        <p:nvPicPr>
          <p:cNvPr id="4" name="Obrázek 3" descr="Obsah obrázku Lidská tvář, obraz, kresba, skica&#10;&#10;Popis se vygeneroval automaticky.">
            <a:extLst>
              <a:ext uri="{FF2B5EF4-FFF2-40B4-BE49-F238E27FC236}">
                <a16:creationId xmlns:a16="http://schemas.microsoft.com/office/drawing/2014/main" id="{A42D3288-3C51-1A7D-FF4A-BD015907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1889007"/>
            <a:ext cx="27093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3E5BB-7E4E-BCEF-2578-79575E45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kresba, strom, umění&#10;&#10;Popis se vygeneroval automaticky.">
            <a:extLst>
              <a:ext uri="{FF2B5EF4-FFF2-40B4-BE49-F238E27FC236}">
                <a16:creationId xmlns:a16="http://schemas.microsoft.com/office/drawing/2014/main" id="{8D5EB2F9-6FC0-EFC1-F38C-74D6F18CB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738" y="3832"/>
            <a:ext cx="9083607" cy="6850480"/>
          </a:xfrm>
        </p:spPr>
      </p:pic>
    </p:spTree>
    <p:extLst>
      <p:ext uri="{BB962C8B-B14F-4D97-AF65-F5344CB8AC3E}">
        <p14:creationId xmlns:p14="http://schemas.microsoft.com/office/powerpoint/2010/main" val="106986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CD89B-6FCF-1439-DC74-E58D59CE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&#10;&#10;Popis se vygeneroval automaticky.">
            <a:extLst>
              <a:ext uri="{FF2B5EF4-FFF2-40B4-BE49-F238E27FC236}">
                <a16:creationId xmlns:a16="http://schemas.microsoft.com/office/drawing/2014/main" id="{25887774-190D-2394-A32B-30D4AC0B4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067" y="2024"/>
            <a:ext cx="6892447" cy="6855541"/>
          </a:xfrm>
        </p:spPr>
      </p:pic>
    </p:spTree>
    <p:extLst>
      <p:ext uri="{BB962C8B-B14F-4D97-AF65-F5344CB8AC3E}">
        <p14:creationId xmlns:p14="http://schemas.microsoft.com/office/powerpoint/2010/main" val="1072891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Italština</vt:lpstr>
      <vt:lpstr>Kde se mluví Italsky?</vt:lpstr>
      <vt:lpstr>Prezentace aplikace PowerPoint</vt:lpstr>
      <vt:lpstr>Prezentace aplikace PowerPoint</vt:lpstr>
      <vt:lpstr>Dialekty</vt:lpstr>
      <vt:lpstr>Prezentace aplikace PowerPoint</vt:lpstr>
      <vt:lpstr>Pôvod</vt:lpstr>
      <vt:lpstr>Prezentace aplikace PowerPoint</vt:lpstr>
      <vt:lpstr>Prezentace aplikace PowerPoint</vt:lpstr>
      <vt:lpstr>Písmo</vt:lpstr>
      <vt:lpstr>Grazie per la vostra attenzione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351</cp:revision>
  <dcterms:created xsi:type="dcterms:W3CDTF">2023-10-14T10:49:38Z</dcterms:created>
  <dcterms:modified xsi:type="dcterms:W3CDTF">2023-10-15T20:40:02Z</dcterms:modified>
</cp:coreProperties>
</file>