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56"/>
  </p:normalViewPr>
  <p:slideViewPr>
    <p:cSldViewPr snapToGrid="0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326A18A-BE85-B945-A654-8799936572FF}" type="datetimeFigureOut">
              <a:rPr lang="sk-SK" smtClean="0"/>
              <a:t>22.11.2023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BE9B-C9F5-1A4F-BBD1-6CB96A161CF6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20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A18A-BE85-B945-A654-8799936572FF}" type="datetimeFigureOut">
              <a:rPr lang="sk-SK" smtClean="0"/>
              <a:t>22.11.2023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BE9B-C9F5-1A4F-BBD1-6CB96A161C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050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A18A-BE85-B945-A654-8799936572FF}" type="datetimeFigureOut">
              <a:rPr lang="sk-SK" smtClean="0"/>
              <a:t>22.11.2023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BE9B-C9F5-1A4F-BBD1-6CB96A161CF6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69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A18A-BE85-B945-A654-8799936572FF}" type="datetimeFigureOut">
              <a:rPr lang="sk-SK" smtClean="0"/>
              <a:t>22.11.2023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BE9B-C9F5-1A4F-BBD1-6CB96A161C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505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A18A-BE85-B945-A654-8799936572FF}" type="datetimeFigureOut">
              <a:rPr lang="sk-SK" smtClean="0"/>
              <a:t>22.11.2023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BE9B-C9F5-1A4F-BBD1-6CB96A161CF6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64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A18A-BE85-B945-A654-8799936572FF}" type="datetimeFigureOut">
              <a:rPr lang="sk-SK" smtClean="0"/>
              <a:t>22.11.2023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BE9B-C9F5-1A4F-BBD1-6CB96A161C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485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A18A-BE85-B945-A654-8799936572FF}" type="datetimeFigureOut">
              <a:rPr lang="sk-SK" smtClean="0"/>
              <a:t>22.11.2023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BE9B-C9F5-1A4F-BBD1-6CB96A161C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578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A18A-BE85-B945-A654-8799936572FF}" type="datetimeFigureOut">
              <a:rPr lang="sk-SK" smtClean="0"/>
              <a:t>22.11.2023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BE9B-C9F5-1A4F-BBD1-6CB96A161C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428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A18A-BE85-B945-A654-8799936572FF}" type="datetimeFigureOut">
              <a:rPr lang="sk-SK" smtClean="0"/>
              <a:t>22.11.2023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BE9B-C9F5-1A4F-BBD1-6CB96A161C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416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A18A-BE85-B945-A654-8799936572FF}" type="datetimeFigureOut">
              <a:rPr lang="sk-SK" smtClean="0"/>
              <a:t>22.11.2023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BE9B-C9F5-1A4F-BBD1-6CB96A161C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20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A18A-BE85-B945-A654-8799936572FF}" type="datetimeFigureOut">
              <a:rPr lang="sk-SK" smtClean="0"/>
              <a:t>22.11.2023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BE9B-C9F5-1A4F-BBD1-6CB96A161CF6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58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26A18A-BE85-B945-A654-8799936572FF}" type="datetimeFigureOut">
              <a:rPr lang="sk-SK" smtClean="0"/>
              <a:t>22.11.2023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90FBE9B-C9F5-1A4F-BBD1-6CB96A161CF6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19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566B6E-5914-5F9A-C777-4FCDB024F7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Katalánčina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E1565E-4843-DB88-81F0-65E4428561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z="1400" dirty="0">
                <a:latin typeface="+mj-lt"/>
              </a:rPr>
              <a:t>Silvia </a:t>
            </a:r>
            <a:r>
              <a:rPr lang="sk-SK" sz="1400" dirty="0" err="1">
                <a:latin typeface="+mj-lt"/>
              </a:rPr>
              <a:t>Malovcová</a:t>
            </a:r>
            <a:r>
              <a:rPr lang="sk-SK" sz="1400" dirty="0">
                <a:latin typeface="+mj-lt"/>
              </a:rPr>
              <a:t> </a:t>
            </a:r>
          </a:p>
          <a:p>
            <a:r>
              <a:rPr lang="sk-SK" sz="1400" b="0" i="0" u="none" strike="noStrike" dirty="0" err="1">
                <a:effectLst/>
                <a:latin typeface="+mj-lt"/>
              </a:rPr>
              <a:t>Kryštof</a:t>
            </a:r>
            <a:r>
              <a:rPr lang="sk-SK" sz="1400" b="0" i="0" u="none" strike="noStrike" dirty="0">
                <a:effectLst/>
                <a:latin typeface="+mj-lt"/>
              </a:rPr>
              <a:t> Krajíček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8082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47F247E-B679-44E9-93C2-B2DD5EFB2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78403B-99C6-BDB0-0F42-7FAFE0206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Zdroje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21A90B6-B289-D069-EF61-0FF1DC942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2489202"/>
            <a:ext cx="7923264" cy="3554614"/>
          </a:xfrm>
        </p:spPr>
        <p:txBody>
          <a:bodyPr>
            <a:normAutofit/>
          </a:bodyPr>
          <a:lstStyle/>
          <a:p>
            <a:r>
              <a:rPr lang="sk-SK" dirty="0"/>
              <a:t>https://web.cn.edu/kwheeler/IE_Centum_Catalan.html</a:t>
            </a:r>
          </a:p>
          <a:p>
            <a:r>
              <a:rPr lang="sk-SK" dirty="0"/>
              <a:t>Russell-Gebbett, Paul, </a:t>
            </a:r>
            <a:r>
              <a:rPr lang="sk-SK" dirty="0" err="1"/>
              <a:t>ed</a:t>
            </a:r>
            <a:r>
              <a:rPr lang="sk-SK" dirty="0"/>
              <a:t>. (1965). Mediaeval Catalan Linguistic Texts. </a:t>
            </a:r>
          </a:p>
          <a:p>
            <a:r>
              <a:rPr lang="sk-SK" dirty="0" err="1"/>
              <a:t>Bruguera</a:t>
            </a:r>
            <a:r>
              <a:rPr lang="sk-SK" dirty="0"/>
              <a:t>, </a:t>
            </a:r>
            <a:r>
              <a:rPr lang="sk-SK" dirty="0" err="1"/>
              <a:t>Jordi</a:t>
            </a:r>
            <a:r>
              <a:rPr lang="sk-SK" dirty="0"/>
              <a:t> (2008). "</a:t>
            </a:r>
            <a:r>
              <a:rPr lang="sk-SK" dirty="0" err="1"/>
              <a:t>Historia</a:t>
            </a:r>
            <a:r>
              <a:rPr lang="sk-SK" dirty="0"/>
              <a:t> </a:t>
            </a:r>
            <a:r>
              <a:rPr lang="sk-SK" dirty="0" err="1"/>
              <a:t>interna</a:t>
            </a:r>
            <a:r>
              <a:rPr lang="sk-SK" dirty="0"/>
              <a:t> del </a:t>
            </a:r>
            <a:r>
              <a:rPr lang="sk-SK" dirty="0" err="1"/>
              <a:t>catalán</a:t>
            </a:r>
            <a:r>
              <a:rPr lang="sk-SK" dirty="0"/>
              <a:t>: </a:t>
            </a:r>
            <a:r>
              <a:rPr lang="sk-SK" dirty="0" err="1"/>
              <a:t>léxico</a:t>
            </a:r>
            <a:r>
              <a:rPr lang="sk-SK" dirty="0"/>
              <a:t>, </a:t>
            </a:r>
            <a:r>
              <a:rPr lang="sk-SK" dirty="0" err="1"/>
              <a:t>formación</a:t>
            </a:r>
            <a:r>
              <a:rPr lang="sk-SK" dirty="0"/>
              <a:t> de </a:t>
            </a:r>
            <a:r>
              <a:rPr lang="sk-SK" dirty="0" err="1"/>
              <a:t>palabras</a:t>
            </a:r>
            <a:r>
              <a:rPr lang="sk-SK" dirty="0"/>
              <a:t> y </a:t>
            </a:r>
            <a:r>
              <a:rPr lang="sk-SK" dirty="0" err="1"/>
              <a:t>fraseología</a:t>
            </a:r>
            <a:r>
              <a:rPr lang="sk-SK" dirty="0"/>
              <a:t>". In </a:t>
            </a:r>
            <a:r>
              <a:rPr lang="sk-SK" dirty="0" err="1"/>
              <a:t>Ernst</a:t>
            </a:r>
            <a:r>
              <a:rPr lang="sk-SK" dirty="0"/>
              <a:t>, </a:t>
            </a:r>
            <a:r>
              <a:rPr lang="sk-SK" dirty="0" err="1"/>
              <a:t>Gerhard</a:t>
            </a:r>
            <a:r>
              <a:rPr lang="sk-SK" dirty="0"/>
              <a:t> (</a:t>
            </a:r>
            <a:r>
              <a:rPr lang="sk-SK" dirty="0" err="1"/>
              <a:t>ed</a:t>
            </a:r>
            <a:r>
              <a:rPr lang="sk-SK" dirty="0"/>
              <a:t>.). </a:t>
            </a:r>
            <a:r>
              <a:rPr lang="sk-SK" dirty="0" err="1"/>
              <a:t>Romanische</a:t>
            </a:r>
            <a:r>
              <a:rPr lang="sk-SK" dirty="0"/>
              <a:t> </a:t>
            </a:r>
          </a:p>
          <a:p>
            <a:endParaRPr lang="sk-SK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84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3280A9-E265-46D1-8575-622906D20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4DE20B70-4750-4280-B3AC-512C05EEF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8D95174-B5F2-424A-8183-654A5064D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368A96-A16E-42CE-842C-9166E567B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F2F424-B27E-91EC-3932-8AC8038AF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2188" y="942449"/>
            <a:ext cx="6681323" cy="1470249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História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350D170-418B-4A22-8B98-15EF799FD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98367" y="2573573"/>
            <a:ext cx="65836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31A61E4-11BC-5A72-09E1-38F105270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043" y="2773885"/>
            <a:ext cx="6676469" cy="3141013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10. storočie </a:t>
            </a:r>
          </a:p>
          <a:p>
            <a:r>
              <a:rPr lang="sk-SK" dirty="0"/>
              <a:t>Ľudová latinčina (oblasť Katalánskych Pyrenejí)</a:t>
            </a:r>
          </a:p>
          <a:p>
            <a:r>
              <a:rPr lang="sk-SK" dirty="0"/>
              <a:t>Prvé texty: cca 12. storočie. Súkromná korešpondencia, právnické spisy a náboženské texty </a:t>
            </a:r>
          </a:p>
          <a:p>
            <a:r>
              <a:rPr lang="sk-SK" dirty="0" err="1"/>
              <a:t>Forum</a:t>
            </a:r>
            <a:r>
              <a:rPr lang="sk-SK" dirty="0"/>
              <a:t> </a:t>
            </a:r>
            <a:r>
              <a:rPr lang="sk-SK" dirty="0" err="1"/>
              <a:t>Iudicum</a:t>
            </a:r>
            <a:r>
              <a:rPr lang="sk-SK" dirty="0"/>
              <a:t>  - preklad </a:t>
            </a:r>
            <a:r>
              <a:rPr lang="sk-SK" dirty="0" err="1"/>
              <a:t>vizigótskeho</a:t>
            </a:r>
            <a:r>
              <a:rPr lang="sk-SK" dirty="0"/>
              <a:t> </a:t>
            </a:r>
            <a:r>
              <a:rPr lang="sk-SK" dirty="0" err="1"/>
              <a:t>zákoníka</a:t>
            </a:r>
            <a:r>
              <a:rPr lang="sk-SK" dirty="0"/>
              <a:t>, má </a:t>
            </a:r>
            <a:r>
              <a:rPr lang="sk-SK" dirty="0" err="1"/>
              <a:t>výzam</a:t>
            </a:r>
            <a:r>
              <a:rPr lang="sk-SK" dirty="0"/>
              <a:t> skôr historický – datovanie  </a:t>
            </a:r>
            <a:r>
              <a:rPr lang="sk-SK" dirty="0" err="1"/>
              <a:t>katalášntiny</a:t>
            </a:r>
            <a:r>
              <a:rPr lang="sk-SK" dirty="0"/>
              <a:t>, ako literárny. </a:t>
            </a:r>
          </a:p>
          <a:p>
            <a:r>
              <a:rPr lang="sk-SK" dirty="0"/>
              <a:t>Prvý text považovaný za oficiálnu literárnu pamiatku katalánskeho jazyka: </a:t>
            </a:r>
            <a:r>
              <a:rPr lang="sk-SK" dirty="0" err="1"/>
              <a:t>Homilies</a:t>
            </a:r>
            <a:r>
              <a:rPr lang="sk-SK" dirty="0"/>
              <a:t> d ́</a:t>
            </a:r>
            <a:r>
              <a:rPr lang="sk-SK" dirty="0" err="1"/>
              <a:t>Organya</a:t>
            </a:r>
            <a:r>
              <a:rPr lang="sk-SK" dirty="0"/>
              <a:t>̀ (12-13.stor) 9 kázaní </a:t>
            </a:r>
            <a:r>
              <a:rPr lang="sk-SK" dirty="0" err="1"/>
              <a:t>mravnoučných</a:t>
            </a:r>
            <a:r>
              <a:rPr lang="sk-SK" dirty="0"/>
              <a:t> s komentárom kňaza, komentované </a:t>
            </a:r>
            <a:r>
              <a:rPr lang="sk-SK" dirty="0" err="1"/>
              <a:t>evanieliá</a:t>
            </a:r>
            <a:r>
              <a:rPr lang="sk-SK" dirty="0"/>
              <a:t> v tej dobe veľmi časté.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2819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4A79B-06B2-4FE7-9CF6-54D940A8F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5" y="321731"/>
            <a:ext cx="11551187" cy="621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objekt pre obsah 4" descr="Obrázok, na ktorom je text, rukopis, kniha, papier&#10;&#10;Automaticky generovaný popis">
            <a:extLst>
              <a:ext uri="{FF2B5EF4-FFF2-40B4-BE49-F238E27FC236}">
                <a16:creationId xmlns:a16="http://schemas.microsoft.com/office/drawing/2014/main" id="{691FA59D-14DF-94BD-4DD1-AFE01FF722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9546" y="640556"/>
            <a:ext cx="4028451" cy="5576888"/>
          </a:xfrm>
        </p:spPr>
      </p:pic>
      <p:pic>
        <p:nvPicPr>
          <p:cNvPr id="7" name="Obrázok 6" descr="Obrázok, na ktorom je list, text, rukopis, papier&#10;&#10;Automaticky generovaný popis">
            <a:extLst>
              <a:ext uri="{FF2B5EF4-FFF2-40B4-BE49-F238E27FC236}">
                <a16:creationId xmlns:a16="http://schemas.microsoft.com/office/drawing/2014/main" id="{0ABD1912-243F-68FD-AB42-4AE99AC4E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942" y="640556"/>
            <a:ext cx="3710940" cy="548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886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3280A9-E265-46D1-8575-622906D20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4DE20B70-4750-4280-B3AC-512C05EEF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8D95174-B5F2-424A-8183-654A5064D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368A96-A16E-42CE-842C-9166E567B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2DDD8D-9C69-4321-F1EA-9FEC4720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2188" y="942449"/>
            <a:ext cx="6681323" cy="1470249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Rozšírenie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350D170-418B-4A22-8B98-15EF799FD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98367" y="2573573"/>
            <a:ext cx="65836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559F85-0B51-039A-BF91-AEED58C35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043" y="2773885"/>
            <a:ext cx="6676469" cy="3141013"/>
          </a:xfrm>
        </p:spPr>
        <p:txBody>
          <a:bodyPr>
            <a:normAutofit lnSpcReduction="10000"/>
          </a:bodyPr>
          <a:lstStyle/>
          <a:p>
            <a:r>
              <a:rPr lang="sk-SK" dirty="0"/>
              <a:t>- Rozšírená predovšetkým na území Katalánska, Andorry, Valencie (štátny jazyk – známa ako Valencijčina) a </a:t>
            </a:r>
            <a:r>
              <a:rPr lang="sk-SK" dirty="0" err="1"/>
              <a:t>Baleárských</a:t>
            </a:r>
            <a:r>
              <a:rPr lang="sk-SK" dirty="0"/>
              <a:t> ostrovoch. </a:t>
            </a:r>
          </a:p>
          <a:p>
            <a:r>
              <a:rPr lang="sk-SK" dirty="0"/>
              <a:t>V malej miere ju vieme nájsť na území Francúzska a Sardínie. Pozostatky z tohoto jazyka sa vyskytujú aj na Korzike a Sicílii.</a:t>
            </a:r>
          </a:p>
          <a:p>
            <a:r>
              <a:rPr lang="sk-SK" dirty="0"/>
              <a:t>Nejedná sa však zvyčajne o aktívnych užívateľov, ide skôr o pozostatky javov v jazyku, vedci sú ale na vážkach o ich pôvode. </a:t>
            </a:r>
          </a:p>
        </p:txBody>
      </p:sp>
    </p:spTree>
    <p:extLst>
      <p:ext uri="{BB962C8B-B14F-4D97-AF65-F5344CB8AC3E}">
        <p14:creationId xmlns:p14="http://schemas.microsoft.com/office/powerpoint/2010/main" val="568323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4A79B-06B2-4FE7-9CF6-54D940A8F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5" y="321731"/>
            <a:ext cx="11551187" cy="621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objekt pre obsah 4" descr="Obrázok, na ktorom je text, mapa, atlas&#10;&#10;Automaticky generovaný popis">
            <a:extLst>
              <a:ext uri="{FF2B5EF4-FFF2-40B4-BE49-F238E27FC236}">
                <a16:creationId xmlns:a16="http://schemas.microsoft.com/office/drawing/2014/main" id="{069D18B3-713C-1312-BA26-D9F651B7E4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8824" y="1117601"/>
            <a:ext cx="5959473" cy="4985172"/>
          </a:xfrm>
        </p:spPr>
      </p:pic>
    </p:spTree>
    <p:extLst>
      <p:ext uri="{BB962C8B-B14F-4D97-AF65-F5344CB8AC3E}">
        <p14:creationId xmlns:p14="http://schemas.microsoft.com/office/powerpoint/2010/main" val="762852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3280A9-E265-46D1-8575-622906D20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4DE20B70-4750-4280-B3AC-512C05EEF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8D95174-B5F2-424A-8183-654A5064D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368A96-A16E-42CE-842C-9166E567B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C2DA64-650B-DA0C-F4B9-C4916ECB5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2188" y="942449"/>
            <a:ext cx="6681323" cy="1470249"/>
          </a:xfrm>
        </p:spPr>
        <p:txBody>
          <a:bodyPr>
            <a:normAutofit/>
          </a:bodyPr>
          <a:lstStyle/>
          <a:p>
            <a:r>
              <a:rPr lang="sk-SK" dirty="0"/>
              <a:t>Katalánčina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350D170-418B-4A22-8B98-15EF799FD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98367" y="2573573"/>
            <a:ext cx="65836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78E437-4AB6-0DDE-0413-7E3B54218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043" y="2773885"/>
            <a:ext cx="6676469" cy="31410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sk-SK" dirty="0"/>
              <a:t>Počet užívateľov: cca 11 miliónov </a:t>
            </a:r>
          </a:p>
          <a:p>
            <a:pPr>
              <a:lnSpc>
                <a:spcPct val="150000"/>
              </a:lnSpc>
            </a:pPr>
            <a:r>
              <a:rPr lang="sk-SK" dirty="0"/>
              <a:t>Príbuzné jazyky: okcitánčina, taliančina, portugalčina (85%) a španielčina (75%)</a:t>
            </a:r>
          </a:p>
          <a:p>
            <a:pPr>
              <a:lnSpc>
                <a:spcPct val="150000"/>
              </a:lnSpc>
            </a:pPr>
            <a:r>
              <a:rPr lang="sk-SK" dirty="0"/>
              <a:t>V dnešnej dobe nie je španielskom uznávaná, ale vzhľadom na dlhodobú snahu Katalánska  o autonómiu, je v Katalánsku považovaná ako najdôležitejší jazyk. Do 12 roku sa na školách vyučuje v katalánčine. </a:t>
            </a:r>
          </a:p>
          <a:p>
            <a:pPr>
              <a:lnSpc>
                <a:spcPct val="150000"/>
              </a:lnSpc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1219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E7A3056-9B88-444B-94DA-40B0F2C6E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B7071CF-923D-8A22-236B-B63C3D49F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5"/>
            <a:ext cx="3630168" cy="1677467"/>
          </a:xfrm>
        </p:spPr>
        <p:txBody>
          <a:bodyPr>
            <a:normAutofit/>
          </a:bodyPr>
          <a:lstStyle/>
          <a:p>
            <a:r>
              <a:rPr lang="sk-SK" sz="4400" dirty="0"/>
              <a:t>dialekty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820BD55-A71A-48C6-B0F7-235147F39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2423548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F077F5-0AD8-3E86-7A1A-D9F54F14E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584415"/>
            <a:ext cx="3630168" cy="3724944"/>
          </a:xfrm>
        </p:spPr>
        <p:txBody>
          <a:bodyPr>
            <a:normAutofit lnSpcReduction="10000"/>
          </a:bodyPr>
          <a:lstStyle/>
          <a:p>
            <a:r>
              <a:rPr lang="sk-SK" sz="1800" dirty="0">
                <a:effectLst/>
                <a:latin typeface="MinionPro"/>
                <a:ea typeface="Times New Roman" panose="02020603050405020304" pitchFamily="18" charset="0"/>
              </a:rPr>
              <a:t> 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dirty="0"/>
              <a:t>V katalánčine existuje veľmi veľa dialektov, ale tie základné sú západná a východná katalánčina.</a:t>
            </a:r>
          </a:p>
          <a:p>
            <a:pPr marL="0" indent="0">
              <a:buNone/>
            </a:pPr>
            <a:r>
              <a:rPr lang="sk-SK" dirty="0"/>
              <a:t> Od nich sa potom vyvíjajú ďalšie dialekty .Hlavná zmena je pri výslovnosti neprízvučných samohlások, jednotlivé dialekty majú následne rozdiely charakteru lexikálneho alebo morfologického. </a:t>
            </a:r>
          </a:p>
          <a:p>
            <a:endParaRPr lang="sk-SK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215CF0-5E5E-4D2E-B3AE-366652A368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717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Zástupný objekt pre obsah 10" descr="Obrázok, na ktorom je text, snímka obrazovky, písmo, softvér&#10;&#10;Automaticky generovaný popis">
            <a:extLst>
              <a:ext uri="{FF2B5EF4-FFF2-40B4-BE49-F238E27FC236}">
                <a16:creationId xmlns:a16="http://schemas.microsoft.com/office/drawing/2014/main" id="{F8E63127-94A6-8E33-E744-498E4624E9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0247" y="835846"/>
            <a:ext cx="5753966" cy="5333410"/>
          </a:xfrm>
        </p:spPr>
      </p:pic>
    </p:spTree>
    <p:extLst>
      <p:ext uri="{BB962C8B-B14F-4D97-AF65-F5344CB8AC3E}">
        <p14:creationId xmlns:p14="http://schemas.microsoft.com/office/powerpoint/2010/main" val="2395590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E7A3056-9B88-444B-94DA-40B0F2C6E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EC0B25-0775-FCD4-DD74-7D6A856DA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5"/>
            <a:ext cx="3630168" cy="1677467"/>
          </a:xfrm>
        </p:spPr>
        <p:txBody>
          <a:bodyPr>
            <a:normAutofit/>
          </a:bodyPr>
          <a:lstStyle/>
          <a:p>
            <a:r>
              <a:rPr lang="sk-SK" sz="4400" dirty="0"/>
              <a:t>Zaujímavosti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820BD55-A71A-48C6-B0F7-235147F39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2423548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049743-8452-A50E-3651-17343203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584415"/>
            <a:ext cx="3630168" cy="3724944"/>
          </a:xfrm>
        </p:spPr>
        <p:txBody>
          <a:bodyPr>
            <a:normAutofit/>
          </a:bodyPr>
          <a:lstStyle/>
          <a:p>
            <a:r>
              <a:rPr lang="sk-SK" sz="2000" dirty="0" err="1"/>
              <a:t>Sigismund</a:t>
            </a:r>
            <a:r>
              <a:rPr lang="sk-SK" sz="2000" dirty="0"/>
              <a:t> </a:t>
            </a:r>
            <a:r>
              <a:rPr lang="sk-SK" sz="2000" dirty="0" err="1"/>
              <a:t>Bouška</a:t>
            </a:r>
            <a:r>
              <a:rPr lang="sk-SK" sz="2000" dirty="0"/>
              <a:t> – </a:t>
            </a:r>
            <a:r>
              <a:rPr lang="sk-SK" sz="2000" dirty="0" err="1"/>
              <a:t>Jacint</a:t>
            </a:r>
            <a:r>
              <a:rPr lang="sk-SK" sz="2000" dirty="0"/>
              <a:t> </a:t>
            </a:r>
            <a:r>
              <a:rPr lang="sk-SK" sz="2000" dirty="0" err="1"/>
              <a:t>Verdaguer</a:t>
            </a:r>
            <a:r>
              <a:rPr lang="sk-SK" sz="2000" dirty="0"/>
              <a:t> (na prelome 19. a 20. storočia) </a:t>
            </a:r>
          </a:p>
          <a:p>
            <a:r>
              <a:rPr lang="sk-SK" sz="2000" dirty="0"/>
              <a:t> </a:t>
            </a:r>
          </a:p>
          <a:p>
            <a:r>
              <a:rPr lang="sk-SK" sz="2000" dirty="0"/>
              <a:t>F. </a:t>
            </a:r>
            <a:r>
              <a:rPr lang="sk-SK" sz="2000" dirty="0" err="1"/>
              <a:t>Franco</a:t>
            </a:r>
            <a:r>
              <a:rPr lang="sk-SK" sz="2000" dirty="0"/>
              <a:t> – zákaz 1940-1978</a:t>
            </a:r>
          </a:p>
          <a:p>
            <a:r>
              <a:rPr lang="sk-SK" sz="2000" dirty="0"/>
              <a:t>Hlavné mesto Barcelona – najmenej užívateľov. </a:t>
            </a:r>
          </a:p>
          <a:p>
            <a:endParaRPr lang="sk-SK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215CF0-5E5E-4D2E-B3AE-366652A368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851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{DA7C998E-0F20-9C48-9943-60B52B94647A}tf10001061</Template>
  <TotalTime>3656</TotalTime>
  <Words>348</Words>
  <Application>Microsoft Macintosh PowerPoint</Application>
  <PresentationFormat>Širokouhlá</PresentationFormat>
  <Paragraphs>30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MinionPro</vt:lpstr>
      <vt:lpstr>Times New Roman</vt:lpstr>
      <vt:lpstr>Tw Cen MT</vt:lpstr>
      <vt:lpstr>Tw Cen MT Condensed</vt:lpstr>
      <vt:lpstr>Wingdings 3</vt:lpstr>
      <vt:lpstr>Integrál</vt:lpstr>
      <vt:lpstr>Katalánčina </vt:lpstr>
      <vt:lpstr>História </vt:lpstr>
      <vt:lpstr>Prezentácia programu PowerPoint</vt:lpstr>
      <vt:lpstr>Rozšírenie </vt:lpstr>
      <vt:lpstr>Prezentácia programu PowerPoint</vt:lpstr>
      <vt:lpstr>Katalánčina </vt:lpstr>
      <vt:lpstr>dialekty</vt:lpstr>
      <vt:lpstr>Prezentácia programu PowerPoint</vt:lpstr>
      <vt:lpstr>Zaujímavosti </vt:lpstr>
      <vt:lpstr>Zdroje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Katalánčina </dc:title>
  <dc:creator>Silvia Malovcová</dc:creator>
  <cp:lastModifiedBy>Silvia Malovcová</cp:lastModifiedBy>
  <cp:revision>1</cp:revision>
  <dcterms:created xsi:type="dcterms:W3CDTF">2023-11-22T20:46:05Z</dcterms:created>
  <dcterms:modified xsi:type="dcterms:W3CDTF">2023-11-25T09:42:10Z</dcterms:modified>
</cp:coreProperties>
</file>