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0" r:id="rId3"/>
    <p:sldId id="259" r:id="rId4"/>
    <p:sldId id="261" r:id="rId5"/>
    <p:sldId id="262" r:id="rId6"/>
    <p:sldId id="263" r:id="rId7"/>
    <p:sldId id="264" r:id="rId8"/>
    <p:sldId id="279" r:id="rId9"/>
    <p:sldId id="271" r:id="rId10"/>
    <p:sldId id="274" r:id="rId11"/>
    <p:sldId id="283" r:id="rId12"/>
    <p:sldId id="272" r:id="rId13"/>
    <p:sldId id="273" r:id="rId14"/>
    <p:sldId id="277" r:id="rId15"/>
    <p:sldId id="276" r:id="rId16"/>
    <p:sldId id="278" r:id="rId17"/>
    <p:sldId id="280" r:id="rId18"/>
    <p:sldId id="266" r:id="rId19"/>
    <p:sldId id="267" r:id="rId20"/>
    <p:sldId id="257" r:id="rId21"/>
    <p:sldId id="268" r:id="rId22"/>
    <p:sldId id="269" r:id="rId23"/>
    <p:sldId id="258" r:id="rId24"/>
    <p:sldId id="282" r:id="rId25"/>
    <p:sldId id="281" r:id="rId26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123" autoAdjust="0"/>
  </p:normalViewPr>
  <p:slideViewPr>
    <p:cSldViewPr>
      <p:cViewPr varScale="1">
        <p:scale>
          <a:sx n="64" d="100"/>
          <a:sy n="64" d="100"/>
        </p:scale>
        <p:origin x="-197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BD41A-BA5B-46CC-BE62-F5A08A7180B2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F1BA9-26F8-493C-801B-F144617D2A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34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1BA9-26F8-493C-801B-F144617D2A2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2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1BA9-26F8-493C-801B-F144617D2A2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704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1BA9-26F8-493C-801B-F144617D2A2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012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1BA9-26F8-493C-801B-F144617D2A2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556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1BA9-26F8-493C-801B-F144617D2A2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328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1BA9-26F8-493C-801B-F144617D2A2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310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1BA9-26F8-493C-801B-F144617D2A2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978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1BA9-26F8-493C-801B-F144617D2A2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162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1BA9-26F8-493C-801B-F144617D2A2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541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1BA9-26F8-493C-801B-F144617D2A2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27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1BA9-26F8-493C-801B-F144617D2A2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68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Textilie patří mezi bohatě zastoupené a zároveň velice atraktivní sbírkové předměty.</a:t>
            </a:r>
          </a:p>
          <a:p>
            <a:r>
              <a:rPr lang="cs-CZ" dirty="0" smtClean="0"/>
              <a:t>Nejstarší nálezy tkaných a proplétaných textilií jsou kladeny do 7. tisíciletí př. n. l. U nás došlo k významnému archeologickému nálezu roku 1985 v Lulči (okr. Vyškov), kde byl na nádobě kultury lidu s lineární keramikou, asi 5. tisíc př. n. l., zjištěn otisk tkaniny v řídké plátnové vazbě. </a:t>
            </a:r>
          </a:p>
          <a:p>
            <a:r>
              <a:rPr lang="cs-CZ" dirty="0" smtClean="0"/>
              <a:t>V Egyptě byly lněné tkaniny používány k mumifikaci již v 5. tisíciletí př. n. l. a přibližně o tisíciletí později zaznamenáváme čínské textilie z konopí (kultura </a:t>
            </a:r>
            <a:r>
              <a:rPr lang="cs-CZ" dirty="0" err="1" smtClean="0"/>
              <a:t>Yang</a:t>
            </a:r>
            <a:r>
              <a:rPr lang="cs-CZ" dirty="0" smtClean="0"/>
              <a:t> </a:t>
            </a:r>
            <a:r>
              <a:rPr lang="cs-CZ" dirty="0" err="1" smtClean="0"/>
              <a:t>Shao</a:t>
            </a:r>
            <a:r>
              <a:rPr lang="cs-CZ" dirty="0" smtClean="0"/>
              <a:t>).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historických interiérech všech slohových období představovaly textilie velmi významnou součást celkového vybavení.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1BA9-26F8-493C-801B-F144617D2A2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8954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1BA9-26F8-493C-801B-F144617D2A2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87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1BA9-26F8-493C-801B-F144617D2A2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472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1BA9-26F8-493C-801B-F144617D2A2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1799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1BA9-26F8-493C-801B-F144617D2A2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328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1BA9-26F8-493C-801B-F144617D2A25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443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1BA9-26F8-493C-801B-F144617D2A2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129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Tkaní, spočívající v opakovaném provazování dvou soustav nití - osnovy a útku - v plošnou textilii, je prastarou lidskou činností.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1BA9-26F8-493C-801B-F144617D2A2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555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1BA9-26F8-493C-801B-F144617D2A2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196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Mercerace je způsob úpravy bavlněných textilií (od pol. 19. stol. John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Mercerer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působením hydroxidu sodného - vlákna nabobtnají, ledvinovitý průřez se změní na kruhový a délka vlákna se zmenší až o 25 %. Následkem těchto změn je zvýšení pevnosti a lesku.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1BA9-26F8-493C-801B-F144617D2A2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046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1BA9-26F8-493C-801B-F144617D2A2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726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Nejchoulostivější část textilních fondů představují tkaniny z hedvábí, které mimořádně citlivě reagují nejen na světlo, ale dále i na negativní klimatické vlivy.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konci 19. století bývaly hedvábné tkaniny zatěžkávány solemi těžkých kovů, aby bylo dosaženo jejich větší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splývavosti. Textilní vlákna jsou po takovémto zásahu málo odolná, křehká a snadno se lámou.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Umělé hedvábí – zvláknění acetátu celulózy, 1894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1BA9-26F8-493C-801B-F144617D2A2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468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1BA9-26F8-493C-801B-F144617D2A2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213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F1BA9-26F8-493C-801B-F144617D2A2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908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18D4-3C11-4D9A-94C7-BBD987AC928C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DBB6-508B-4A8C-8338-58C36809A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71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18D4-3C11-4D9A-94C7-BBD987AC928C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DBB6-508B-4A8C-8338-58C36809A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6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18D4-3C11-4D9A-94C7-BBD987AC928C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DBB6-508B-4A8C-8338-58C36809A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69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18D4-3C11-4D9A-94C7-BBD987AC928C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DBB6-508B-4A8C-8338-58C36809A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18D4-3C11-4D9A-94C7-BBD987AC928C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DBB6-508B-4A8C-8338-58C36809A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68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18D4-3C11-4D9A-94C7-BBD987AC928C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DBB6-508B-4A8C-8338-58C36809A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70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18D4-3C11-4D9A-94C7-BBD987AC928C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DBB6-508B-4A8C-8338-58C36809A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52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18D4-3C11-4D9A-94C7-BBD987AC928C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DBB6-508B-4A8C-8338-58C36809A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68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18D4-3C11-4D9A-94C7-BBD987AC928C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DBB6-508B-4A8C-8338-58C36809A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25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18D4-3C11-4D9A-94C7-BBD987AC928C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DBB6-508B-4A8C-8338-58C36809A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60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18D4-3C11-4D9A-94C7-BBD987AC928C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DBB6-508B-4A8C-8338-58C36809A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38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C18D4-3C11-4D9A-94C7-BBD987AC928C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CDBB6-508B-4A8C-8338-58C36809A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627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jhVFySr4M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conservation-institute/services/conservation-preservation-publications/canadian-conservation-institute-notes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.muni.cz/el/sci/podzim2015/C3800/um/Restaurovani_a_konzervace_textilu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012Y0GAEp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ck.technicalmuseum.cz/wp-content/uploads/2017/12/Polymery.pdf" TargetMode="External"/><Relationship Id="rId4" Type="http://schemas.openxmlformats.org/officeDocument/2006/relationships/hyperlink" Target="https://mck.technicalmuseum.cz/wp-content/uploads/2021/10/03_Ivana-Kopecka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Konzervace textilu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Alena </a:t>
            </a:r>
            <a:r>
              <a:rPr lang="cs-CZ" dirty="0" err="1"/>
              <a:t>Selucká</a:t>
            </a:r>
            <a:endParaRPr lang="cs-CZ" dirty="0"/>
          </a:p>
          <a:p>
            <a:r>
              <a:rPr lang="cs-CZ" dirty="0"/>
              <a:t>Základy muzejní konzervace, </a:t>
            </a:r>
          </a:p>
          <a:p>
            <a:r>
              <a:rPr lang="cs-CZ" dirty="0"/>
              <a:t>Ústav archeologie a muzeologie FF 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5539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Tkaniny a pleteniny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8290" y="1273051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Tkanina </a:t>
            </a:r>
            <a:r>
              <a:rPr lang="cs-CZ" sz="2000" dirty="0" smtClean="0"/>
              <a:t>je plošná textilie, zhotovuje se provazováním dvou navzájem kolmých soustav nití na tkalcovských stavech.</a:t>
            </a:r>
          </a:p>
          <a:p>
            <a:pPr lvl="1"/>
            <a:r>
              <a:rPr lang="cs-CZ" sz="1800" dirty="0" smtClean="0"/>
              <a:t>Typ textilních vazeb: atlas, kepr, plátno.</a:t>
            </a:r>
          </a:p>
          <a:p>
            <a:r>
              <a:rPr lang="cs-CZ" sz="2000" b="1" dirty="0" smtClean="0"/>
              <a:t>Pleteniny </a:t>
            </a:r>
            <a:r>
              <a:rPr lang="cs-CZ" sz="2000" dirty="0" smtClean="0"/>
              <a:t>vznikají z jedné nitě nebo z jedné soustavy nití vzájemným provazováním oček. Zhotovují se na pletacích strojích buď jako metrové textilie</a:t>
            </a:r>
            <a:endParaRPr lang="cs-CZ" sz="2000" dirty="0"/>
          </a:p>
        </p:txBody>
      </p:sp>
      <p:pic>
        <p:nvPicPr>
          <p:cNvPr id="8194" name="Picture 2" descr="bez-nazv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" y="3536033"/>
            <a:ext cx="360040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07504" y="5701000"/>
            <a:ext cx="22467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Zdroj: http</a:t>
            </a:r>
            <a:r>
              <a:rPr lang="cs-CZ" dirty="0"/>
              <a:t>://www.krinolina.cz/vazby-tkanin/</a:t>
            </a:r>
          </a:p>
        </p:txBody>
      </p:sp>
      <p:pic>
        <p:nvPicPr>
          <p:cNvPr id="8196" name="Picture 4" descr="platnova-vaz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014" y="3697558"/>
            <a:ext cx="1527402" cy="165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841185" y="5552257"/>
            <a:ext cx="22474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Plátnová.: oboulícní</a:t>
            </a:r>
            <a:r>
              <a:rPr lang="cs-CZ" dirty="0"/>
              <a:t>, to znamená že lícní i rubová strana je stejná.</a:t>
            </a:r>
          </a:p>
        </p:txBody>
      </p:sp>
      <p:sp>
        <p:nvSpPr>
          <p:cNvPr id="6" name="Obdélník 5"/>
          <p:cNvSpPr/>
          <p:nvPr/>
        </p:nvSpPr>
        <p:spPr>
          <a:xfrm>
            <a:off x="4956304" y="4816118"/>
            <a:ext cx="2003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Keprová soustavou </a:t>
            </a:r>
            <a:r>
              <a:rPr lang="cs-CZ" dirty="0"/>
              <a:t>šikmých souběžných řádků (vpravo, vlevo)</a:t>
            </a:r>
          </a:p>
        </p:txBody>
      </p:sp>
      <p:pic>
        <p:nvPicPr>
          <p:cNvPr id="8198" name="Picture 6" descr="mrizka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8960"/>
            <a:ext cx="1584176" cy="169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atlasova-vazb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48" y="3653433"/>
            <a:ext cx="1568144" cy="169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6959948" y="5562501"/>
            <a:ext cx="2004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Atlasová: je </a:t>
            </a:r>
            <a:r>
              <a:rPr lang="cs-CZ" dirty="0"/>
              <a:t>volná, pružná a </a:t>
            </a:r>
            <a:r>
              <a:rPr lang="cs-CZ" dirty="0" smtClean="0"/>
              <a:t>poddajná. Více náchylná na poškození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7993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Poškození textilu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Nevhodné opravy poškození</a:t>
            </a:r>
            <a:endParaRPr lang="cs-CZ" dirty="0"/>
          </a:p>
          <a:p>
            <a:r>
              <a:rPr lang="cs-CZ" dirty="0" smtClean="0"/>
              <a:t>Napadení hmyzem a plísní</a:t>
            </a:r>
            <a:endParaRPr lang="cs-CZ" dirty="0"/>
          </a:p>
          <a:p>
            <a:r>
              <a:rPr lang="cs-CZ" dirty="0" smtClean="0"/>
              <a:t>Nevhodné praní historických textilií v automatických pračkách</a:t>
            </a:r>
          </a:p>
          <a:p>
            <a:r>
              <a:rPr lang="cs-CZ" dirty="0" smtClean="0"/>
              <a:t>Smrštění textilu</a:t>
            </a:r>
            <a:endParaRPr lang="cs-CZ" dirty="0"/>
          </a:p>
          <a:p>
            <a:r>
              <a:rPr lang="cs-CZ" dirty="0" smtClean="0"/>
              <a:t>Skvrny /zabarvení</a:t>
            </a:r>
            <a:endParaRPr lang="cs-CZ" dirty="0"/>
          </a:p>
          <a:p>
            <a:r>
              <a:rPr lang="cs-CZ" dirty="0" smtClean="0"/>
              <a:t>Sklady, zeslabení, trhliny vlivem přeložení, zmačkání apod.</a:t>
            </a:r>
          </a:p>
          <a:p>
            <a:r>
              <a:rPr lang="cs-CZ" dirty="0" smtClean="0"/>
              <a:t>Zeslabení, trhliny vlivem špatného vystavení</a:t>
            </a:r>
          </a:p>
          <a:p>
            <a:r>
              <a:rPr lang="cs-CZ" dirty="0" smtClean="0"/>
              <a:t>Vyblednutí /změna barvy  nebo zkřehnutí /zeslabení vlivem UV záření  a světla</a:t>
            </a:r>
            <a:endParaRPr lang="en-US" dirty="0"/>
          </a:p>
          <a:p>
            <a:r>
              <a:rPr lang="cs-CZ" dirty="0" smtClean="0"/>
              <a:t>Poškození vlivem polutantů a prachu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Poškození textilií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2952328" cy="320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827584" y="50851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Detail čalouněni křesla s barvami</a:t>
            </a:r>
          </a:p>
          <a:p>
            <a:r>
              <a:rPr lang="cs-CZ" dirty="0" smtClean="0"/>
              <a:t>vybledlými dlouhodobým působením</a:t>
            </a:r>
            <a:endParaRPr lang="cs-CZ" dirty="0"/>
          </a:p>
          <a:p>
            <a:r>
              <a:rPr lang="cs-CZ" dirty="0"/>
              <a:t>světla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0"/>
            <a:ext cx="42672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139952" y="42930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Detail vazby tapiserie, </a:t>
            </a:r>
            <a:r>
              <a:rPr lang="cs-CZ" dirty="0" err="1"/>
              <a:t>hedvabna</a:t>
            </a:r>
            <a:r>
              <a:rPr lang="cs-CZ" dirty="0"/>
              <a:t> </a:t>
            </a:r>
            <a:r>
              <a:rPr lang="cs-CZ" dirty="0" err="1"/>
              <a:t>čast</a:t>
            </a:r>
            <a:r>
              <a:rPr lang="cs-CZ" dirty="0"/>
              <a:t> </a:t>
            </a:r>
            <a:r>
              <a:rPr lang="cs-CZ" dirty="0" err="1"/>
              <a:t>utku</a:t>
            </a:r>
            <a:r>
              <a:rPr lang="cs-CZ" dirty="0"/>
              <a:t> poškozena </a:t>
            </a:r>
            <a:r>
              <a:rPr lang="cs-CZ" dirty="0" smtClean="0"/>
              <a:t>vahou </a:t>
            </a:r>
            <a:r>
              <a:rPr lang="pl-PL" dirty="0" smtClean="0"/>
              <a:t>spodni </a:t>
            </a:r>
            <a:r>
              <a:rPr lang="pl-PL" dirty="0"/>
              <a:t>časti tkaniny při dlouhodobem zavěšeni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1865" y="59488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Zdroj: Preventivní </a:t>
            </a:r>
            <a:r>
              <a:rPr lang="cs-CZ" dirty="0"/>
              <a:t>péče o </a:t>
            </a:r>
            <a:r>
              <a:rPr lang="cs-CZ" dirty="0" smtClean="0"/>
              <a:t>předměty kulturní </a:t>
            </a:r>
            <a:r>
              <a:rPr lang="cs-CZ" dirty="0"/>
              <a:t>povahy v </a:t>
            </a:r>
            <a:r>
              <a:rPr lang="cs-CZ" dirty="0" smtClean="0"/>
              <a:t>expozicích, depozitářích </a:t>
            </a:r>
            <a:r>
              <a:rPr lang="cs-CZ" dirty="0"/>
              <a:t>a </a:t>
            </a:r>
            <a:r>
              <a:rPr lang="cs-CZ" dirty="0" smtClean="0"/>
              <a:t>zpřístupněných autentických </a:t>
            </a:r>
            <a:r>
              <a:rPr lang="cs-CZ" dirty="0"/>
              <a:t>interiérech</a:t>
            </a:r>
          </a:p>
        </p:txBody>
      </p:sp>
    </p:spTree>
    <p:extLst>
      <p:ext uri="{BB962C8B-B14F-4D97-AF65-F5344CB8AC3E}">
        <p14:creationId xmlns:p14="http://schemas.microsoft.com/office/powerpoint/2010/main" val="2708590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Průzkum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druh vlákna </a:t>
            </a:r>
            <a:r>
              <a:rPr lang="cs-CZ" dirty="0"/>
              <a:t>– rostlinné, živočišné, kovové</a:t>
            </a:r>
          </a:p>
          <a:p>
            <a:r>
              <a:rPr lang="cs-CZ" dirty="0" smtClean="0"/>
              <a:t>další </a:t>
            </a:r>
            <a:r>
              <a:rPr lang="cs-CZ" dirty="0"/>
              <a:t>materiály – barviva, povrchové úpravy(apretury)</a:t>
            </a:r>
          </a:p>
          <a:p>
            <a:r>
              <a:rPr lang="cs-CZ" dirty="0" smtClean="0"/>
              <a:t>textilie </a:t>
            </a:r>
            <a:r>
              <a:rPr lang="cs-CZ" dirty="0"/>
              <a:t>– druh vazby, kombinace materiálů …</a:t>
            </a:r>
          </a:p>
          <a:p>
            <a:r>
              <a:rPr lang="cs-CZ" dirty="0" err="1" smtClean="0"/>
              <a:t>bionapadení</a:t>
            </a:r>
            <a:r>
              <a:rPr lang="cs-CZ" dirty="0" smtClean="0"/>
              <a:t> </a:t>
            </a:r>
            <a:r>
              <a:rPr lang="cs-CZ" dirty="0"/>
              <a:t>- mikroorganismy/bakterie, řasy, houby/, hmyz, vyšší organismy</a:t>
            </a:r>
          </a:p>
          <a:p>
            <a:r>
              <a:rPr lang="cs-CZ" dirty="0" smtClean="0"/>
              <a:t>ostatní </a:t>
            </a:r>
            <a:r>
              <a:rPr lang="cs-CZ" dirty="0"/>
              <a:t>degradační faktory – chemické vlivy (kyselost /celulóza/ i zásaditost /proteiny/), světelné</a:t>
            </a:r>
          </a:p>
          <a:p>
            <a:r>
              <a:rPr lang="cs-CZ" dirty="0"/>
              <a:t>záření, mechanické poškozování …</a:t>
            </a:r>
          </a:p>
          <a:p>
            <a:r>
              <a:rPr lang="cs-CZ" dirty="0" smtClean="0"/>
              <a:t>stáří </a:t>
            </a:r>
            <a:r>
              <a:rPr lang="cs-CZ" dirty="0"/>
              <a:t>- typ předmětu, technologie výroby</a:t>
            </a:r>
          </a:p>
          <a:p>
            <a:r>
              <a:rPr lang="cs-CZ" dirty="0" smtClean="0"/>
              <a:t>typ </a:t>
            </a:r>
            <a:r>
              <a:rPr lang="cs-CZ" dirty="0"/>
              <a:t>znečištění</a:t>
            </a:r>
          </a:p>
          <a:p>
            <a:r>
              <a:rPr lang="cs-CZ" dirty="0" smtClean="0"/>
              <a:t>původní </a:t>
            </a:r>
            <a:r>
              <a:rPr lang="cs-CZ" dirty="0"/>
              <a:t>mikroklima</a:t>
            </a:r>
          </a:p>
          <a:p>
            <a:r>
              <a:rPr lang="cs-CZ" dirty="0" smtClean="0"/>
              <a:t>dřívější </a:t>
            </a:r>
            <a:r>
              <a:rPr lang="cs-CZ" dirty="0"/>
              <a:t>zásahy (např. velmi škodlivé </a:t>
            </a:r>
            <a:r>
              <a:rPr lang="cs-CZ" dirty="0" err="1"/>
              <a:t>skeletizace</a:t>
            </a:r>
            <a:r>
              <a:rPr lang="cs-CZ" dirty="0"/>
              <a:t> pomocí polymerů)</a:t>
            </a:r>
          </a:p>
        </p:txBody>
      </p:sp>
    </p:spTree>
    <p:extLst>
      <p:ext uri="{BB962C8B-B14F-4D97-AF65-F5344CB8AC3E}">
        <p14:creationId xmlns:p14="http://schemas.microsoft.com/office/powerpoint/2010/main" val="269614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Sanace biologického napadení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4176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Likvidace </a:t>
            </a:r>
            <a:r>
              <a:rPr lang="cs-CZ" b="1" dirty="0" err="1"/>
              <a:t>bionapadení</a:t>
            </a:r>
            <a:r>
              <a:rPr lang="cs-CZ" b="1" dirty="0"/>
              <a:t>: </a:t>
            </a:r>
            <a:endParaRPr lang="cs-CZ" b="1" dirty="0" smtClean="0"/>
          </a:p>
          <a:p>
            <a:r>
              <a:rPr lang="cs-CZ" sz="2800" dirty="0" smtClean="0"/>
              <a:t>Neinvazivně </a:t>
            </a:r>
            <a:r>
              <a:rPr lang="cs-CZ" sz="2800" dirty="0"/>
              <a:t>– </a:t>
            </a:r>
            <a:r>
              <a:rPr lang="cs-CZ" sz="2800" dirty="0" smtClean="0"/>
              <a:t>inertní bezkyslíkaté atmosféry (dusík), </a:t>
            </a:r>
            <a:r>
              <a:rPr lang="cs-CZ" sz="2800" dirty="0" err="1" smtClean="0"/>
              <a:t>vymražováním</a:t>
            </a:r>
            <a:r>
              <a:rPr lang="cs-CZ" sz="2800" dirty="0" smtClean="0"/>
              <a:t> (cca </a:t>
            </a:r>
            <a:r>
              <a:rPr lang="cs-CZ" sz="2800" dirty="0"/>
              <a:t>-</a:t>
            </a:r>
            <a:r>
              <a:rPr lang="cs-CZ" sz="2800" dirty="0" smtClean="0"/>
              <a:t>22°C - koberce); </a:t>
            </a:r>
          </a:p>
          <a:p>
            <a:r>
              <a:rPr lang="cs-CZ" sz="2800" dirty="0" smtClean="0"/>
              <a:t>Invazivně </a:t>
            </a:r>
            <a:r>
              <a:rPr lang="cs-CZ" sz="2800" dirty="0"/>
              <a:t>– roztoky biocidů na bázi</a:t>
            </a:r>
          </a:p>
          <a:p>
            <a:pPr lvl="1"/>
            <a:r>
              <a:rPr lang="cs-CZ" sz="2400" dirty="0" err="1"/>
              <a:t>pyrethroidů</a:t>
            </a:r>
            <a:r>
              <a:rPr lang="cs-CZ" sz="2400" dirty="0"/>
              <a:t> (</a:t>
            </a:r>
            <a:r>
              <a:rPr lang="cs-CZ" sz="2400" dirty="0" err="1"/>
              <a:t>Lignofix</a:t>
            </a:r>
            <a:r>
              <a:rPr lang="cs-CZ" sz="2400" dirty="0"/>
              <a:t>, </a:t>
            </a:r>
            <a:r>
              <a:rPr lang="cs-CZ" sz="2400" dirty="0" err="1"/>
              <a:t>Biolit</a:t>
            </a:r>
            <a:r>
              <a:rPr lang="cs-CZ" sz="2400" dirty="0"/>
              <a:t>) nebo kvarterních amonných solí (Septonex, Ajatin, </a:t>
            </a:r>
            <a:r>
              <a:rPr lang="cs-CZ" sz="2400" dirty="0" err="1"/>
              <a:t>Preventol</a:t>
            </a:r>
            <a:r>
              <a:rPr lang="cs-CZ" sz="2400" dirty="0"/>
              <a:t> R,</a:t>
            </a:r>
          </a:p>
          <a:p>
            <a:pPr lvl="1"/>
            <a:r>
              <a:rPr lang="cs-CZ" sz="2400" dirty="0" err="1"/>
              <a:t>Orthosan</a:t>
            </a:r>
            <a:r>
              <a:rPr lang="cs-CZ" sz="2400" dirty="0"/>
              <a:t> MB). Příp. Také dýmovnice např. </a:t>
            </a:r>
            <a:r>
              <a:rPr lang="cs-CZ" sz="2400" dirty="0" err="1"/>
              <a:t>Coopex</a:t>
            </a:r>
            <a:r>
              <a:rPr lang="cs-CZ" sz="2400" dirty="0"/>
              <a:t>, Empire 20.</a:t>
            </a: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195735" y="4653136"/>
            <a:ext cx="2352675" cy="2032893"/>
            <a:chOff x="476" y="2614"/>
            <a:chExt cx="1587" cy="1462"/>
          </a:xfrm>
        </p:grpSpPr>
        <p:pic>
          <p:nvPicPr>
            <p:cNvPr id="5" name="Picture 5" descr="kozojed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614"/>
              <a:ext cx="1587" cy="1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793" y="3884"/>
              <a:ext cx="8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400"/>
                <a:t>kožojed obecný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5076056" y="4723280"/>
            <a:ext cx="2448396" cy="1816373"/>
            <a:chOff x="3016" y="2614"/>
            <a:chExt cx="1814" cy="1507"/>
          </a:xfrm>
        </p:grpSpPr>
        <p:pic>
          <p:nvPicPr>
            <p:cNvPr id="8" name="Picture 9" descr="501-mo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2614"/>
              <a:ext cx="1814" cy="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3696" y="3929"/>
              <a:ext cx="56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1400"/>
                <a:t>mol šatní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5093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Konzervace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7000" b="1" dirty="0"/>
              <a:t>ČIŠTĚNÍ:</a:t>
            </a:r>
          </a:p>
          <a:p>
            <a:r>
              <a:rPr lang="cs-CZ" sz="8000" dirty="0" smtClean="0"/>
              <a:t>mechanicky </a:t>
            </a:r>
            <a:r>
              <a:rPr lang="cs-CZ" sz="8000" dirty="0"/>
              <a:t>– štětce, </a:t>
            </a:r>
            <a:r>
              <a:rPr lang="cs-CZ" sz="8000" dirty="0" smtClean="0"/>
              <a:t>vysavače (s vodním filtrem), …</a:t>
            </a:r>
            <a:endParaRPr lang="cs-CZ" sz="8000" dirty="0"/>
          </a:p>
          <a:p>
            <a:r>
              <a:rPr lang="cs-CZ" sz="8000" dirty="0" smtClean="0"/>
              <a:t>organická </a:t>
            </a:r>
            <a:r>
              <a:rPr lang="cs-CZ" sz="8000" dirty="0"/>
              <a:t>rozpouštědla – </a:t>
            </a:r>
            <a:r>
              <a:rPr lang="cs-CZ" sz="8000" dirty="0" err="1" smtClean="0"/>
              <a:t>ethanol</a:t>
            </a:r>
            <a:r>
              <a:rPr lang="cs-CZ" sz="8000" dirty="0" smtClean="0"/>
              <a:t>, </a:t>
            </a:r>
            <a:r>
              <a:rPr lang="cs-CZ" sz="8000" dirty="0" err="1" smtClean="0"/>
              <a:t>isopropanol</a:t>
            </a:r>
            <a:r>
              <a:rPr lang="cs-CZ" sz="8000" dirty="0" smtClean="0"/>
              <a:t>, </a:t>
            </a:r>
            <a:r>
              <a:rPr lang="cs-CZ" sz="8000" dirty="0" err="1" smtClean="0"/>
              <a:t>white</a:t>
            </a:r>
            <a:r>
              <a:rPr lang="cs-CZ" sz="8000" dirty="0" smtClean="0"/>
              <a:t> </a:t>
            </a:r>
            <a:r>
              <a:rPr lang="cs-CZ" sz="8000" dirty="0" err="1" smtClean="0"/>
              <a:t>spirit</a:t>
            </a:r>
            <a:r>
              <a:rPr lang="cs-CZ" sz="8000" dirty="0" smtClean="0"/>
              <a:t>, denaturovaný líh</a:t>
            </a:r>
          </a:p>
          <a:p>
            <a:pPr lvl="1"/>
            <a:r>
              <a:rPr lang="cs-CZ" sz="5600" dirty="0" smtClean="0"/>
              <a:t>Šetrné, vlákna nebobtnají, neuvolňují se nestabilní barviva, pracovat ve větraném prostoru!</a:t>
            </a:r>
          </a:p>
          <a:p>
            <a:r>
              <a:rPr lang="cs-CZ" sz="9600" dirty="0" smtClean="0"/>
              <a:t>vodné </a:t>
            </a:r>
            <a:r>
              <a:rPr lang="cs-CZ" sz="9600" dirty="0"/>
              <a:t>roztoky </a:t>
            </a:r>
            <a:r>
              <a:rPr lang="cs-CZ" sz="9600" dirty="0" smtClean="0"/>
              <a:t>(</a:t>
            </a:r>
            <a:r>
              <a:rPr lang="cs-CZ" sz="9600" dirty="0" err="1" smtClean="0"/>
              <a:t>deionizovaná</a:t>
            </a:r>
            <a:r>
              <a:rPr lang="cs-CZ" sz="9600" dirty="0" smtClean="0"/>
              <a:t> nebo destilovaná voda)</a:t>
            </a:r>
          </a:p>
          <a:p>
            <a:pPr lvl="1"/>
            <a:r>
              <a:rPr lang="cs-CZ" sz="6400" dirty="0" smtClean="0"/>
              <a:t>nutná </a:t>
            </a:r>
            <a:r>
              <a:rPr lang="cs-CZ" sz="6400" dirty="0"/>
              <a:t>kontrola na stálost </a:t>
            </a:r>
            <a:r>
              <a:rPr lang="cs-CZ" sz="6400" dirty="0" smtClean="0"/>
              <a:t>barviv, prát na plocho,  v nízké vaně s detergentem (většinou neionogenní: </a:t>
            </a:r>
            <a:r>
              <a:rPr lang="cs-CZ" sz="6400" dirty="0" err="1" smtClean="0"/>
              <a:t>Syntapon</a:t>
            </a:r>
            <a:r>
              <a:rPr lang="cs-CZ" sz="6400" dirty="0" smtClean="0"/>
              <a:t>) – tupovat měkkou houbou</a:t>
            </a:r>
          </a:p>
          <a:p>
            <a:r>
              <a:rPr lang="cs-CZ" sz="9600" dirty="0" smtClean="0"/>
              <a:t>Odsávací (podtlakové stoly), chirurgické odsávačky</a:t>
            </a:r>
          </a:p>
          <a:p>
            <a:pPr lvl="1"/>
            <a:endParaRPr lang="cs-CZ" sz="6400" dirty="0" smtClean="0"/>
          </a:p>
          <a:p>
            <a:r>
              <a:rPr lang="cs-CZ" sz="9600" dirty="0" smtClean="0"/>
              <a:t>Bělení skvrn (velmi omezeně) </a:t>
            </a:r>
            <a:endParaRPr lang="cs-CZ" sz="9600" dirty="0"/>
          </a:p>
          <a:p>
            <a:pPr marL="0" indent="0">
              <a:buNone/>
            </a:pPr>
            <a:endParaRPr lang="cs-CZ" sz="3300" dirty="0">
              <a:hlinkClick r:id="rId3"/>
            </a:endParaRPr>
          </a:p>
          <a:p>
            <a:pPr marL="0" indent="0">
              <a:buNone/>
            </a:pPr>
            <a:endParaRPr lang="cs-CZ" dirty="0" smtClean="0">
              <a:hlinkClick r:id="rId3"/>
            </a:endParaRPr>
          </a:p>
          <a:p>
            <a:pPr marL="0" indent="0">
              <a:buNone/>
            </a:pPr>
            <a:endParaRPr lang="cs-CZ" dirty="0">
              <a:hlinkClick r:id="rId3"/>
            </a:endParaRPr>
          </a:p>
          <a:p>
            <a:pPr marL="0" indent="0">
              <a:buNone/>
            </a:pPr>
            <a:endParaRPr lang="cs-CZ" dirty="0" smtClean="0">
              <a:hlinkClick r:id="rId3"/>
            </a:endParaRPr>
          </a:p>
          <a:p>
            <a:pPr marL="0" indent="0">
              <a:buNone/>
            </a:pPr>
            <a:r>
              <a:rPr lang="cs-CZ" sz="8000" dirty="0" smtClean="0">
                <a:hlinkClick r:id="rId3"/>
              </a:rPr>
              <a:t>https</a:t>
            </a:r>
            <a:r>
              <a:rPr lang="cs-CZ" sz="8000" dirty="0">
                <a:hlinkClick r:id="rId3"/>
              </a:rPr>
              <a:t>://</a:t>
            </a:r>
            <a:r>
              <a:rPr lang="cs-CZ" sz="8000" dirty="0" smtClean="0">
                <a:hlinkClick r:id="rId3"/>
              </a:rPr>
              <a:t>www.youtube.com/watch?v=1jhVFySr4MM</a:t>
            </a:r>
            <a:endParaRPr lang="cs-CZ" sz="8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3632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Konzervace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 smtClean="0"/>
              <a:t>Skeletizace</a:t>
            </a:r>
            <a:r>
              <a:rPr lang="cs-CZ" dirty="0" smtClean="0"/>
              <a:t> (mechanické </a:t>
            </a:r>
            <a:r>
              <a:rPr lang="cs-CZ" dirty="0"/>
              <a:t>zajištění </a:t>
            </a:r>
            <a:r>
              <a:rPr lang="cs-CZ" dirty="0" smtClean="0"/>
              <a:t>materiálu, jeho soudržnosti)</a:t>
            </a:r>
            <a:endParaRPr lang="cs-CZ" dirty="0"/>
          </a:p>
          <a:p>
            <a:pPr lvl="1"/>
            <a:r>
              <a:rPr lang="cs-CZ" dirty="0" smtClean="0"/>
              <a:t>našívání </a:t>
            </a:r>
            <a:r>
              <a:rPr lang="cs-CZ" dirty="0"/>
              <a:t>na </a:t>
            </a:r>
            <a:r>
              <a:rPr lang="cs-CZ" dirty="0" smtClean="0"/>
              <a:t>skelet (tradiční způsob, pracný ale reverzibilní)</a:t>
            </a:r>
            <a:endParaRPr lang="cs-CZ" dirty="0"/>
          </a:p>
          <a:p>
            <a:pPr lvl="1"/>
            <a:r>
              <a:rPr lang="cs-CZ" dirty="0" smtClean="0"/>
              <a:t>lepení </a:t>
            </a:r>
            <a:r>
              <a:rPr lang="cs-CZ" dirty="0"/>
              <a:t>na </a:t>
            </a:r>
            <a:r>
              <a:rPr lang="cs-CZ" dirty="0" smtClean="0"/>
              <a:t>skelet (rychlejší způsob, účinný dle volby lepidla, méně reverzibilní)</a:t>
            </a:r>
            <a:endParaRPr lang="cs-CZ" dirty="0"/>
          </a:p>
          <a:p>
            <a:pPr lvl="1"/>
            <a:r>
              <a:rPr lang="cs-CZ" dirty="0" smtClean="0"/>
              <a:t>kombinace </a:t>
            </a:r>
            <a:r>
              <a:rPr lang="cs-CZ" dirty="0"/>
              <a:t>lepení a šití</a:t>
            </a:r>
          </a:p>
          <a:p>
            <a:pPr lvl="1"/>
            <a:r>
              <a:rPr lang="cs-CZ" dirty="0" smtClean="0"/>
              <a:t>apretace vláken (silikonové apretury – ochranné obaly vláken – nereverzibilní, pro muzejní potřeby nevhodné)</a:t>
            </a:r>
          </a:p>
          <a:p>
            <a:r>
              <a:rPr lang="cs-CZ" dirty="0" smtClean="0"/>
              <a:t>používá </a:t>
            </a:r>
            <a:r>
              <a:rPr lang="cs-CZ" dirty="0"/>
              <a:t>skelet v barvě základní </a:t>
            </a:r>
            <a:r>
              <a:rPr lang="cs-CZ" dirty="0" smtClean="0"/>
              <a:t>tkaniny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 smtClean="0"/>
              <a:t>krajky </a:t>
            </a:r>
            <a:r>
              <a:rPr lang="cs-CZ" dirty="0"/>
              <a:t>se neskeletují (doplňují se krajkářským způsobem</a:t>
            </a:r>
            <a:r>
              <a:rPr lang="cs-CZ" dirty="0" smtClean="0"/>
              <a:t>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u těžkých tkanin (koberce, bytové textilie) se </a:t>
            </a:r>
            <a:r>
              <a:rPr lang="cs-CZ" dirty="0" err="1"/>
              <a:t>neskeletizuje</a:t>
            </a:r>
            <a:r>
              <a:rPr lang="cs-CZ" dirty="0"/>
              <a:t> (nemá to tu nosnost), ale </a:t>
            </a:r>
            <a:r>
              <a:rPr lang="cs-CZ" dirty="0" smtClean="0"/>
              <a:t>doplňuje se</a:t>
            </a:r>
            <a:endParaRPr lang="cs-CZ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1773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zásahy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porušená </a:t>
            </a:r>
            <a:r>
              <a:rPr lang="cs-CZ" dirty="0"/>
              <a:t>osnova - navazují se nové osnovní nitě</a:t>
            </a:r>
          </a:p>
          <a:p>
            <a:r>
              <a:rPr lang="cs-CZ" dirty="0" smtClean="0"/>
              <a:t>porušený </a:t>
            </a:r>
            <a:r>
              <a:rPr lang="cs-CZ" dirty="0"/>
              <a:t>(odřený) útek – propichuje se útek</a:t>
            </a:r>
          </a:p>
          <a:p>
            <a:r>
              <a:rPr lang="cs-CZ" dirty="0" smtClean="0"/>
              <a:t>rozpadlý </a:t>
            </a:r>
            <a:r>
              <a:rPr lang="cs-CZ" dirty="0"/>
              <a:t>útek – doplňuje se dotkáváním</a:t>
            </a:r>
          </a:p>
          <a:p>
            <a:pPr lvl="1"/>
            <a:r>
              <a:rPr lang="cs-CZ" dirty="0" smtClean="0"/>
              <a:t>dotkávaný </a:t>
            </a:r>
            <a:r>
              <a:rPr lang="cs-CZ" dirty="0"/>
              <a:t>materiál se dobarvuje (barevně sjednocuje)</a:t>
            </a:r>
          </a:p>
          <a:p>
            <a:pPr lvl="1"/>
            <a:r>
              <a:rPr lang="cs-CZ" dirty="0" smtClean="0"/>
              <a:t>restaurátorský </a:t>
            </a:r>
            <a:r>
              <a:rPr lang="cs-CZ" dirty="0"/>
              <a:t>zásah </a:t>
            </a:r>
            <a:r>
              <a:rPr lang="cs-CZ" dirty="0" smtClean="0"/>
              <a:t>slouží </a:t>
            </a:r>
            <a:r>
              <a:rPr lang="cs-CZ" dirty="0"/>
              <a:t>zejména ke </a:t>
            </a:r>
            <a:r>
              <a:rPr lang="cs-CZ" dirty="0" smtClean="0"/>
              <a:t>zpevnění</a:t>
            </a:r>
          </a:p>
          <a:p>
            <a:pPr lvl="1"/>
            <a:r>
              <a:rPr lang="cs-CZ" altLang="cs-CZ" dirty="0" err="1" smtClean="0">
                <a:solidFill>
                  <a:schemeClr val="accent2"/>
                </a:solidFill>
              </a:rPr>
              <a:t>skeletizace</a:t>
            </a:r>
            <a:r>
              <a:rPr lang="cs-CZ" altLang="cs-CZ" dirty="0" smtClean="0">
                <a:solidFill>
                  <a:schemeClr val="accent2"/>
                </a:solidFill>
              </a:rPr>
              <a:t> </a:t>
            </a:r>
            <a:r>
              <a:rPr lang="cs-CZ" altLang="cs-CZ" dirty="0">
                <a:solidFill>
                  <a:schemeClr val="accent2"/>
                </a:solidFill>
              </a:rPr>
              <a:t>mechanická (přišívání pomocí jehly a niti)</a:t>
            </a:r>
            <a:r>
              <a:rPr lang="cs-CZ" altLang="cs-CZ" dirty="0"/>
              <a:t> nebo </a:t>
            </a:r>
            <a:r>
              <a:rPr lang="cs-CZ" altLang="cs-CZ" dirty="0">
                <a:solidFill>
                  <a:schemeClr val="accent2"/>
                </a:solidFill>
              </a:rPr>
              <a:t>lepení</a:t>
            </a:r>
            <a:r>
              <a:rPr lang="cs-CZ" altLang="cs-CZ" dirty="0"/>
              <a:t> za použití </a:t>
            </a:r>
            <a:r>
              <a:rPr lang="cs-CZ" altLang="cs-CZ" dirty="0" err="1"/>
              <a:t>vysokoelastických</a:t>
            </a:r>
            <a:r>
              <a:rPr lang="cs-CZ" altLang="cs-CZ" dirty="0"/>
              <a:t> ve vodě rozpustných lepidel (kdysi používané moučné lepidlo, plastifikovaný </a:t>
            </a:r>
            <a:r>
              <a:rPr lang="cs-CZ" altLang="cs-CZ" dirty="0" err="1"/>
              <a:t>polyvinylpyrrolidon</a:t>
            </a:r>
            <a:r>
              <a:rPr lang="cs-CZ" altLang="cs-CZ" dirty="0"/>
              <a:t>, </a:t>
            </a:r>
            <a:r>
              <a:rPr lang="cs-CZ" altLang="cs-CZ" dirty="0" err="1"/>
              <a:t>PVAlk</a:t>
            </a:r>
            <a:r>
              <a:rPr lang="cs-CZ" altLang="cs-CZ" dirty="0"/>
              <a:t>, PVAD) i lepidel rozpustných v organických rozpouštědlech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5992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Ukládání textilií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cs-CZ" dirty="0" smtClean="0"/>
              <a:t>Před uložením do depozitáře prohlédněte předmět, zda je napaden biologickými škůdci. V případě, že ano, izolujte předmět zabalením do PE obalu a oddělte od ostatní sbírky.</a:t>
            </a:r>
          </a:p>
          <a:p>
            <a:pPr lvl="0"/>
            <a:r>
              <a:rPr lang="cs-CZ" dirty="0" smtClean="0"/>
              <a:t>Odstraňte papírové obaly (mimo nekyselých papírů – acid free </a:t>
            </a:r>
            <a:r>
              <a:rPr lang="cs-CZ" dirty="0" err="1" smtClean="0"/>
              <a:t>tissue</a:t>
            </a:r>
            <a:r>
              <a:rPr lang="cs-CZ" dirty="0" smtClean="0"/>
              <a:t>), i původní obaly, které mohou zabarvit předmět (označte je a uložte je zvlášť).</a:t>
            </a:r>
          </a:p>
          <a:p>
            <a:pPr lvl="0"/>
            <a:r>
              <a:rPr lang="cs-CZ" dirty="0" smtClean="0"/>
              <a:t> Odstraňte kovové sponky, kolík; původní zkorodované kovové součásti obalte nekyselým papírem nebo bavlnou.</a:t>
            </a:r>
          </a:p>
          <a:p>
            <a:pPr lvl="0"/>
            <a:r>
              <a:rPr lang="cs-CZ" dirty="0" smtClean="0"/>
              <a:t>Textil musí být ukládán čistý – odstraňte povrchovou nečistou (prach) jemným kartáčováním (dle stavu předmětu) nebo odsátím (ústí vysavače je nutné chránit tkaninou).</a:t>
            </a:r>
          </a:p>
          <a:p>
            <a:pPr lvl="0"/>
            <a:r>
              <a:rPr lang="cs-CZ" dirty="0" smtClean="0"/>
              <a:t> Obalte nebo proložte nekyselým – hedvábným papírem; příp. materiálem typu </a:t>
            </a:r>
            <a:r>
              <a:rPr lang="cs-CZ" dirty="0" err="1" smtClean="0"/>
              <a:t>Tyvek</a:t>
            </a:r>
            <a:r>
              <a:rPr lang="cs-CZ" dirty="0" smtClean="0"/>
              <a:t> (vnitřní strana prodyšná – </a:t>
            </a:r>
            <a:r>
              <a:rPr lang="cs-CZ" dirty="0" err="1" smtClean="0"/>
              <a:t>paro</a:t>
            </a:r>
            <a:r>
              <a:rPr lang="cs-CZ" dirty="0" smtClean="0"/>
              <a:t>-propustná, vnější strana voděodolná). Způsoby ukládání - ve vodorovné poloze, zarámovaný textil mezi skly, na figurínách nebo tvarovaných ramínkách, ve srolované poloze (viz obrázky níže).</a:t>
            </a:r>
          </a:p>
          <a:p>
            <a:pPr lvl="0"/>
            <a:r>
              <a:rPr lang="cs-CZ" dirty="0" smtClean="0"/>
              <a:t>Doporučené mikroklimatické podmínky: RH 50 ± 5 %, 16 - 20 °C, </a:t>
            </a:r>
            <a:br>
              <a:rPr lang="cs-CZ" dirty="0" smtClean="0"/>
            </a:br>
            <a:r>
              <a:rPr lang="cs-CZ" dirty="0" smtClean="0"/>
              <a:t>zamezit působení světla (50 lux, UV pod 50 µW/</a:t>
            </a:r>
            <a:r>
              <a:rPr lang="cs-CZ" dirty="0" err="1" smtClean="0"/>
              <a:t>lum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730061" y="5805264"/>
            <a:ext cx="5272469" cy="4139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cs-CZ" altLang="cs-CZ" sz="2000" i="1" dirty="0" smtClean="0"/>
              <a:t>Citlivost vůči světlu: hedvábí </a:t>
            </a:r>
            <a:r>
              <a:rPr lang="cs-CZ" altLang="cs-CZ" sz="2000" i="1" dirty="0"/>
              <a:t>&gt; bavlna &gt; len &gt; vlna</a:t>
            </a:r>
            <a:endParaRPr lang="cs-CZ" alt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3487629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505" y="116632"/>
            <a:ext cx="8229600" cy="1143000"/>
          </a:xfrm>
        </p:spPr>
        <p:txBody>
          <a:bodyPr/>
          <a:lstStyle/>
          <a:p>
            <a:r>
              <a:rPr lang="cs-CZ" dirty="0" smtClean="0"/>
              <a:t>Ukládání textilií</a:t>
            </a:r>
            <a:endParaRPr lang="cs-CZ" dirty="0"/>
          </a:p>
        </p:txBody>
      </p:sp>
      <p:pic>
        <p:nvPicPr>
          <p:cNvPr id="5137" name="Picture 17" descr="Padded hanger. Description follow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91877"/>
            <a:ext cx="2872685" cy="243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251520" y="3790710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/>
              <a:t>Polstrovaný věšák: a – PE nebo bavlněná výplň, b- bavlněný obal, c – strojový šev</a:t>
            </a:r>
            <a:endParaRPr lang="cs-CZ" dirty="0"/>
          </a:p>
        </p:txBody>
      </p:sp>
      <p:pic>
        <p:nvPicPr>
          <p:cNvPr id="5138" name="Picture 18" descr="Padded hanger with quilted slipcover. Description follow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819" y="1091877"/>
            <a:ext cx="2574925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délník 16"/>
          <p:cNvSpPr/>
          <p:nvPr/>
        </p:nvSpPr>
        <p:spPr>
          <a:xfrm>
            <a:off x="5473117" y="2455540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/>
              <a:t>Polstrovaný věšák s prošívaným obalem </a:t>
            </a:r>
            <a:endParaRPr lang="cs-CZ" dirty="0"/>
          </a:p>
        </p:txBody>
      </p:sp>
      <p:pic>
        <p:nvPicPr>
          <p:cNvPr id="5139" name="Picture 19" descr="Padded hanger with pipe insulation. Description follow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7192"/>
            <a:ext cx="197485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bdélník 17"/>
          <p:cNvSpPr/>
          <p:nvPr/>
        </p:nvSpPr>
        <p:spPr>
          <a:xfrm>
            <a:off x="2515921" y="6165304"/>
            <a:ext cx="18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Věšák s PE izolací </a:t>
            </a:r>
            <a:endParaRPr lang="cs-CZ" dirty="0"/>
          </a:p>
        </p:txBody>
      </p:sp>
      <p:pic>
        <p:nvPicPr>
          <p:cNvPr id="5140" name="Picture 20" descr="Brackets suspended with chains anchored at floor and ceiling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520" y="3535530"/>
            <a:ext cx="257492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délník 18"/>
          <p:cNvSpPr/>
          <p:nvPr/>
        </p:nvSpPr>
        <p:spPr>
          <a:xfrm>
            <a:off x="4043581" y="3854312"/>
            <a:ext cx="1788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/>
              <a:t>Ukládání srolovaných textilií - lícovou stranou dovnitř, podloženo hedvábným papírem.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115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192" y="53752"/>
            <a:ext cx="8229600" cy="1143000"/>
          </a:xfrm>
        </p:spPr>
        <p:txBody>
          <a:bodyPr/>
          <a:lstStyle/>
          <a:p>
            <a:r>
              <a:rPr lang="cs-CZ" dirty="0" smtClean="0"/>
              <a:t>Textil v muzejních sbírkách</a:t>
            </a:r>
            <a:endParaRPr lang="cs-CZ" dirty="0"/>
          </a:p>
        </p:txBody>
      </p:sp>
      <p:pic>
        <p:nvPicPr>
          <p:cNvPr id="10242" name="Picture 2" descr="neurčený autor - sluneční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13908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6710" y="408126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Textilní doplněk, po 1900, </a:t>
            </a:r>
            <a:r>
              <a:rPr lang="cs-CZ" dirty="0" err="1" smtClean="0"/>
              <a:t>esbírky</a:t>
            </a:r>
            <a:r>
              <a:rPr lang="cs-CZ" dirty="0" smtClean="0"/>
              <a:t> MG</a:t>
            </a:r>
            <a:endParaRPr lang="cs-CZ" dirty="0"/>
          </a:p>
        </p:txBody>
      </p:sp>
      <p:pic>
        <p:nvPicPr>
          <p:cNvPr id="10244" name="Picture 4" descr="neurčený autor - obraz textilní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96752"/>
            <a:ext cx="2686168" cy="30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987824" y="4248731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Gobelín,malba</a:t>
            </a:r>
            <a:r>
              <a:rPr lang="cs-CZ" dirty="0" smtClean="0"/>
              <a:t> na textilu, konec 18. tol, </a:t>
            </a:r>
            <a:r>
              <a:rPr lang="cs-CZ" dirty="0" err="1" smtClean="0"/>
              <a:t>e.sbírky</a:t>
            </a:r>
            <a:r>
              <a:rPr lang="cs-CZ" dirty="0" smtClean="0"/>
              <a:t> MG</a:t>
            </a:r>
            <a:endParaRPr lang="cs-CZ" dirty="0"/>
          </a:p>
        </p:txBody>
      </p:sp>
      <p:pic>
        <p:nvPicPr>
          <p:cNvPr id="10246" name="Picture 6" descr="neurčený autor - spodničk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8406"/>
            <a:ext cx="2081052" cy="312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neurčený autor - vějí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10" y="4939427"/>
            <a:ext cx="2471494" cy="165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778534" y="492500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Vějíř, 1896, MG</a:t>
            </a:r>
            <a:endParaRPr lang="cs-CZ" dirty="0"/>
          </a:p>
        </p:txBody>
      </p:sp>
      <p:pic>
        <p:nvPicPr>
          <p:cNvPr id="12" name="Obrázek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844" y="4491092"/>
            <a:ext cx="3114675" cy="224853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563888" y="602128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Textilní vzorníky , TMB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0711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Uložení součástí oděvů</a:t>
            </a:r>
            <a:endParaRPr lang="cs-CZ" dirty="0"/>
          </a:p>
        </p:txBody>
      </p:sp>
      <p:pic>
        <p:nvPicPr>
          <p:cNvPr id="1026" name="Picture 2" descr="Support for a sho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501922" cy="198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pport for a hat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21717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upport for a parasol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46956"/>
            <a:ext cx="2016224" cy="234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52346" y="49411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 err="1" smtClean="0"/>
              <a:t>Storage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Costume</a:t>
            </a:r>
            <a:r>
              <a:rPr lang="cs-CZ" b="1" dirty="0" smtClean="0"/>
              <a:t> </a:t>
            </a:r>
            <a:r>
              <a:rPr lang="cs-CZ" b="1" dirty="0" err="1" smtClean="0"/>
              <a:t>Accessories</a:t>
            </a:r>
            <a:r>
              <a:rPr lang="cs-CZ" b="1" dirty="0" smtClean="0"/>
              <a:t> – </a:t>
            </a:r>
            <a:r>
              <a:rPr lang="cs-CZ" b="1" dirty="0" err="1" smtClean="0"/>
              <a:t>Canadian</a:t>
            </a:r>
            <a:r>
              <a:rPr lang="cs-CZ" b="1" dirty="0" smtClean="0"/>
              <a:t> </a:t>
            </a:r>
            <a:r>
              <a:rPr lang="cs-CZ" b="1" dirty="0" err="1" smtClean="0"/>
              <a:t>Conservation</a:t>
            </a:r>
            <a:r>
              <a:rPr lang="cs-CZ" b="1" dirty="0" smtClean="0"/>
              <a:t> Institute (CCI) Notes 13/12</a:t>
            </a:r>
            <a:endParaRPr lang="cs-CZ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222589"/>
            <a:ext cx="154746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054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Ukládání textilií – KHM </a:t>
            </a:r>
            <a:r>
              <a:rPr lang="cs-CZ" dirty="0" err="1" smtClean="0"/>
              <a:t>Himberg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31505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154" y="1340768"/>
            <a:ext cx="3823350" cy="451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426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Ukládání textilií</a:t>
            </a:r>
            <a:endParaRPr lang="cs-CZ" dirty="0"/>
          </a:p>
        </p:txBody>
      </p:sp>
      <p:pic>
        <p:nvPicPr>
          <p:cNvPr id="4" name="Zástupný symbol pro obsah 7" descr="Praha 2 upr..t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512" y="1268760"/>
            <a:ext cx="4840287" cy="3214687"/>
          </a:xfrm>
        </p:spPr>
      </p:pic>
      <p:sp>
        <p:nvSpPr>
          <p:cNvPr id="5" name="Obdélník 4"/>
          <p:cNvSpPr/>
          <p:nvPr/>
        </p:nvSpPr>
        <p:spPr>
          <a:xfrm>
            <a:off x="539552" y="5013176"/>
            <a:ext cx="2412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Depozitář </a:t>
            </a:r>
            <a:r>
              <a:rPr lang="cs-CZ" dirty="0" err="1"/>
              <a:t>M.hl.m.Prahy</a:t>
            </a:r>
            <a:endParaRPr lang="cs-CZ" dirty="0"/>
          </a:p>
        </p:txBody>
      </p:sp>
      <p:pic>
        <p:nvPicPr>
          <p:cNvPr id="6" name="Obrázek 5" descr="P3290002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064" y="2564904"/>
            <a:ext cx="3910162" cy="292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148064" y="573325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Ochrana pře světlem a prachem, NPÚ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2875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Značení textilií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65" y="1628800"/>
            <a:ext cx="399644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336208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https://mck.technicalmuseum.cz/wp-content/uploads/2017/12/Polymery.pdf</a:t>
            </a:r>
          </a:p>
        </p:txBody>
      </p:sp>
      <p:sp>
        <p:nvSpPr>
          <p:cNvPr id="4" name="Obdélník 3"/>
          <p:cNvSpPr/>
          <p:nvPr/>
        </p:nvSpPr>
        <p:spPr>
          <a:xfrm>
            <a:off x="323528" y="124888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Napište permanentním popisovačem na textil číslo na štítek.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Štítek s napsaným číslem je NUTNÉ zažehlit na vysokou teplotu bavlna/len!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Pokud jsou štítky zhotoveny z neběleného plátna, je vhodné obstřihnout okraje entlovacími nůžkami </a:t>
            </a:r>
            <a:br>
              <a:rPr lang="cs-CZ" dirty="0"/>
            </a:br>
            <a:r>
              <a:rPr lang="cs-CZ" dirty="0"/>
              <a:t>a zamezit tak jejich třepení.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Vyberte vhodné místo pro umístění štítku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/>
              <a:t>u oděvů z rubové strany co nejblíže švům). Dále se doporučuje u oděvů umístění štítků na stejné místo - průkrčník, vnitřní strana rukávů, boční švy.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Drobným stehem přišijte štítek k </a:t>
            </a:r>
            <a:r>
              <a:rPr lang="cs-CZ" dirty="0" smtClean="0"/>
              <a:t>textilii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1594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k opakování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Popište základní druhy:</a:t>
            </a:r>
          </a:p>
          <a:p>
            <a:pPr lvl="1"/>
            <a:r>
              <a:rPr lang="cs-CZ" dirty="0" smtClean="0"/>
              <a:t>rostlinných vláken</a:t>
            </a:r>
          </a:p>
          <a:p>
            <a:pPr lvl="1"/>
            <a:r>
              <a:rPr lang="cs-CZ" dirty="0" smtClean="0"/>
              <a:t>živočišných vláken</a:t>
            </a:r>
          </a:p>
          <a:p>
            <a:pPr lvl="1"/>
            <a:r>
              <a:rPr lang="cs-CZ" dirty="0" smtClean="0"/>
              <a:t>syntetických vláken</a:t>
            </a:r>
          </a:p>
          <a:p>
            <a:r>
              <a:rPr lang="cs-CZ" dirty="0" smtClean="0"/>
              <a:t>Jaké druhy textilních vazeb znáte?</a:t>
            </a:r>
          </a:p>
          <a:p>
            <a:r>
              <a:rPr lang="cs-CZ" dirty="0" smtClean="0"/>
              <a:t>Jaké jsou metody ošetření biologického napadení  textilu?</a:t>
            </a:r>
          </a:p>
          <a:p>
            <a:r>
              <a:rPr lang="cs-CZ" dirty="0" smtClean="0"/>
              <a:t>Popište zásady mechanického a mokrého čištění textilu.</a:t>
            </a:r>
          </a:p>
          <a:p>
            <a:r>
              <a:rPr lang="cs-CZ" dirty="0" smtClean="0"/>
              <a:t>Co je to </a:t>
            </a:r>
            <a:r>
              <a:rPr lang="cs-CZ" dirty="0" err="1" smtClean="0"/>
              <a:t>skeletizace</a:t>
            </a:r>
            <a:r>
              <a:rPr lang="cs-CZ" dirty="0" smtClean="0"/>
              <a:t> textilu?</a:t>
            </a:r>
          </a:p>
          <a:p>
            <a:r>
              <a:rPr lang="cs-CZ" dirty="0" smtClean="0"/>
              <a:t>Jaké jsou vhodné podmínky uchovávání a vystavení textilií?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6582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/>
              <a:t>Textiles</a:t>
            </a:r>
            <a:r>
              <a:rPr lang="cs-CZ" sz="1800" dirty="0"/>
              <a:t> and </a:t>
            </a:r>
            <a:r>
              <a:rPr lang="cs-CZ" sz="1800" dirty="0" err="1" smtClean="0"/>
              <a:t>fibres</a:t>
            </a:r>
            <a:r>
              <a:rPr lang="cs-CZ" sz="1800" dirty="0" smtClean="0"/>
              <a:t>. </a:t>
            </a:r>
            <a:r>
              <a:rPr lang="cs-CZ" sz="1800" dirty="0"/>
              <a:t>CCI Notes </a:t>
            </a:r>
            <a:r>
              <a:rPr lang="cs-CZ" sz="1800" dirty="0">
                <a:hlinkClick r:id="rId3"/>
              </a:rPr>
              <a:t>https://</a:t>
            </a:r>
            <a:r>
              <a:rPr lang="cs-CZ" sz="1800" dirty="0" smtClean="0">
                <a:hlinkClick r:id="rId3"/>
              </a:rPr>
              <a:t>www.canada.ca/en/conservation-institute/services/conservation-preservation-publications/canadian-conservation-institute-notes.html</a:t>
            </a:r>
            <a:endParaRPr lang="cs-CZ" sz="1800" dirty="0" smtClean="0"/>
          </a:p>
          <a:p>
            <a:r>
              <a:rPr lang="cs-CZ" sz="1800" dirty="0"/>
              <a:t>Preventivní péče o předměty kulturní povahy v expozicích, depozitářích a zpřístupněných autentických interiérech </a:t>
            </a:r>
            <a:r>
              <a:rPr lang="cs-CZ" sz="1800" dirty="0" smtClean="0"/>
              <a:t> https</a:t>
            </a:r>
            <a:r>
              <a:rPr lang="cs-CZ" sz="1800" dirty="0"/>
              <a:t>://</a:t>
            </a:r>
            <a:r>
              <a:rPr lang="cs-CZ" sz="1800" dirty="0" smtClean="0"/>
              <a:t>mck.technicalmuseum.cz/wp-content/uploads/2017/12/Preventivn%C3%AD-p%C3%A9%C4%8De-o-p%C5%99edm%C4%9Bty-kulturn%C3%AD-povahy-v-expozic%C3%ADch-depozit%C3%A1%C5%99%C3%ADch-a-zp%C5%99%C3%ADstupn%C4%9Bn%C3%BDch-autentick%C3%BDch-interi%C3%A9rech.pdf</a:t>
            </a:r>
          </a:p>
          <a:p>
            <a:r>
              <a:rPr lang="cs-CZ" sz="1800" dirty="0" smtClean="0"/>
              <a:t>Restaurování a konzervace textilu </a:t>
            </a:r>
            <a:r>
              <a:rPr lang="cs-CZ" sz="1800" dirty="0" smtClean="0">
                <a:hlinkClick r:id="rId4"/>
              </a:rPr>
              <a:t>https</a:t>
            </a:r>
            <a:r>
              <a:rPr lang="cs-CZ" sz="1800" dirty="0">
                <a:hlinkClick r:id="rId4"/>
              </a:rPr>
              <a:t>://</a:t>
            </a:r>
            <a:r>
              <a:rPr lang="cs-CZ" sz="1800" dirty="0" smtClean="0">
                <a:hlinkClick r:id="rId4"/>
              </a:rPr>
              <a:t>is.muni.cz/el/sci/podzim2015/C3800/um/Restaurovani_a_konzervace_textilu.pdf</a:t>
            </a:r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  <a:p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9349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Textil je tkanina zhotovená z různých druhů přírodních nebo syntetických vláken. V muzejních sbírkách se nejčastěji setkáváme s přírodními vlákny: </a:t>
            </a:r>
          </a:p>
          <a:p>
            <a:pPr lvl="1"/>
            <a:r>
              <a:rPr lang="cs-CZ" dirty="0"/>
              <a:t>rostlinného původu - bavlna, len</a:t>
            </a:r>
          </a:p>
          <a:p>
            <a:pPr lvl="1"/>
            <a:r>
              <a:rPr lang="cs-CZ" dirty="0"/>
              <a:t>živočišného původu - vlna, hedvábí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6855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Rostlinná vlákna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 smtClean="0"/>
              <a:t>LEN</a:t>
            </a:r>
            <a:r>
              <a:rPr lang="cs-CZ" sz="1800" dirty="0" smtClean="0"/>
              <a:t> – získává se z jednoroční rostliny čeledě </a:t>
            </a:r>
            <a:r>
              <a:rPr lang="cs-CZ" sz="1800" dirty="0" err="1" smtClean="0"/>
              <a:t>lanovitých</a:t>
            </a:r>
            <a:r>
              <a:rPr lang="cs-CZ" sz="1800" dirty="0" smtClean="0"/>
              <a:t>, jedna z nejstarších vláknitých rostlin, barva nažloutlá až stříbřitošedá, hladký a lesklý, vysoká pevnost (po namočení vzrůstá), malá pružnost (mačká se), odvádí teplo – na omak chladné; </a:t>
            </a:r>
          </a:p>
          <a:p>
            <a:r>
              <a:rPr lang="cs-CZ" sz="1800" dirty="0" smtClean="0"/>
              <a:t> Kyseliny jej poškozují, odolává zásadám (alkálie přítomné v mýdlech).</a:t>
            </a:r>
          </a:p>
          <a:p>
            <a:r>
              <a:rPr lang="cs-CZ" sz="1800" dirty="0" smtClean="0"/>
              <a:t> Poměrně dobrá odolnost vůči světlu, prodlužováním expozice se zhoršuje.</a:t>
            </a:r>
          </a:p>
          <a:p>
            <a:r>
              <a:rPr lang="cs-CZ" sz="1800" dirty="0" smtClean="0"/>
              <a:t> Vlivem zvýšené teploty, vlhkosti, znečištění prachem podléhá biodegradaci – plíseň (zápach, skvrny, zeslabení vláken); larvy šatních molů čistá celulózová vlákna nenapadají, ale špína – prach jsou zdrojem potravy</a:t>
            </a:r>
            <a:r>
              <a:rPr lang="cs-CZ" sz="2000" dirty="0" smtClean="0"/>
              <a:t>. </a:t>
            </a:r>
          </a:p>
          <a:p>
            <a:endParaRPr lang="cs-CZ" dirty="0"/>
          </a:p>
        </p:txBody>
      </p:sp>
      <p:pic>
        <p:nvPicPr>
          <p:cNvPr id="2050" name="Picture 2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1048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440160" y="50202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Len - svazky vláken s kolínky indikují rostlinná vlákna</a:t>
            </a:r>
          </a:p>
        </p:txBody>
      </p:sp>
    </p:spTree>
    <p:extLst>
      <p:ext uri="{BB962C8B-B14F-4D97-AF65-F5344CB8AC3E}">
        <p14:creationId xmlns:p14="http://schemas.microsoft.com/office/powerpoint/2010/main" val="162822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Rostlinná vlákna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 smtClean="0"/>
              <a:t>Bavlna - </a:t>
            </a:r>
            <a:r>
              <a:rPr lang="cs-CZ" sz="1800" dirty="0" smtClean="0"/>
              <a:t>jednobuněčné vlákno, obrůstající semena bavlníku:</a:t>
            </a:r>
          </a:p>
          <a:p>
            <a:r>
              <a:rPr lang="cs-CZ" sz="1800" dirty="0" smtClean="0"/>
              <a:t>Poměrně neelastické vlákno, pevné (nasycením vodou pevnost vzrůstá), odvádí teplo – na omak chladné. </a:t>
            </a:r>
          </a:p>
          <a:p>
            <a:r>
              <a:rPr lang="cs-CZ" sz="1800" dirty="0" smtClean="0"/>
              <a:t> Kyseliny jej poškozují, odolává zásadám (alkálie přítomné v mýdlech).</a:t>
            </a:r>
          </a:p>
          <a:p>
            <a:r>
              <a:rPr lang="cs-CZ" sz="1800" dirty="0" smtClean="0"/>
              <a:t> Působením slunečního světla žloutne a zeslabuje se (degradace urychlována vlhkostí, zahříváním, působením barviv).</a:t>
            </a:r>
          </a:p>
          <a:p>
            <a:r>
              <a:rPr lang="cs-CZ" sz="1800" dirty="0" smtClean="0"/>
              <a:t> Vlivem zvýšené teploty, vlhkosti, znečištění prachem podléhá biodegradaci – plíseň (zápach, skvrny, zeslabení vláken); larvy šatních molů čistá celulózová vlákna nenapadají, ale různé nečistoty (prach) jsou zdrojem potravy. </a:t>
            </a:r>
            <a:endParaRPr lang="cs-CZ" sz="1800" dirty="0"/>
          </a:p>
        </p:txBody>
      </p:sp>
      <p:pic>
        <p:nvPicPr>
          <p:cNvPr id="1026" name="Picture 2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16" y="4509120"/>
            <a:ext cx="2089522" cy="208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51520" y="5121353"/>
            <a:ext cx="17116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Bavlna: spirálovité stočení vláken, ledvinovitý průřez</a:t>
            </a:r>
          </a:p>
        </p:txBody>
      </p:sp>
      <p:pic>
        <p:nvPicPr>
          <p:cNvPr id="1027" name="Picture 3" descr="Mercerized Cotton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720080" cy="233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724128" y="5013176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Mercerovaná bavlna - hladká vlákna</a:t>
            </a:r>
          </a:p>
        </p:txBody>
      </p:sp>
    </p:spTree>
    <p:extLst>
      <p:ext uri="{BB962C8B-B14F-4D97-AF65-F5344CB8AC3E}">
        <p14:creationId xmlns:p14="http://schemas.microsoft.com/office/powerpoint/2010/main" val="1014827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Živočišná vlákna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 smtClean="0"/>
              <a:t>VLNA – </a:t>
            </a:r>
            <a:r>
              <a:rPr lang="cs-CZ" sz="1800" dirty="0" smtClean="0"/>
              <a:t>získává se z živočišných chlupů nebo srsti, barva bílá, nažloutlá, ale i hnědá až černá, matný lesk, malá pevnost (namočením klesá), velmi dobrá pružnost (nemačká se), neodvádí teplo – hřejivá na omak.</a:t>
            </a:r>
          </a:p>
          <a:p>
            <a:r>
              <a:rPr lang="cs-CZ" sz="1800" dirty="0" smtClean="0"/>
              <a:t> Dobře odolává slabým kyselinám, slabé zásady ji poškozují (alkálie obsažené v mýdlech), silné kyseliny i zásady způsobují její poškození. Citlivá na působení chlóru.</a:t>
            </a:r>
          </a:p>
          <a:p>
            <a:r>
              <a:rPr lang="cs-CZ" sz="1800" dirty="0" smtClean="0"/>
              <a:t>Působením slunečního záření žloutne a degraduje.</a:t>
            </a:r>
          </a:p>
          <a:p>
            <a:r>
              <a:rPr lang="cs-CZ" sz="1800" dirty="0" smtClean="0"/>
              <a:t> Ve vlhkém prostředí je náchylná na poškození plísněmi. Napadají ji larvy mola šatního.  </a:t>
            </a:r>
          </a:p>
          <a:p>
            <a:endParaRPr lang="cs-CZ" sz="1800" dirty="0"/>
          </a:p>
        </p:txBody>
      </p:sp>
      <p:pic>
        <p:nvPicPr>
          <p:cNvPr id="3074" name="Picture 2" descr="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03882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95536" y="5392014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Jemná vlna - šupiny indikují živočišná vlákna – srst </a:t>
            </a:r>
          </a:p>
          <a:p>
            <a:r>
              <a:rPr lang="cs-CZ" dirty="0"/>
              <a:t> </a:t>
            </a:r>
          </a:p>
        </p:txBody>
      </p:sp>
      <p:pic>
        <p:nvPicPr>
          <p:cNvPr id="6" name="Obrázek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192463"/>
            <a:ext cx="2736304" cy="231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14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Živočišná vlákna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 smtClean="0"/>
              <a:t>HEDVÁBÍ – </a:t>
            </a:r>
            <a:r>
              <a:rPr lang="cs-CZ" sz="1800" dirty="0" smtClean="0"/>
              <a:t>získává se ze zámotků bource morušového (4 tis. let př. n. l. v Číně), hladké a vysoce lesklé, velmi pevné,</a:t>
            </a:r>
            <a:r>
              <a:rPr lang="cs-CZ" sz="1800" b="1" dirty="0" smtClean="0"/>
              <a:t> </a:t>
            </a:r>
            <a:r>
              <a:rPr lang="cs-CZ" sz="1800" dirty="0" smtClean="0"/>
              <a:t>velmi dobrá pružnost (nemačká se), neodvádí teplo – hřejivé na omak.</a:t>
            </a:r>
          </a:p>
          <a:p>
            <a:r>
              <a:rPr lang="cs-CZ" sz="1800" dirty="0" smtClean="0"/>
              <a:t>Poškozuje se vlivem minerálních kyselin (sírová, dusičná, chlorovodíková, fluorovodíková) a silných zásad (hydroxid sodný, chlornan sodný – bělící činidlo), organické kyseliny a slabé zásady mají slabý účinek. Citlivé na působení chlóru.</a:t>
            </a:r>
          </a:p>
          <a:p>
            <a:r>
              <a:rPr lang="cs-CZ" sz="1800" dirty="0" smtClean="0"/>
              <a:t>Působením slunečního záření žloutne a degraduje; velmi citlivé na UV záření.</a:t>
            </a:r>
          </a:p>
          <a:p>
            <a:r>
              <a:rPr lang="cs-CZ" sz="1800" dirty="0" smtClean="0"/>
              <a:t>Poměrně dobrá odolnost vůči mikroorganismům.</a:t>
            </a:r>
          </a:p>
          <a:p>
            <a:r>
              <a:rPr lang="cs-CZ" sz="1800" dirty="0" smtClean="0"/>
              <a:t>Pozn.: Zušlechťovacím procesem  - zatěžováním kovovými solemi klesá jeho odolnost vůči světlu a polutantům.</a:t>
            </a:r>
          </a:p>
          <a:p>
            <a:endParaRPr lang="cs-CZ" dirty="0"/>
          </a:p>
        </p:txBody>
      </p:sp>
      <p:pic>
        <p:nvPicPr>
          <p:cNvPr id="4098" name="Picture 2" descr="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37112"/>
            <a:ext cx="2232248" cy="223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39552" y="5301208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Ušlechtilé hedvábí</a:t>
            </a:r>
          </a:p>
          <a:p>
            <a:r>
              <a:rPr lang="cs-CZ" dirty="0"/>
              <a:t>hladká vlákna bez zákrutů, jeví se jako dvojitá stužka s rozpukaným povrchem</a:t>
            </a:r>
          </a:p>
        </p:txBody>
      </p:sp>
    </p:spTree>
    <p:extLst>
      <p:ext uri="{BB962C8B-B14F-4D97-AF65-F5344CB8AC3E}">
        <p14:creationId xmlns:p14="http://schemas.microsoft.com/office/powerpoint/2010/main" val="3743227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Syntetická vlákna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3400" dirty="0" smtClean="0"/>
              <a:t>Nahrazují přírodní vlákna, získávají se chemicky z ropy a černouhelného dehtu; nemačkají se, rychleschnoucí, nesají pot, hořlavé, nabíjí se statickou elektřinou:</a:t>
            </a:r>
          </a:p>
          <a:p>
            <a:pPr lvl="1"/>
            <a:r>
              <a:rPr lang="cs-CZ" sz="3400" dirty="0" smtClean="0"/>
              <a:t>Polyamid (PA. PAD): silon, nylon, chemlon – punčochy, záclony, spodní prádlo (od r. 1939)</a:t>
            </a:r>
          </a:p>
          <a:p>
            <a:pPr lvl="1"/>
            <a:r>
              <a:rPr lang="cs-CZ" sz="3400" dirty="0" smtClean="0"/>
              <a:t>Polyester (PES): oblečení, koberce (od r. 1947)</a:t>
            </a:r>
          </a:p>
          <a:p>
            <a:pPr lvl="1"/>
            <a:r>
              <a:rPr lang="cs-CZ" sz="3400" dirty="0" smtClean="0"/>
              <a:t>Akryl (</a:t>
            </a:r>
            <a:r>
              <a:rPr lang="cs-CZ" sz="3400" dirty="0" err="1" smtClean="0"/>
              <a:t>polyakrylnitrilová</a:t>
            </a:r>
            <a:r>
              <a:rPr lang="cs-CZ" sz="3400" dirty="0" smtClean="0"/>
              <a:t> vlákna PAN) –  pletací příze –svetry (cca 40. léta 20. stol.)</a:t>
            </a:r>
          </a:p>
          <a:p>
            <a:pPr lvl="1"/>
            <a:r>
              <a:rPr lang="cs-CZ" sz="3400" dirty="0" smtClean="0"/>
              <a:t>Elastická vlákna (lycra – od r. 1958, </a:t>
            </a:r>
            <a:r>
              <a:rPr lang="cs-CZ" sz="3400" dirty="0" err="1" smtClean="0"/>
              <a:t>spandex</a:t>
            </a:r>
            <a:r>
              <a:rPr lang="cs-CZ" sz="3400" dirty="0" smtClean="0"/>
              <a:t>, …) – sportovní oblečení, ponožky (velmi pružné) – kombinace vláken.</a:t>
            </a:r>
          </a:p>
          <a:p>
            <a:pPr marL="457200" lvl="1" indent="0">
              <a:buNone/>
            </a:pPr>
            <a:endParaRPr lang="cs-CZ" sz="2200" dirty="0" smtClean="0"/>
          </a:p>
          <a:p>
            <a:pPr marL="457200" lvl="1" indent="0">
              <a:buNone/>
            </a:pPr>
            <a:r>
              <a:rPr lang="cs-CZ" sz="2200" dirty="0" smtClean="0"/>
              <a:t>Zdroj</a:t>
            </a:r>
            <a:r>
              <a:rPr lang="cs-CZ" sz="2200" dirty="0"/>
              <a:t>: </a:t>
            </a:r>
            <a:r>
              <a:rPr lang="cs-CZ" sz="2200" dirty="0">
                <a:hlinkClick r:id="rId3"/>
              </a:rPr>
              <a:t>https://</a:t>
            </a:r>
            <a:r>
              <a:rPr lang="cs-CZ" sz="2200" dirty="0" smtClean="0">
                <a:hlinkClick r:id="rId3"/>
              </a:rPr>
              <a:t>www.youtube.com/watch?v=T012Y0GAEpM</a:t>
            </a:r>
            <a:endParaRPr lang="cs-CZ" sz="2200" dirty="0" smtClean="0"/>
          </a:p>
          <a:p>
            <a:pPr marL="457200" lvl="1" indent="0">
              <a:buNone/>
            </a:pPr>
            <a:r>
              <a:rPr lang="cs-CZ" sz="2200" dirty="0"/>
              <a:t>Historie </a:t>
            </a:r>
            <a:r>
              <a:rPr lang="cs-CZ" sz="2200" dirty="0" smtClean="0"/>
              <a:t>plastů a identifikace: </a:t>
            </a:r>
            <a:r>
              <a:rPr lang="cs-CZ" sz="2200" dirty="0">
                <a:hlinkClick r:id="rId4"/>
              </a:rPr>
              <a:t>https://</a:t>
            </a:r>
            <a:r>
              <a:rPr lang="cs-CZ" sz="2200" dirty="0" smtClean="0">
                <a:hlinkClick r:id="rId4"/>
              </a:rPr>
              <a:t>mck.technicalmuseum.cz/wp-content/uploads/2021/10/03_Ivana-Kopecka.pdf</a:t>
            </a:r>
            <a:endParaRPr lang="cs-CZ" sz="2200" dirty="0" smtClean="0"/>
          </a:p>
          <a:p>
            <a:pPr marL="457200" lvl="1" indent="0">
              <a:buNone/>
            </a:pPr>
            <a:r>
              <a:rPr lang="cs-CZ" sz="2200" dirty="0"/>
              <a:t>Identifikace: </a:t>
            </a:r>
            <a:r>
              <a:rPr lang="cs-CZ" sz="2200" dirty="0">
                <a:hlinkClick r:id="rId5"/>
              </a:rPr>
              <a:t>https://</a:t>
            </a:r>
            <a:r>
              <a:rPr lang="cs-CZ" sz="2200" dirty="0" smtClean="0">
                <a:hlinkClick r:id="rId5"/>
              </a:rPr>
              <a:t>mck.technicalmuseum.cz/wp-content/uploads/2017/12/Polymery.pdf</a:t>
            </a:r>
            <a:endParaRPr lang="cs-CZ" sz="2200" dirty="0" smtClean="0"/>
          </a:p>
          <a:p>
            <a:pPr marL="457200" lvl="1" indent="0">
              <a:buNone/>
            </a:pPr>
            <a:endParaRPr lang="cs-CZ" sz="2200" dirty="0"/>
          </a:p>
          <a:p>
            <a:pPr marL="457200" lvl="1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419058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Textilie z kombinovaných vláken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Zvýšenou pozornost zasluhují všechny textilie z kombinovaných materiálů – </a:t>
            </a:r>
            <a:r>
              <a:rPr lang="cs-CZ" sz="2400" dirty="0" smtClean="0"/>
              <a:t>např. vlna </a:t>
            </a:r>
            <a:r>
              <a:rPr lang="cs-CZ" sz="2400" dirty="0"/>
              <a:t>+ hedvábí na tapiseriích, hedvábí + kov na výšivkách či brokátových tkaninách.</a:t>
            </a:r>
          </a:p>
          <a:p>
            <a:r>
              <a:rPr lang="cs-CZ" sz="2400" dirty="0"/>
              <a:t>Může nastat totální destrukce zranitelnějších materiálů v kombinaci – rozpadne </a:t>
            </a:r>
            <a:r>
              <a:rPr lang="cs-CZ" sz="2400" dirty="0" smtClean="0"/>
              <a:t>se například </a:t>
            </a:r>
            <a:r>
              <a:rPr lang="cs-CZ" sz="2400" dirty="0"/>
              <a:t>hedvábný útek a zůstane pouze vlněná osnova nebo korozní </a:t>
            </a:r>
            <a:r>
              <a:rPr lang="cs-CZ" sz="2400" dirty="0" smtClean="0"/>
              <a:t>produkty na </a:t>
            </a:r>
            <a:r>
              <a:rPr lang="cs-CZ" sz="2400" dirty="0"/>
              <a:t>výšivce zničí textilní vlákna v jejím okolí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Kovová vlákna: Au, </a:t>
            </a:r>
            <a:r>
              <a:rPr lang="cs-CZ" dirty="0" err="1" smtClean="0"/>
              <a:t>Ag</a:t>
            </a:r>
            <a:r>
              <a:rPr lang="cs-CZ" dirty="0" smtClean="0"/>
              <a:t>, </a:t>
            </a:r>
            <a:r>
              <a:rPr lang="cs-CZ" dirty="0" err="1" smtClean="0"/>
              <a:t>Cu</a:t>
            </a:r>
            <a:r>
              <a:rPr lang="cs-CZ" dirty="0" smtClean="0"/>
              <a:t>, Al, mosaz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283968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Zdroj: Preventivní </a:t>
            </a:r>
            <a:r>
              <a:rPr lang="cs-CZ" dirty="0"/>
              <a:t>péče o </a:t>
            </a:r>
            <a:r>
              <a:rPr lang="cs-CZ" dirty="0" smtClean="0"/>
              <a:t>předměty kulturní </a:t>
            </a:r>
            <a:r>
              <a:rPr lang="cs-CZ" dirty="0"/>
              <a:t>povahy v </a:t>
            </a:r>
            <a:r>
              <a:rPr lang="cs-CZ" dirty="0" smtClean="0"/>
              <a:t>expozicích, depozitářích </a:t>
            </a:r>
            <a:r>
              <a:rPr lang="cs-CZ" dirty="0"/>
              <a:t>a </a:t>
            </a:r>
            <a:r>
              <a:rPr lang="cs-CZ" dirty="0" smtClean="0"/>
              <a:t>zpřístupněných autentických </a:t>
            </a:r>
            <a:r>
              <a:rPr lang="cs-CZ" dirty="0"/>
              <a:t>interiérech</a:t>
            </a:r>
          </a:p>
        </p:txBody>
      </p:sp>
    </p:spTree>
    <p:extLst>
      <p:ext uri="{BB962C8B-B14F-4D97-AF65-F5344CB8AC3E}">
        <p14:creationId xmlns:p14="http://schemas.microsoft.com/office/powerpoint/2010/main" val="37547873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1458</Words>
  <Application>Microsoft Office PowerPoint</Application>
  <PresentationFormat>Předvádění na obrazovce (4:3)</PresentationFormat>
  <Paragraphs>218</Paragraphs>
  <Slides>25</Slides>
  <Notes>25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systému Office</vt:lpstr>
      <vt:lpstr>Konzervace textilu</vt:lpstr>
      <vt:lpstr>Textil v muzejních sbírkách</vt:lpstr>
      <vt:lpstr>Struktura</vt:lpstr>
      <vt:lpstr>Rostlinná vlákna</vt:lpstr>
      <vt:lpstr>Rostlinná vlákna</vt:lpstr>
      <vt:lpstr>Živočišná vlákna</vt:lpstr>
      <vt:lpstr>Živočišná vlákna</vt:lpstr>
      <vt:lpstr>Syntetická vlákna</vt:lpstr>
      <vt:lpstr>Textilie z kombinovaných vláken</vt:lpstr>
      <vt:lpstr>Tkaniny a pleteniny</vt:lpstr>
      <vt:lpstr>Poškození textilu</vt:lpstr>
      <vt:lpstr>Poškození textilií</vt:lpstr>
      <vt:lpstr>Průzkum</vt:lpstr>
      <vt:lpstr>Sanace biologického napadení</vt:lpstr>
      <vt:lpstr>Konzervace</vt:lpstr>
      <vt:lpstr>Konzervace</vt:lpstr>
      <vt:lpstr>Další zásahy</vt:lpstr>
      <vt:lpstr>Ukládání textilií</vt:lpstr>
      <vt:lpstr>Ukládání textilií</vt:lpstr>
      <vt:lpstr>Uložení součástí oděvů</vt:lpstr>
      <vt:lpstr>Ukládání textilií – KHM Himberg</vt:lpstr>
      <vt:lpstr>Ukládání textilií</vt:lpstr>
      <vt:lpstr>Značení textilií</vt:lpstr>
      <vt:lpstr>Otázky k opakování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Ošetření textilu</dc:title>
  <dc:creator>Selucká</dc:creator>
  <cp:lastModifiedBy>Alena Selucká</cp:lastModifiedBy>
  <cp:revision>38</cp:revision>
  <cp:lastPrinted>2021-11-23T14:57:46Z</cp:lastPrinted>
  <dcterms:created xsi:type="dcterms:W3CDTF">2021-11-17T09:03:29Z</dcterms:created>
  <dcterms:modified xsi:type="dcterms:W3CDTF">2023-12-12T10:01:56Z</dcterms:modified>
</cp:coreProperties>
</file>