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7" r:id="rId2"/>
    <p:sldId id="259" r:id="rId3"/>
    <p:sldId id="432" r:id="rId4"/>
    <p:sldId id="260" r:id="rId5"/>
    <p:sldId id="268" r:id="rId6"/>
    <p:sldId id="433" r:id="rId7"/>
    <p:sldId id="434" r:id="rId8"/>
    <p:sldId id="262" r:id="rId9"/>
    <p:sldId id="265" r:id="rId10"/>
    <p:sldId id="266" r:id="rId11"/>
    <p:sldId id="267" r:id="rId12"/>
    <p:sldId id="269" r:id="rId13"/>
    <p:sldId id="270" r:id="rId14"/>
    <p:sldId id="387" r:id="rId15"/>
    <p:sldId id="272" r:id="rId16"/>
    <p:sldId id="395" r:id="rId17"/>
    <p:sldId id="396" r:id="rId18"/>
    <p:sldId id="440" r:id="rId19"/>
    <p:sldId id="280" r:id="rId20"/>
    <p:sldId id="283" r:id="rId21"/>
    <p:sldId id="285" r:id="rId22"/>
    <p:sldId id="286" r:id="rId23"/>
    <p:sldId id="386" r:id="rId24"/>
    <p:sldId id="287" r:id="rId25"/>
    <p:sldId id="288" r:id="rId26"/>
    <p:sldId id="388" r:id="rId27"/>
    <p:sldId id="398" r:id="rId28"/>
    <p:sldId id="294" r:id="rId29"/>
    <p:sldId id="297" r:id="rId30"/>
    <p:sldId id="405" r:id="rId31"/>
    <p:sldId id="305" r:id="rId32"/>
    <p:sldId id="392" r:id="rId33"/>
    <p:sldId id="382" r:id="rId34"/>
    <p:sldId id="393" r:id="rId35"/>
    <p:sldId id="394" r:id="rId36"/>
    <p:sldId id="315" r:id="rId37"/>
    <p:sldId id="316" r:id="rId38"/>
    <p:sldId id="383" r:id="rId39"/>
    <p:sldId id="318" r:id="rId40"/>
    <p:sldId id="384" r:id="rId41"/>
    <p:sldId id="436" r:id="rId42"/>
    <p:sldId id="435" r:id="rId43"/>
    <p:sldId id="427" r:id="rId44"/>
    <p:sldId id="319" r:id="rId45"/>
    <p:sldId id="402" r:id="rId46"/>
    <p:sldId id="403" r:id="rId47"/>
    <p:sldId id="404" r:id="rId48"/>
    <p:sldId id="399" r:id="rId49"/>
    <p:sldId id="400" r:id="rId50"/>
    <p:sldId id="401" r:id="rId51"/>
    <p:sldId id="343" r:id="rId52"/>
    <p:sldId id="330" r:id="rId53"/>
    <p:sldId id="331" r:id="rId54"/>
    <p:sldId id="345" r:id="rId55"/>
    <p:sldId id="346" r:id="rId56"/>
    <p:sldId id="349" r:id="rId57"/>
    <p:sldId id="406" r:id="rId58"/>
    <p:sldId id="350" r:id="rId59"/>
    <p:sldId id="354" r:id="rId60"/>
    <p:sldId id="437" r:id="rId61"/>
    <p:sldId id="428" r:id="rId62"/>
    <p:sldId id="357" r:id="rId63"/>
    <p:sldId id="438" r:id="rId64"/>
    <p:sldId id="359" r:id="rId65"/>
    <p:sldId id="360" r:id="rId66"/>
    <p:sldId id="362" r:id="rId67"/>
    <p:sldId id="363" r:id="rId68"/>
    <p:sldId id="364" r:id="rId69"/>
    <p:sldId id="366" r:id="rId70"/>
    <p:sldId id="367" r:id="rId71"/>
    <p:sldId id="368" r:id="rId72"/>
    <p:sldId id="369" r:id="rId73"/>
    <p:sldId id="370" r:id="rId74"/>
    <p:sldId id="371" r:id="rId75"/>
    <p:sldId id="439" r:id="rId76"/>
    <p:sldId id="375" r:id="rId77"/>
    <p:sldId id="376" r:id="rId78"/>
    <p:sldId id="379" r:id="rId79"/>
    <p:sldId id="380" r:id="rId80"/>
    <p:sldId id="381" r:id="rId81"/>
    <p:sldId id="429" r:id="rId82"/>
    <p:sldId id="407" r:id="rId83"/>
    <p:sldId id="408" r:id="rId84"/>
    <p:sldId id="410" r:id="rId85"/>
    <p:sldId id="412" r:id="rId86"/>
    <p:sldId id="413" r:id="rId87"/>
    <p:sldId id="414" r:id="rId88"/>
    <p:sldId id="415" r:id="rId89"/>
    <p:sldId id="416" r:id="rId90"/>
    <p:sldId id="418" r:id="rId91"/>
    <p:sldId id="419" r:id="rId92"/>
    <p:sldId id="420" r:id="rId93"/>
    <p:sldId id="421" r:id="rId94"/>
    <p:sldId id="422" r:id="rId95"/>
    <p:sldId id="424" r:id="rId96"/>
    <p:sldId id="426" r:id="rId97"/>
    <p:sldId id="430" r:id="rId98"/>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74" autoAdjust="0"/>
    <p:restoredTop sz="74244" autoAdjust="0"/>
  </p:normalViewPr>
  <p:slideViewPr>
    <p:cSldViewPr>
      <p:cViewPr>
        <p:scale>
          <a:sx n="66" d="100"/>
          <a:sy n="66" d="100"/>
        </p:scale>
        <p:origin x="-1786"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EE4B8A2-375F-4700-8711-4C7ADD11A107}" type="datetimeFigureOut">
              <a:rPr lang="cs-CZ" smtClean="0"/>
              <a:pPr/>
              <a:t>03.11.2021</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898B5BF-AEAB-4ADE-BF35-4CB4D9E6BE05}" type="slidenum">
              <a:rPr lang="cs-CZ" smtClean="0"/>
              <a:pPr/>
              <a:t>‹#›</a:t>
            </a:fld>
            <a:endParaRPr lang="cs-CZ"/>
          </a:p>
        </p:txBody>
      </p:sp>
    </p:spTree>
    <p:extLst>
      <p:ext uri="{BB962C8B-B14F-4D97-AF65-F5344CB8AC3E}">
        <p14:creationId xmlns:p14="http://schemas.microsoft.com/office/powerpoint/2010/main" val="2676541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s.wikipedia.org/wiki/Nik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s.wikipedia.org/wiki/Ocel" TargetMode="External"/><Relationship Id="rId5" Type="http://schemas.openxmlformats.org/officeDocument/2006/relationships/hyperlink" Target="https://cs.wikipedia.org/wiki/Ochrann%C3%A1_zn%C3%A1mka" TargetMode="External"/><Relationship Id="rId4" Type="http://schemas.openxmlformats.org/officeDocument/2006/relationships/hyperlink" Target="https://cs.wikipedia.org/wiki/M%C4%9B%C4%8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puncovniurad.cz/znacky/KresbaHlavyCejky.jpg"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www.puncovniurad.cz/znacky/CeskeKonvencni.jpg" TargetMode="External"/><Relationship Id="rId4" Type="http://schemas.openxmlformats.org/officeDocument/2006/relationships/hyperlink" Target="http://www.hallmarkingconvention.org/"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s.wikipedia.org/wiki/Latina" TargetMode="External"/><Relationship Id="rId7" Type="http://schemas.openxmlformats.org/officeDocument/2006/relationships/hyperlink" Target="https://cs.wikipedia.org/wiki/Kyselina_chlorovod%C3%ADkov%C3%A1"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cs.wikipedia.org/wiki/Kyselina_dusi%C4%8Dn%C3%A1" TargetMode="External"/><Relationship Id="rId5" Type="http://schemas.openxmlformats.org/officeDocument/2006/relationships/hyperlink" Target="https://cs.wikipedia.org/wiki/Kovy" TargetMode="External"/><Relationship Id="rId4" Type="http://schemas.openxmlformats.org/officeDocument/2006/relationships/hyperlink" Target="https://cs.wikipedia.org/wiki/Kapalina"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90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890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01F7B7-217C-4B53-96BE-22100D992846}" type="slidenum">
              <a:rPr lang="cs-CZ" altLang="cs-CZ" smtClean="0"/>
              <a:pPr/>
              <a:t>1</a:t>
            </a:fld>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42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dirty="0" smtClean="0"/>
              <a:t>Většina kovů se získává z rud tj. chemických sloučenin, které se v přírodě vykytují jako různé minerály tj. oxidy nebo sulfidy popř. jiné sloučeniny. Pouze zlato, stříbro a měď se vyskytují v přírodě v ryzí formě. Pro přeměnu oxidů kovů v kov je potřeba energie. Proces, který tuto přeměnu umožňuje se </a:t>
            </a:r>
            <a:r>
              <a:rPr lang="cs-CZ" u="sng" dirty="0" smtClean="0"/>
              <a:t>nazývá tavení (tavba kovů, metalurgie</a:t>
            </a:r>
            <a:r>
              <a:rPr lang="cs-CZ" dirty="0" smtClean="0"/>
              <a:t>) – oxidy kovů  (MO (s) – solid tj. v tuhém stavu) jsou zahřívány společně s uhlíkem, který působí jako redukční činidlo. Oxidy kovů jsou redukovány na kov za určité teploty, kdy většinou dochází i k jejich natavení (M(l) – </a:t>
            </a:r>
            <a:r>
              <a:rPr lang="cs-CZ" dirty="0" err="1" smtClean="0"/>
              <a:t>liquid</a:t>
            </a:r>
            <a:r>
              <a:rPr lang="cs-CZ" dirty="0" smtClean="0"/>
              <a:t> tj. v tekutém stavu) . Výsledkem je též uvolňování oxidů uhlíku (CO(g) – </a:t>
            </a:r>
            <a:r>
              <a:rPr lang="cs-CZ" dirty="0" err="1" smtClean="0"/>
              <a:t>gas</a:t>
            </a:r>
            <a:r>
              <a:rPr lang="cs-CZ" dirty="0" smtClean="0"/>
              <a:t> tj. v plynném stavu).  Teplota potřebná k tavení kovů se liší dle přítomnosti jednotlivých  kovových prvků. Pokud je takto kov separován z rudy, vyskytuje se v nestabilním stavu (s vysokou energií) a má tendenci se vrátit zpět do stabilního, nízkoenergetického stavu a to mechanismem zvaný </a:t>
            </a:r>
            <a:r>
              <a:rPr lang="cs-CZ" u="sng" dirty="0" smtClean="0"/>
              <a:t>koroze (jedná se v zásadě o převrácenou metalurgii). </a:t>
            </a:r>
          </a:p>
          <a:p>
            <a:endParaRPr lang="cs-CZ" dirty="0" smtClean="0"/>
          </a:p>
          <a:p>
            <a:endParaRPr lang="cs-CZ" dirty="0" smtClean="0"/>
          </a:p>
        </p:txBody>
      </p:sp>
      <p:sp>
        <p:nvSpPr>
          <p:cNvPr id="942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9F84ED-089B-4EF1-9101-2EF068C00807}" type="slidenum">
              <a:rPr lang="cs-CZ" smtClean="0"/>
              <a:pPr/>
              <a:t>10</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Většina uvedených vlastností je dána charakteristickou chemickou vazbou – kovovou vazbou.</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11</a:t>
            </a:fld>
            <a:endParaRPr lang="cs-CZ"/>
          </a:p>
        </p:txBody>
      </p:sp>
    </p:spTree>
    <p:extLst>
      <p:ext uri="{BB962C8B-B14F-4D97-AF65-F5344CB8AC3E}">
        <p14:creationId xmlns:p14="http://schemas.microsoft.com/office/powerpoint/2010/main" val="196553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064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Kovová vazba je charakterizována volně pohyblivými elektrony (elektronovým mrakem) a je typická pro kovy. </a:t>
            </a:r>
          </a:p>
          <a:p>
            <a:r>
              <a:rPr lang="cs-CZ" altLang="cs-CZ" smtClean="0"/>
              <a:t>Kovová vazba dává kovům některé vlastnosti, jako např. velkou tepelnou a elektrickou vodivost, plasticitu, houževnatost, tepelná vodivost kovů je umožněna volně pohyblivými elektrony, které vnějším zásahem (dodáním tepelné energie) mohou poměrně snadno přejít z oblasti jednoho kationtu do oblasti druhého kationtu, víme, že zahřátí jednoho konce kovové tyče stačí k tomu, aby se po určité době teplo přeneslo i na neohřívaný konec tyče,. Obr. Schéma elektronového mraku. </a:t>
            </a:r>
          </a:p>
          <a:p>
            <a:r>
              <a:rPr lang="cs-CZ" altLang="cs-CZ" smtClean="0"/>
              <a:t>Veškeré kovy kromě rtuti jsou za pokojové teplopty jsou látky krystalické. Technicky významné kovy krystalizují ve dvou základních typech mřížek:</a:t>
            </a:r>
          </a:p>
          <a:p>
            <a:r>
              <a:rPr lang="cs-CZ" altLang="cs-CZ" smtClean="0"/>
              <a:t>Šesterečná (hexagonální)– základnou je pravidelný šestiúhelník  (Zn, Cd, Ti), šestiboký hranol</a:t>
            </a:r>
          </a:p>
          <a:p>
            <a:r>
              <a:rPr lang="cs-CZ" altLang="cs-CZ" smtClean="0"/>
              <a:t>Krychlová: plošně středěná – fcc (face centred cube), Au, Pb, Al, Cu, Fe alfa – velmi tvárné kovy</a:t>
            </a:r>
          </a:p>
          <a:p>
            <a:r>
              <a:rPr lang="cs-CZ" altLang="cs-CZ" smtClean="0"/>
              <a:t>Prostorově středěná – bcc (body centred cube) W, Cr, V, Mo (za studena málo plastické)</a:t>
            </a:r>
          </a:p>
          <a:p>
            <a:endParaRPr lang="cs-CZ" altLang="cs-CZ" smtClean="0"/>
          </a:p>
        </p:txBody>
      </p:sp>
      <p:sp>
        <p:nvSpPr>
          <p:cNvPr id="1065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7C3B77-4343-4D8C-92D3-8493B52CB9D5}" type="slidenum">
              <a:rPr lang="cs-CZ" altLang="cs-CZ" smtClean="0"/>
              <a:pPr/>
              <a:t>12</a:t>
            </a:fld>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a:bodyPr>
          <a:lstStyle/>
          <a:p>
            <a:pPr>
              <a:defRPr/>
            </a:pPr>
            <a:r>
              <a:rPr lang="cs-CZ" dirty="0" smtClean="0"/>
              <a:t>Kovové materiály se skládají většinou z většího počtu krystalů, které tvoří shluk (konglomerát), polykrystalickou strukturu takové látky označujeme jako polykrystalické, na rozdíl od materiálů, které jsou tvořeny jediným krystalem – monokrystalem. Při krystalizaci nevznikají krystaly dokonalého tvaru, ale nepravidelného tvaru, proto jim neříkáme krystaly, ale zrna; jednotlivá zrna se od sebe liší rozdílnou orientací prostorových mřížek, tato náhodná orientace může být usměrněna tvářením za studena, např. tažením nebo válcováním, kováním apod. </a:t>
            </a:r>
          </a:p>
        </p:txBody>
      </p:sp>
      <p:sp>
        <p:nvSpPr>
          <p:cNvPr id="1075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E88C7B-9DF9-4ABC-9159-DEEE9BAA8F49}" type="slidenum">
              <a:rPr lang="cs-CZ" altLang="cs-CZ" smtClean="0"/>
              <a:pPr/>
              <a:t>13</a:t>
            </a:fld>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46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Metalografie se zabývá pozorováním a zkoumáním vnitřní stavby neboli struktury kovů a slitin, stanoví, jak tato struktura souvisí s chemickým složením, teplotou a tepelným nebo mechanickým zpracováním, Úspěšné zvládnutí základů metalografie dává technikům a všem kteří se podílejí na výrobě součástí možnost ovlivňovat technologii výroby jak z hlediska volby vhodného konstrukčního materiálu a využití jeho nejlepších vlastností. </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Metalografie je invazivní metodou zkoumání vlastností kovů a jejich technologie zpracování. Většinou je nutný odběr vzorků, jejich zalití do pryskyřice, nabroušení, naleptání  a pozorování ve světelném mikroskopu. Musí být vždy odůvodněná a pečlivě zvážená v případě zkoumání originálních artefaktů. </a:t>
            </a:r>
          </a:p>
          <a:p>
            <a:endParaRPr lang="cs-CZ" altLang="cs-CZ" dirty="0" smtClean="0"/>
          </a:p>
        </p:txBody>
      </p:sp>
      <p:sp>
        <p:nvSpPr>
          <p:cNvPr id="1146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FB0A10-8662-4FEE-A6FB-6F6240F7A879}" type="slidenum">
              <a:rPr lang="cs-CZ" altLang="cs-CZ" smtClean="0"/>
              <a:pPr/>
              <a:t>14</a:t>
            </a:fld>
            <a:endParaRPr lang="cs-CZ"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Většina kovových předmětů je zhotovena ze slitin kovů.</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15</a:t>
            </a:fld>
            <a:endParaRPr lang="cs-CZ"/>
          </a:p>
        </p:txBody>
      </p:sp>
    </p:spTree>
    <p:extLst>
      <p:ext uri="{BB962C8B-B14F-4D97-AF65-F5344CB8AC3E}">
        <p14:creationId xmlns:p14="http://schemas.microsoft.com/office/powerpoint/2010/main" val="303631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Řada postupů zpracování kovů byla známá již v době bronzové a železné : kování, tepání, odlévání kovů, pájení, kovářské svařování, nauhličování, kalení, žíhání …., zlacení stříbření, cínování.</a:t>
            </a:r>
            <a:endParaRPr lang="cs-CZ" dirty="0"/>
          </a:p>
        </p:txBody>
      </p:sp>
      <p:sp>
        <p:nvSpPr>
          <p:cNvPr id="4" name="Zástupný symbol pro číslo snímku 3"/>
          <p:cNvSpPr>
            <a:spLocks noGrp="1"/>
          </p:cNvSpPr>
          <p:nvPr>
            <p:ph type="sldNum" sz="quarter" idx="10"/>
          </p:nvPr>
        </p:nvSpPr>
        <p:spPr/>
        <p:txBody>
          <a:bodyPr/>
          <a:lstStyle/>
          <a:p>
            <a:fld id="{4877446F-F57A-4636-8093-FE9E0CDF30B4}" type="slidenum">
              <a:rPr lang="cs-CZ" smtClean="0"/>
              <a:pPr/>
              <a:t>16</a:t>
            </a:fld>
            <a:endParaRPr lang="cs-CZ"/>
          </a:p>
        </p:txBody>
      </p:sp>
    </p:spTree>
    <p:extLst>
      <p:ext uri="{BB962C8B-B14F-4D97-AF65-F5344CB8AC3E}">
        <p14:creationId xmlns:p14="http://schemas.microsoft.com/office/powerpoint/2010/main" val="350213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sz="1200" dirty="0" smtClean="0"/>
              <a:t>(Pozn. </a:t>
            </a:r>
            <a:r>
              <a:rPr lang="cs-CZ" altLang="cs-CZ" sz="1200" dirty="0" err="1" smtClean="0"/>
              <a:t>marketérie</a:t>
            </a:r>
            <a:r>
              <a:rPr lang="cs-CZ" altLang="cs-CZ" sz="1200" dirty="0" smtClean="0"/>
              <a:t> – vykládání dřeva želvovinou, mosazí, cínem, slonovinou, mědí …;  intarzie je označení pro vykládání dřeva různým dřevem)</a:t>
            </a:r>
          </a:p>
          <a:p>
            <a:r>
              <a:rPr lang="cs-CZ" altLang="cs-CZ" sz="1200" dirty="0" smtClean="0"/>
              <a:t>Vyhledejte si na internetu ukázky výzdobných technik kovů ze sbírek muzeí např. sbírky on-line Moravské galerie nebo </a:t>
            </a:r>
            <a:r>
              <a:rPr lang="cs-CZ" altLang="cs-CZ" sz="1200" dirty="0" err="1" smtClean="0"/>
              <a:t>British</a:t>
            </a:r>
            <a:r>
              <a:rPr lang="cs-CZ" altLang="cs-CZ" sz="1200" dirty="0" smtClean="0"/>
              <a:t> muzea</a:t>
            </a:r>
          </a:p>
          <a:p>
            <a:endParaRPr lang="cs-CZ" altLang="cs-CZ" sz="1200" dirty="0" smtClean="0"/>
          </a:p>
          <a:p>
            <a:endParaRPr lang="cs-CZ" dirty="0"/>
          </a:p>
        </p:txBody>
      </p:sp>
      <p:sp>
        <p:nvSpPr>
          <p:cNvPr id="4" name="Zástupný symbol pro číslo snímku 3"/>
          <p:cNvSpPr>
            <a:spLocks noGrp="1"/>
          </p:cNvSpPr>
          <p:nvPr>
            <p:ph type="sldNum" sz="quarter" idx="10"/>
          </p:nvPr>
        </p:nvSpPr>
        <p:spPr/>
        <p:txBody>
          <a:bodyPr/>
          <a:lstStyle/>
          <a:p>
            <a:fld id="{4877446F-F57A-4636-8093-FE9E0CDF30B4}" type="slidenum">
              <a:rPr lang="cs-CZ" smtClean="0"/>
              <a:pPr/>
              <a:t>17</a:t>
            </a:fld>
            <a:endParaRPr lang="cs-CZ"/>
          </a:p>
        </p:txBody>
      </p:sp>
    </p:spTree>
    <p:extLst>
      <p:ext uri="{BB962C8B-B14F-4D97-AF65-F5344CB8AC3E}">
        <p14:creationId xmlns:p14="http://schemas.microsoft.com/office/powerpoint/2010/main" val="1524586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290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Příprava </a:t>
            </a:r>
            <a:r>
              <a:rPr lang="cs-CZ" altLang="cs-CZ" dirty="0" err="1" smtClean="0"/>
              <a:t>niella</a:t>
            </a:r>
            <a:r>
              <a:rPr lang="cs-CZ" altLang="cs-CZ" dirty="0" smtClean="0"/>
              <a:t> – taví se stříbro, měď olovo se sírou (vysoká teplota okolo 100% °C, nechá s </a:t>
            </a:r>
            <a:r>
              <a:rPr lang="cs-CZ" altLang="cs-CZ" dirty="0" err="1" smtClean="0"/>
              <a:t>ezchládnout</a:t>
            </a:r>
            <a:r>
              <a:rPr lang="cs-CZ" altLang="cs-CZ" dirty="0" smtClean="0"/>
              <a:t> a rozdrtí se na prášek)</a:t>
            </a:r>
          </a:p>
          <a:p>
            <a:r>
              <a:rPr lang="cs-CZ" altLang="cs-CZ" dirty="0" smtClean="0"/>
              <a:t>Připraví se povrch – rytím, leptáním, tepáním – nanese se </a:t>
            </a:r>
            <a:r>
              <a:rPr lang="cs-CZ" altLang="cs-CZ" dirty="0" err="1" smtClean="0"/>
              <a:t>niello</a:t>
            </a:r>
            <a:r>
              <a:rPr lang="cs-CZ" altLang="cs-CZ" dirty="0" smtClean="0"/>
              <a:t> a poté se opět taví při nižších teplotách (°obdobně jako smalty ? 800 °C) – dojde k přitavení </a:t>
            </a:r>
            <a:r>
              <a:rPr lang="cs-CZ" altLang="cs-CZ" dirty="0" err="1" smtClean="0"/>
              <a:t>niella</a:t>
            </a:r>
            <a:r>
              <a:rPr lang="cs-CZ" altLang="cs-CZ" dirty="0" smtClean="0"/>
              <a:t> ke kovu.</a:t>
            </a:r>
          </a:p>
          <a:p>
            <a:r>
              <a:rPr lang="cs-CZ" altLang="cs-CZ" dirty="0" smtClean="0"/>
              <a:t>Restaurování – </a:t>
            </a:r>
            <a:r>
              <a:rPr lang="cs-CZ" altLang="cs-CZ" dirty="0" err="1" smtClean="0"/>
              <a:t>čištit</a:t>
            </a:r>
            <a:r>
              <a:rPr lang="cs-CZ" altLang="cs-CZ" dirty="0" smtClean="0"/>
              <a:t> pouze </a:t>
            </a:r>
            <a:r>
              <a:rPr lang="cs-CZ" altLang="cs-CZ" dirty="0" err="1" smtClean="0"/>
              <a:t>mechnicky</a:t>
            </a:r>
            <a:r>
              <a:rPr lang="cs-CZ" altLang="cs-CZ" dirty="0" smtClean="0"/>
              <a:t>, doplnění lakem s </a:t>
            </a:r>
            <a:r>
              <a:rPr lang="cs-CZ" altLang="cs-CZ" smtClean="0"/>
              <a:t>černým pigmentem,. </a:t>
            </a:r>
            <a:endParaRPr lang="cs-CZ" altLang="cs-CZ" dirty="0" smtClean="0"/>
          </a:p>
        </p:txBody>
      </p:sp>
      <p:sp>
        <p:nvSpPr>
          <p:cNvPr id="1290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408B00-4AE0-4608-B54E-53F58FD7B579}" type="slidenum">
              <a:rPr lang="cs-CZ" altLang="cs-CZ" smtClean="0"/>
              <a:pPr/>
              <a:t>18</a:t>
            </a:fld>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Identifikace kovových materiálů začíná u znalosti  barvy kovu (lesklá bílá ocel, červená měď, ..), která se ale mění vlivem tvorby korozních produktů (oranžová rez, černé sulfidy stříbra, zelené uhličitany mědi ..). Mění se i vlivem umělé </a:t>
            </a:r>
            <a:r>
              <a:rPr lang="cs-CZ" dirty="0" err="1" smtClean="0"/>
              <a:t>patinace</a:t>
            </a:r>
            <a:r>
              <a:rPr lang="cs-CZ" dirty="0" smtClean="0"/>
              <a:t>, barvení či pokovením, smaltováním nebo jinou povrchovou úpravou. Některé kovy se více hodí na odlévání  (bronzy, litina apod.), jiné na tváření tepáním, kováním apod. (kujné železo, měď, …). Používají se rovněž charakteristické výzdobné techniky – např. </a:t>
            </a:r>
            <a:r>
              <a:rPr lang="cs-CZ" dirty="0" err="1" smtClean="0"/>
              <a:t>niello</a:t>
            </a:r>
            <a:r>
              <a:rPr lang="cs-CZ" dirty="0" smtClean="0"/>
              <a:t> (černá vrstva sulfidů stříbra) u stříbrných předmětů, </a:t>
            </a:r>
            <a:r>
              <a:rPr lang="cs-CZ" dirty="0" err="1" smtClean="0"/>
              <a:t>tauzování</a:t>
            </a:r>
            <a:r>
              <a:rPr lang="cs-CZ" dirty="0" smtClean="0"/>
              <a:t> zlatem, stříbrem mědí, mosazí, smaltování mědi, zlata, stříbra, ale i železa.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19</a:t>
            </a:fld>
            <a:endParaRPr lang="cs-CZ"/>
          </a:p>
        </p:txBody>
      </p:sp>
    </p:spTree>
    <p:extLst>
      <p:ext uri="{BB962C8B-B14F-4D97-AF65-F5344CB8AC3E}">
        <p14:creationId xmlns:p14="http://schemas.microsoft.com/office/powerpoint/2010/main" val="265992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1139" name="Zástupný symbol pro poznámky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r>
              <a:rPr lang="cs-CZ" sz="1200" kern="1200" dirty="0" smtClean="0">
                <a:solidFill>
                  <a:schemeClr val="tx1"/>
                </a:solidFill>
                <a:effectLst/>
                <a:latin typeface="+mn-lt"/>
                <a:ea typeface="+mn-ea"/>
                <a:cs typeface="+mn-cs"/>
              </a:rPr>
              <a:t>Používání kovových materiálů významným způsobem ovlivnilo vývoj celé lidské společnosti. Sedm kovů bylo známo již v prehistorických dobách – </a:t>
            </a:r>
            <a:r>
              <a:rPr lang="cs-CZ" sz="1200" i="1" kern="1200" dirty="0" smtClean="0">
                <a:solidFill>
                  <a:schemeClr val="tx1"/>
                </a:solidFill>
                <a:effectLst/>
                <a:latin typeface="+mn-lt"/>
                <a:ea typeface="+mn-ea"/>
                <a:cs typeface="+mn-cs"/>
              </a:rPr>
              <a:t>zlato, měď, stříbro, olovo, cín, železo a rtuť. </a:t>
            </a:r>
            <a:r>
              <a:rPr lang="cs-CZ" sz="1200" kern="1200" dirty="0" smtClean="0">
                <a:solidFill>
                  <a:schemeClr val="tx1"/>
                </a:solidFill>
                <a:effectLst/>
                <a:latin typeface="+mn-lt"/>
                <a:ea typeface="+mn-ea"/>
                <a:cs typeface="+mn-cs"/>
              </a:rPr>
              <a:t>Zkušenosti se zpracováváním těchto kovů včetně přípravy jejich slitin umožnilo rozvoj řady řemesel a zhotovování nejrůznějších předmětů (součástí oděvů, šperků, nádob, nástrojů, zbraní apod.). Nejprve byly používány kovy vyskytující se v přírodě v ryzí či téměř ryzí podobě – zlato, stříbro a měď. Zlato, které je součástí křemenných nebo rudných žilách či se nachází v náplavech , vyniká krásnou žlutou barvou a trvalým leskem a lze ho přetvářet tepáním za studena. Velmi brzy proto upoutávalo pozornost nejstarších zlatotepců ke zhotovování různých dekorativních tvarů.  Obdobně bylo zpracováváno i stříbro, jeho výskyt v ryzí podobě je ale méně častý. Čisté zlato i stříbro jsou však velmi měkké kovy a nemají kromě aplikací výzdobných prvků větší praktické využití. Výjimkou byla přírodní slitina zlata a stříbra –</a:t>
            </a:r>
            <a:r>
              <a:rPr lang="cs-CZ" sz="1200" kern="1200" dirty="0" err="1" smtClean="0">
                <a:solidFill>
                  <a:schemeClr val="tx1"/>
                </a:solidFill>
                <a:effectLst/>
                <a:latin typeface="+mn-lt"/>
                <a:ea typeface="+mn-ea"/>
                <a:cs typeface="+mn-cs"/>
              </a:rPr>
              <a:t>electrum</a:t>
            </a:r>
            <a:r>
              <a:rPr lang="cs-CZ" sz="1200" kern="1200" dirty="0" smtClean="0">
                <a:solidFill>
                  <a:schemeClr val="tx1"/>
                </a:solidFill>
                <a:effectLst/>
                <a:latin typeface="+mn-lt"/>
                <a:ea typeface="+mn-ea"/>
                <a:cs typeface="+mn-cs"/>
              </a:rPr>
              <a:t> (elektron), která je tvrdší než samotné ryzí kovy a byla používána pro ražbu nejstarších mincí. U mědi však bylo záhy zjištěno, že lze u ní zvýšit pevnost i tvrdost tepáním za studena. Stejně tak, že následným ohřevem na zvýšenou teplotu (okolo 300 °C) se toto zpevnění ztrácí a mědi se navrací opět tvárnost.  Kov zpracovávaný při zvýšené teplotě má tedy jiné vlastnosti, než kov přetvářený při běžné okolní teplotě. Tento rozdíl v chování kovů zůstává i dnes důležitým faktorem při jejich tvarování. Možnost deformačně zpevnit měď (např. údery kamenem, později kladivem) umožnilo její další využití pro zhotovování odolnějších předmětů -  zejména nástrojů s pevnějším a tvrdším ostřím. Doba měděná je tedy důležitým mezníkem ve vývoji poznávání kovů.  </a:t>
            </a:r>
          </a:p>
          <a:p>
            <a:r>
              <a:rPr lang="cs-CZ" sz="1200" kern="1200" dirty="0" smtClean="0">
                <a:solidFill>
                  <a:schemeClr val="tx1"/>
                </a:solidFill>
                <a:effectLst/>
                <a:latin typeface="+mn-lt"/>
                <a:ea typeface="+mn-ea"/>
                <a:cs typeface="+mn-cs"/>
              </a:rPr>
              <a:t> </a:t>
            </a:r>
          </a:p>
          <a:p>
            <a:r>
              <a:rPr lang="cs-CZ" sz="1200" kern="1200" dirty="0" smtClean="0">
                <a:solidFill>
                  <a:schemeClr val="tx1"/>
                </a:solidFill>
                <a:effectLst/>
                <a:latin typeface="+mn-lt"/>
                <a:ea typeface="+mn-ea"/>
                <a:cs typeface="+mn-cs"/>
              </a:rPr>
              <a:t>Nicméně teprve až s objevem získávání kovů z rud, jejich tavením, odléváním a zpracováváním slitin kovů nastal skutečný rozvoj metalurgických procesů a výroba kovových materiálů požadovaných vlastností.  Sléváním cínu a mědi byla získána nová slitina – bronz s vyšší pevností a tvrdostí, která mohla být dále kována nebo odlévána do forem různých tvarů. Byla mnohem vhodnější pro výrobu zejména zbraní nebo zemědělského nářadí. Poznatek, že smícháním dvou kovů vznikne slitina zcela nových vlastností odlišných od jednotlivých kovů, je těžištěm doby bronzové a zásadním posunem ve vývoji naší civilizace. Následně přechodem do doby železné dochází k rozšiřování a prohlubování metalurgických znalostí. Výroba ocelí umožnuje použití účinnějších nástrojů a další rozvoj nejrůznějších oborů činnosti. Od 18. století nastává expanze objevů nových kovových prvků, jako jsou platinové kovy, hliník, titan, zinek a další, které přináší další možnosti v postupech zpracování</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l</a:t>
            </a:r>
            <a:r>
              <a:rPr lang="cs-CZ" sz="1200" i="1" kern="1200" dirty="0" smtClean="0">
                <a:solidFill>
                  <a:schemeClr val="tx1"/>
                </a:solidFill>
                <a:effectLst/>
                <a:latin typeface="+mn-lt"/>
                <a:ea typeface="+mn-ea"/>
                <a:cs typeface="+mn-cs"/>
              </a:rPr>
              <a:t>ehké kovy platinové</a:t>
            </a:r>
            <a:r>
              <a:rPr lang="cs-CZ" sz="1200" kern="1200" dirty="0" smtClean="0">
                <a:solidFill>
                  <a:schemeClr val="tx1"/>
                </a:solidFill>
                <a:effectLst/>
                <a:latin typeface="+mn-lt"/>
                <a:ea typeface="+mn-ea"/>
                <a:cs typeface="+mn-cs"/>
              </a:rPr>
              <a:t> (ruthenium, rhodium a palladium) a </a:t>
            </a:r>
            <a:r>
              <a:rPr lang="cs-CZ" sz="1200" i="1" kern="1200" dirty="0" smtClean="0">
                <a:solidFill>
                  <a:schemeClr val="tx1"/>
                </a:solidFill>
                <a:effectLst/>
                <a:latin typeface="+mn-lt"/>
                <a:ea typeface="+mn-ea"/>
                <a:cs typeface="+mn-cs"/>
              </a:rPr>
              <a:t>těžké kovy platinové</a:t>
            </a:r>
            <a:r>
              <a:rPr lang="cs-CZ" sz="1200" kern="1200" dirty="0" smtClean="0">
                <a:solidFill>
                  <a:schemeClr val="tx1"/>
                </a:solidFill>
                <a:effectLst/>
                <a:latin typeface="+mn-lt"/>
                <a:ea typeface="+mn-ea"/>
                <a:cs typeface="+mn-cs"/>
              </a:rPr>
              <a:t> (osmium, iridium a platina).</a:t>
            </a:r>
          </a:p>
          <a:p>
            <a:pPr eaLnBrk="1" hangingPunct="1">
              <a:spcBef>
                <a:spcPct val="0"/>
              </a:spcBef>
            </a:pPr>
            <a:endParaRPr lang="cs-CZ" altLang="cs-CZ" dirty="0" smtClean="0"/>
          </a:p>
        </p:txBody>
      </p:sp>
      <p:sp>
        <p:nvSpPr>
          <p:cNvPr id="911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6DB48D-2E02-4C42-9AAF-43EE9B2BB850}" type="slidenum">
              <a:rPr lang="cs-CZ" altLang="cs-CZ" smtClean="0"/>
              <a:pPr/>
              <a:t>2</a:t>
            </a:fld>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67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altLang="cs-CZ" dirty="0" smtClean="0"/>
          </a:p>
        </p:txBody>
      </p:sp>
      <p:sp>
        <p:nvSpPr>
          <p:cNvPr id="1167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535117-13D3-4C85-8ECF-780171A32A8D}" type="slidenum">
              <a:rPr lang="cs-CZ" altLang="cs-CZ" smtClean="0"/>
              <a:pPr/>
              <a:t>20</a:t>
            </a:fld>
            <a:endParaRPr lang="cs-CZ"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Elementární analýzy měří složení chemických prvků. Mezi rozšířené metody patři neinvazivní XRF analýza povrchu materiálů (viz obrázek).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21</a:t>
            </a:fld>
            <a:endParaRPr lang="cs-CZ"/>
          </a:p>
        </p:txBody>
      </p:sp>
    </p:spTree>
    <p:extLst>
      <p:ext uri="{BB962C8B-B14F-4D97-AF65-F5344CB8AC3E}">
        <p14:creationId xmlns:p14="http://schemas.microsoft.com/office/powerpoint/2010/main" val="318343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Strukturní analýzy se zabývají identifikací mikrostruktury kovů (metalografie); patří sem i RTG difrakce, která se používá k určení druhů korozních produktů (např. malachitu, kupritu apod.).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22</a:t>
            </a:fld>
            <a:endParaRPr lang="cs-CZ"/>
          </a:p>
        </p:txBody>
      </p:sp>
    </p:spTree>
    <p:extLst>
      <p:ext uri="{BB962C8B-B14F-4D97-AF65-F5344CB8AC3E}">
        <p14:creationId xmlns:p14="http://schemas.microsoft.com/office/powerpoint/2010/main" val="181660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konzervátorství se velmi využívají rovněž diagnostické metody – rentgenografie, tomografie pro zjišťován stavu poškození artefaktů, ale rovněž průzkumu kombinace materiálů – viz železné římské náholenice plátované mědí po jejich okrajích (jednotlivé materiály pohlcují </a:t>
            </a:r>
            <a:r>
              <a:rPr lang="cs-CZ" dirty="0" err="1" smtClean="0"/>
              <a:t>rtg</a:t>
            </a:r>
            <a:r>
              <a:rPr lang="cs-CZ" dirty="0" smtClean="0"/>
              <a:t> záření různě – dle jejich tloušťky, ale i chemického složení, a vytváří se charakteristický kontrast).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23</a:t>
            </a:fld>
            <a:endParaRPr lang="cs-CZ"/>
          </a:p>
        </p:txBody>
      </p:sp>
    </p:spTree>
    <p:extLst>
      <p:ext uri="{BB962C8B-B14F-4D97-AF65-F5344CB8AC3E}">
        <p14:creationId xmlns:p14="http://schemas.microsoft.com/office/powerpoint/2010/main" val="2239661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87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Hustota představuje poměr hmotnosti na objem </a:t>
            </a:r>
          </a:p>
          <a:p>
            <a:r>
              <a:rPr lang="cs-CZ" dirty="0" smtClean="0"/>
              <a:t>Hustota je charakteristickou vlastností každého kovu (</a:t>
            </a:r>
            <a:r>
              <a:rPr lang="cs-CZ" dirty="0" err="1" smtClean="0"/>
              <a:t>Tab.I</a:t>
            </a:r>
            <a:r>
              <a:rPr lang="cs-CZ" dirty="0" smtClean="0"/>
              <a:t>). Na základě hustoty lze technicky používané kovy rozdělit kovy do tří skupin: lehké kovy s hustotou 1,7 – 4,5 g/cm</a:t>
            </a:r>
            <a:r>
              <a:rPr lang="cs-CZ" baseline="30000" dirty="0" smtClean="0"/>
              <a:t>3</a:t>
            </a:r>
            <a:r>
              <a:rPr lang="cs-CZ" dirty="0" smtClean="0"/>
              <a:t>. Sem patří hořčík, hliník a titan. Další kategorií jsou kovy s hustotou 7 – 9 g/cm</a:t>
            </a:r>
            <a:r>
              <a:rPr lang="cs-CZ" baseline="30000" dirty="0" smtClean="0"/>
              <a:t>3</a:t>
            </a:r>
            <a:r>
              <a:rPr lang="cs-CZ" dirty="0" smtClean="0"/>
              <a:t>, tedy například zinek, železo, nikl, měď. Mezi nejtěžší kovy s hustotou přesahující 10 g/cm</a:t>
            </a:r>
            <a:r>
              <a:rPr lang="cs-CZ" baseline="30000" dirty="0" smtClean="0"/>
              <a:t>3 </a:t>
            </a:r>
            <a:r>
              <a:rPr lang="cs-CZ" dirty="0" smtClean="0"/>
              <a:t>patří mimo jiné zlato, olovo a wolfram. </a:t>
            </a:r>
            <a:br>
              <a:rPr lang="cs-CZ" dirty="0" smtClean="0"/>
            </a:br>
            <a:r>
              <a:rPr lang="cs-CZ" dirty="0" smtClean="0"/>
              <a:t> </a:t>
            </a:r>
          </a:p>
          <a:p>
            <a:r>
              <a:rPr lang="cs-CZ" altLang="cs-CZ" dirty="0" smtClean="0"/>
              <a:t>Provedeme vážení předmětu na vzduchu a ve vodě, ve které je předmět nadlehčován silou, která se rovná hmotnosti vody tělesem vytlačené. </a:t>
            </a:r>
          </a:p>
          <a:p>
            <a:r>
              <a:rPr lang="cs-CZ" altLang="cs-CZ" dirty="0" smtClean="0"/>
              <a:t>Rozdíl hmotnosti předmětu na vzduchu a ve vodě při hustotě vody 1 g/cm3 udává objem předmětu. </a:t>
            </a:r>
          </a:p>
          <a:p>
            <a:endParaRPr lang="cs-CZ" altLang="cs-CZ" dirty="0" smtClean="0"/>
          </a:p>
          <a:p>
            <a:r>
              <a:rPr lang="cs-CZ" altLang="cs-CZ" dirty="0" smtClean="0"/>
              <a:t>Měření hustoty kovů se může používat v muzejní praxi u mincí a obdobných drobnějších předmětů.</a:t>
            </a:r>
          </a:p>
          <a:p>
            <a:endParaRPr lang="cs-CZ" altLang="cs-CZ" dirty="0" smtClean="0"/>
          </a:p>
        </p:txBody>
      </p:sp>
      <p:sp>
        <p:nvSpPr>
          <p:cNvPr id="1187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58930C-797A-4C75-89CE-F1999E5019C2}" type="slidenum">
              <a:rPr lang="cs-CZ" altLang="cs-CZ" smtClean="0"/>
              <a:pPr/>
              <a:t>24</a:t>
            </a:fld>
            <a:endParaRPr lang="cs-CZ"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198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b="1" dirty="0" err="1" smtClean="0"/>
              <a:t>Monel</a:t>
            </a:r>
            <a:r>
              <a:rPr lang="cs-CZ" dirty="0" smtClean="0"/>
              <a:t> či </a:t>
            </a:r>
            <a:r>
              <a:rPr lang="cs-CZ" b="1" dirty="0" err="1" smtClean="0"/>
              <a:t>Monelův</a:t>
            </a:r>
            <a:r>
              <a:rPr lang="cs-CZ" b="1" dirty="0" smtClean="0"/>
              <a:t> kov</a:t>
            </a:r>
            <a:r>
              <a:rPr lang="cs-CZ" dirty="0" smtClean="0"/>
              <a:t> je slitina </a:t>
            </a:r>
            <a:r>
              <a:rPr lang="cs-CZ" dirty="0" smtClean="0">
                <a:hlinkClick r:id="rId3" tooltip="Nikl"/>
              </a:rPr>
              <a:t>niklu</a:t>
            </a:r>
            <a:r>
              <a:rPr lang="cs-CZ" dirty="0" smtClean="0"/>
              <a:t> a </a:t>
            </a:r>
            <a:r>
              <a:rPr lang="cs-CZ" dirty="0" smtClean="0">
                <a:hlinkClick r:id="rId4" tooltip="Měď"/>
              </a:rPr>
              <a:t>mědi</a:t>
            </a:r>
            <a:r>
              <a:rPr lang="cs-CZ" dirty="0" smtClean="0"/>
              <a:t>. Název </a:t>
            </a:r>
            <a:r>
              <a:rPr lang="cs-CZ" dirty="0" err="1" smtClean="0"/>
              <a:t>Monel</a:t>
            </a:r>
            <a:r>
              <a:rPr lang="cs-CZ" dirty="0" smtClean="0"/>
              <a:t> je registrován jako </a:t>
            </a:r>
            <a:r>
              <a:rPr lang="cs-CZ" dirty="0" smtClean="0">
                <a:hlinkClick r:id="rId5" tooltip="Ochranná známka"/>
              </a:rPr>
              <a:t>trademark</a:t>
            </a:r>
            <a:r>
              <a:rPr lang="cs-CZ" dirty="0" smtClean="0"/>
              <a:t> americké firmy </a:t>
            </a:r>
            <a:r>
              <a:rPr lang="cs-CZ" i="1" dirty="0" err="1" smtClean="0"/>
              <a:t>Special</a:t>
            </a:r>
            <a:r>
              <a:rPr lang="cs-CZ" i="1" dirty="0" smtClean="0"/>
              <a:t> Metals </a:t>
            </a:r>
            <a:r>
              <a:rPr lang="cs-CZ" i="1" dirty="0" err="1" smtClean="0"/>
              <a:t>Corporation</a:t>
            </a:r>
            <a:r>
              <a:rPr lang="cs-CZ" dirty="0" smtClean="0"/>
              <a:t>. </a:t>
            </a:r>
            <a:r>
              <a:rPr lang="cs-CZ" dirty="0" err="1" smtClean="0"/>
              <a:t>Monel</a:t>
            </a:r>
            <a:r>
              <a:rPr lang="cs-CZ" dirty="0" smtClean="0"/>
              <a:t> vyrobil v roce 1901 Robert </a:t>
            </a:r>
            <a:r>
              <a:rPr lang="cs-CZ" dirty="0" err="1" smtClean="0"/>
              <a:t>Crooks</a:t>
            </a:r>
            <a:r>
              <a:rPr lang="cs-CZ" dirty="0" smtClean="0"/>
              <a:t> </a:t>
            </a:r>
            <a:r>
              <a:rPr lang="cs-CZ" dirty="0" err="1" smtClean="0"/>
              <a:t>Stanley</a:t>
            </a:r>
            <a:r>
              <a:rPr lang="cs-CZ" dirty="0" smtClean="0"/>
              <a:t>, slitinu pojmenoval po tehdejším prezidentu firmy </a:t>
            </a:r>
            <a:r>
              <a:rPr lang="cs-CZ" dirty="0" err="1" smtClean="0"/>
              <a:t>Ambrose</a:t>
            </a:r>
            <a:r>
              <a:rPr lang="cs-CZ" dirty="0" smtClean="0"/>
              <a:t> </a:t>
            </a:r>
            <a:r>
              <a:rPr lang="cs-CZ" dirty="0" err="1" smtClean="0"/>
              <a:t>Monellovi</a:t>
            </a:r>
            <a:r>
              <a:rPr lang="cs-CZ" dirty="0" smtClean="0"/>
              <a:t>.</a:t>
            </a:r>
          </a:p>
          <a:p>
            <a:r>
              <a:rPr lang="cs-CZ" dirty="0" err="1" smtClean="0"/>
              <a:t>Monel</a:t>
            </a:r>
            <a:r>
              <a:rPr lang="cs-CZ" dirty="0" smtClean="0"/>
              <a:t> vykazuje výborné mechanické vlastnosti a chemickou odolnost v náročném prostředí, např. v dlouhodobém kontaktu se slanou vodou, ale i v chemickém průmyslu. Často bývá využit tam, kde již nedostačují vlastnosti nerezových </a:t>
            </a:r>
            <a:r>
              <a:rPr lang="cs-CZ" dirty="0" smtClean="0">
                <a:hlinkClick r:id="rId6" tooltip="Ocel"/>
              </a:rPr>
              <a:t>ocelí</a:t>
            </a:r>
            <a:r>
              <a:rPr lang="cs-CZ" dirty="0" smtClean="0"/>
              <a:t>.</a:t>
            </a:r>
          </a:p>
          <a:p>
            <a:endParaRPr lang="cs-CZ" altLang="cs-CZ" dirty="0" smtClean="0"/>
          </a:p>
        </p:txBody>
      </p:sp>
      <p:sp>
        <p:nvSpPr>
          <p:cNvPr id="1198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3292B3-1882-431D-9B15-AF26267B9BE6}" type="slidenum">
              <a:rPr lang="cs-CZ" altLang="cs-CZ" smtClean="0"/>
              <a:pPr/>
              <a:t>25</a:t>
            </a:fld>
            <a:endParaRPr lang="cs-CZ"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Podle mechanismu průběhu koroze rozdělujeme korozi na chemickou a elektrochemickou. Chemická koroze probíhá v suchém prostředí, bez přítomnosti elektrolytu – v praxi se jedná o korozi v plynech za vyšších teplot (opal – oxidace za vyšších teplot, schopnost kovu odolávat za vyšších teplot = žáruvzdornost).</a:t>
            </a:r>
          </a:p>
          <a:p>
            <a:r>
              <a:rPr lang="cs-CZ" sz="1200" b="0" i="0" u="none" strike="noStrike" kern="1200" baseline="0" dirty="0" smtClean="0">
                <a:solidFill>
                  <a:schemeClr val="tx1"/>
                </a:solidFill>
                <a:latin typeface="+mn-lt"/>
                <a:ea typeface="+mn-ea"/>
                <a:cs typeface="+mn-cs"/>
              </a:rPr>
              <a:t>Protože jsou kovy elektricky vodivé a jsou často vystaveny účinkům vodných elektrolytů, je koroze téměř vždy jejich elektrochemická přeměna anodickým rozpouštěním.</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8C1CA215-D2E1-41E7-B3A7-DD5F392781F5}" type="slidenum">
              <a:rPr lang="cs-CZ" smtClean="0"/>
              <a:t>26</a:t>
            </a:fld>
            <a:endParaRPr lang="cs-CZ"/>
          </a:p>
        </p:txBody>
      </p:sp>
    </p:spTree>
    <p:extLst>
      <p:ext uri="{BB962C8B-B14F-4D97-AF65-F5344CB8AC3E}">
        <p14:creationId xmlns:p14="http://schemas.microsoft.com/office/powerpoint/2010/main" val="702960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Koroze</a:t>
            </a:r>
            <a:r>
              <a:rPr lang="cs-CZ" dirty="0" smtClean="0"/>
              <a:t> je fyzikálně-chemická interakce kovu s okolním prostředí, která vede ke změně vlastností kovů a jejich </a:t>
            </a:r>
            <a:r>
              <a:rPr lang="cs-CZ" dirty="0" err="1" smtClean="0"/>
              <a:t>přeměne</a:t>
            </a:r>
            <a:r>
              <a:rPr lang="cs-CZ" dirty="0" smtClean="0"/>
              <a:t> v korozní produkty tedy minerály, z kterých se kovy získávají (jak jsme si řekli, jedná se v zásadě o převrácenou metalurgii). V přítomnosti vody (tj. i vzdušné vlhkosti) probíhají elektrochemické děje, jejichž podstatou je vznik korozního makro nebo mikro článku, v rámci kterých se dějí </a:t>
            </a:r>
            <a:r>
              <a:rPr lang="cs-CZ" u="sng" dirty="0" smtClean="0"/>
              <a:t>oxidační a redukční reakce</a:t>
            </a:r>
            <a:r>
              <a:rPr lang="cs-CZ" dirty="0" smtClean="0"/>
              <a:t>. </a:t>
            </a:r>
            <a:r>
              <a:rPr lang="cs-CZ" sz="1200" b="0" i="0" kern="1200" dirty="0" smtClean="0">
                <a:solidFill>
                  <a:schemeClr val="tx1"/>
                </a:solidFill>
                <a:effectLst/>
                <a:latin typeface="+mn-lt"/>
                <a:ea typeface="+mn-ea"/>
                <a:cs typeface="+mn-cs"/>
              </a:rPr>
              <a:t>Probíhá v elektricky vodivém prostředí.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tx1"/>
                </a:solidFill>
                <a:effectLst/>
                <a:latin typeface="+mn-lt"/>
                <a:ea typeface="+mn-ea"/>
                <a:cs typeface="+mn-cs"/>
              </a:rPr>
              <a:t>Příčinou koroze je tedy tvorba </a:t>
            </a:r>
            <a:r>
              <a:rPr lang="cs-CZ" sz="1200" b="1" i="0" kern="1200" dirty="0" smtClean="0">
                <a:solidFill>
                  <a:schemeClr val="tx1"/>
                </a:solidFill>
                <a:effectLst/>
                <a:latin typeface="+mn-lt"/>
                <a:ea typeface="+mn-ea"/>
                <a:cs typeface="+mn-cs"/>
              </a:rPr>
              <a:t>korozního galvanického článku</a:t>
            </a:r>
            <a:r>
              <a:rPr lang="cs-CZ" sz="1200" b="0" i="0" kern="1200" dirty="0" smtClean="0">
                <a:solidFill>
                  <a:schemeClr val="tx1"/>
                </a:solidFill>
                <a:effectLst/>
                <a:latin typeface="+mn-lt"/>
                <a:ea typeface="+mn-ea"/>
                <a:cs typeface="+mn-cs"/>
              </a:rPr>
              <a:t>. Vznikne vodivé spojení mezi látkou, která vystupuje jako anoda, a látkou, která je katodou. Materiál, který je v článku anodou, se oxiduje, a tedy koroduje. Aby mohlo probíhat další rozpouštění, musí být elektrony uvolněné při oxidaci nějakým způsobem spotřebovány, jinak dojde k tzv. polarizaci elektrody. Polarizace vede ke zpomalení či zastavení anodické oxidace. Látky, které elektrony odebírají, plní funkci depolarizátoru. Mohou to být i částice v roztoku schopné elektrony přijímat, například kationty vodíku nebo atomy kyslíku. Železnaté kationty uvolněné do roztoku reagují za vzniku hydroxidu železnatého </a:t>
            </a:r>
            <a:r>
              <a:rPr lang="cs-CZ" altLang="cs-CZ" sz="1200" b="1" noProof="1" smtClean="0">
                <a:latin typeface="Arial" pitchFamily="34" charset="0"/>
              </a:rPr>
              <a:t>Fe(OH)</a:t>
            </a:r>
            <a:r>
              <a:rPr lang="cs-CZ" altLang="cs-CZ" sz="1200" b="1" baseline="-25000" noProof="1" smtClean="0">
                <a:latin typeface="Arial" pitchFamily="34"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tx1"/>
                </a:solidFill>
                <a:effectLst/>
                <a:latin typeface="+mn-lt"/>
                <a:ea typeface="+mn-ea"/>
                <a:cs typeface="+mn-cs"/>
              </a:rPr>
              <a:t>, který je dále oxidován na hydroxid železitý </a:t>
            </a:r>
            <a:r>
              <a:rPr lang="cs-CZ" altLang="cs-CZ" sz="1200" b="1" noProof="1" smtClean="0">
                <a:latin typeface="Arial" pitchFamily="34" charset="0"/>
              </a:rPr>
              <a:t>Fe(OH)</a:t>
            </a:r>
            <a:r>
              <a:rPr lang="cs-CZ" altLang="cs-CZ" sz="1200" b="1" baseline="-25000" noProof="1" smtClean="0">
                <a:latin typeface="Arial" pitchFamily="34" charset="0"/>
              </a:rPr>
              <a:t>3 </a:t>
            </a:r>
            <a:r>
              <a:rPr lang="cs-CZ" sz="1200" b="0" i="0" kern="1200" dirty="0" smtClean="0">
                <a:solidFill>
                  <a:schemeClr val="tx1"/>
                </a:solidFill>
                <a:effectLst/>
                <a:latin typeface="+mn-lt"/>
                <a:ea typeface="+mn-ea"/>
                <a:cs typeface="+mn-cs"/>
              </a:rPr>
              <a:t>. </a:t>
            </a:r>
            <a:r>
              <a:rPr lang="cs-CZ" sz="1200" b="0" i="0" u="sng" kern="1200" dirty="0" smtClean="0">
                <a:solidFill>
                  <a:schemeClr val="tx1"/>
                </a:solidFill>
                <a:effectLst/>
                <a:latin typeface="+mn-lt"/>
                <a:ea typeface="+mn-ea"/>
                <a:cs typeface="+mn-cs"/>
              </a:rPr>
              <a:t>Hydroxid železitý je podstatou rzi, která se odlupuje z povrchu oceli a umožňuje tím další průběh koroze.</a:t>
            </a:r>
            <a:endParaRPr lang="cs-CZ" u="sng" dirty="0"/>
          </a:p>
        </p:txBody>
      </p:sp>
      <p:sp>
        <p:nvSpPr>
          <p:cNvPr id="4" name="Zástupný symbol pro číslo snímku 3"/>
          <p:cNvSpPr>
            <a:spLocks noGrp="1"/>
          </p:cNvSpPr>
          <p:nvPr>
            <p:ph type="sldNum" sz="quarter" idx="10"/>
          </p:nvPr>
        </p:nvSpPr>
        <p:spPr/>
        <p:txBody>
          <a:bodyPr/>
          <a:lstStyle/>
          <a:p>
            <a:fld id="{8C1CA215-D2E1-41E7-B3A7-DD5F392781F5}" type="slidenum">
              <a:rPr lang="cs-CZ" smtClean="0"/>
              <a:t>27</a:t>
            </a:fld>
            <a:endParaRPr lang="cs-CZ"/>
          </a:p>
        </p:txBody>
      </p:sp>
    </p:spTree>
    <p:extLst>
      <p:ext uri="{BB962C8B-B14F-4D97-AF65-F5344CB8AC3E}">
        <p14:creationId xmlns:p14="http://schemas.microsoft.com/office/powerpoint/2010/main" val="999995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28</a:t>
            </a:fld>
            <a:endParaRPr lang="cs-CZ"/>
          </a:p>
        </p:txBody>
      </p:sp>
    </p:spTree>
    <p:extLst>
      <p:ext uri="{BB962C8B-B14F-4D97-AF65-F5344CB8AC3E}">
        <p14:creationId xmlns:p14="http://schemas.microsoft.com/office/powerpoint/2010/main" val="977908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29</a:t>
            </a:fld>
            <a:endParaRPr lang="cs-CZ"/>
          </a:p>
        </p:txBody>
      </p:sp>
    </p:spTree>
    <p:extLst>
      <p:ext uri="{BB962C8B-B14F-4D97-AF65-F5344CB8AC3E}">
        <p14:creationId xmlns:p14="http://schemas.microsoft.com/office/powerpoint/2010/main" val="55197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effectLst/>
              </a:rPr>
              <a:t>ENEOLIT (POZDNÍ DOBA KAMENNÁ, DOBA MĚDĚNÁ)</a:t>
            </a:r>
            <a:r>
              <a:rPr lang="cs-CZ" dirty="0" smtClean="0">
                <a:effectLst/>
              </a:rPr>
              <a:t/>
            </a:r>
            <a:br>
              <a:rPr lang="cs-CZ" dirty="0" smtClean="0">
                <a:effectLst/>
              </a:rPr>
            </a:br>
            <a:r>
              <a:rPr lang="cs-CZ" dirty="0" smtClean="0">
                <a:effectLst/>
              </a:rPr>
              <a:t>4400/4300 - 2300/2200 př. Kr.</a:t>
            </a:r>
          </a:p>
          <a:p>
            <a:r>
              <a:rPr lang="cs-CZ" dirty="0" err="1" smtClean="0">
                <a:effectLst/>
              </a:rPr>
              <a:t>Eneolit</a:t>
            </a:r>
            <a:r>
              <a:rPr lang="cs-CZ" dirty="0" smtClean="0">
                <a:effectLst/>
              </a:rPr>
              <a:t> je poslední etapou doby kamenné – jde o období, ve kterém došlo k řadě ekonomických i technologických inovací. Vedle opracování kamene se objevuje i nový materiál – měď, ta však byla zpočátku využívána zejména k výrobě šperků či drobných nástrojů (dlátka, sekerky).</a:t>
            </a:r>
          </a:p>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3</a:t>
            </a:fld>
            <a:endParaRPr lang="cs-CZ"/>
          </a:p>
        </p:txBody>
      </p:sp>
    </p:spTree>
    <p:extLst>
      <p:ext uri="{BB962C8B-B14F-4D97-AF65-F5344CB8AC3E}">
        <p14:creationId xmlns:p14="http://schemas.microsoft.com/office/powerpoint/2010/main" val="1300418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30</a:t>
            </a:fld>
            <a:endParaRPr lang="cs-CZ"/>
          </a:p>
        </p:txBody>
      </p:sp>
    </p:spTree>
    <p:extLst>
      <p:ext uri="{BB962C8B-B14F-4D97-AF65-F5344CB8AC3E}">
        <p14:creationId xmlns:p14="http://schemas.microsoft.com/office/powerpoint/2010/main" val="204315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263875B-0058-4730-8D46-8EBDC60AC4F0}" type="slidenum">
              <a:rPr lang="cs-CZ" altLang="cs-CZ" sz="1200" smtClean="0"/>
              <a:pPr/>
              <a:t>31</a:t>
            </a:fld>
            <a:endParaRPr lang="cs-CZ" altLang="cs-CZ" sz="12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32</a:t>
            </a:fld>
            <a:endParaRPr lang="cs-CZ"/>
          </a:p>
        </p:txBody>
      </p:sp>
    </p:spTree>
    <p:extLst>
      <p:ext uri="{BB962C8B-B14F-4D97-AF65-F5344CB8AC3E}">
        <p14:creationId xmlns:p14="http://schemas.microsoft.com/office/powerpoint/2010/main" val="4040268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D607A09-1FBF-4810-B031-CD1E66DDFFCA}" type="slidenum">
              <a:rPr lang="cs-CZ" altLang="cs-CZ" sz="1200" smtClean="0"/>
              <a:pPr/>
              <a:t>33</a:t>
            </a:fld>
            <a:endParaRPr lang="cs-CZ" altLang="cs-CZ"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t>Corten</a:t>
            </a:r>
            <a:r>
              <a:rPr lang="cs-CZ" altLang="cs-CZ" dirty="0" smtClean="0"/>
              <a:t> – </a:t>
            </a:r>
            <a:r>
              <a:rPr lang="cs-CZ" altLang="cs-CZ" dirty="0" err="1" smtClean="0"/>
              <a:t>patinující</a:t>
            </a:r>
            <a:r>
              <a:rPr lang="cs-CZ" altLang="cs-CZ" dirty="0" smtClean="0"/>
              <a:t> ocel – nízkouhlíková ocel s mědí a fosforem se vyznačuje vznikem tvrdé ochranné korozní vrstvy. </a:t>
            </a:r>
          </a:p>
          <a:p>
            <a:endParaRPr lang="cs-CZ" altLang="cs-CZ"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a:ln/>
        </p:spPr>
      </p:sp>
      <p:sp>
        <p:nvSpPr>
          <p:cNvPr id="7475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na našem území: </a:t>
            </a:r>
            <a:br>
              <a:rPr lang="cs-CZ" altLang="cs-CZ" dirty="0" smtClean="0"/>
            </a:br>
            <a:r>
              <a:rPr lang="cs-CZ" altLang="cs-CZ" dirty="0" smtClean="0"/>
              <a:t>700 – 450 př. n. l. halštatské období</a:t>
            </a:r>
          </a:p>
          <a:p>
            <a:r>
              <a:rPr lang="cs-CZ" altLang="cs-CZ" dirty="0" smtClean="0"/>
              <a:t>450 př. n. L. – konec starého letopočtu doba laténská (expanze Keltů)</a:t>
            </a:r>
          </a:p>
          <a:p>
            <a:r>
              <a:rPr lang="cs-CZ" altLang="cs-CZ" dirty="0" smtClean="0"/>
              <a:t>ve světě cca 1400 př. n. l. (Blízký východ)</a:t>
            </a:r>
            <a:br>
              <a:rPr lang="cs-CZ" altLang="cs-CZ" dirty="0" smtClean="0"/>
            </a:br>
            <a:endParaRPr lang="cs-CZ" altLang="cs-CZ" dirty="0" smtClean="0"/>
          </a:p>
        </p:txBody>
      </p:sp>
      <p:sp>
        <p:nvSpPr>
          <p:cNvPr id="74756" name="Zástupný symbol pro číslo snímku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70A59F05-3B66-4279-8159-BB43D4995571}" type="slidenum">
              <a:rPr lang="cs-CZ" altLang="cs-CZ" sz="1200" smtClean="0"/>
              <a:pPr>
                <a:defRPr/>
              </a:pPr>
              <a:t>34</a:t>
            </a:fld>
            <a:endParaRPr lang="cs-CZ" altLang="cs-CZ"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75780" name="Zástupný symbol pro číslo snímku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26423B5D-FD17-4BED-9AD3-39DDF9C1F922}" type="slidenum">
              <a:rPr lang="cs-CZ" altLang="cs-CZ" sz="1200" smtClean="0"/>
              <a:pPr>
                <a:defRPr/>
              </a:pPr>
              <a:t>35</a:t>
            </a:fld>
            <a:endParaRPr lang="cs-CZ" altLang="cs-CZ"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A2FF1CC-8F8A-40AC-9FD8-8606145CEDBF}" type="slidenum">
              <a:rPr lang="cs-CZ" altLang="cs-CZ" sz="1200" smtClean="0"/>
              <a:pPr/>
              <a:t>36</a:t>
            </a:fld>
            <a:endParaRPr lang="cs-CZ" altLang="cs-CZ"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Jedním z klíčových fází konzervátorského průzkumu je posouzení míry poškození korozí – resp. míry zachování kovového jádra. Může se jednat pouze o slabou povrchovou korozní vrstvu (pokud je rovnoměrně vytvořená, pevně zakotvena do podkladu, neodpadává, lze ji považovat za stabilní vrstvu; většinou se na železe vytváří ale objemnější korozní produkty, které jsou zpráškovatěny a odpadávají od povrchu – potom je vhodnější očistit povrchu, ale pouze pokud tvar předmětu je dostatečně tvořen kovem.  Pokud přeměna kovu v korozní produkty dosáhne již značné přeměny (viz poslední obrázek vpravo), tj. původní povrch a tvar je již přeměněn na korozní vrstvy a kovové jádro je zmenšené nebo dokonce zcela chybí, nelze korozní vrstvy úplně odstraňovat.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37</a:t>
            </a:fld>
            <a:endParaRPr lang="cs-CZ"/>
          </a:p>
        </p:txBody>
      </p:sp>
    </p:spTree>
    <p:extLst>
      <p:ext uri="{BB962C8B-B14F-4D97-AF65-F5344CB8AC3E}">
        <p14:creationId xmlns:p14="http://schemas.microsoft.com/office/powerpoint/2010/main" val="2806151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Ukázka tzv. aktivní chloridové koroze vlivem kontaminace chloridovými solemi: žlutý roztok obsahující železnaté, železité a chloridové ionty. Pro RV nad 55 % - kapalina, při poklesu RH – vznikají puchýře- Může nastat u zasolených artefaktů vlivem zvýšené vlhkosti, kontaminací  vlivem znečištění apod.</a:t>
            </a:r>
          </a:p>
          <a:p>
            <a:endParaRPr lang="cs-CZ" altLang="cs-CZ" dirty="0" smtClean="0"/>
          </a:p>
        </p:txBody>
      </p:sp>
      <p:sp>
        <p:nvSpPr>
          <p:cNvPr id="8397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C5A0597-06D2-4785-8A85-AF6A8CAF5E7F}" type="slidenum">
              <a:rPr lang="cs-CZ" altLang="cs-CZ" sz="1200" smtClean="0"/>
              <a:pPr/>
              <a:t>38</a:t>
            </a:fld>
            <a:endParaRPr lang="cs-CZ" altLang="cs-CZ"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Odstraněny byly pouze vnější krusty (</a:t>
            </a:r>
            <a:r>
              <a:rPr lang="cs-CZ" dirty="0" err="1" smtClean="0"/>
              <a:t>přikorodované</a:t>
            </a:r>
            <a:r>
              <a:rPr lang="cs-CZ" dirty="0" smtClean="0"/>
              <a:t> fragmenty hlíny, kamínků apod.), částečně i rez, proces čištění je zastaven na vrstvě černého magnetitu – spodní korozní vrstva pod vnější rzí. </a:t>
            </a:r>
            <a:endParaRPr lang="cs-CZ" dirty="0"/>
          </a:p>
        </p:txBody>
      </p:sp>
      <p:sp>
        <p:nvSpPr>
          <p:cNvPr id="4" name="Zástupný symbol pro číslo snímku 3"/>
          <p:cNvSpPr>
            <a:spLocks noGrp="1"/>
          </p:cNvSpPr>
          <p:nvPr>
            <p:ph type="sldNum" sz="quarter" idx="10"/>
          </p:nvPr>
        </p:nvSpPr>
        <p:spPr/>
        <p:txBody>
          <a:bodyPr/>
          <a:lstStyle/>
          <a:p>
            <a:pPr>
              <a:defRPr/>
            </a:pPr>
            <a:fld id="{D4A487B8-13E4-439F-B60B-9340D794CBAB}" type="slidenum">
              <a:rPr lang="cs-CZ" smtClean="0"/>
              <a:pPr>
                <a:defRPr/>
              </a:pPr>
              <a:t>39</a:t>
            </a:fld>
            <a:endParaRPr lang="cs-CZ"/>
          </a:p>
        </p:txBody>
      </p:sp>
    </p:spTree>
    <p:extLst>
      <p:ext uri="{BB962C8B-B14F-4D97-AF65-F5344CB8AC3E}">
        <p14:creationId xmlns:p14="http://schemas.microsoft.com/office/powerpoint/2010/main" val="167674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21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921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BA1AB4-7E69-45CC-9458-C62578E920DF}" type="slidenum">
              <a:rPr lang="cs-CZ" altLang="cs-CZ" smtClean="0"/>
              <a:pPr/>
              <a:t>4</a:t>
            </a:fld>
            <a:endParaRPr lang="cs-CZ"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D79C8F0-624C-4A62-B9AB-1F9C359C21D5}" type="slidenum">
              <a:rPr lang="cs-CZ" altLang="cs-CZ" sz="1200" smtClean="0"/>
              <a:pPr/>
              <a:t>40</a:t>
            </a:fld>
            <a:endParaRPr lang="cs-CZ" altLang="cs-CZ"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0" hangingPunct="0">
              <a:defRPr/>
            </a:pPr>
            <a:r>
              <a:rPr lang="cs-CZ" dirty="0" smtClean="0">
                <a:cs typeface="Arial" pitchFamily="34" charset="0"/>
              </a:rPr>
              <a:t>Taniny – třísloviny: </a:t>
            </a:r>
          </a:p>
          <a:p>
            <a:pPr marL="914400" lvl="1" indent="-457200" eaLnBrk="0" hangingPunct="0">
              <a:buFont typeface="Arial" pitchFamily="34" charset="0"/>
              <a:buChar char="•"/>
              <a:defRPr/>
            </a:pPr>
            <a:r>
              <a:rPr lang="cs-CZ" sz="2000" dirty="0" smtClean="0">
                <a:cs typeface="Arial" pitchFamily="34" charset="0"/>
              </a:rPr>
              <a:t>organické látky rostlinného původu</a:t>
            </a:r>
          </a:p>
          <a:p>
            <a:pPr marL="914400" lvl="1" indent="-457200" eaLnBrk="0" hangingPunct="0">
              <a:buFont typeface="Arial" pitchFamily="34" charset="0"/>
              <a:buChar char="•"/>
              <a:defRPr/>
            </a:pPr>
            <a:r>
              <a:rPr lang="cs-CZ" sz="2000" dirty="0" err="1" smtClean="0">
                <a:cs typeface="Arial" pitchFamily="34" charset="0"/>
              </a:rPr>
              <a:t>polyfenolické</a:t>
            </a:r>
            <a:r>
              <a:rPr lang="cs-CZ" sz="2000" dirty="0" smtClean="0">
                <a:cs typeface="Arial" pitchFamily="34" charset="0"/>
              </a:rPr>
              <a:t> látky </a:t>
            </a:r>
          </a:p>
          <a:p>
            <a:pPr marL="1371600" lvl="2" indent="-457200" eaLnBrk="0" hangingPunct="0">
              <a:buFont typeface="Arial" pitchFamily="34" charset="0"/>
              <a:buChar char="•"/>
              <a:defRPr/>
            </a:pPr>
            <a:r>
              <a:rPr lang="cs-CZ" sz="2000" dirty="0" err="1" smtClean="0">
                <a:cs typeface="Arial" pitchFamily="34" charset="0"/>
              </a:rPr>
              <a:t>hydrolyzovatelné</a:t>
            </a:r>
            <a:r>
              <a:rPr lang="cs-CZ" sz="2000" dirty="0" smtClean="0">
                <a:cs typeface="Arial" pitchFamily="34" charset="0"/>
              </a:rPr>
              <a:t>  taniny (</a:t>
            </a:r>
            <a:r>
              <a:rPr lang="cs-CZ" sz="2000" dirty="0" err="1" smtClean="0">
                <a:cs typeface="Arial" pitchFamily="34" charset="0"/>
              </a:rPr>
              <a:t>gallotaniny</a:t>
            </a:r>
            <a:r>
              <a:rPr lang="cs-CZ" sz="2000" dirty="0" smtClean="0">
                <a:cs typeface="Arial" pitchFamily="34" charset="0"/>
              </a:rPr>
              <a:t> a </a:t>
            </a:r>
            <a:r>
              <a:rPr lang="cs-CZ" sz="2000" dirty="0" err="1" smtClean="0">
                <a:cs typeface="Arial" pitchFamily="34" charset="0"/>
              </a:rPr>
              <a:t>ellagotaniny</a:t>
            </a:r>
            <a:r>
              <a:rPr lang="cs-CZ" sz="2000" dirty="0" smtClean="0">
                <a:cs typeface="Arial" pitchFamily="34" charset="0"/>
              </a:rPr>
              <a:t>)</a:t>
            </a:r>
          </a:p>
          <a:p>
            <a:pPr marL="1371600" lvl="2" indent="-457200" eaLnBrk="0" hangingPunct="0">
              <a:buFont typeface="Arial" pitchFamily="34" charset="0"/>
              <a:buChar char="•"/>
              <a:defRPr/>
            </a:pPr>
            <a:r>
              <a:rPr lang="cs-CZ" sz="2000" dirty="0" smtClean="0">
                <a:cs typeface="Arial" pitchFamily="34" charset="0"/>
              </a:rPr>
              <a:t>kondenzované taniny (</a:t>
            </a:r>
            <a:r>
              <a:rPr lang="cs-CZ" sz="2000" dirty="0" err="1" smtClean="0">
                <a:cs typeface="Arial" pitchFamily="34" charset="0"/>
              </a:rPr>
              <a:t>flavonoidy</a:t>
            </a:r>
            <a:r>
              <a:rPr lang="cs-CZ" sz="2000" dirty="0" smtClean="0">
                <a:cs typeface="Arial" pitchFamily="34" charset="0"/>
              </a:rPr>
              <a:t>)</a:t>
            </a:r>
          </a:p>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42</a:t>
            </a:fld>
            <a:endParaRPr lang="cs-CZ"/>
          </a:p>
        </p:txBody>
      </p:sp>
    </p:spTree>
    <p:extLst>
      <p:ext uri="{BB962C8B-B14F-4D97-AF65-F5344CB8AC3E}">
        <p14:creationId xmlns:p14="http://schemas.microsoft.com/office/powerpoint/2010/main" val="3056456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43</a:t>
            </a:fld>
            <a:endParaRPr lang="cs-CZ"/>
          </a:p>
        </p:txBody>
      </p:sp>
    </p:spTree>
    <p:extLst>
      <p:ext uri="{BB962C8B-B14F-4D97-AF65-F5344CB8AC3E}">
        <p14:creationId xmlns:p14="http://schemas.microsoft.com/office/powerpoint/2010/main" val="2627273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4FA1DB0-6129-4706-866A-38263EE82D62}" type="slidenum">
              <a:rPr lang="cs-CZ" altLang="cs-CZ" sz="1200" smtClean="0"/>
              <a:pPr/>
              <a:t>44</a:t>
            </a:fld>
            <a:endParaRPr lang="cs-CZ" altLang="cs-CZ"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0A22D48-5C1C-42FD-AAF3-18B36D1C8203}" type="slidenum">
              <a:rPr lang="cs-CZ" altLang="cs-CZ" sz="1200" smtClean="0"/>
              <a:pPr/>
              <a:t>45</a:t>
            </a:fld>
            <a:endParaRPr lang="cs-CZ" altLang="cs-CZ"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46</a:t>
            </a:fld>
            <a:endParaRPr lang="cs-CZ"/>
          </a:p>
        </p:txBody>
      </p:sp>
    </p:spTree>
    <p:extLst>
      <p:ext uri="{BB962C8B-B14F-4D97-AF65-F5344CB8AC3E}">
        <p14:creationId xmlns:p14="http://schemas.microsoft.com/office/powerpoint/2010/main" val="2287250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3FD170A-2131-4621-9AC3-82ABF4CF7AAC}" type="slidenum">
              <a:rPr lang="cs-CZ" altLang="cs-CZ" sz="1200" smtClean="0"/>
              <a:pPr/>
              <a:t>47</a:t>
            </a:fld>
            <a:endParaRPr lang="cs-CZ" altLang="cs-CZ"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A56EB63-C42D-4CF9-AB80-1B7F235312CD}" type="slidenum">
              <a:rPr lang="cs-CZ" altLang="cs-CZ" sz="1200" smtClean="0"/>
              <a:pPr/>
              <a:t>48</a:t>
            </a:fld>
            <a:endParaRPr lang="cs-CZ" altLang="cs-CZ"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a:p>
            <a:r>
              <a:rPr lang="cs-CZ" altLang="cs-CZ" smtClean="0"/>
              <a:t>Měděné nádobí – rovnoměrně se ohřívá dno i stěny nádob, vaření je rychlé a úsporné </a:t>
            </a:r>
          </a:p>
          <a:p>
            <a:r>
              <a:rPr lang="cs-CZ" altLang="cs-CZ" smtClean="0"/>
              <a:t>Fridrich Vilém I. – pruský král</a:t>
            </a:r>
          </a:p>
          <a:p>
            <a:r>
              <a:rPr lang="cs-CZ" altLang="cs-CZ" smtClean="0"/>
              <a:t>Žardiniéra – nádoba na květiny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49</a:t>
            </a:fld>
            <a:endParaRPr lang="cs-CZ"/>
          </a:p>
        </p:txBody>
      </p:sp>
    </p:spTree>
    <p:extLst>
      <p:ext uri="{BB962C8B-B14F-4D97-AF65-F5344CB8AC3E}">
        <p14:creationId xmlns:p14="http://schemas.microsoft.com/office/powerpoint/2010/main" val="3854605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a:ln/>
        </p:spPr>
      </p:sp>
      <p:sp>
        <p:nvSpPr>
          <p:cNvPr id="5017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Ukázka barvy bronzu – červený lesklý povrch při instalaci sochy+ patinovaný černý povrch bronzu sulfidy. </a:t>
            </a:r>
          </a:p>
        </p:txBody>
      </p:sp>
      <p:sp>
        <p:nvSpPr>
          <p:cNvPr id="5018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117CE29-F5EF-4B0E-8AA0-84E7D56F396F}" type="slidenum">
              <a:rPr lang="cs-CZ" altLang="cs-CZ" sz="1200" smtClean="0"/>
              <a:pPr/>
              <a:t>50</a:t>
            </a:fld>
            <a:endParaRPr lang="cs-CZ" altLang="cs-CZ"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5</a:t>
            </a:fld>
            <a:endParaRPr lang="cs-CZ"/>
          </a:p>
        </p:txBody>
      </p:sp>
    </p:spTree>
    <p:extLst>
      <p:ext uri="{BB962C8B-B14F-4D97-AF65-F5344CB8AC3E}">
        <p14:creationId xmlns:p14="http://schemas.microsoft.com/office/powerpoint/2010/main" val="1460970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259A5FE-542B-4A54-9B20-CD93A113F8BB}" type="slidenum">
              <a:rPr lang="cs-CZ" altLang="cs-CZ" sz="1200" smtClean="0"/>
              <a:pPr/>
              <a:t>51</a:t>
            </a:fld>
            <a:endParaRPr lang="cs-CZ" altLang="cs-CZ"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Koroze slitin mědi může mít různých rozsah – slitiny mědi jsou poměrně odolné vůči korozi, např. mosaz ve </a:t>
            </a:r>
            <a:r>
              <a:rPr lang="cs-CZ" altLang="cs-CZ" dirty="0" err="1" smtClean="0"/>
              <a:t>vnitřmím</a:t>
            </a:r>
            <a:r>
              <a:rPr lang="cs-CZ" altLang="cs-CZ" dirty="0" smtClean="0"/>
              <a:t> prostředí si může ponechávat dlouho lesklý kovový vzhled (svícny), u měděného nádobí (viz obr.) se zase vytváří stabilní vrstva oxidu mědi – kupritu, která může být ale narušena lokální korozí kontaktem lidského potu – viz obr. detail povrchu; bronzová socha v exteriéru se časem pokrývá zeleno-modrou patinou</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7A2C151-ABAC-4A71-B989-E355A903BF57}" type="slidenum">
              <a:rPr lang="cs-CZ" altLang="cs-CZ" sz="1200" smtClean="0"/>
              <a:pPr/>
              <a:t>52</a:t>
            </a:fld>
            <a:endParaRPr lang="cs-CZ" altLang="cs-CZ" sz="12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Klíčovým průzkumem je posouzení stabilní (ušlechtilé) či nestabilní (divoké, neušlechtilé patiny). Stabilní – dobře zakotvené korozní vrstvy do podkladu, neodpadávají (vlevo); nestabilní – </a:t>
            </a:r>
            <a:r>
              <a:rPr lang="cs-CZ" altLang="cs-CZ" dirty="0" err="1" smtClean="0"/>
              <a:t>zpráškovatěné</a:t>
            </a:r>
            <a:r>
              <a:rPr lang="cs-CZ" altLang="cs-CZ" dirty="0" smtClean="0"/>
              <a:t>, objemné, odpadávají. </a:t>
            </a:r>
          </a:p>
          <a:p>
            <a:r>
              <a:rPr lang="cs-CZ" altLang="cs-CZ" dirty="0" smtClean="0"/>
              <a:t>Divoká patina může být způsoben též vlivem zasolení korozních vrstev chloridy – označuje se též jako </a:t>
            </a:r>
            <a:r>
              <a:rPr lang="cs-CZ" altLang="cs-CZ" u="sng" dirty="0" smtClean="0"/>
              <a:t>nemoc bronzu (</a:t>
            </a:r>
            <a:r>
              <a:rPr lang="cs-CZ" altLang="cs-CZ" dirty="0" smtClean="0"/>
              <a:t>jedná se v zásadě o kombinaci půdní  a atmosférické koroze, nastává většinou u archeologických nálezů, které jsou odkryty na okolní atmosféru.</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8E99799-FCB0-4AFD-961A-FD01D60A76AC}" type="slidenum">
              <a:rPr lang="cs-CZ" altLang="cs-CZ" sz="1200" smtClean="0"/>
              <a:pPr/>
              <a:t>53</a:t>
            </a:fld>
            <a:endParaRPr lang="cs-CZ" altLang="cs-CZ"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1C9AEC2-C115-40A9-8DB8-DB0579715D30}" type="slidenum">
              <a:rPr lang="cs-CZ" altLang="cs-CZ" sz="1200" smtClean="0"/>
              <a:pPr/>
              <a:t>54</a:t>
            </a:fld>
            <a:endParaRPr lang="cs-CZ" altLang="cs-CZ"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55</a:t>
            </a:fld>
            <a:endParaRPr lang="cs-CZ"/>
          </a:p>
        </p:txBody>
      </p:sp>
    </p:spTree>
    <p:extLst>
      <p:ext uri="{BB962C8B-B14F-4D97-AF65-F5344CB8AC3E}">
        <p14:creationId xmlns:p14="http://schemas.microsoft.com/office/powerpoint/2010/main" val="1645351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Podívejte se na video o čištění bronzové lampy. </a:t>
            </a:r>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56</a:t>
            </a:fld>
            <a:endParaRPr lang="cs-CZ"/>
          </a:p>
        </p:txBody>
      </p:sp>
    </p:spTree>
    <p:extLst>
      <p:ext uri="{BB962C8B-B14F-4D97-AF65-F5344CB8AC3E}">
        <p14:creationId xmlns:p14="http://schemas.microsoft.com/office/powerpoint/2010/main" val="1669130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B31DCDE-13BF-4CFB-ABDE-BFE9F61F0EAB}" type="slidenum">
              <a:rPr lang="cs-CZ" altLang="cs-CZ" sz="1200" smtClean="0"/>
              <a:pPr/>
              <a:t>57</a:t>
            </a:fld>
            <a:endParaRPr lang="cs-CZ" altLang="cs-CZ" sz="12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58</a:t>
            </a:fld>
            <a:endParaRPr lang="cs-CZ"/>
          </a:p>
        </p:txBody>
      </p:sp>
    </p:spTree>
    <p:extLst>
      <p:ext uri="{BB962C8B-B14F-4D97-AF65-F5344CB8AC3E}">
        <p14:creationId xmlns:p14="http://schemas.microsoft.com/office/powerpoint/2010/main" val="3128659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59</a:t>
            </a:fld>
            <a:endParaRPr lang="cs-CZ"/>
          </a:p>
        </p:txBody>
      </p:sp>
    </p:spTree>
    <p:extLst>
      <p:ext uri="{BB962C8B-B14F-4D97-AF65-F5344CB8AC3E}">
        <p14:creationId xmlns:p14="http://schemas.microsoft.com/office/powerpoint/2010/main" val="3130147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t>Povrchová úprava – včelí vosk. </a:t>
            </a:r>
          </a:p>
          <a:p>
            <a:r>
              <a:rPr lang="cs-CZ" altLang="cs-CZ" smtClean="0"/>
              <a:t>http://www.houska.cz/page.php?id=323&amp;pid=323</a:t>
            </a:r>
          </a:p>
        </p:txBody>
      </p:sp>
      <p:sp>
        <p:nvSpPr>
          <p:cNvPr id="4" name="Zástupný symbol pro číslo snímku 3"/>
          <p:cNvSpPr>
            <a:spLocks noGrp="1"/>
          </p:cNvSpPr>
          <p:nvPr>
            <p:ph type="sldNum" sz="quarter" idx="5"/>
          </p:nvPr>
        </p:nvSpPr>
        <p:spPr/>
        <p:txBody>
          <a:bodyPr/>
          <a:lstStyle/>
          <a:p>
            <a:pPr>
              <a:defRPr/>
            </a:pPr>
            <a:fld id="{4CC66067-0D87-4A24-A15D-5749CFF89F1E}" type="slidenum">
              <a:rPr lang="cs-CZ" smtClean="0"/>
              <a:pPr>
                <a:defRPr/>
              </a:pPr>
              <a:t>60</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6</a:t>
            </a:fld>
            <a:endParaRPr lang="cs-CZ"/>
          </a:p>
        </p:txBody>
      </p:sp>
    </p:spTree>
    <p:extLst>
      <p:ext uri="{BB962C8B-B14F-4D97-AF65-F5344CB8AC3E}">
        <p14:creationId xmlns:p14="http://schemas.microsoft.com/office/powerpoint/2010/main" val="3670236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61</a:t>
            </a:fld>
            <a:endParaRPr lang="cs-CZ"/>
          </a:p>
        </p:txBody>
      </p:sp>
    </p:spTree>
    <p:extLst>
      <p:ext uri="{BB962C8B-B14F-4D97-AF65-F5344CB8AC3E}">
        <p14:creationId xmlns:p14="http://schemas.microsoft.com/office/powerpoint/2010/main" val="983218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a:ln/>
        </p:spPr>
      </p:sp>
      <p:sp>
        <p:nvSpPr>
          <p:cNvPr id="3481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z="1200" b="1" kern="1200" dirty="0" smtClean="0">
                <a:solidFill>
                  <a:schemeClr val="tx1"/>
                </a:solidFill>
                <a:effectLst/>
                <a:latin typeface="+mn-lt"/>
                <a:ea typeface="+mn-ea"/>
                <a:cs typeface="+mn-cs"/>
              </a:rPr>
              <a:t>Karát </a:t>
            </a:r>
            <a:r>
              <a:rPr lang="cs-CZ" sz="1200" b="1" kern="1200" dirty="0" err="1" smtClean="0">
                <a:solidFill>
                  <a:schemeClr val="tx1"/>
                </a:solidFill>
                <a:effectLst/>
                <a:latin typeface="+mn-lt"/>
                <a:ea typeface="+mn-ea"/>
                <a:cs typeface="+mn-cs"/>
              </a:rPr>
              <a:t>ryzostní</a:t>
            </a:r>
            <a:r>
              <a:rPr lang="cs-CZ" sz="1200" kern="1200" dirty="0" smtClean="0">
                <a:solidFill>
                  <a:schemeClr val="tx1"/>
                </a:solidFill>
                <a:effectLst/>
                <a:latin typeface="+mn-lt"/>
                <a:ea typeface="+mn-ea"/>
                <a:cs typeface="+mn-cs"/>
              </a:rPr>
              <a:t> - Jednotka ryzosti zlatých klenotnických slitin (označení </a:t>
            </a:r>
            <a:r>
              <a:rPr lang="cs-CZ" sz="1200" kern="1200" dirty="0" err="1" smtClean="0">
                <a:solidFill>
                  <a:schemeClr val="tx1"/>
                </a:solidFill>
                <a:effectLst/>
                <a:latin typeface="+mn-lt"/>
                <a:ea typeface="+mn-ea"/>
                <a:cs typeface="+mn-cs"/>
              </a:rPr>
              <a:t>Kt</a:t>
            </a:r>
            <a:r>
              <a:rPr lang="cs-CZ" sz="1200" kern="1200" dirty="0" smtClean="0">
                <a:solidFill>
                  <a:schemeClr val="tx1"/>
                </a:solidFill>
                <a:effectLst/>
                <a:latin typeface="+mn-lt"/>
                <a:ea typeface="+mn-ea"/>
                <a:cs typeface="+mn-cs"/>
              </a:rPr>
              <a:t>). Výpočet ryzosti zlata vychází z definice, že ryzí zlato o obsahu 1000 g/kg má ryzost 24 </a:t>
            </a:r>
            <a:r>
              <a:rPr lang="cs-CZ" sz="1200" kern="1200" dirty="0" err="1" smtClean="0">
                <a:solidFill>
                  <a:schemeClr val="tx1"/>
                </a:solidFill>
                <a:effectLst/>
                <a:latin typeface="+mn-lt"/>
                <a:ea typeface="+mn-ea"/>
                <a:cs typeface="+mn-cs"/>
              </a:rPr>
              <a:t>Kt</a:t>
            </a:r>
            <a:r>
              <a:rPr lang="cs-CZ" sz="1200" kern="1200" dirty="0" smtClean="0">
                <a:solidFill>
                  <a:schemeClr val="tx1"/>
                </a:solidFill>
                <a:effectLst/>
                <a:latin typeface="+mn-lt"/>
                <a:ea typeface="+mn-ea"/>
                <a:cs typeface="+mn-cs"/>
              </a:rPr>
              <a:t>. Nejběžnější dnes vyráběné klenotnické slitiny mají ryzost 14 </a:t>
            </a:r>
            <a:r>
              <a:rPr lang="cs-CZ" sz="1200" kern="1200" dirty="0" err="1" smtClean="0">
                <a:solidFill>
                  <a:schemeClr val="tx1"/>
                </a:solidFill>
                <a:effectLst/>
                <a:latin typeface="+mn-lt"/>
                <a:ea typeface="+mn-ea"/>
                <a:cs typeface="+mn-cs"/>
              </a:rPr>
              <a:t>Kt</a:t>
            </a:r>
            <a:r>
              <a:rPr lang="cs-CZ" sz="1200" kern="1200" dirty="0" smtClean="0">
                <a:solidFill>
                  <a:schemeClr val="tx1"/>
                </a:solidFill>
                <a:effectLst/>
                <a:latin typeface="+mn-lt"/>
                <a:ea typeface="+mn-ea"/>
                <a:cs typeface="+mn-cs"/>
              </a:rPr>
              <a:t> (585 g Au/kg) a 18 </a:t>
            </a:r>
            <a:r>
              <a:rPr lang="cs-CZ" sz="1200" kern="1200" dirty="0" err="1" smtClean="0">
                <a:solidFill>
                  <a:schemeClr val="tx1"/>
                </a:solidFill>
                <a:effectLst/>
                <a:latin typeface="+mn-lt"/>
                <a:ea typeface="+mn-ea"/>
                <a:cs typeface="+mn-cs"/>
              </a:rPr>
              <a:t>Kt</a:t>
            </a:r>
            <a:r>
              <a:rPr lang="cs-CZ" sz="1200" kern="1200" dirty="0" smtClean="0">
                <a:solidFill>
                  <a:schemeClr val="tx1"/>
                </a:solidFill>
                <a:effectLst/>
                <a:latin typeface="+mn-lt"/>
                <a:ea typeface="+mn-ea"/>
                <a:cs typeface="+mn-cs"/>
              </a:rPr>
              <a:t> (750 g Au/kg).</a:t>
            </a:r>
          </a:p>
          <a:p>
            <a:r>
              <a:rPr lang="cs-CZ" sz="1200" b="1" kern="1200" dirty="0" smtClean="0">
                <a:solidFill>
                  <a:schemeClr val="tx1"/>
                </a:solidFill>
                <a:effectLst/>
                <a:latin typeface="+mn-lt"/>
                <a:ea typeface="+mn-ea"/>
                <a:cs typeface="+mn-cs"/>
              </a:rPr>
              <a:t>Karát hmotností</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označní</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ct</a:t>
            </a:r>
            <a:r>
              <a:rPr lang="cs-CZ" sz="1200" kern="1200" dirty="0" smtClean="0">
                <a:solidFill>
                  <a:schemeClr val="tx1"/>
                </a:solidFill>
                <a:effectLst/>
                <a:latin typeface="+mn-lt"/>
                <a:ea typeface="+mn-ea"/>
                <a:cs typeface="+mn-cs"/>
              </a:rPr>
              <a:t>, CT) je míra hmotnosti používaná pro drahé kameny. Jeden karát se rovná 1/5 gramu (200 mg tj. 0,2 g).  </a:t>
            </a:r>
            <a:r>
              <a:rPr lang="cs-CZ" sz="1200" b="1" kern="1200" dirty="0" smtClean="0">
                <a:solidFill>
                  <a:schemeClr val="tx1"/>
                </a:solidFill>
                <a:effectLst/>
                <a:latin typeface="+mn-lt"/>
                <a:ea typeface="+mn-ea"/>
                <a:cs typeface="+mn-cs"/>
              </a:rPr>
              <a:t>Výhoda metrického karátu je v tom, že lze drahé kameny vážit i gramovými závažími; 1 </a:t>
            </a:r>
            <a:r>
              <a:rPr lang="cs-CZ" sz="1200" b="1" kern="1200" dirty="0" err="1" smtClean="0">
                <a:solidFill>
                  <a:schemeClr val="tx1"/>
                </a:solidFill>
                <a:effectLst/>
                <a:latin typeface="+mn-lt"/>
                <a:ea typeface="+mn-ea"/>
                <a:cs typeface="+mn-cs"/>
              </a:rPr>
              <a:t>ct</a:t>
            </a:r>
            <a:r>
              <a:rPr lang="cs-CZ" sz="1200" b="1" kern="1200" dirty="0" smtClean="0">
                <a:solidFill>
                  <a:schemeClr val="tx1"/>
                </a:solidFill>
                <a:effectLst/>
                <a:latin typeface="+mn-lt"/>
                <a:ea typeface="+mn-ea"/>
                <a:cs typeface="+mn-cs"/>
              </a:rPr>
              <a:t> = 0,2 g    1 g = 5 </a:t>
            </a:r>
            <a:r>
              <a:rPr lang="cs-CZ" sz="1200" b="1" kern="1200" dirty="0" err="1" smtClean="0">
                <a:solidFill>
                  <a:schemeClr val="tx1"/>
                </a:solidFill>
                <a:effectLst/>
                <a:latin typeface="+mn-lt"/>
                <a:ea typeface="+mn-ea"/>
                <a:cs typeface="+mn-cs"/>
              </a:rPr>
              <a:t>ct</a:t>
            </a:r>
            <a:endParaRPr lang="cs-CZ" sz="1200" kern="1200" dirty="0" smtClean="0">
              <a:solidFill>
                <a:schemeClr val="tx1"/>
              </a:solidFill>
              <a:effectLst/>
              <a:latin typeface="+mn-lt"/>
              <a:ea typeface="+mn-ea"/>
              <a:cs typeface="+mn-cs"/>
            </a:endParaRPr>
          </a:p>
          <a:p>
            <a:endParaRPr lang="cs-CZ" altLang="cs-CZ" dirty="0" smtClean="0"/>
          </a:p>
        </p:txBody>
      </p:sp>
      <p:sp>
        <p:nvSpPr>
          <p:cNvPr id="3482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385E014-CEDF-4AC5-8E86-F1D2CDEAC178}" type="slidenum">
              <a:rPr lang="cs-CZ" altLang="cs-CZ" sz="1200" smtClean="0"/>
              <a:pPr/>
              <a:t>62</a:t>
            </a:fld>
            <a:endParaRPr lang="cs-CZ" altLang="cs-CZ"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a:p>
            <a:r>
              <a:rPr lang="cs-CZ" altLang="cs-CZ" smtClean="0"/>
              <a:t>Zlato, které je součástí křemenných nebo rudných žil či se nachází v náplavech, vyniká krásnou žlutou barvou a trvalým leskem a lze ho přetvářet tepáním za studena. Velmi brzy proto upoutávalo pozornost nejstarších zlatotepců ke zhotovování různých dekorativních tvarů.</a:t>
            </a:r>
          </a:p>
          <a:p>
            <a:endParaRPr lang="cs-CZ" altLang="cs-CZ" smtClean="0"/>
          </a:p>
          <a:p>
            <a:r>
              <a:rPr lang="cs-CZ" altLang="cs-CZ" smtClean="0"/>
              <a:t>Lunula – náhrdelník ve tvaru měsíce typický pr dobu bronzovou. </a:t>
            </a:r>
          </a:p>
          <a:p>
            <a:r>
              <a:rPr lang="cs-CZ" altLang="cs-CZ" smtClean="0"/>
              <a:t>Gombík – bývají stříbrné, bronzové zlacené nebo celozlaté zdobené granulací </a:t>
            </a:r>
          </a:p>
          <a:p>
            <a:r>
              <a:rPr lang="cs-CZ" altLang="cs-CZ" smtClean="0"/>
              <a:t>Granulace je půvabná a zdánlivě jednoduchá technika spočívající v nanesení jemných zlatých či stříbrných kuliček na povrch šperku. Má ale hned několik háčků. Jak kuličky vyrobit doopravdy kulaté a stejně velké? Jak je nanést v přesných ornamentech na povrch a připájet je? Techniku granulace, známou již z velkomoravských šperků a během času zapomenutou, rekonstruoval až roku 1932 německý zlatník Wilm. Tajemství spočívá v uchycení kuliček k celku bez použití pájky. Zde je recept: nasekaný materiál, třeba kousky zlatého drátu, se smíchá v tyglíku s rozemletým dřevěným uhlím; v žáru se pak jednotlivé kousky staví do dokonalých kuliček, které se pak přeséváním třídí na skupiny shodných rozměrů. Na povrch zdobeného předmětu se kuličky nanesou pomocí roztoku lepivé pryskyřice v přesně promyšlených obrazcích – víceřadých páscích, trojúhelnících, kosočtvercích srovnaných nasypáním do formiček. A jak se kuličky připájejí k povrchu? Klasické pájení nelze použít – jemné kuličky by se v pájce utopily. Místo toho se využívá poznatku, že kuličky utavené v uhlí mají na povrchu snáze tavitelnou vrstvičku a v žáru se na povrch šperku uchytí i bez pomoci pájky. Šperky zdobené granulací, udivující jemností a přesností rozmístění dekoru, známe zejména z období Velké Moravy. (www.svatymaur.cz)</a:t>
            </a:r>
          </a:p>
          <a:p>
            <a:endParaRPr lang="cs-CZ" altLang="cs-CZ" smtClean="0"/>
          </a:p>
          <a:p>
            <a:r>
              <a:rPr lang="cs-CZ" altLang="cs-CZ" smtClean="0"/>
              <a:t>https://mck.technicalmuseum.cz/smalt/experiment/cloisonne.html</a:t>
            </a:r>
          </a:p>
        </p:txBody>
      </p:sp>
      <p:sp>
        <p:nvSpPr>
          <p:cNvPr id="35844" name="Zástupný symbol pro číslo snímku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E8E411EF-DF46-42F6-ACAB-0DA390ECD4C6}" type="slidenum">
              <a:rPr lang="cs-CZ" altLang="cs-CZ" sz="1200" smtClean="0"/>
              <a:pPr>
                <a:defRPr/>
              </a:pPr>
              <a:t>63</a:t>
            </a:fld>
            <a:endParaRPr lang="cs-CZ" altLang="cs-CZ"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a:ln/>
        </p:spPr>
      </p:sp>
      <p:sp>
        <p:nvSpPr>
          <p:cNvPr id="3789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Zlato – orel, kohout, labuť</a:t>
            </a:r>
          </a:p>
          <a:p>
            <a:r>
              <a:rPr lang="cs-CZ" altLang="cs-CZ" dirty="0" smtClean="0"/>
              <a:t>Stříbro – kamzík, zajíc, </a:t>
            </a:r>
          </a:p>
          <a:p>
            <a:r>
              <a:rPr lang="cs-CZ" altLang="cs-CZ" dirty="0" smtClean="0"/>
              <a:t>Platina – královská koruna</a:t>
            </a:r>
          </a:p>
          <a:p>
            <a:endParaRPr lang="cs-CZ" altLang="cs-CZ" dirty="0" smtClean="0"/>
          </a:p>
          <a:p>
            <a:r>
              <a:rPr lang="cs-CZ" altLang="cs-CZ" dirty="0" smtClean="0"/>
              <a:t>Kromě současných českých značek (viz obrázek nahoře) jsou platné všechny puncovní značky, které platily v historii na území Československa a nevyjadřovaly nižší ryzost, než jsou nejnižší ryzosti pro jednotlivé drahé kovy uvedené puncovním zákonem (§3, odst. 2). Tedy značky rakousko-uherské, československé, protektorátní i značky Slovenského </a:t>
            </a:r>
            <a:r>
              <a:rPr lang="cs-CZ" altLang="cs-CZ" dirty="0" err="1" smtClean="0"/>
              <a:t>štátu</a:t>
            </a:r>
            <a:r>
              <a:rPr lang="cs-CZ" altLang="cs-CZ" dirty="0" smtClean="0"/>
              <a:t>. Příkladem je puncovní značka zvaná čejka, používaná do r. 1993 pro ryzost 585/1000, jejíž nákres uvidíte po kliknutí </a:t>
            </a:r>
            <a:r>
              <a:rPr lang="cs-CZ" altLang="cs-CZ" dirty="0" smtClean="0">
                <a:hlinkClick r:id="rId3"/>
              </a:rPr>
              <a:t>zde</a:t>
            </a:r>
            <a:r>
              <a:rPr lang="cs-CZ" altLang="cs-CZ" dirty="0" smtClean="0"/>
              <a:t>. Neplatí ovšem puncy, které byly v době 2. světové války zavedeny na československém území, obsazeném cizími státy (značky rakouské, polské a maďarské). Ostatní platné historické značky jsou publikovány v brožuře ing. Bouši "Seznam puncovních značek platných na území České republiky", poprvé vydané v r. 2008, doplněná reedice 2009. Ta je k dispozici na každém pracovišti PÚ.</a:t>
            </a:r>
          </a:p>
          <a:p>
            <a:r>
              <a:rPr lang="cs-CZ" altLang="cs-CZ" dirty="0" smtClean="0"/>
              <a:t>Na našem území také platí značky Úmluvy o kontrole a označování předmětů z drahých kovů (tzv. Vídeňské konvence), k níž ČR přistoupila 2. listopadu 1994, viz </a:t>
            </a:r>
            <a:r>
              <a:rPr lang="cs-CZ" altLang="cs-CZ" dirty="0" smtClean="0">
                <a:hlinkClick r:id="rId4"/>
              </a:rPr>
              <a:t>http://www.hallmarkingconvention.org/</a:t>
            </a:r>
            <a:r>
              <a:rPr lang="cs-CZ" altLang="cs-CZ" dirty="0" smtClean="0"/>
              <a:t>. Vyobrazení českých konvenčních značek najdete </a:t>
            </a:r>
            <a:r>
              <a:rPr lang="cs-CZ" altLang="cs-CZ" dirty="0" smtClean="0">
                <a:hlinkClick r:id="rId5"/>
              </a:rPr>
              <a:t>zde</a:t>
            </a:r>
            <a:r>
              <a:rPr lang="cs-CZ" altLang="cs-CZ" dirty="0" smtClean="0"/>
              <a:t>, ostatní členské státy Konvence mají svoje konvenční značky obdobné. http://www.puncovniurad.cz/cz/znacky.aspx</a:t>
            </a:r>
          </a:p>
          <a:p>
            <a:endParaRPr lang="cs-CZ" altLang="cs-CZ" dirty="0" smtClean="0"/>
          </a:p>
        </p:txBody>
      </p:sp>
      <p:sp>
        <p:nvSpPr>
          <p:cNvPr id="3789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3B6054A-3C94-4E0A-A23A-987120409F0F}" type="slidenum">
              <a:rPr lang="cs-CZ" altLang="cs-CZ" sz="1200" smtClean="0"/>
              <a:pPr/>
              <a:t>64</a:t>
            </a:fld>
            <a:endParaRPr lang="cs-CZ" altLang="cs-CZ"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a:ln/>
        </p:spPr>
      </p:sp>
      <p:sp>
        <p:nvSpPr>
          <p:cNvPr id="3891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891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86DCB6A-C40A-4D18-8D79-1BEE28D1C428}" type="slidenum">
              <a:rPr lang="cs-CZ" altLang="cs-CZ" sz="1200" smtClean="0"/>
              <a:pPr/>
              <a:t>65</a:t>
            </a:fld>
            <a:endParaRPr lang="cs-CZ" altLang="cs-CZ"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t>Vrstva žárového zlacení bývá silnější ale poréznější – galvanické vrstvy jsou velmi tenké.</a:t>
            </a:r>
          </a:p>
        </p:txBody>
      </p:sp>
      <p:sp>
        <p:nvSpPr>
          <p:cNvPr id="4096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E7BE565-8547-4324-BF4E-9F4B6F93BF2B}" type="slidenum">
              <a:rPr lang="cs-CZ" altLang="cs-CZ" sz="1200" smtClean="0"/>
              <a:pPr/>
              <a:t>66</a:t>
            </a:fld>
            <a:endParaRPr lang="cs-CZ" altLang="cs-CZ"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b="1" dirty="0" smtClean="0"/>
              <a:t>Lučavka královská</a:t>
            </a:r>
            <a:r>
              <a:rPr lang="cs-CZ" dirty="0" smtClean="0"/>
              <a:t> (</a:t>
            </a:r>
            <a:r>
              <a:rPr lang="cs-CZ" dirty="0" smtClean="0">
                <a:hlinkClick r:id="rId3" tooltip="Latina"/>
              </a:rPr>
              <a:t>latinsky</a:t>
            </a:r>
            <a:r>
              <a:rPr lang="cs-CZ" dirty="0" smtClean="0"/>
              <a:t> </a:t>
            </a:r>
            <a:r>
              <a:rPr lang="cs-CZ" i="1" dirty="0" err="1" smtClean="0"/>
              <a:t>aqua</a:t>
            </a:r>
            <a:r>
              <a:rPr lang="cs-CZ" i="1" dirty="0" smtClean="0"/>
              <a:t> </a:t>
            </a:r>
            <a:r>
              <a:rPr lang="cs-CZ" i="1" dirty="0" err="1" smtClean="0"/>
              <a:t>regia</a:t>
            </a:r>
            <a:r>
              <a:rPr lang="cs-CZ" dirty="0" smtClean="0"/>
              <a:t> neboli </a:t>
            </a:r>
            <a:r>
              <a:rPr lang="cs-CZ" i="1" dirty="0" smtClean="0"/>
              <a:t>královská voda</a:t>
            </a:r>
            <a:r>
              <a:rPr lang="cs-CZ" dirty="0" smtClean="0"/>
              <a:t>, také </a:t>
            </a:r>
            <a:r>
              <a:rPr lang="cs-CZ" i="1" dirty="0" err="1" smtClean="0"/>
              <a:t>acidum</a:t>
            </a:r>
            <a:r>
              <a:rPr lang="cs-CZ" i="1" dirty="0" smtClean="0"/>
              <a:t> </a:t>
            </a:r>
            <a:r>
              <a:rPr lang="cs-CZ" i="1" dirty="0" err="1" smtClean="0"/>
              <a:t>chloronitrosum</a:t>
            </a:r>
            <a:r>
              <a:rPr lang="cs-CZ" dirty="0" smtClean="0"/>
              <a:t>) je dýmavá žlutohnědá </a:t>
            </a:r>
            <a:r>
              <a:rPr lang="cs-CZ" dirty="0" smtClean="0">
                <a:hlinkClick r:id="rId4" tooltip="Kapalina"/>
              </a:rPr>
              <a:t>kapalina</a:t>
            </a:r>
            <a:r>
              <a:rPr lang="cs-CZ" dirty="0" smtClean="0"/>
              <a:t> používaná pro rozpouštění obtížně rozpustných prvků, vzácných (královských) </a:t>
            </a:r>
            <a:r>
              <a:rPr lang="cs-CZ" dirty="0" smtClean="0">
                <a:hlinkClick r:id="rId5" tooltip="Kovy"/>
              </a:rPr>
              <a:t>kovů</a:t>
            </a:r>
            <a:r>
              <a:rPr lang="cs-CZ" dirty="0" smtClean="0"/>
              <a:t>. Jde o směs koncentrované </a:t>
            </a:r>
            <a:r>
              <a:rPr lang="cs-CZ" dirty="0" smtClean="0">
                <a:hlinkClick r:id="rId6" tooltip="Kyselina dusičná"/>
              </a:rPr>
              <a:t>kyseliny dusičné</a:t>
            </a:r>
            <a:r>
              <a:rPr lang="cs-CZ" dirty="0" smtClean="0"/>
              <a:t> (HNO</a:t>
            </a:r>
            <a:r>
              <a:rPr lang="cs-CZ" baseline="-25000" dirty="0" smtClean="0"/>
              <a:t>3</a:t>
            </a:r>
            <a:r>
              <a:rPr lang="cs-CZ" dirty="0" smtClean="0"/>
              <a:t>) a </a:t>
            </a:r>
            <a:r>
              <a:rPr lang="cs-CZ" dirty="0" smtClean="0">
                <a:hlinkClick r:id="rId7" tooltip="Kyselina chlorovodíková"/>
              </a:rPr>
              <a:t>kyseliny chlorovodíkové</a:t>
            </a:r>
            <a:r>
              <a:rPr lang="cs-CZ" dirty="0" smtClean="0"/>
              <a:t> (</a:t>
            </a:r>
            <a:r>
              <a:rPr lang="cs-CZ" dirty="0" err="1" smtClean="0"/>
              <a:t>HCl</a:t>
            </a:r>
            <a:r>
              <a:rPr lang="cs-CZ" dirty="0" smtClean="0"/>
              <a:t>) v objemovém poměru 1:3. </a:t>
            </a:r>
            <a:endParaRPr lang="cs-CZ" altLang="cs-CZ" dirty="0" smtClean="0"/>
          </a:p>
        </p:txBody>
      </p:sp>
      <p:sp>
        <p:nvSpPr>
          <p:cNvPr id="4198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A306019-EAEE-47F9-8FCD-A1473BBE8F8F}" type="slidenum">
              <a:rPr lang="cs-CZ" altLang="cs-CZ" sz="1200" smtClean="0"/>
              <a:pPr/>
              <a:t>67</a:t>
            </a:fld>
            <a:endParaRPr lang="cs-CZ" altLang="cs-CZ"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a:ln/>
        </p:spPr>
      </p:sp>
      <p:sp>
        <p:nvSpPr>
          <p:cNvPr id="4505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t>Prubířská zkouška – na buližníku, zkušebním, kameni se udělá otěr zkoušenou slitinou a vedle otěry pomocí zkušebních jehel známé ryzosti. Působením kyselin se sleduje rychlost rozpuštění otěru – nižší ryzost se rozpouští rychleji. </a:t>
            </a:r>
          </a:p>
        </p:txBody>
      </p:sp>
      <p:sp>
        <p:nvSpPr>
          <p:cNvPr id="4506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DDB15F4-72D8-4A0F-830D-1D3ABED9E1C6}" type="slidenum">
              <a:rPr lang="cs-CZ" altLang="cs-CZ" sz="1200" smtClean="0"/>
              <a:pPr/>
              <a:t>68</a:t>
            </a:fld>
            <a:endParaRPr lang="cs-CZ" altLang="cs-CZ"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rázek snímku 1"/>
          <p:cNvSpPr>
            <a:spLocks noGrp="1" noRot="1" noChangeAspect="1" noTextEdit="1"/>
          </p:cNvSpPr>
          <p:nvPr>
            <p:ph type="sldImg"/>
          </p:nvPr>
        </p:nvSpPr>
        <p:spPr>
          <a:ln/>
        </p:spPr>
      </p:sp>
      <p:sp>
        <p:nvSpPr>
          <p:cNvPr id="4710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4710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881D7D3-D8D7-4C16-9944-1E309834371A}" type="slidenum">
              <a:rPr lang="cs-CZ" altLang="cs-CZ" sz="1200" smtClean="0"/>
              <a:pPr/>
              <a:t>69</a:t>
            </a:fld>
            <a:endParaRPr lang="cs-CZ" altLang="cs-CZ"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B19BB6D-94EB-4BCA-A985-62FB717F3A95}" type="slidenum">
              <a:rPr lang="cs-CZ" altLang="cs-CZ" sz="1200" smtClean="0"/>
              <a:pPr/>
              <a:t>70</a:t>
            </a:fld>
            <a:endParaRPr lang="cs-CZ" altLang="cs-CZ"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Nikl poprvé objevil v roce 1751 německý chemik Axel Frederick baron </a:t>
            </a:r>
            <a:r>
              <a:rPr lang="cs-CZ" sz="1200" kern="1200" dirty="0" err="1" smtClean="0">
                <a:solidFill>
                  <a:schemeClr val="tx1"/>
                </a:solidFill>
                <a:effectLst/>
                <a:latin typeface="+mn-lt"/>
                <a:ea typeface="+mn-ea"/>
                <a:cs typeface="+mn-cs"/>
              </a:rPr>
              <a:t>Cronstedt</a:t>
            </a:r>
            <a:r>
              <a:rPr lang="cs-CZ" sz="1200" kern="1200" dirty="0" smtClean="0">
                <a:solidFill>
                  <a:schemeClr val="tx1"/>
                </a:solidFill>
                <a:effectLst/>
                <a:latin typeface="+mn-lt"/>
                <a:ea typeface="+mn-ea"/>
                <a:cs typeface="+mn-cs"/>
              </a:rPr>
              <a:t>. Nicméně slitiny mědi a niklu byly známé již ve starověku – razily se z ní například řecké tzv. </a:t>
            </a:r>
            <a:r>
              <a:rPr lang="cs-CZ" sz="1200" kern="1200" dirty="0" err="1" smtClean="0">
                <a:solidFill>
                  <a:schemeClr val="tx1"/>
                </a:solidFill>
                <a:effectLst/>
                <a:latin typeface="+mn-lt"/>
                <a:ea typeface="+mn-ea"/>
                <a:cs typeface="+mn-cs"/>
              </a:rPr>
              <a:t>baktrijské</a:t>
            </a:r>
            <a:r>
              <a:rPr lang="cs-CZ" sz="1200" kern="1200" dirty="0" smtClean="0">
                <a:solidFill>
                  <a:schemeClr val="tx1"/>
                </a:solidFill>
                <a:effectLst/>
                <a:latin typeface="+mn-lt"/>
                <a:ea typeface="+mn-ea"/>
                <a:cs typeface="+mn-cs"/>
              </a:rPr>
              <a:t> mince s obsahem niklu 10 – 15 hm. % (</a:t>
            </a:r>
            <a:r>
              <a:rPr lang="cs-CZ" sz="1200" kern="1200" dirty="0" err="1" smtClean="0">
                <a:solidFill>
                  <a:schemeClr val="tx1"/>
                </a:solidFill>
                <a:effectLst/>
                <a:latin typeface="+mn-lt"/>
                <a:ea typeface="+mn-ea"/>
                <a:cs typeface="+mn-cs"/>
              </a:rPr>
              <a:t>Baktrie</a:t>
            </a:r>
            <a:r>
              <a:rPr lang="cs-CZ" sz="1200" kern="1200" dirty="0" smtClean="0">
                <a:solidFill>
                  <a:schemeClr val="tx1"/>
                </a:solidFill>
                <a:effectLst/>
                <a:latin typeface="+mn-lt"/>
                <a:ea typeface="+mn-ea"/>
                <a:cs typeface="+mn-cs"/>
              </a:rPr>
              <a:t> – území na východním konci perské říše - dnešního Afganistánu). V souvislosti s průzkumem těchto mincí se předpokládá, že nikl byl importován do </a:t>
            </a:r>
            <a:r>
              <a:rPr lang="cs-CZ" sz="1200" kern="1200" dirty="0" err="1" smtClean="0">
                <a:solidFill>
                  <a:schemeClr val="tx1"/>
                </a:solidFill>
                <a:effectLst/>
                <a:latin typeface="+mn-lt"/>
                <a:ea typeface="+mn-ea"/>
                <a:cs typeface="+mn-cs"/>
              </a:rPr>
              <a:t>Baktrie</a:t>
            </a:r>
            <a:r>
              <a:rPr lang="cs-CZ" sz="1200" kern="1200" dirty="0" smtClean="0">
                <a:solidFill>
                  <a:schemeClr val="tx1"/>
                </a:solidFill>
                <a:effectLst/>
                <a:latin typeface="+mn-lt"/>
                <a:ea typeface="+mn-ea"/>
                <a:cs typeface="+mn-cs"/>
              </a:rPr>
              <a:t> z Číny, kde se nacházely zdroje polymetalických rud.  Viz Mašek Michal: Encyklopedie řecko-</a:t>
            </a:r>
            <a:r>
              <a:rPr lang="cs-CZ" sz="1200" kern="1200" dirty="0" err="1" smtClean="0">
                <a:solidFill>
                  <a:schemeClr val="tx1"/>
                </a:solidFill>
                <a:effectLst/>
                <a:latin typeface="+mn-lt"/>
                <a:ea typeface="+mn-ea"/>
                <a:cs typeface="+mn-cs"/>
              </a:rPr>
              <a:t>baktrijských</a:t>
            </a:r>
            <a:r>
              <a:rPr lang="cs-CZ" sz="1200" kern="1200" dirty="0" smtClean="0">
                <a:solidFill>
                  <a:schemeClr val="tx1"/>
                </a:solidFill>
                <a:effectLst/>
                <a:latin typeface="+mn-lt"/>
                <a:ea typeface="+mn-ea"/>
                <a:cs typeface="+mn-cs"/>
              </a:rPr>
              <a:t> panovníků z pohledu jejich mincí, 2010. s. 64. . </a:t>
            </a:r>
          </a:p>
          <a:p>
            <a:endParaRPr lang="cs-CZ" dirty="0"/>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7</a:t>
            </a:fld>
            <a:endParaRPr 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a:ln/>
        </p:spPr>
      </p:sp>
      <p:sp>
        <p:nvSpPr>
          <p:cNvPr id="4915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V oblasti stříbrnictví je známá též specifická technologie </a:t>
            </a:r>
            <a:r>
              <a:rPr lang="cs-CZ" altLang="cs-CZ" i="1" dirty="0" smtClean="0"/>
              <a:t>sheffieldského plátování (Sheffield plate)</a:t>
            </a:r>
            <a:r>
              <a:rPr lang="cs-CZ" altLang="cs-CZ" dirty="0" smtClean="0"/>
              <a:t>, která spočívá v pokrytí mědi tenkou vrstvou </a:t>
            </a:r>
            <a:r>
              <a:rPr lang="cs-CZ" altLang="cs-CZ" dirty="0" err="1" smtClean="0"/>
              <a:t>sterlingového</a:t>
            </a:r>
            <a:r>
              <a:rPr lang="cs-CZ" altLang="cs-CZ" dirty="0" smtClean="0"/>
              <a:t> stříbra, z jedné nebo z obou jejích stran. Takto připravený </a:t>
            </a:r>
            <a:r>
              <a:rPr lang="cs-CZ" altLang="cs-CZ" dirty="0" err="1" smtClean="0"/>
              <a:t>sandwich</a:t>
            </a:r>
            <a:r>
              <a:rPr lang="cs-CZ" altLang="cs-CZ" dirty="0" smtClean="0"/>
              <a:t> byl následně skován a zahřát, přičemž na základě vzájemné difúze jednotlivých kovových prvků vznikla na jejich rozhraní </a:t>
            </a:r>
            <a:r>
              <a:rPr lang="cs-CZ" altLang="cs-CZ" dirty="0" err="1" smtClean="0"/>
              <a:t>nízkotavitelná</a:t>
            </a:r>
            <a:r>
              <a:rPr lang="cs-CZ" altLang="cs-CZ" dirty="0" smtClean="0"/>
              <a:t> slitina (eutektická slitina </a:t>
            </a:r>
            <a:r>
              <a:rPr lang="cs-CZ" altLang="cs-CZ" dirty="0" err="1" smtClean="0"/>
              <a:t>Ag-Cu</a:t>
            </a:r>
            <a:r>
              <a:rPr lang="cs-CZ" altLang="cs-CZ" dirty="0" smtClean="0"/>
              <a:t> s teplotou tavení 779°C), vytvářející vzájemnou vazbu  mezi danými kovy. Po zchladnutí byl tento polotovar válcováním upraven do požadované tloušťky a zpracován obdobně jako předměty z ryzího stříbra. Hrany takto připraveného materiálu mohly být ještě postříbřeny nebo cínovány tak, aby byly zakryty stopy mědi. Sheffieldské plátování bylo zavedeno T. </a:t>
            </a:r>
            <a:r>
              <a:rPr lang="cs-CZ" altLang="cs-CZ" dirty="0" err="1" smtClean="0"/>
              <a:t>Boulsoverem</a:t>
            </a:r>
            <a:r>
              <a:rPr lang="cs-CZ" altLang="cs-CZ" dirty="0" smtClean="0"/>
              <a:t> v r. 1743 v Anglii, kde byla tato technologie průmyslově rozšířena až do r. 1830 [</a:t>
            </a:r>
            <a:r>
              <a:rPr lang="cs-CZ" altLang="cs-CZ" dirty="0" err="1" smtClean="0"/>
              <a:t>Selwyn</a:t>
            </a:r>
            <a:r>
              <a:rPr lang="cs-CZ" altLang="cs-CZ" dirty="0" smtClean="0"/>
              <a:t>, L, 2004 s. 134; </a:t>
            </a:r>
            <a:r>
              <a:rPr lang="cs-CZ" altLang="cs-CZ" dirty="0" err="1" smtClean="0"/>
              <a:t>History</a:t>
            </a:r>
            <a:r>
              <a:rPr lang="cs-CZ" altLang="cs-CZ" dirty="0" smtClean="0"/>
              <a:t> </a:t>
            </a:r>
            <a:r>
              <a:rPr lang="cs-CZ" altLang="cs-CZ" dirty="0" err="1" smtClean="0"/>
              <a:t>of</a:t>
            </a:r>
            <a:r>
              <a:rPr lang="cs-CZ" altLang="cs-CZ" dirty="0" smtClean="0"/>
              <a:t> technology, Vol. V, 1958, s. 633]. Posléze byla nahrazena cenově dostupnější technologií galvanického pokovování. </a:t>
            </a:r>
          </a:p>
          <a:p>
            <a:r>
              <a:rPr lang="cs-CZ" altLang="cs-CZ" dirty="0" smtClean="0"/>
              <a:t>Obdobně byla v 19. století rozšířena i náhražka zlata tzv. dublé, která byla zhotovena z materiálu tvořeného silnějším tombakovým plechem a tenkou vrstvou zlata. </a:t>
            </a:r>
          </a:p>
          <a:p>
            <a:endParaRPr lang="cs-CZ" altLang="cs-CZ" dirty="0" smtClean="0"/>
          </a:p>
          <a:p>
            <a:r>
              <a:rPr lang="cs-CZ" altLang="cs-CZ" dirty="0" smtClean="0"/>
              <a:t>Následují další způsoby aplikace pokovování na principu </a:t>
            </a:r>
            <a:r>
              <a:rPr lang="cs-CZ" altLang="cs-CZ" i="1" dirty="0" smtClean="0"/>
              <a:t>elektrochemických dějů</a:t>
            </a:r>
            <a:r>
              <a:rPr lang="cs-CZ" altLang="cs-CZ" dirty="0" smtClean="0"/>
              <a:t>, při kterých je pokovovaný předmět ponořen do roztoku solí kovu. Pokovovací lázeň se chemicky rozloží a dochází k přenosu kationtů jednoho kovu na povrch kovu druhého. K tomuto rozkladu dochází buď bez účinku vnějšího zdroje proudu anebo pomocí elektrické energie procházející mezi dvěma vodivě spojenými elektrodami (katodou – pokovovaným předmětem a rozpustnou kovovou anodou), kdy hovoříme o </a:t>
            </a:r>
            <a:r>
              <a:rPr lang="cs-CZ" altLang="cs-CZ" i="1" dirty="0" smtClean="0"/>
              <a:t>elektrolytickém (galvanickém) pokovování</a:t>
            </a:r>
            <a:r>
              <a:rPr lang="cs-CZ" altLang="cs-CZ" dirty="0" smtClean="0"/>
              <a:t>. </a:t>
            </a:r>
          </a:p>
        </p:txBody>
      </p:sp>
      <p:sp>
        <p:nvSpPr>
          <p:cNvPr id="4915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6A3B0CA-FC25-4221-89ED-D7B352F7D030}" type="slidenum">
              <a:rPr lang="cs-CZ" altLang="cs-CZ" sz="1200" smtClean="0"/>
              <a:pPr/>
              <a:t>71</a:t>
            </a:fld>
            <a:endParaRPr lang="cs-CZ" altLang="cs-CZ"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a:ln/>
        </p:spPr>
      </p:sp>
      <p:sp>
        <p:nvSpPr>
          <p:cNvPr id="5017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5018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554E0FE-EBE3-4900-AC79-AEAE0C692EA5}" type="slidenum">
              <a:rPr lang="cs-CZ" altLang="cs-CZ" sz="1200" smtClean="0"/>
              <a:pPr/>
              <a:t>72</a:t>
            </a:fld>
            <a:endParaRPr lang="cs-CZ" altLang="cs-CZ" sz="120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5120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0826143-CEDC-459C-A67F-31D6AF05A425}" type="slidenum">
              <a:rPr lang="cs-CZ" altLang="cs-CZ" sz="1200" smtClean="0"/>
              <a:pPr/>
              <a:t>73</a:t>
            </a:fld>
            <a:endParaRPr lang="cs-CZ" altLang="cs-CZ"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a:ln/>
        </p:spPr>
      </p:sp>
      <p:sp>
        <p:nvSpPr>
          <p:cNvPr id="5222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5222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AF2DEA2-8B1C-493E-A54E-1EB12431E28E}" type="slidenum">
              <a:rPr lang="cs-CZ" altLang="cs-CZ" sz="1200" smtClean="0"/>
              <a:pPr/>
              <a:t>74</a:t>
            </a:fld>
            <a:endParaRPr lang="cs-CZ" altLang="cs-CZ" sz="12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54276" name="Zástupný symbol pro číslo snímku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8EEB4DD8-B5BB-4940-ABC2-FBF361DA410F}" type="slidenum">
              <a:rPr lang="cs-CZ" altLang="cs-CZ" sz="1200" smtClean="0"/>
              <a:pPr>
                <a:defRPr/>
              </a:pPr>
              <a:t>75</a:t>
            </a:fld>
            <a:endParaRPr lang="cs-CZ" altLang="cs-CZ" sz="120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5632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1FE84B4-BF42-4375-A68E-0558D3F7CFB0}" type="slidenum">
              <a:rPr lang="cs-CZ" altLang="cs-CZ" sz="1200" smtClean="0"/>
              <a:pPr/>
              <a:t>76</a:t>
            </a:fld>
            <a:endParaRPr lang="cs-CZ" altLang="cs-CZ" sz="12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3498EDE-B198-4F6A-8D14-C083060CB838}" type="slidenum">
              <a:rPr lang="cs-CZ" altLang="cs-CZ" sz="1200" smtClean="0"/>
              <a:pPr/>
              <a:t>77</a:t>
            </a:fld>
            <a:endParaRPr lang="cs-CZ" altLang="cs-CZ" sz="120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p:cNvSpPr>
            <a:spLocks noGrp="1" noRot="1" noChangeAspect="1" noTextEdit="1"/>
          </p:cNvSpPr>
          <p:nvPr>
            <p:ph type="sldImg"/>
          </p:nvPr>
        </p:nvSpPr>
        <p:spPr>
          <a:ln/>
        </p:spPr>
      </p:sp>
      <p:sp>
        <p:nvSpPr>
          <p:cNvPr id="6041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6042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5E235C9-B42C-4936-9888-DC822ED8A805}" type="slidenum">
              <a:rPr lang="cs-CZ" altLang="cs-CZ" sz="1200" smtClean="0"/>
              <a:pPr/>
              <a:t>78</a:t>
            </a:fld>
            <a:endParaRPr lang="cs-CZ" altLang="cs-CZ" sz="120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6144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796A303-33DF-4F63-A6A6-B2AA718A3140}" type="slidenum">
              <a:rPr lang="cs-CZ" altLang="cs-CZ" sz="1200" smtClean="0"/>
              <a:pPr/>
              <a:t>79</a:t>
            </a:fld>
            <a:endParaRPr lang="cs-CZ" altLang="cs-CZ" sz="120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B5CD166-8DC1-47E1-9A3F-704814B6A6F2}" type="slidenum">
              <a:rPr lang="cs-CZ" altLang="cs-CZ" sz="1200" smtClean="0"/>
              <a:pPr/>
              <a:t>80</a:t>
            </a:fld>
            <a:endParaRPr lang="cs-CZ" altLang="cs-CZ"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931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931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85622A-443B-4182-865C-EB33B9E528CC}" type="slidenum">
              <a:rPr lang="cs-CZ" altLang="cs-CZ" smtClean="0"/>
              <a:pPr/>
              <a:t>8</a:t>
            </a:fld>
            <a:endParaRPr lang="cs-CZ" altLang="cs-CZ"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81</a:t>
            </a:fld>
            <a:endParaRPr lang="cs-CZ"/>
          </a:p>
        </p:txBody>
      </p:sp>
    </p:spTree>
    <p:extLst>
      <p:ext uri="{BB962C8B-B14F-4D97-AF65-F5344CB8AC3E}">
        <p14:creationId xmlns:p14="http://schemas.microsoft.com/office/powerpoint/2010/main" val="23268363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smtClean="0"/>
          </a:p>
          <a:p>
            <a:r>
              <a:rPr lang="cs-CZ" altLang="cs-CZ" dirty="0" smtClean="0"/>
              <a:t>Cín je znám již 3000 – 3500 př. n. l., dokladováno je jeho použití v době bronzové (výroba bronzu) i  v obě železné (cínování železa), nejstarší cínové doly se nacházely na území Turecka, Španělska, Francie, Německa a Anglie (u nás se těžil cín v oblasti Krušných hor – snad již v 2, tis. Př. n. l., od 12. stol. doklady o </a:t>
            </a:r>
            <a:r>
              <a:rPr lang="cs-CZ" altLang="cs-CZ" dirty="0" err="1" smtClean="0"/>
              <a:t>těřbě</a:t>
            </a:r>
            <a:r>
              <a:rPr lang="cs-CZ" altLang="cs-CZ" dirty="0" smtClean="0"/>
              <a:t> v lokalitě Krupka a Krásno, , posléze </a:t>
            </a:r>
            <a:r>
              <a:rPr lang="cs-CZ" altLang="cs-CZ" dirty="0" err="1" smtClean="0"/>
              <a:t>otrevření</a:t>
            </a:r>
            <a:r>
              <a:rPr lang="cs-CZ" altLang="cs-CZ" dirty="0" smtClean="0"/>
              <a:t> ložisek ve Slavkovském lese (u Chebu).</a:t>
            </a:r>
          </a:p>
          <a:p>
            <a:r>
              <a:rPr lang="cs-CZ" dirty="0" smtClean="0"/>
              <a:t>Mozaikové zlato (angl. </a:t>
            </a:r>
            <a:r>
              <a:rPr lang="cs-CZ" i="1" dirty="0" err="1" smtClean="0"/>
              <a:t>Mosaic</a:t>
            </a:r>
            <a:r>
              <a:rPr lang="cs-CZ" i="1" dirty="0" smtClean="0"/>
              <a:t> </a:t>
            </a:r>
            <a:r>
              <a:rPr lang="cs-CZ" i="1" dirty="0" err="1" smtClean="0"/>
              <a:t>gold</a:t>
            </a:r>
            <a:r>
              <a:rPr lang="cs-CZ" i="1" dirty="0" smtClean="0"/>
              <a:t>, </a:t>
            </a:r>
            <a:r>
              <a:rPr lang="cs-CZ" i="1" dirty="0" err="1" smtClean="0"/>
              <a:t>Powder</a:t>
            </a:r>
            <a:r>
              <a:rPr lang="cs-CZ" i="1" dirty="0" smtClean="0"/>
              <a:t> Bronze</a:t>
            </a:r>
            <a:r>
              <a:rPr lang="cs-CZ" dirty="0" smtClean="0"/>
              <a:t>; lat. </a:t>
            </a:r>
            <a:r>
              <a:rPr lang="cs-CZ" i="1" dirty="0" err="1" smtClean="0"/>
              <a:t>Aurum</a:t>
            </a:r>
            <a:r>
              <a:rPr lang="cs-CZ" i="1" dirty="0" smtClean="0"/>
              <a:t> </a:t>
            </a:r>
            <a:r>
              <a:rPr lang="cs-CZ" i="1" dirty="0" err="1" smtClean="0"/>
              <a:t>Mosaicum</a:t>
            </a:r>
            <a:r>
              <a:rPr lang="cs-CZ" dirty="0" smtClean="0"/>
              <a:t>, </a:t>
            </a:r>
            <a:r>
              <a:rPr lang="cs-CZ" dirty="0" err="1" smtClean="0"/>
              <a:t>ital</a:t>
            </a:r>
            <a:r>
              <a:rPr lang="cs-CZ" dirty="0" smtClean="0"/>
              <a:t>. </a:t>
            </a:r>
            <a:r>
              <a:rPr lang="cs-CZ" dirty="0" err="1" smtClean="0"/>
              <a:t>Porporina</a:t>
            </a:r>
            <a:r>
              <a:rPr lang="cs-CZ" dirty="0" smtClean="0"/>
              <a:t>, </a:t>
            </a:r>
            <a:r>
              <a:rPr lang="cs-CZ" dirty="0" err="1" smtClean="0"/>
              <a:t>nem</a:t>
            </a:r>
            <a:r>
              <a:rPr lang="cs-CZ" dirty="0" smtClean="0"/>
              <a:t>. </a:t>
            </a:r>
            <a:r>
              <a:rPr lang="cs-CZ" i="1" dirty="0" err="1" smtClean="0"/>
              <a:t>Musivgold</a:t>
            </a:r>
            <a:r>
              <a:rPr lang="cs-CZ" dirty="0" smtClean="0"/>
              <a:t>, </a:t>
            </a:r>
            <a:r>
              <a:rPr lang="cs-CZ" i="1" dirty="0" err="1" smtClean="0"/>
              <a:t>Judengold</a:t>
            </a:r>
            <a:r>
              <a:rPr lang="cs-CZ" dirty="0" smtClean="0"/>
              <a:t>) je krystalická (strukturní typ CdI</a:t>
            </a:r>
            <a:r>
              <a:rPr lang="cs-CZ" baseline="-25000" dirty="0" smtClean="0"/>
              <a:t>2</a:t>
            </a:r>
            <a:r>
              <a:rPr lang="cs-CZ" dirty="0" smtClean="0"/>
              <a:t>) forma sulfidu cíničitého (SnS</a:t>
            </a:r>
            <a:r>
              <a:rPr lang="cs-CZ" baseline="-25000" dirty="0" smtClean="0"/>
              <a:t>2</a:t>
            </a:r>
            <a:r>
              <a:rPr lang="cs-CZ" dirty="0" smtClean="0"/>
              <a:t>). Tyto krystalky byly díky své zlatavé barvě používané s oblibou jako pigment. Používal se od raného středověku (cca. 9. století) a z 13. století známe nejstarší postup přípravy (v Neapolském kodexu – </a:t>
            </a:r>
            <a:r>
              <a:rPr lang="cs-CZ" i="1" dirty="0" smtClean="0"/>
              <a:t>De </a:t>
            </a:r>
            <a:r>
              <a:rPr lang="cs-CZ" i="1" dirty="0" err="1" smtClean="0"/>
              <a:t>Arte</a:t>
            </a:r>
            <a:r>
              <a:rPr lang="cs-CZ" i="1" dirty="0" smtClean="0"/>
              <a:t> </a:t>
            </a:r>
            <a:r>
              <a:rPr lang="cs-CZ" i="1" dirty="0" err="1" smtClean="0"/>
              <a:t>Illuminandi</a:t>
            </a:r>
            <a:r>
              <a:rPr lang="cs-CZ" dirty="0" smtClean="0"/>
              <a:t>). Vedle </a:t>
            </a:r>
            <a:r>
              <a:rPr lang="cs-CZ" dirty="0" err="1" smtClean="0"/>
              <a:t>mozaikářství</a:t>
            </a:r>
            <a:r>
              <a:rPr lang="cs-CZ" dirty="0" smtClean="0"/>
              <a:t> se také s oblibou používal pojen arabskou gumou k ilustraci knih. Jako jiné pojivo můžeme uvést například vaječný bílek.</a:t>
            </a:r>
            <a:endParaRPr lang="cs-CZ" altLang="cs-CZ" dirty="0" smtClean="0"/>
          </a:p>
        </p:txBody>
      </p:sp>
      <p:sp>
        <p:nvSpPr>
          <p:cNvPr id="7782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56A340A-5383-4794-A7B3-A37C22F700C6}" type="slidenum">
              <a:rPr lang="cs-CZ" altLang="cs-CZ" sz="1200" smtClean="0"/>
              <a:pPr/>
              <a:t>82</a:t>
            </a:fld>
            <a:endParaRPr lang="cs-CZ" altLang="cs-CZ" sz="12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The</a:t>
            </a:r>
            <a:r>
              <a:rPr lang="cs-CZ" dirty="0" smtClean="0"/>
              <a:t> </a:t>
            </a:r>
            <a:r>
              <a:rPr lang="cs-CZ" dirty="0" err="1" smtClean="0"/>
              <a:t>Sutton</a:t>
            </a:r>
            <a:r>
              <a:rPr lang="cs-CZ" dirty="0" smtClean="0"/>
              <a:t> </a:t>
            </a:r>
            <a:r>
              <a:rPr lang="cs-CZ" dirty="0" err="1" smtClean="0"/>
              <a:t>Hoo</a:t>
            </a:r>
            <a:r>
              <a:rPr lang="cs-CZ" dirty="0" smtClean="0"/>
              <a:t> – na území východní Anglie, pohřeb lodi z anglosaského období s mnoha cennými artefakty (obřadní helma).</a:t>
            </a:r>
            <a:endParaRPr lang="cs-CZ" dirty="0"/>
          </a:p>
        </p:txBody>
      </p:sp>
      <p:sp>
        <p:nvSpPr>
          <p:cNvPr id="4" name="Zástupný symbol pro číslo snímku 3"/>
          <p:cNvSpPr>
            <a:spLocks noGrp="1"/>
          </p:cNvSpPr>
          <p:nvPr>
            <p:ph type="sldNum" sz="quarter" idx="10"/>
          </p:nvPr>
        </p:nvSpPr>
        <p:spPr/>
        <p:txBody>
          <a:bodyPr/>
          <a:lstStyle/>
          <a:p>
            <a:fld id="{CD22E6C5-59D3-41F9-8870-BA75587EE306}" type="slidenum">
              <a:rPr lang="cs-CZ" smtClean="0"/>
              <a:t>83</a:t>
            </a:fld>
            <a:endParaRPr lang="cs-CZ"/>
          </a:p>
        </p:txBody>
      </p:sp>
    </p:spTree>
    <p:extLst>
      <p:ext uri="{BB962C8B-B14F-4D97-AF65-F5344CB8AC3E}">
        <p14:creationId xmlns:p14="http://schemas.microsoft.com/office/powerpoint/2010/main" val="256310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t>Cínové výrobky byly označovány značkami určujícími místo zhotovení, výrobce a jakost materiálu. </a:t>
            </a:r>
          </a:p>
        </p:txBody>
      </p:sp>
      <p:sp>
        <p:nvSpPr>
          <p:cNvPr id="788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FF62CE8-3641-49AC-83E0-AA71E9FB0F32}" type="slidenum">
              <a:rPr lang="cs-CZ" altLang="cs-CZ" sz="1200" smtClean="0"/>
              <a:pPr/>
              <a:t>84</a:t>
            </a:fld>
            <a:endParaRPr lang="cs-CZ" altLang="cs-CZ" sz="120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Alfa cín – mřížka kubická diamantového typu</a:t>
            </a:r>
          </a:p>
          <a:p>
            <a:r>
              <a:rPr lang="cs-CZ" altLang="cs-CZ" dirty="0" smtClean="0"/>
              <a:t>Beta cín – tetragonální plošně centrovaná</a:t>
            </a:r>
          </a:p>
        </p:txBody>
      </p:sp>
      <p:sp>
        <p:nvSpPr>
          <p:cNvPr id="7782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56A340A-5383-4794-A7B3-A37C22F700C6}" type="slidenum">
              <a:rPr lang="cs-CZ" altLang="cs-CZ" sz="1200" smtClean="0"/>
              <a:pPr/>
              <a:t>85</a:t>
            </a:fld>
            <a:endParaRPr lang="cs-CZ" altLang="cs-CZ" sz="120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798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5F6C3AE-E624-4744-B0B7-B5102D13AD8C}" type="slidenum">
              <a:rPr lang="cs-CZ" altLang="cs-CZ" sz="1200" smtClean="0"/>
              <a:pPr/>
              <a:t>86</a:t>
            </a:fld>
            <a:endParaRPr lang="cs-CZ" altLang="cs-CZ" sz="120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a:ln/>
        </p:spPr>
      </p:sp>
      <p:sp>
        <p:nvSpPr>
          <p:cNvPr id="8089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Beta </a:t>
            </a:r>
            <a:r>
              <a:rPr lang="cs-CZ" altLang="cs-CZ" dirty="0" err="1" smtClean="0"/>
              <a:t>Sn</a:t>
            </a:r>
            <a:r>
              <a:rPr lang="cs-CZ" altLang="cs-CZ" dirty="0" smtClean="0"/>
              <a:t> je bílý a má vyšší hustotu 7, 31 g/cm3 než šedý alfa </a:t>
            </a:r>
            <a:r>
              <a:rPr lang="cs-CZ" altLang="cs-CZ" dirty="0" err="1" smtClean="0"/>
              <a:t>Sn</a:t>
            </a:r>
            <a:r>
              <a:rPr lang="cs-CZ" altLang="cs-CZ" dirty="0" smtClean="0"/>
              <a:t> s 5,84 g/cm3 z toho důvodu dochází k porušení integrity a rozpadu cínu.</a:t>
            </a:r>
          </a:p>
          <a:p>
            <a:endParaRPr lang="cs-CZ" altLang="cs-CZ" dirty="0" smtClean="0"/>
          </a:p>
          <a:p>
            <a:r>
              <a:rPr lang="cs-CZ" altLang="cs-CZ" dirty="0" smtClean="0"/>
              <a:t>Alfa cín – mřížka kubická diamantového typu</a:t>
            </a:r>
          </a:p>
          <a:p>
            <a:r>
              <a:rPr lang="cs-CZ" altLang="cs-CZ" dirty="0" smtClean="0"/>
              <a:t>Beta cín – tetragonální plošně centrovaná</a:t>
            </a:r>
          </a:p>
          <a:p>
            <a:r>
              <a:rPr lang="cs-CZ" sz="1200" kern="1200" dirty="0" smtClean="0">
                <a:solidFill>
                  <a:schemeClr val="tx1"/>
                </a:solidFill>
                <a:effectLst/>
                <a:latin typeface="+mn-lt"/>
                <a:ea typeface="+mn-ea"/>
                <a:cs typeface="+mn-cs"/>
              </a:rPr>
              <a:t>Historie: Cínový mor mohl být jednou z příčin zkázy polární expedice Roberta </a:t>
            </a:r>
            <a:r>
              <a:rPr lang="cs-CZ" sz="1200" kern="1200" dirty="0" err="1" smtClean="0">
                <a:solidFill>
                  <a:schemeClr val="tx1"/>
                </a:solidFill>
                <a:effectLst/>
                <a:latin typeface="+mn-lt"/>
                <a:ea typeface="+mn-ea"/>
                <a:cs typeface="+mn-cs"/>
              </a:rPr>
              <a:t>Scotta</a:t>
            </a:r>
            <a:r>
              <a:rPr lang="cs-CZ" sz="1200" kern="1200" dirty="0" smtClean="0">
                <a:solidFill>
                  <a:schemeClr val="tx1"/>
                </a:solidFill>
                <a:effectLst/>
                <a:latin typeface="+mn-lt"/>
                <a:ea typeface="+mn-ea"/>
                <a:cs typeface="+mn-cs"/>
              </a:rPr>
              <a:t> v letech 1911–12.[zdroj?]Podle některých teorií měl cínový mor podíl i na zkáze Napoleonovy armády v Rusku, kde vojákům upadaly cínové knoflíky z uniforem. Ty pak v mrazu neměly jít zapnout. Kritici této teorie upozorňují, že knoflíky byly z cínových slitin, které mrazu odolávají </a:t>
            </a:r>
            <a:r>
              <a:rPr lang="cs-CZ" sz="1200" kern="1200" smtClean="0">
                <a:solidFill>
                  <a:schemeClr val="tx1"/>
                </a:solidFill>
                <a:effectLst/>
                <a:latin typeface="+mn-lt"/>
                <a:ea typeface="+mn-ea"/>
                <a:cs typeface="+mn-cs"/>
              </a:rPr>
              <a:t>lépe.</a:t>
            </a:r>
            <a:endParaRPr lang="cs-CZ" altLang="cs-CZ" dirty="0" smtClean="0"/>
          </a:p>
          <a:p>
            <a:r>
              <a:rPr lang="cs-CZ" altLang="cs-CZ" dirty="0" smtClean="0"/>
              <a:t> </a:t>
            </a:r>
          </a:p>
        </p:txBody>
      </p:sp>
      <p:sp>
        <p:nvSpPr>
          <p:cNvPr id="8090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E014BD0-A9A5-4917-952C-52E7B6C0D2AF}" type="slidenum">
              <a:rPr lang="cs-CZ" altLang="cs-CZ" sz="1200" smtClean="0"/>
              <a:pPr/>
              <a:t>87</a:t>
            </a:fld>
            <a:endParaRPr lang="cs-CZ" altLang="cs-CZ" sz="120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obrázek snímku 1"/>
          <p:cNvSpPr>
            <a:spLocks noGrp="1" noRot="1" noChangeAspect="1" noTextEdit="1"/>
          </p:cNvSpPr>
          <p:nvPr>
            <p:ph type="sldImg"/>
          </p:nvPr>
        </p:nvSpPr>
        <p:spPr>
          <a:ln/>
        </p:spPr>
      </p:sp>
      <p:sp>
        <p:nvSpPr>
          <p:cNvPr id="8192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8192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3D5DFED-96E7-490D-BAF1-43FA77DF457E}" type="slidenum">
              <a:rPr lang="cs-CZ" altLang="cs-CZ" sz="1200" smtClean="0"/>
              <a:pPr/>
              <a:t>88</a:t>
            </a:fld>
            <a:endParaRPr lang="cs-CZ" altLang="cs-CZ" sz="120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p:cNvSpPr>
            <a:spLocks noGrp="1" noRot="1" noChangeAspect="1" noTextEdit="1"/>
          </p:cNvSpPr>
          <p:nvPr>
            <p:ph type="sldImg"/>
          </p:nvPr>
        </p:nvSpPr>
        <p:spPr>
          <a:ln/>
        </p:spPr>
      </p:sp>
      <p:sp>
        <p:nvSpPr>
          <p:cNvPr id="8294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8294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A331B7C-1590-4B46-BF67-720D405D5655}" type="slidenum">
              <a:rPr lang="cs-CZ" altLang="cs-CZ" sz="1200" smtClean="0"/>
              <a:pPr/>
              <a:t>89</a:t>
            </a:fld>
            <a:endParaRPr lang="cs-CZ" altLang="cs-CZ" sz="120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A53B727-88EB-43F1-8127-B73EDDAEBA06}" type="slidenum">
              <a:rPr lang="cs-CZ" altLang="cs-CZ" sz="1200" smtClean="0"/>
              <a:pPr/>
              <a:t>90</a:t>
            </a:fld>
            <a:endParaRPr lang="cs-CZ" altLang="cs-CZ"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9</a:t>
            </a:fld>
            <a:endParaRPr lang="cs-CZ"/>
          </a:p>
        </p:txBody>
      </p:sp>
    </p:spTree>
    <p:extLst>
      <p:ext uri="{BB962C8B-B14F-4D97-AF65-F5344CB8AC3E}">
        <p14:creationId xmlns:p14="http://schemas.microsoft.com/office/powerpoint/2010/main" val="20653610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A53B727-88EB-43F1-8127-B73EDDAEBA06}" type="slidenum">
              <a:rPr lang="cs-CZ" altLang="cs-CZ" sz="1200" smtClean="0"/>
              <a:pPr/>
              <a:t>91</a:t>
            </a:fld>
            <a:endParaRPr lang="cs-CZ" altLang="cs-CZ"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D22E6C5-59D3-41F9-8870-BA75587EE306}" type="slidenum">
              <a:rPr lang="cs-CZ" smtClean="0"/>
              <a:t>92</a:t>
            </a:fld>
            <a:endParaRPr lang="cs-CZ"/>
          </a:p>
        </p:txBody>
      </p:sp>
    </p:spTree>
    <p:extLst>
      <p:ext uri="{BB962C8B-B14F-4D97-AF65-F5344CB8AC3E}">
        <p14:creationId xmlns:p14="http://schemas.microsoft.com/office/powerpoint/2010/main" val="18668615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8602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CF06318-D1B3-4E5C-AB2E-13426BCE96E6}" type="slidenum">
              <a:rPr lang="cs-CZ" altLang="cs-CZ" sz="1200" smtClean="0"/>
              <a:pPr/>
              <a:t>93</a:t>
            </a:fld>
            <a:endParaRPr lang="cs-CZ" altLang="cs-CZ" sz="12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8704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86250B4-576C-4058-82A4-2A593D31F4AA}" type="slidenum">
              <a:rPr lang="cs-CZ" altLang="cs-CZ" sz="1200" smtClean="0"/>
              <a:pPr/>
              <a:t>94</a:t>
            </a:fld>
            <a:endParaRPr lang="cs-CZ" altLang="cs-CZ" sz="120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a:ln/>
        </p:spPr>
      </p:sp>
      <p:sp>
        <p:nvSpPr>
          <p:cNvPr id="8909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8909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23A8186-845F-40CF-AC47-F0CB25F8F773}" type="slidenum">
              <a:rPr lang="cs-CZ" altLang="cs-CZ" sz="1200" smtClean="0"/>
              <a:pPr/>
              <a:t>95</a:t>
            </a:fld>
            <a:endParaRPr lang="cs-CZ" altLang="cs-CZ" sz="120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p:cNvSpPr>
            <a:spLocks noGrp="1" noRot="1" noChangeAspect="1" noTextEdit="1"/>
          </p:cNvSpPr>
          <p:nvPr>
            <p:ph type="sldImg"/>
          </p:nvPr>
        </p:nvSpPr>
        <p:spPr>
          <a:ln/>
        </p:spPr>
      </p:sp>
      <p:sp>
        <p:nvSpPr>
          <p:cNvPr id="9113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9114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A84DDDC-141F-4AE8-98F2-D7BFB4A5A9BF}" type="slidenum">
              <a:rPr lang="cs-CZ" altLang="cs-CZ" sz="1200" smtClean="0"/>
              <a:pPr/>
              <a:t>96</a:t>
            </a:fld>
            <a:endParaRPr lang="cs-CZ" altLang="cs-CZ" sz="120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898B5BF-AEAB-4ADE-BF35-4CB4D9E6BE05}" type="slidenum">
              <a:rPr lang="cs-CZ" smtClean="0"/>
              <a:pPr/>
              <a:t>97</a:t>
            </a:fld>
            <a:endParaRPr lang="cs-CZ"/>
          </a:p>
        </p:txBody>
      </p:sp>
    </p:spTree>
    <p:extLst>
      <p:ext uri="{BB962C8B-B14F-4D97-AF65-F5344CB8AC3E}">
        <p14:creationId xmlns:p14="http://schemas.microsoft.com/office/powerpoint/2010/main" val="395101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73395FC5-8675-4120-A57B-F010EB391A1A}" type="datetimeFigureOut">
              <a:rPr lang="cs-CZ" smtClean="0"/>
              <a:pPr/>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3E940FE-4A43-4544-8058-568746C05A7B}"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95FC5-8675-4120-A57B-F010EB391A1A}" type="datetimeFigureOut">
              <a:rPr lang="cs-CZ" smtClean="0"/>
              <a:pPr/>
              <a:t>03.11.2021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940FE-4A43-4544-8058-568746C05A7B}"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svatymaur.c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vam.ac.uk/content/videos/e/video-enamelling-a-brooch/"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2.xml"/><Relationship Id="rId7" Type="http://schemas.openxmlformats.org/officeDocument/2006/relationships/image" Target="../media/image37.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_W53dgFZVig"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a:bodyPr>
          <a:lstStyle/>
          <a:p>
            <a:r>
              <a:rPr lang="cs-CZ" altLang="cs-CZ" b="1" dirty="0" smtClean="0"/>
              <a:t>Základy muzejní konzervace KOVY</a:t>
            </a:r>
            <a:endParaRPr lang="cs-CZ" altLang="cs-CZ" dirty="0" smtClean="0"/>
          </a:p>
        </p:txBody>
      </p:sp>
      <p:sp>
        <p:nvSpPr>
          <p:cNvPr id="3075" name="Rectangle 3"/>
          <p:cNvSpPr>
            <a:spLocks noGrp="1" noChangeArrowheads="1"/>
          </p:cNvSpPr>
          <p:nvPr>
            <p:ph type="subTitle" idx="1"/>
          </p:nvPr>
        </p:nvSpPr>
        <p:spPr>
          <a:xfrm>
            <a:off x="2057400" y="4495800"/>
            <a:ext cx="6400800" cy="1752600"/>
          </a:xfrm>
        </p:spPr>
        <p:txBody>
          <a:bodyPr/>
          <a:lstStyle/>
          <a:p>
            <a:r>
              <a:rPr lang="cs-CZ" altLang="cs-CZ" sz="1800" smtClean="0"/>
              <a:t>Ing. Alena Selucká</a:t>
            </a:r>
          </a:p>
          <a:p>
            <a:r>
              <a:rPr lang="cs-CZ" altLang="cs-CZ" sz="1800" smtClean="0"/>
              <a:t>Technické muzeum v Brně, Purkyňova 105, 612 00 Brno</a:t>
            </a:r>
          </a:p>
          <a:p>
            <a:r>
              <a:rPr lang="cs-CZ" altLang="cs-CZ" sz="1800" smtClean="0"/>
              <a:t>tel.: 541 421 452</a:t>
            </a:r>
          </a:p>
          <a:p>
            <a:r>
              <a:rPr lang="cs-CZ" altLang="cs-CZ" sz="1800" smtClean="0"/>
              <a:t>e-mail:selucka@technicalmuseum.cz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cs-CZ" altLang="cs-CZ" smtClean="0"/>
              <a:t>Získávání kovů z rud</a:t>
            </a:r>
          </a:p>
        </p:txBody>
      </p:sp>
      <p:sp>
        <p:nvSpPr>
          <p:cNvPr id="12291" name="Rectangle 3"/>
          <p:cNvSpPr>
            <a:spLocks noGrp="1" noChangeArrowheads="1"/>
          </p:cNvSpPr>
          <p:nvPr>
            <p:ph type="body" idx="1"/>
          </p:nvPr>
        </p:nvSpPr>
        <p:spPr>
          <a:xfrm>
            <a:off x="785813" y="1571625"/>
            <a:ext cx="7772400" cy="4114800"/>
          </a:xfrm>
        </p:spPr>
        <p:txBody>
          <a:bodyPr/>
          <a:lstStyle/>
          <a:p>
            <a:pPr>
              <a:defRPr/>
            </a:pPr>
            <a:r>
              <a:rPr lang="cs-CZ" altLang="cs-CZ" sz="2800" dirty="0" smtClean="0"/>
              <a:t>Tavení rud</a:t>
            </a:r>
          </a:p>
          <a:p>
            <a:pPr lvl="1">
              <a:defRPr/>
            </a:pPr>
            <a:r>
              <a:rPr lang="cs-CZ" altLang="cs-CZ" sz="2400" dirty="0" smtClean="0"/>
              <a:t>MO(s)   + C(s)              M(l)  + CO(g)</a:t>
            </a:r>
          </a:p>
          <a:p>
            <a:pPr marL="0" indent="0">
              <a:buFontTx/>
              <a:buNone/>
              <a:defRPr/>
            </a:pPr>
            <a:endParaRPr lang="cs-CZ" altLang="cs-CZ" dirty="0" smtClean="0"/>
          </a:p>
          <a:p>
            <a:pPr>
              <a:defRPr/>
            </a:pPr>
            <a:endParaRPr lang="cs-CZ" altLang="cs-CZ" dirty="0" smtClean="0"/>
          </a:p>
        </p:txBody>
      </p:sp>
      <p:cxnSp>
        <p:nvCxnSpPr>
          <p:cNvPr id="12292" name="Přímá spojnice se šipkou 2"/>
          <p:cNvCxnSpPr>
            <a:cxnSpLocks noChangeShapeType="1"/>
          </p:cNvCxnSpPr>
          <p:nvPr/>
        </p:nvCxnSpPr>
        <p:spPr bwMode="auto">
          <a:xfrm>
            <a:off x="3381537" y="2303362"/>
            <a:ext cx="863600" cy="0"/>
          </a:xfrm>
          <a:prstGeom prst="straightConnector1">
            <a:avLst/>
          </a:prstGeom>
          <a:noFill/>
          <a:ln w="12700" cap="sq" algn="ctr">
            <a:solidFill>
              <a:schemeClr val="tx1"/>
            </a:solidFill>
            <a:round/>
            <a:headEnd type="none" w="sm" len="sm"/>
            <a:tailEnd type="arrow" w="med" len="med"/>
          </a:ln>
        </p:spPr>
      </p:cxnSp>
      <p:pic>
        <p:nvPicPr>
          <p:cNvPr id="12293" name="Picture 5"/>
          <p:cNvPicPr>
            <a:picLocks noChangeAspect="1" noChangeArrowheads="1"/>
          </p:cNvPicPr>
          <p:nvPr/>
        </p:nvPicPr>
        <p:blipFill>
          <a:blip r:embed="rId3"/>
          <a:srcRect/>
          <a:stretch>
            <a:fillRect/>
          </a:stretch>
        </p:blipFill>
        <p:spPr bwMode="auto">
          <a:xfrm>
            <a:off x="1325563" y="2571750"/>
            <a:ext cx="5911850" cy="40719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cs-CZ" smtClean="0"/>
              <a:t>Vlastnosti kovů</a:t>
            </a:r>
          </a:p>
        </p:txBody>
      </p:sp>
      <p:sp>
        <p:nvSpPr>
          <p:cNvPr id="13315" name="Rectangle 3"/>
          <p:cNvSpPr>
            <a:spLocks noGrp="1" noChangeArrowheads="1"/>
          </p:cNvSpPr>
          <p:nvPr>
            <p:ph type="body" idx="1"/>
          </p:nvPr>
        </p:nvSpPr>
        <p:spPr/>
        <p:txBody>
          <a:bodyPr/>
          <a:lstStyle/>
          <a:p>
            <a:r>
              <a:rPr lang="cs-CZ" altLang="cs-CZ" dirty="0" smtClean="0"/>
              <a:t>dobrá elektrická a tepelná vodivost</a:t>
            </a:r>
          </a:p>
          <a:p>
            <a:r>
              <a:rPr lang="cs-CZ" altLang="cs-CZ" dirty="0" smtClean="0"/>
              <a:t>kovový lesk</a:t>
            </a:r>
          </a:p>
          <a:p>
            <a:r>
              <a:rPr lang="cs-CZ" altLang="cs-CZ" dirty="0" smtClean="0"/>
              <a:t>vynikají řadou mechanických vlastností (pevnost, tvrdost, houževnatost, kujnost a další) </a:t>
            </a:r>
          </a:p>
          <a:p>
            <a:r>
              <a:rPr lang="cs-CZ" altLang="cs-CZ" dirty="0" smtClean="0"/>
              <a:t>v tekutém stavu je možné je odlévat do forem</a:t>
            </a:r>
          </a:p>
          <a:p>
            <a:r>
              <a:rPr lang="cs-CZ" altLang="cs-CZ" dirty="0" smtClean="0"/>
              <a:t>v roztoku vytvářejí kladně nabité ionty (korodují)</a:t>
            </a:r>
          </a:p>
          <a:p>
            <a:endParaRPr lang="cs-CZ" altLang="cs-CZ"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cs-CZ" altLang="cs-CZ" smtClean="0"/>
              <a:t> Krystalová struktura kovů</a:t>
            </a:r>
          </a:p>
        </p:txBody>
      </p:sp>
      <p:sp>
        <p:nvSpPr>
          <p:cNvPr id="14339" name="Rectangle 3"/>
          <p:cNvSpPr>
            <a:spLocks noGrp="1" noChangeArrowheads="1"/>
          </p:cNvSpPr>
          <p:nvPr>
            <p:ph type="body" idx="1"/>
          </p:nvPr>
        </p:nvSpPr>
        <p:spPr>
          <a:xfrm>
            <a:off x="336550" y="1763713"/>
            <a:ext cx="7772400" cy="4114800"/>
          </a:xfrm>
        </p:spPr>
        <p:txBody>
          <a:bodyPr/>
          <a:lstStyle/>
          <a:p>
            <a:endParaRPr lang="cs-CZ" altLang="cs-CZ" smtClean="0"/>
          </a:p>
          <a:p>
            <a:endParaRPr lang="cs-CZ" altLang="cs-CZ" smtClean="0"/>
          </a:p>
        </p:txBody>
      </p:sp>
      <p:pic>
        <p:nvPicPr>
          <p:cNvPr id="14340" name="Picture 2"/>
          <p:cNvPicPr>
            <a:picLocks noChangeAspect="1" noChangeArrowheads="1"/>
          </p:cNvPicPr>
          <p:nvPr/>
        </p:nvPicPr>
        <p:blipFill>
          <a:blip r:embed="rId3"/>
          <a:srcRect/>
          <a:stretch>
            <a:fillRect/>
          </a:stretch>
        </p:blipFill>
        <p:spPr bwMode="auto">
          <a:xfrm>
            <a:off x="684213" y="1919288"/>
            <a:ext cx="4873625" cy="3784600"/>
          </a:xfrm>
          <a:prstGeom prst="rect">
            <a:avLst/>
          </a:prstGeom>
          <a:noFill/>
          <a:ln w="12700" cap="sq">
            <a:noFill/>
            <a:miter lim="800000"/>
            <a:headEnd type="none" w="sm" len="sm"/>
            <a:tailEnd type="none" w="sm" len="sm"/>
          </a:ln>
        </p:spPr>
      </p:pic>
      <p:sp>
        <p:nvSpPr>
          <p:cNvPr id="14341" name="TextovéPole 1"/>
          <p:cNvSpPr txBox="1">
            <a:spLocks noChangeArrowheads="1"/>
          </p:cNvSpPr>
          <p:nvPr/>
        </p:nvSpPr>
        <p:spPr bwMode="auto">
          <a:xfrm>
            <a:off x="2266950" y="5810250"/>
            <a:ext cx="2678113" cy="1200150"/>
          </a:xfrm>
          <a:prstGeom prst="rect">
            <a:avLst/>
          </a:prstGeom>
          <a:noFill/>
          <a:ln w="9525">
            <a:noFill/>
            <a:miter lim="800000"/>
            <a:headEnd/>
            <a:tailEnd/>
          </a:ln>
        </p:spPr>
        <p:txBody>
          <a:bodyPr>
            <a:spAutoFit/>
          </a:bodyPr>
          <a:lstStyle/>
          <a:p>
            <a:r>
              <a:rPr lang="cs-CZ" altLang="cs-CZ"/>
              <a:t>fcc – face centred cube (Au, Pb, Cu, Al, ……) </a:t>
            </a:r>
          </a:p>
        </p:txBody>
      </p:sp>
      <p:sp>
        <p:nvSpPr>
          <p:cNvPr id="14342" name="TextovéPole 2"/>
          <p:cNvSpPr txBox="1">
            <a:spLocks noChangeArrowheads="1"/>
          </p:cNvSpPr>
          <p:nvPr/>
        </p:nvSpPr>
        <p:spPr bwMode="auto">
          <a:xfrm>
            <a:off x="4945063" y="5768975"/>
            <a:ext cx="2735262" cy="831850"/>
          </a:xfrm>
          <a:prstGeom prst="rect">
            <a:avLst/>
          </a:prstGeom>
          <a:noFill/>
          <a:ln w="9525">
            <a:noFill/>
            <a:miter lim="800000"/>
            <a:headEnd/>
            <a:tailEnd/>
          </a:ln>
        </p:spPr>
        <p:txBody>
          <a:bodyPr>
            <a:spAutoFit/>
          </a:bodyPr>
          <a:lstStyle/>
          <a:p>
            <a:r>
              <a:rPr lang="cs-CZ" altLang="cs-CZ"/>
              <a:t>bcc – body centred cube (W, Cr, V, Mo)</a:t>
            </a:r>
          </a:p>
        </p:txBody>
      </p:sp>
      <p:sp>
        <p:nvSpPr>
          <p:cNvPr id="14343" name="TextovéPole 3"/>
          <p:cNvSpPr txBox="1">
            <a:spLocks noChangeArrowheads="1"/>
          </p:cNvSpPr>
          <p:nvPr/>
        </p:nvSpPr>
        <p:spPr bwMode="auto">
          <a:xfrm>
            <a:off x="682625" y="5791200"/>
            <a:ext cx="1584325" cy="1200150"/>
          </a:xfrm>
          <a:prstGeom prst="rect">
            <a:avLst/>
          </a:prstGeom>
          <a:noFill/>
          <a:ln w="9525">
            <a:noFill/>
            <a:miter lim="800000"/>
            <a:headEnd/>
            <a:tailEnd/>
          </a:ln>
        </p:spPr>
        <p:txBody>
          <a:bodyPr>
            <a:spAutoFit/>
          </a:bodyPr>
          <a:lstStyle/>
          <a:p>
            <a:r>
              <a:rPr lang="cs-CZ" altLang="cs-CZ"/>
              <a:t>Hexagonal</a:t>
            </a:r>
          </a:p>
          <a:p>
            <a:r>
              <a:rPr lang="cs-CZ" altLang="cs-CZ"/>
              <a:t>(Zn, Cd, Ti)</a:t>
            </a:r>
          </a:p>
        </p:txBody>
      </p:sp>
      <p:pic>
        <p:nvPicPr>
          <p:cNvPr id="14344" name="Picture 9" descr="http://player.slideplayer.cz/11/3320440/data/images/img10.jpg"/>
          <p:cNvPicPr>
            <a:picLocks noChangeAspect="1" noChangeArrowheads="1"/>
          </p:cNvPicPr>
          <p:nvPr/>
        </p:nvPicPr>
        <p:blipFill>
          <a:blip r:embed="rId4"/>
          <a:srcRect/>
          <a:stretch>
            <a:fillRect/>
          </a:stretch>
        </p:blipFill>
        <p:spPr bwMode="auto">
          <a:xfrm>
            <a:off x="6278563" y="1628775"/>
            <a:ext cx="2428875" cy="2457450"/>
          </a:xfrm>
          <a:prstGeom prst="rect">
            <a:avLst/>
          </a:prstGeom>
          <a:noFill/>
          <a:ln w="9525">
            <a:noFill/>
            <a:miter lim="800000"/>
            <a:headEnd/>
            <a:tailEnd/>
          </a:ln>
        </p:spPr>
      </p:pic>
      <p:sp>
        <p:nvSpPr>
          <p:cNvPr id="14345" name="TextovéPole 1"/>
          <p:cNvSpPr txBox="1">
            <a:spLocks noChangeArrowheads="1"/>
          </p:cNvSpPr>
          <p:nvPr/>
        </p:nvSpPr>
        <p:spPr bwMode="auto">
          <a:xfrm>
            <a:off x="6278563" y="4165600"/>
            <a:ext cx="2663825" cy="830263"/>
          </a:xfrm>
          <a:prstGeom prst="rect">
            <a:avLst/>
          </a:prstGeom>
          <a:noFill/>
          <a:ln w="9525">
            <a:noFill/>
            <a:miter lim="800000"/>
            <a:headEnd/>
            <a:tailEnd/>
          </a:ln>
        </p:spPr>
        <p:txBody>
          <a:bodyPr>
            <a:spAutoFit/>
          </a:bodyPr>
          <a:lstStyle/>
          <a:p>
            <a:r>
              <a:rPr lang="cs-CZ" altLang="cs-CZ"/>
              <a:t>Elektronový mrak – kovová vazba</a:t>
            </a:r>
          </a:p>
        </p:txBody>
      </p:sp>
    </p:spTree>
    <p:extLst>
      <p:ext uri="{BB962C8B-B14F-4D97-AF65-F5344CB8AC3E}">
        <p14:creationId xmlns:p14="http://schemas.microsoft.com/office/powerpoint/2010/main" val="118725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cs-CZ" altLang="cs-CZ" smtClean="0"/>
              <a:t>Mikrostruktura kovů</a:t>
            </a:r>
          </a:p>
        </p:txBody>
      </p:sp>
      <p:pic>
        <p:nvPicPr>
          <p:cNvPr id="15363" name="Picture 4" descr="C:\ALENA\Obrázky\OBR1.BMP"/>
          <p:cNvPicPr>
            <a:picLocks noGrp="1" noChangeAspect="1" noChangeArrowheads="1"/>
          </p:cNvPicPr>
          <p:nvPr>
            <p:ph idx="1"/>
          </p:nvPr>
        </p:nvPicPr>
        <p:blipFill>
          <a:blip r:embed="rId3"/>
          <a:srcRect/>
          <a:stretch>
            <a:fillRect/>
          </a:stretch>
        </p:blipFill>
        <p:spPr>
          <a:xfrm>
            <a:off x="500063" y="1928813"/>
            <a:ext cx="3214687" cy="1562100"/>
          </a:xfrm>
          <a:noFill/>
        </p:spPr>
      </p:pic>
      <p:pic>
        <p:nvPicPr>
          <p:cNvPr id="15364" name="Picture 5" descr="C:\ALENA\Obrázky\OBR8.BMP"/>
          <p:cNvPicPr>
            <a:picLocks noChangeAspect="1" noChangeArrowheads="1"/>
          </p:cNvPicPr>
          <p:nvPr/>
        </p:nvPicPr>
        <p:blipFill>
          <a:blip r:embed="rId4"/>
          <a:srcRect/>
          <a:stretch>
            <a:fillRect/>
          </a:stretch>
        </p:blipFill>
        <p:spPr bwMode="auto">
          <a:xfrm>
            <a:off x="4465638" y="1773238"/>
            <a:ext cx="3643312" cy="2420937"/>
          </a:xfrm>
          <a:prstGeom prst="rect">
            <a:avLst/>
          </a:prstGeom>
          <a:noFill/>
          <a:ln w="9525">
            <a:noFill/>
            <a:miter lim="800000"/>
            <a:headEnd/>
            <a:tailEnd/>
          </a:ln>
        </p:spPr>
      </p:pic>
      <p:pic>
        <p:nvPicPr>
          <p:cNvPr id="15365" name="Picture 8" descr="D:\Alena-přednáška\06.JPG"/>
          <p:cNvPicPr>
            <a:picLocks noChangeAspect="1" noChangeArrowheads="1"/>
          </p:cNvPicPr>
          <p:nvPr/>
        </p:nvPicPr>
        <p:blipFill>
          <a:blip r:embed="rId5"/>
          <a:srcRect/>
          <a:stretch>
            <a:fillRect/>
          </a:stretch>
        </p:blipFill>
        <p:spPr bwMode="auto">
          <a:xfrm>
            <a:off x="323850" y="4194175"/>
            <a:ext cx="2667000" cy="1884363"/>
          </a:xfrm>
          <a:prstGeom prst="rect">
            <a:avLst/>
          </a:prstGeom>
          <a:noFill/>
          <a:ln w="9525">
            <a:noFill/>
            <a:miter lim="800000"/>
            <a:headEnd/>
            <a:tailEnd/>
          </a:ln>
        </p:spPr>
      </p:pic>
      <p:sp>
        <p:nvSpPr>
          <p:cNvPr id="15366" name="Text Box 7"/>
          <p:cNvSpPr txBox="1">
            <a:spLocks noChangeArrowheads="1"/>
          </p:cNvSpPr>
          <p:nvPr/>
        </p:nvSpPr>
        <p:spPr bwMode="auto">
          <a:xfrm>
            <a:off x="5391150" y="4194175"/>
            <a:ext cx="2738438" cy="336550"/>
          </a:xfrm>
          <a:prstGeom prst="rect">
            <a:avLst/>
          </a:prstGeom>
          <a:noFill/>
          <a:ln w="9525">
            <a:noFill/>
            <a:miter lim="800000"/>
            <a:headEnd/>
            <a:tailEnd/>
          </a:ln>
        </p:spPr>
        <p:txBody>
          <a:bodyPr wrap="none">
            <a:spAutoFit/>
          </a:bodyPr>
          <a:lstStyle/>
          <a:p>
            <a:r>
              <a:rPr lang="cs-CZ" altLang="cs-CZ" sz="1600" i="1">
                <a:latin typeface="Arial" pitchFamily="34" charset="0"/>
              </a:rPr>
              <a:t>růst krystalů z taveniny kovu</a:t>
            </a:r>
            <a:endParaRPr lang="cs-CZ" altLang="cs-CZ" sz="1800" b="1" i="1"/>
          </a:p>
        </p:txBody>
      </p:sp>
      <p:sp>
        <p:nvSpPr>
          <p:cNvPr id="15367" name="Text Box 9"/>
          <p:cNvSpPr txBox="1">
            <a:spLocks noChangeArrowheads="1"/>
          </p:cNvSpPr>
          <p:nvPr/>
        </p:nvSpPr>
        <p:spPr bwMode="auto">
          <a:xfrm>
            <a:off x="201613" y="6078538"/>
            <a:ext cx="3794125" cy="584200"/>
          </a:xfrm>
          <a:prstGeom prst="rect">
            <a:avLst/>
          </a:prstGeom>
          <a:noFill/>
          <a:ln w="9525">
            <a:noFill/>
            <a:miter lim="800000"/>
            <a:headEnd/>
            <a:tailEnd/>
          </a:ln>
        </p:spPr>
        <p:txBody>
          <a:bodyPr>
            <a:spAutoFit/>
          </a:bodyPr>
          <a:lstStyle/>
          <a:p>
            <a:r>
              <a:rPr lang="cs-CZ" altLang="cs-CZ" sz="1600" i="1">
                <a:latin typeface="Arial" pitchFamily="34" charset="0"/>
              </a:rPr>
              <a:t>feritická struktura - nízkouhlíkové svářkové železo</a:t>
            </a:r>
          </a:p>
        </p:txBody>
      </p:sp>
      <p:sp>
        <p:nvSpPr>
          <p:cNvPr id="15368" name="AutoShape 9" descr="http://player.slideplayer.cz/11/3320440/data/images/img14.jpg"/>
          <p:cNvSpPr>
            <a:spLocks noChangeAspect="1" noChangeArrowheads="1"/>
          </p:cNvSpPr>
          <p:nvPr/>
        </p:nvSpPr>
        <p:spPr bwMode="auto">
          <a:xfrm>
            <a:off x="76200" y="-182563"/>
            <a:ext cx="2286000" cy="1809751"/>
          </a:xfrm>
          <a:prstGeom prst="rect">
            <a:avLst/>
          </a:prstGeom>
          <a:noFill/>
          <a:ln w="9525">
            <a:noFill/>
            <a:miter lim="800000"/>
            <a:headEnd/>
            <a:tailEnd/>
          </a:ln>
        </p:spPr>
        <p:txBody>
          <a:bodyPr/>
          <a:lstStyle/>
          <a:p>
            <a:endParaRPr lang="cs-CZ" altLang="cs-CZ"/>
          </a:p>
        </p:txBody>
      </p:sp>
      <p:pic>
        <p:nvPicPr>
          <p:cNvPr id="15369" name="Picture 11" descr="http://player.slideplayer.cz/11/3320440/data/images/img14.jpg"/>
          <p:cNvPicPr>
            <a:picLocks noChangeAspect="1" noChangeArrowheads="1"/>
          </p:cNvPicPr>
          <p:nvPr/>
        </p:nvPicPr>
        <p:blipFill>
          <a:blip r:embed="rId6"/>
          <a:srcRect/>
          <a:stretch>
            <a:fillRect/>
          </a:stretch>
        </p:blipFill>
        <p:spPr bwMode="auto">
          <a:xfrm>
            <a:off x="4473575" y="4657725"/>
            <a:ext cx="2286000" cy="1809750"/>
          </a:xfrm>
          <a:prstGeom prst="rect">
            <a:avLst/>
          </a:prstGeom>
          <a:noFill/>
          <a:ln w="9525">
            <a:noFill/>
            <a:miter lim="800000"/>
            <a:headEnd/>
            <a:tailEnd/>
          </a:ln>
        </p:spPr>
      </p:pic>
      <p:sp>
        <p:nvSpPr>
          <p:cNvPr id="15370" name="TextovéPole 3"/>
          <p:cNvSpPr txBox="1">
            <a:spLocks noChangeArrowheads="1"/>
          </p:cNvSpPr>
          <p:nvPr/>
        </p:nvSpPr>
        <p:spPr bwMode="auto">
          <a:xfrm>
            <a:off x="6759575" y="4868863"/>
            <a:ext cx="1944688" cy="1631950"/>
          </a:xfrm>
          <a:prstGeom prst="rect">
            <a:avLst/>
          </a:prstGeom>
          <a:noFill/>
          <a:ln w="9525">
            <a:noFill/>
            <a:miter lim="800000"/>
            <a:headEnd/>
            <a:tailEnd/>
          </a:ln>
        </p:spPr>
        <p:txBody>
          <a:bodyPr>
            <a:spAutoFit/>
          </a:bodyPr>
          <a:lstStyle/>
          <a:p>
            <a:r>
              <a:rPr lang="cs-CZ" altLang="cs-CZ" sz="2000"/>
              <a:t>různá orientace krystalických mřížek v polykrystalické látce</a:t>
            </a:r>
          </a:p>
        </p:txBody>
      </p:sp>
    </p:spTree>
    <p:extLst>
      <p:ext uri="{BB962C8B-B14F-4D97-AF65-F5344CB8AC3E}">
        <p14:creationId xmlns:p14="http://schemas.microsoft.com/office/powerpoint/2010/main" val="1037871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r>
              <a:rPr lang="cs-CZ" altLang="cs-CZ" smtClean="0"/>
              <a:t>Struktura kovů</a:t>
            </a:r>
          </a:p>
        </p:txBody>
      </p:sp>
      <p:pic>
        <p:nvPicPr>
          <p:cNvPr id="23555" name="Picture 2"/>
          <p:cNvPicPr>
            <a:picLocks noGrp="1" noChangeAspect="1" noChangeArrowheads="1"/>
          </p:cNvPicPr>
          <p:nvPr>
            <p:ph idx="1"/>
          </p:nvPr>
        </p:nvPicPr>
        <p:blipFill>
          <a:blip r:embed="rId3"/>
          <a:srcRect/>
          <a:stretch>
            <a:fillRect/>
          </a:stretch>
        </p:blipFill>
        <p:spPr>
          <a:xfrm>
            <a:off x="5076056" y="3889653"/>
            <a:ext cx="3671887" cy="2755900"/>
          </a:xfrm>
          <a:noFill/>
        </p:spPr>
      </p:pic>
      <p:pic>
        <p:nvPicPr>
          <p:cNvPr id="23556" name="Picture 3"/>
          <p:cNvPicPr>
            <a:picLocks noChangeAspect="1" noChangeArrowheads="1"/>
          </p:cNvPicPr>
          <p:nvPr/>
        </p:nvPicPr>
        <p:blipFill>
          <a:blip r:embed="rId4"/>
          <a:srcRect/>
          <a:stretch>
            <a:fillRect/>
          </a:stretch>
        </p:blipFill>
        <p:spPr bwMode="auto">
          <a:xfrm>
            <a:off x="857250" y="1571625"/>
            <a:ext cx="7215188" cy="1930400"/>
          </a:xfrm>
          <a:prstGeom prst="rect">
            <a:avLst/>
          </a:prstGeom>
          <a:noFill/>
          <a:ln w="12700" cap="sq">
            <a:noFill/>
            <a:miter lim="800000"/>
            <a:headEnd type="none" w="sm" len="sm"/>
            <a:tailEnd type="none" w="sm" len="sm"/>
          </a:ln>
        </p:spPr>
      </p:pic>
      <p:sp>
        <p:nvSpPr>
          <p:cNvPr id="23557" name="TextovéPole 5"/>
          <p:cNvSpPr txBox="1">
            <a:spLocks noChangeArrowheads="1"/>
          </p:cNvSpPr>
          <p:nvPr/>
        </p:nvSpPr>
        <p:spPr bwMode="auto">
          <a:xfrm>
            <a:off x="1043607" y="5445224"/>
            <a:ext cx="3929063" cy="1200329"/>
          </a:xfrm>
          <a:prstGeom prst="rect">
            <a:avLst/>
          </a:prstGeom>
          <a:noFill/>
          <a:ln w="9525">
            <a:noFill/>
            <a:miter lim="800000"/>
            <a:headEnd/>
            <a:tailEnd/>
          </a:ln>
        </p:spPr>
        <p:txBody>
          <a:bodyPr>
            <a:spAutoFit/>
          </a:bodyPr>
          <a:lstStyle/>
          <a:p>
            <a:pPr algn="r"/>
            <a:r>
              <a:rPr lang="cs-CZ" altLang="cs-CZ" dirty="0"/>
              <a:t>Vyžíhaná struktura šavle </a:t>
            </a:r>
            <a:br>
              <a:rPr lang="cs-CZ" altLang="cs-CZ" dirty="0"/>
            </a:br>
            <a:r>
              <a:rPr lang="cs-CZ" altLang="cs-CZ" dirty="0"/>
              <a:t>s rozdílnou hrubostí zrna – čepel je zhotovena kombinací </a:t>
            </a:r>
            <a:r>
              <a:rPr lang="cs-CZ" altLang="cs-CZ" dirty="0" smtClean="0"/>
              <a:t>oceli </a:t>
            </a:r>
            <a:r>
              <a:rPr lang="cs-CZ" altLang="cs-CZ" dirty="0"/>
              <a:t>s různým obsahem uhlíku – kovářsky svařovaná</a:t>
            </a:r>
          </a:p>
        </p:txBody>
      </p:sp>
      <p:sp>
        <p:nvSpPr>
          <p:cNvPr id="6" name="TextovéPole 2"/>
          <p:cNvSpPr txBox="1">
            <a:spLocks noChangeArrowheads="1"/>
          </p:cNvSpPr>
          <p:nvPr/>
        </p:nvSpPr>
        <p:spPr bwMode="auto">
          <a:xfrm>
            <a:off x="179511" y="3668831"/>
            <a:ext cx="4793159" cy="1323439"/>
          </a:xfrm>
          <a:prstGeom prst="rect">
            <a:avLst/>
          </a:prstGeom>
          <a:noFill/>
          <a:ln w="9525">
            <a:noFill/>
            <a:miter lim="800000"/>
            <a:headEnd/>
            <a:tailEnd/>
          </a:ln>
        </p:spPr>
        <p:txBody>
          <a:bodyPr wrap="square">
            <a:spAutoFit/>
          </a:bodyPr>
          <a:lstStyle/>
          <a:p>
            <a:pPr marL="457200" indent="-457200">
              <a:buFontTx/>
              <a:buChar char="•"/>
            </a:pPr>
            <a:r>
              <a:rPr lang="cs-CZ" altLang="cs-CZ" sz="2000" b="1" dirty="0"/>
              <a:t>Struktura kovů určuje jejich mechanické vlastnosti</a:t>
            </a:r>
          </a:p>
          <a:p>
            <a:pPr marL="457200" indent="-457200">
              <a:buFontTx/>
              <a:buChar char="•"/>
            </a:pPr>
            <a:r>
              <a:rPr lang="cs-CZ" altLang="cs-CZ" sz="2000" b="1" dirty="0"/>
              <a:t>Metalografie – studium struktury kovů </a:t>
            </a:r>
            <a:r>
              <a:rPr lang="cs-CZ" altLang="cs-CZ" sz="2000" b="1" dirty="0" smtClean="0"/>
              <a:t>tj.  </a:t>
            </a:r>
            <a:r>
              <a:rPr lang="cs-CZ" altLang="cs-CZ" sz="2000" b="1" dirty="0"/>
              <a:t>vnitřní stavby</a:t>
            </a:r>
          </a:p>
        </p:txBody>
      </p:sp>
    </p:spTree>
    <p:extLst>
      <p:ext uri="{BB962C8B-B14F-4D97-AF65-F5344CB8AC3E}">
        <p14:creationId xmlns:p14="http://schemas.microsoft.com/office/powerpoint/2010/main" val="66666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smtClean="0"/>
              <a:t>Slitiny kovů</a:t>
            </a:r>
          </a:p>
        </p:txBody>
      </p:sp>
      <p:sp>
        <p:nvSpPr>
          <p:cNvPr id="17411" name="Rectangle 3"/>
          <p:cNvSpPr>
            <a:spLocks noGrp="1" noChangeArrowheads="1"/>
          </p:cNvSpPr>
          <p:nvPr>
            <p:ph type="body" idx="1"/>
          </p:nvPr>
        </p:nvSpPr>
        <p:spPr>
          <a:xfrm>
            <a:off x="684213" y="1698625"/>
            <a:ext cx="7772400" cy="4826000"/>
          </a:xfrm>
        </p:spPr>
        <p:txBody>
          <a:bodyPr/>
          <a:lstStyle/>
          <a:p>
            <a:pPr algn="just"/>
            <a:r>
              <a:rPr lang="cs-CZ" altLang="cs-CZ" sz="2400" dirty="0" smtClean="0"/>
              <a:t>Slitiny jsou soustavy tvořené základním kovem a přidanými prvky. Cílem je dosáhnout požadované kombinace vlastností (např. tvárnost, kujnost / pevnost, tvrdost):</a:t>
            </a:r>
          </a:p>
          <a:p>
            <a:pPr lvl="1"/>
            <a:r>
              <a:rPr lang="cs-CZ" altLang="cs-CZ" dirty="0" smtClean="0"/>
              <a:t>Kombinace dvou kovů (popř. dalších složek): </a:t>
            </a:r>
            <a:r>
              <a:rPr lang="cs-CZ" altLang="cs-CZ" dirty="0" err="1" smtClean="0"/>
              <a:t>Cu</a:t>
            </a:r>
            <a:r>
              <a:rPr lang="cs-CZ" altLang="cs-CZ" dirty="0" smtClean="0"/>
              <a:t> + </a:t>
            </a:r>
            <a:r>
              <a:rPr lang="cs-CZ" altLang="cs-CZ" dirty="0" err="1" smtClean="0"/>
              <a:t>Sn</a:t>
            </a:r>
            <a:r>
              <a:rPr lang="cs-CZ" altLang="cs-CZ" dirty="0" smtClean="0"/>
              <a:t> (bronz), </a:t>
            </a:r>
            <a:r>
              <a:rPr lang="cs-CZ" altLang="cs-CZ" dirty="0" err="1" smtClean="0"/>
              <a:t>Cu</a:t>
            </a:r>
            <a:r>
              <a:rPr lang="cs-CZ" altLang="cs-CZ" dirty="0" smtClean="0"/>
              <a:t> + </a:t>
            </a:r>
            <a:r>
              <a:rPr lang="cs-CZ" altLang="cs-CZ" dirty="0" err="1" smtClean="0"/>
              <a:t>Zn</a:t>
            </a:r>
            <a:r>
              <a:rPr lang="cs-CZ" altLang="cs-CZ" dirty="0" smtClean="0"/>
              <a:t> (mosaz), </a:t>
            </a:r>
            <a:r>
              <a:rPr lang="cs-CZ" altLang="cs-CZ" dirty="0" err="1" smtClean="0"/>
              <a:t>Sn</a:t>
            </a:r>
            <a:r>
              <a:rPr lang="cs-CZ" altLang="cs-CZ" dirty="0" smtClean="0"/>
              <a:t> + </a:t>
            </a:r>
            <a:r>
              <a:rPr lang="cs-CZ" altLang="cs-CZ" dirty="0" err="1" smtClean="0"/>
              <a:t>Pb</a:t>
            </a:r>
            <a:r>
              <a:rPr lang="cs-CZ" altLang="cs-CZ" dirty="0" smtClean="0"/>
              <a:t> (pájka)</a:t>
            </a:r>
          </a:p>
          <a:p>
            <a:pPr lvl="1"/>
            <a:r>
              <a:rPr lang="cs-CZ" altLang="cs-CZ" dirty="0" smtClean="0"/>
              <a:t>Kombinace kovu a nekovového prvku: </a:t>
            </a:r>
            <a:r>
              <a:rPr lang="cs-CZ" altLang="cs-CZ" dirty="0" err="1" smtClean="0"/>
              <a:t>Fe</a:t>
            </a:r>
            <a:r>
              <a:rPr lang="cs-CZ" altLang="cs-CZ" dirty="0" smtClean="0"/>
              <a:t> + C        (ocel, litina), (+ </a:t>
            </a:r>
            <a:r>
              <a:rPr lang="cs-CZ" altLang="cs-CZ" dirty="0" err="1" smtClean="0"/>
              <a:t>Cr</a:t>
            </a:r>
            <a:r>
              <a:rPr lang="cs-CZ" altLang="cs-CZ" dirty="0" smtClean="0"/>
              <a:t>, Ni - nerez ocel)</a:t>
            </a:r>
          </a:p>
          <a:p>
            <a:pPr lvl="1"/>
            <a:r>
              <a:rPr lang="cs-CZ" altLang="cs-CZ" dirty="0" smtClean="0"/>
              <a:t>Kov + rtuť: amalgám (amalgám zlata, stříbra) </a:t>
            </a:r>
          </a:p>
          <a:p>
            <a:pPr lvl="1"/>
            <a:endParaRPr lang="cs-CZ" altLang="cs-CZ" dirty="0" smtClean="0"/>
          </a:p>
          <a:p>
            <a:pPr lvl="1"/>
            <a:endParaRPr lang="cs-CZ" altLang="cs-CZ" dirty="0" smtClean="0"/>
          </a:p>
          <a:p>
            <a:endParaRPr lang="cs-CZ" altLang="cs-CZ" dirty="0" smtClean="0"/>
          </a:p>
        </p:txBody>
      </p:sp>
    </p:spTree>
    <p:extLst>
      <p:ext uri="{BB962C8B-B14F-4D97-AF65-F5344CB8AC3E}">
        <p14:creationId xmlns:p14="http://schemas.microsoft.com/office/powerpoint/2010/main" val="3617575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684213" y="333375"/>
            <a:ext cx="7772400" cy="1371600"/>
          </a:xfrm>
        </p:spPr>
        <p:txBody>
          <a:bodyPr/>
          <a:lstStyle/>
          <a:p>
            <a:r>
              <a:rPr lang="cs-CZ" altLang="cs-CZ" smtClean="0"/>
              <a:t>Technologie zpracování kovů</a:t>
            </a:r>
          </a:p>
        </p:txBody>
      </p:sp>
      <p:sp>
        <p:nvSpPr>
          <p:cNvPr id="34819" name="Zástupný symbol pro obsah 2"/>
          <p:cNvSpPr>
            <a:spLocks noGrp="1"/>
          </p:cNvSpPr>
          <p:nvPr>
            <p:ph idx="1"/>
          </p:nvPr>
        </p:nvSpPr>
        <p:spPr>
          <a:xfrm>
            <a:off x="684213" y="1628775"/>
            <a:ext cx="7772400" cy="4895850"/>
          </a:xfrm>
        </p:spPr>
        <p:txBody>
          <a:bodyPr>
            <a:normAutofit lnSpcReduction="10000"/>
          </a:bodyPr>
          <a:lstStyle/>
          <a:p>
            <a:r>
              <a:rPr lang="cs-CZ" altLang="cs-CZ" sz="2800" b="1" dirty="0" smtClean="0"/>
              <a:t>Tváření </a:t>
            </a:r>
            <a:r>
              <a:rPr lang="cs-CZ" altLang="cs-CZ" sz="2800" dirty="0" smtClean="0"/>
              <a:t>(kování, tepání, ohýbání, ražení, lisování, tažení, </a:t>
            </a:r>
            <a:r>
              <a:rPr lang="cs-CZ" altLang="cs-CZ" sz="2800" dirty="0" err="1" smtClean="0"/>
              <a:t>kovotlačení</a:t>
            </a:r>
            <a:r>
              <a:rPr lang="cs-CZ" altLang="cs-CZ" sz="2800" dirty="0" smtClean="0"/>
              <a:t>)</a:t>
            </a:r>
          </a:p>
          <a:p>
            <a:r>
              <a:rPr lang="cs-CZ" altLang="cs-CZ" sz="2800" b="1" dirty="0" smtClean="0"/>
              <a:t>Slévárenství</a:t>
            </a:r>
            <a:r>
              <a:rPr lang="cs-CZ" altLang="cs-CZ" sz="2800" dirty="0" smtClean="0"/>
              <a:t> – odlévání kovů do formy </a:t>
            </a:r>
          </a:p>
          <a:p>
            <a:r>
              <a:rPr lang="cs-CZ" altLang="cs-CZ" sz="2800" dirty="0" smtClean="0"/>
              <a:t>Tepelné zpracování (žíhání, kalení, popouštění, nauhličování, nitridování apod.)</a:t>
            </a:r>
          </a:p>
          <a:p>
            <a:r>
              <a:rPr lang="cs-CZ" altLang="cs-CZ" sz="2800" dirty="0" smtClean="0"/>
              <a:t>Obrábění (soustružení, frézování, vrtání, …)</a:t>
            </a:r>
          </a:p>
          <a:p>
            <a:r>
              <a:rPr lang="cs-CZ" altLang="cs-CZ" sz="2800" dirty="0" smtClean="0"/>
              <a:t>Spojování kovů (pájení, svařování, nýtování, rozebíratelné spoje - šrouby)</a:t>
            </a:r>
          </a:p>
          <a:p>
            <a:r>
              <a:rPr lang="cs-CZ" altLang="cs-CZ" sz="2800" dirty="0" smtClean="0"/>
              <a:t>Povrchové úpravy (pasivace, nátěry, pokovení, výzdobné techniky)</a:t>
            </a:r>
          </a:p>
          <a:p>
            <a:pPr>
              <a:buFontTx/>
              <a:buNone/>
            </a:pPr>
            <a:r>
              <a:rPr lang="cs-CZ" altLang="cs-CZ" dirty="0" smtClean="0"/>
              <a:t> </a:t>
            </a:r>
          </a:p>
        </p:txBody>
      </p:sp>
    </p:spTree>
    <p:extLst>
      <p:ext uri="{BB962C8B-B14F-4D97-AF65-F5344CB8AC3E}">
        <p14:creationId xmlns:p14="http://schemas.microsoft.com/office/powerpoint/2010/main" val="233930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cs-CZ" altLang="cs-CZ" smtClean="0"/>
              <a:t>Výzdobné techniky kovů</a:t>
            </a:r>
          </a:p>
        </p:txBody>
      </p:sp>
      <p:sp>
        <p:nvSpPr>
          <p:cNvPr id="49155" name="Rectangle 3"/>
          <p:cNvSpPr>
            <a:spLocks noGrp="1" noChangeArrowheads="1"/>
          </p:cNvSpPr>
          <p:nvPr>
            <p:ph type="body" idx="1"/>
          </p:nvPr>
        </p:nvSpPr>
        <p:spPr>
          <a:xfrm>
            <a:off x="179512" y="1196752"/>
            <a:ext cx="7772400" cy="4114800"/>
          </a:xfrm>
        </p:spPr>
        <p:txBody>
          <a:bodyPr>
            <a:normAutofit fontScale="62500" lnSpcReduction="20000"/>
          </a:bodyPr>
          <a:lstStyle/>
          <a:p>
            <a:r>
              <a:rPr lang="cs-CZ" altLang="cs-CZ" sz="2800" dirty="0" smtClean="0"/>
              <a:t>cizelování, tepání, </a:t>
            </a:r>
            <a:r>
              <a:rPr lang="cs-CZ" altLang="cs-CZ" sz="2800" dirty="0" err="1" smtClean="0"/>
              <a:t>repoussé</a:t>
            </a:r>
            <a:endParaRPr lang="cs-CZ" altLang="cs-CZ" sz="2800" dirty="0" smtClean="0"/>
          </a:p>
          <a:p>
            <a:r>
              <a:rPr lang="cs-CZ" altLang="cs-CZ" sz="2800" dirty="0" smtClean="0"/>
              <a:t>inkrustace: plátování a </a:t>
            </a:r>
            <a:r>
              <a:rPr lang="cs-CZ" altLang="cs-CZ" sz="2800" dirty="0" err="1" smtClean="0"/>
              <a:t>tauzie</a:t>
            </a:r>
            <a:r>
              <a:rPr lang="cs-CZ" altLang="cs-CZ" sz="2800" dirty="0" smtClean="0"/>
              <a:t>  - </a:t>
            </a:r>
            <a:br>
              <a:rPr lang="cs-CZ" altLang="cs-CZ" sz="2800" dirty="0" smtClean="0"/>
            </a:br>
            <a:r>
              <a:rPr lang="cs-CZ" altLang="cs-CZ" sz="2800" dirty="0" smtClean="0"/>
              <a:t>vykládání  podkladního kovu měkčím kovem (většinou zlatem, stříbrem, mědí, cínem)  </a:t>
            </a:r>
          </a:p>
          <a:p>
            <a:r>
              <a:rPr lang="cs-CZ" altLang="cs-CZ" sz="2800" dirty="0" smtClean="0"/>
              <a:t>ražením/lisování</a:t>
            </a:r>
          </a:p>
          <a:p>
            <a:r>
              <a:rPr lang="cs-CZ" altLang="cs-CZ" sz="2800" dirty="0" smtClean="0"/>
              <a:t>klenotnické techniky (fasování kamenů)</a:t>
            </a:r>
          </a:p>
          <a:p>
            <a:r>
              <a:rPr lang="cs-CZ" altLang="cs-CZ" sz="2800" dirty="0" smtClean="0"/>
              <a:t>rytí /gilošování</a:t>
            </a:r>
          </a:p>
          <a:p>
            <a:r>
              <a:rPr lang="cs-CZ" altLang="cs-CZ" sz="2800" dirty="0" err="1" smtClean="0"/>
              <a:t>niello</a:t>
            </a:r>
            <a:endParaRPr lang="cs-CZ" altLang="cs-CZ" sz="2800" dirty="0" smtClean="0"/>
          </a:p>
          <a:p>
            <a:r>
              <a:rPr lang="cs-CZ" altLang="cs-CZ" sz="2800" dirty="0" smtClean="0"/>
              <a:t>lept</a:t>
            </a:r>
          </a:p>
          <a:p>
            <a:r>
              <a:rPr lang="cs-CZ" altLang="cs-CZ" sz="2800" dirty="0" smtClean="0"/>
              <a:t>Filigrán /granulace</a:t>
            </a:r>
          </a:p>
          <a:p>
            <a:r>
              <a:rPr lang="cs-CZ" altLang="cs-CZ" sz="2800" dirty="0" smtClean="0"/>
              <a:t>smaltování - emailování</a:t>
            </a:r>
          </a:p>
          <a:p>
            <a:r>
              <a:rPr lang="cs-CZ" altLang="cs-CZ" sz="2800" dirty="0" smtClean="0"/>
              <a:t>damaskování</a:t>
            </a:r>
          </a:p>
          <a:p>
            <a:r>
              <a:rPr lang="cs-CZ" altLang="cs-CZ" sz="2800" dirty="0" smtClean="0"/>
              <a:t>pokovování </a:t>
            </a:r>
            <a:br>
              <a:rPr lang="cs-CZ" altLang="cs-CZ" sz="2800" dirty="0" smtClean="0"/>
            </a:br>
            <a:r>
              <a:rPr lang="cs-CZ" altLang="cs-CZ" sz="2800" dirty="0" smtClean="0"/>
              <a:t>(zlacení, stříbření, cínování)</a:t>
            </a:r>
          </a:p>
          <a:p>
            <a:r>
              <a:rPr lang="cs-CZ" altLang="cs-CZ" sz="2800" dirty="0" smtClean="0"/>
              <a:t>patinování, barvení kovů</a:t>
            </a:r>
          </a:p>
          <a:p>
            <a:endParaRPr lang="cs-CZ" altLang="cs-CZ" sz="2800" dirty="0"/>
          </a:p>
          <a:p>
            <a:endParaRPr lang="cs-CZ" altLang="cs-CZ" sz="2800" dirty="0" smtClean="0"/>
          </a:p>
          <a:p>
            <a:endParaRPr lang="cs-CZ" altLang="cs-CZ" sz="2800" dirty="0" smtClean="0"/>
          </a:p>
        </p:txBody>
      </p:sp>
      <p:pic>
        <p:nvPicPr>
          <p:cNvPr id="2050" name="Picture 2" descr="https://www.svatymaur.cz/data/media/foto/large/hotov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07" y="3004452"/>
            <a:ext cx="4860742" cy="368238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51520" y="5589240"/>
            <a:ext cx="3456384" cy="1477328"/>
          </a:xfrm>
          <a:prstGeom prst="rect">
            <a:avLst/>
          </a:prstGeom>
        </p:spPr>
        <p:txBody>
          <a:bodyPr wrap="square">
            <a:spAutoFit/>
          </a:bodyPr>
          <a:lstStyle/>
          <a:p>
            <a:r>
              <a:rPr lang="cs-CZ" altLang="cs-CZ" b="1" dirty="0"/>
              <a:t>Ukázky technik: </a:t>
            </a:r>
            <a:r>
              <a:rPr lang="cs-CZ" altLang="cs-CZ" b="1" dirty="0">
                <a:hlinkClick r:id="rId4"/>
              </a:rPr>
              <a:t>www.svatymaur.cz</a:t>
            </a:r>
            <a:r>
              <a:rPr lang="cs-CZ" altLang="cs-CZ" b="1" dirty="0"/>
              <a:t> (</a:t>
            </a:r>
            <a:r>
              <a:rPr lang="cs-CZ" altLang="cs-CZ" b="1" dirty="0" err="1" smtClean="0"/>
              <a:t>tepání,cizelování</a:t>
            </a:r>
            <a:r>
              <a:rPr lang="cs-CZ" altLang="cs-CZ" b="1" dirty="0"/>
              <a:t>, ražení, filigrán, email)</a:t>
            </a:r>
          </a:p>
          <a:p>
            <a:endParaRPr lang="cs-CZ" altLang="cs-CZ" dirty="0"/>
          </a:p>
        </p:txBody>
      </p:sp>
    </p:spTree>
    <p:extLst>
      <p:ext uri="{BB962C8B-B14F-4D97-AF65-F5344CB8AC3E}">
        <p14:creationId xmlns:p14="http://schemas.microsoft.com/office/powerpoint/2010/main" val="616984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p:txBody>
          <a:bodyPr/>
          <a:lstStyle/>
          <a:p>
            <a:r>
              <a:rPr lang="cs-CZ" altLang="cs-CZ" smtClean="0"/>
              <a:t>Niello</a:t>
            </a:r>
          </a:p>
        </p:txBody>
      </p:sp>
      <p:pic>
        <p:nvPicPr>
          <p:cNvPr id="56323" name="Zástupný symbol pro obsah 3" descr="16 niello.jpg"/>
          <p:cNvPicPr>
            <a:picLocks noGrp="1" noChangeAspect="1"/>
          </p:cNvPicPr>
          <p:nvPr>
            <p:ph idx="1"/>
          </p:nvPr>
        </p:nvPicPr>
        <p:blipFill>
          <a:blip r:embed="rId3"/>
          <a:srcRect/>
          <a:stretch>
            <a:fillRect/>
          </a:stretch>
        </p:blipFill>
        <p:spPr>
          <a:xfrm>
            <a:off x="1000125" y="1857375"/>
            <a:ext cx="3092450" cy="4143375"/>
          </a:xfrm>
        </p:spPr>
      </p:pic>
      <p:sp>
        <p:nvSpPr>
          <p:cNvPr id="56324" name="TextovéPole 4"/>
          <p:cNvSpPr txBox="1">
            <a:spLocks noChangeArrowheads="1"/>
          </p:cNvSpPr>
          <p:nvPr/>
        </p:nvSpPr>
        <p:spPr bwMode="auto">
          <a:xfrm>
            <a:off x="928688" y="6149975"/>
            <a:ext cx="4000500" cy="708025"/>
          </a:xfrm>
          <a:prstGeom prst="rect">
            <a:avLst/>
          </a:prstGeom>
          <a:noFill/>
          <a:ln w="9525">
            <a:noFill/>
            <a:miter lim="800000"/>
            <a:headEnd/>
            <a:tailEnd/>
          </a:ln>
        </p:spPr>
        <p:txBody>
          <a:bodyPr>
            <a:spAutoFit/>
          </a:bodyPr>
          <a:lstStyle/>
          <a:p>
            <a:r>
              <a:rPr lang="cs-CZ" altLang="cs-CZ" sz="2000"/>
              <a:t>Zlato – niello“: Kapesní hodinky, Švýcarsko, 1902, UPM Praha</a:t>
            </a:r>
          </a:p>
        </p:txBody>
      </p:sp>
      <p:pic>
        <p:nvPicPr>
          <p:cNvPr id="56325" name="Obrázek 4" descr="niello.jpg"/>
          <p:cNvPicPr>
            <a:picLocks noChangeAspect="1"/>
          </p:cNvPicPr>
          <p:nvPr/>
        </p:nvPicPr>
        <p:blipFill>
          <a:blip r:embed="rId4"/>
          <a:srcRect/>
          <a:stretch>
            <a:fillRect/>
          </a:stretch>
        </p:blipFill>
        <p:spPr bwMode="auto">
          <a:xfrm>
            <a:off x="5286375" y="2000250"/>
            <a:ext cx="2617788" cy="1790700"/>
          </a:xfrm>
          <a:prstGeom prst="rect">
            <a:avLst/>
          </a:prstGeom>
          <a:noFill/>
          <a:ln w="9525">
            <a:noFill/>
            <a:miter lim="800000"/>
            <a:headEnd/>
            <a:tailEnd/>
          </a:ln>
        </p:spPr>
      </p:pic>
      <p:sp>
        <p:nvSpPr>
          <p:cNvPr id="56326" name="TextovéPole 5"/>
          <p:cNvSpPr txBox="1">
            <a:spLocks noChangeArrowheads="1"/>
          </p:cNvSpPr>
          <p:nvPr/>
        </p:nvSpPr>
        <p:spPr bwMode="auto">
          <a:xfrm>
            <a:off x="4786313" y="4572000"/>
            <a:ext cx="3643312" cy="1200329"/>
          </a:xfrm>
          <a:prstGeom prst="rect">
            <a:avLst/>
          </a:prstGeom>
          <a:noFill/>
          <a:ln w="9525">
            <a:noFill/>
            <a:miter lim="800000"/>
            <a:headEnd/>
            <a:tailEnd/>
          </a:ln>
        </p:spPr>
        <p:txBody>
          <a:bodyPr>
            <a:spAutoFit/>
          </a:bodyPr>
          <a:lstStyle/>
          <a:p>
            <a:r>
              <a:rPr lang="cs-CZ" altLang="cs-CZ" dirty="0"/>
              <a:t>Tavně-inkrustační proces – směs sulfidů kovů (</a:t>
            </a:r>
            <a:r>
              <a:rPr lang="cs-CZ" altLang="cs-CZ" dirty="0" err="1"/>
              <a:t>Ag</a:t>
            </a:r>
            <a:r>
              <a:rPr lang="cs-CZ" altLang="cs-CZ" dirty="0"/>
              <a:t>, </a:t>
            </a:r>
            <a:r>
              <a:rPr lang="cs-CZ" altLang="cs-CZ" dirty="0" err="1"/>
              <a:t>Cu</a:t>
            </a:r>
            <a:r>
              <a:rPr lang="cs-CZ" altLang="cs-CZ" dirty="0"/>
              <a:t>, </a:t>
            </a:r>
            <a:r>
              <a:rPr lang="cs-CZ" altLang="cs-CZ" dirty="0" err="1"/>
              <a:t>Pb</a:t>
            </a:r>
            <a:r>
              <a:rPr lang="cs-CZ" altLang="cs-CZ" dirty="0"/>
              <a:t>) se nanesou na připravený </a:t>
            </a:r>
            <a:r>
              <a:rPr lang="cs-CZ" altLang="cs-CZ" dirty="0" smtClean="0"/>
              <a:t> (vyrytý) kovový </a:t>
            </a:r>
            <a:r>
              <a:rPr lang="cs-CZ" altLang="cs-CZ" dirty="0"/>
              <a:t>povrch a plamenem se nataví . </a:t>
            </a:r>
          </a:p>
        </p:txBody>
      </p:sp>
    </p:spTree>
    <p:extLst>
      <p:ext uri="{BB962C8B-B14F-4D97-AF65-F5344CB8AC3E}">
        <p14:creationId xmlns:p14="http://schemas.microsoft.com/office/powerpoint/2010/main" val="3315872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r>
              <a:rPr lang="cs-CZ" altLang="cs-CZ" dirty="0" smtClean="0"/>
              <a:t>Možnosti identifikace kovů</a:t>
            </a:r>
          </a:p>
        </p:txBody>
      </p:sp>
      <p:sp>
        <p:nvSpPr>
          <p:cNvPr id="25603" name="Zástupný symbol pro obsah 2"/>
          <p:cNvSpPr>
            <a:spLocks noGrp="1"/>
          </p:cNvSpPr>
          <p:nvPr>
            <p:ph idx="1"/>
          </p:nvPr>
        </p:nvSpPr>
        <p:spPr>
          <a:xfrm>
            <a:off x="684213" y="1557338"/>
            <a:ext cx="7772400" cy="4114800"/>
          </a:xfrm>
        </p:spPr>
        <p:txBody>
          <a:bodyPr>
            <a:normAutofit fontScale="92500" lnSpcReduction="20000"/>
          </a:bodyPr>
          <a:lstStyle/>
          <a:p>
            <a:r>
              <a:rPr lang="cs-CZ" altLang="cs-CZ" sz="2800" dirty="0" smtClean="0"/>
              <a:t>Barva kovů</a:t>
            </a:r>
          </a:p>
          <a:p>
            <a:r>
              <a:rPr lang="cs-CZ" altLang="cs-CZ" sz="2800" dirty="0" smtClean="0"/>
              <a:t>Barva korozních produktů</a:t>
            </a:r>
          </a:p>
          <a:p>
            <a:r>
              <a:rPr lang="cs-CZ" altLang="cs-CZ" sz="2800" dirty="0"/>
              <a:t>Výrobní techniky (tváření/odlévání, obrábění, spojování, povrchová </a:t>
            </a:r>
            <a:r>
              <a:rPr lang="cs-CZ" altLang="cs-CZ" sz="2800" dirty="0" smtClean="0"/>
              <a:t>úprava vč. výzdobných technik, )</a:t>
            </a:r>
          </a:p>
          <a:p>
            <a:r>
              <a:rPr lang="cs-CZ" altLang="cs-CZ" sz="2800" dirty="0" smtClean="0"/>
              <a:t>Značení</a:t>
            </a:r>
            <a:r>
              <a:rPr lang="cs-CZ" altLang="cs-CZ" sz="2800" dirty="0"/>
              <a:t>, výrobní značky, puncy,  </a:t>
            </a:r>
            <a:r>
              <a:rPr lang="cs-CZ" altLang="cs-CZ" sz="2800" dirty="0" smtClean="0"/>
              <a:t>chemické složení dle norem</a:t>
            </a:r>
          </a:p>
          <a:p>
            <a:r>
              <a:rPr lang="cs-CZ" altLang="cs-CZ" sz="2800" dirty="0" smtClean="0"/>
              <a:t>Magnetické vlastnosti (magnetické kovy: </a:t>
            </a:r>
            <a:r>
              <a:rPr lang="cs-CZ" altLang="cs-CZ" sz="2800" dirty="0" err="1" smtClean="0"/>
              <a:t>Fe</a:t>
            </a:r>
            <a:r>
              <a:rPr lang="cs-CZ" altLang="cs-CZ" sz="2800" dirty="0" smtClean="0"/>
              <a:t>, Ni, Co)</a:t>
            </a:r>
          </a:p>
          <a:p>
            <a:r>
              <a:rPr lang="cs-CZ" altLang="cs-CZ" sz="2800" dirty="0" smtClean="0"/>
              <a:t>Hustota</a:t>
            </a:r>
          </a:p>
          <a:p>
            <a:r>
              <a:rPr lang="cs-CZ" altLang="cs-CZ" sz="2800" dirty="0" smtClean="0"/>
              <a:t>Analytické metody identifikace (XRF, SEM-EDS, XRD, metalografie a další) </a:t>
            </a:r>
          </a:p>
          <a:p>
            <a:endParaRPr lang="cs-CZ" altLang="cs-CZ" sz="2800" dirty="0" smtClean="0"/>
          </a:p>
          <a:p>
            <a:endParaRPr lang="cs-CZ" altLang="cs-CZ" sz="2800" dirty="0" smtClean="0"/>
          </a:p>
        </p:txBody>
      </p:sp>
    </p:spTree>
    <p:extLst>
      <p:ext uri="{BB962C8B-B14F-4D97-AF65-F5344CB8AC3E}">
        <p14:creationId xmlns:p14="http://schemas.microsoft.com/office/powerpoint/2010/main" val="4150591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cs-CZ" altLang="cs-CZ" smtClean="0"/>
              <a:t>Úvod</a:t>
            </a:r>
          </a:p>
        </p:txBody>
      </p:sp>
      <p:sp>
        <p:nvSpPr>
          <p:cNvPr id="5123" name="Rectangle 3"/>
          <p:cNvSpPr>
            <a:spLocks noGrp="1" noChangeArrowheads="1"/>
          </p:cNvSpPr>
          <p:nvPr>
            <p:ph type="body" idx="1"/>
          </p:nvPr>
        </p:nvSpPr>
        <p:spPr/>
        <p:txBody>
          <a:bodyPr>
            <a:normAutofit fontScale="92500"/>
          </a:bodyPr>
          <a:lstStyle/>
          <a:p>
            <a:r>
              <a:rPr lang="cs-CZ" altLang="cs-CZ" dirty="0" smtClean="0"/>
              <a:t>Kovy významně ovlivnily vývoj lidské společnosti – </a:t>
            </a:r>
            <a:r>
              <a:rPr lang="cs-CZ" altLang="cs-CZ" i="1" dirty="0" smtClean="0"/>
              <a:t>doba měděná, bronzová a železná; :</a:t>
            </a:r>
          </a:p>
          <a:p>
            <a:pPr lvl="1"/>
            <a:r>
              <a:rPr lang="cs-CZ" altLang="cs-CZ" i="1" dirty="0" smtClean="0"/>
              <a:t> Sedm kovů starověku: Au, </a:t>
            </a:r>
            <a:r>
              <a:rPr lang="cs-CZ" altLang="cs-CZ" i="1" dirty="0" err="1" smtClean="0"/>
              <a:t>Cu</a:t>
            </a:r>
            <a:r>
              <a:rPr lang="cs-CZ" altLang="cs-CZ" i="1" dirty="0" smtClean="0"/>
              <a:t>, </a:t>
            </a:r>
            <a:r>
              <a:rPr lang="cs-CZ" altLang="cs-CZ" i="1" dirty="0" err="1" smtClean="0"/>
              <a:t>Ag</a:t>
            </a:r>
            <a:r>
              <a:rPr lang="cs-CZ" altLang="cs-CZ" i="1" dirty="0" smtClean="0"/>
              <a:t>, </a:t>
            </a:r>
            <a:r>
              <a:rPr lang="cs-CZ" altLang="cs-CZ" i="1" dirty="0" err="1" smtClean="0"/>
              <a:t>Pb</a:t>
            </a:r>
            <a:r>
              <a:rPr lang="cs-CZ" altLang="cs-CZ" i="1" dirty="0" smtClean="0"/>
              <a:t>, </a:t>
            </a:r>
            <a:r>
              <a:rPr lang="cs-CZ" altLang="cs-CZ" i="1" dirty="0" err="1" smtClean="0"/>
              <a:t>Sn</a:t>
            </a:r>
            <a:r>
              <a:rPr lang="cs-CZ" altLang="cs-CZ" i="1" dirty="0" smtClean="0"/>
              <a:t>, </a:t>
            </a:r>
            <a:r>
              <a:rPr lang="cs-CZ" altLang="cs-CZ" i="1" dirty="0" err="1" smtClean="0"/>
              <a:t>Fe</a:t>
            </a:r>
            <a:r>
              <a:rPr lang="cs-CZ" altLang="cs-CZ" i="1" dirty="0" smtClean="0"/>
              <a:t>, </a:t>
            </a:r>
            <a:r>
              <a:rPr lang="cs-CZ" altLang="cs-CZ" i="1" dirty="0" err="1" smtClean="0"/>
              <a:t>Hg</a:t>
            </a:r>
            <a:r>
              <a:rPr lang="cs-CZ" altLang="cs-CZ" i="1" dirty="0" smtClean="0"/>
              <a:t>.</a:t>
            </a:r>
          </a:p>
          <a:p>
            <a:pPr lvl="1"/>
            <a:r>
              <a:rPr lang="cs-CZ" altLang="cs-CZ" i="1" dirty="0" smtClean="0"/>
              <a:t>Od 18. stol.  Expanze objevů nových kovových prvků: Ni, </a:t>
            </a:r>
            <a:r>
              <a:rPr lang="cs-CZ" altLang="cs-CZ" i="1" dirty="0" err="1" smtClean="0"/>
              <a:t>Zn</a:t>
            </a:r>
            <a:r>
              <a:rPr lang="cs-CZ" altLang="cs-CZ" i="1" dirty="0" smtClean="0"/>
              <a:t>, Al, </a:t>
            </a:r>
            <a:r>
              <a:rPr lang="cs-CZ" altLang="cs-CZ" i="1" dirty="0" err="1" smtClean="0"/>
              <a:t>Pd</a:t>
            </a:r>
            <a:r>
              <a:rPr lang="cs-CZ" altLang="cs-CZ" i="1" dirty="0" smtClean="0"/>
              <a:t>, platinové kovy (</a:t>
            </a:r>
            <a:r>
              <a:rPr lang="cs-CZ" altLang="cs-CZ" i="1" dirty="0" err="1" smtClean="0"/>
              <a:t>Pt</a:t>
            </a:r>
            <a:r>
              <a:rPr lang="cs-CZ" altLang="cs-CZ" i="1" dirty="0" smtClean="0"/>
              <a:t>, Ir, </a:t>
            </a:r>
            <a:r>
              <a:rPr lang="cs-CZ" altLang="cs-CZ" i="1" dirty="0" err="1" smtClean="0"/>
              <a:t>Ru</a:t>
            </a:r>
            <a:r>
              <a:rPr lang="cs-CZ" altLang="cs-CZ" i="1" dirty="0" smtClean="0"/>
              <a:t>, Os, </a:t>
            </a:r>
            <a:r>
              <a:rPr lang="cs-CZ" altLang="cs-CZ" i="1" dirty="0" err="1" smtClean="0"/>
              <a:t>Rh</a:t>
            </a:r>
            <a:r>
              <a:rPr lang="cs-CZ" altLang="cs-CZ" i="1" dirty="0" smtClean="0"/>
              <a:t>)</a:t>
            </a:r>
          </a:p>
          <a:p>
            <a:r>
              <a:rPr lang="cs-CZ" altLang="cs-CZ" dirty="0" smtClean="0"/>
              <a:t>Kovy resp. slitiny kovů se používají pro zhotovení nejrůznějších předmětů a jsou součástí sbírek mnoha muzeí a galerií.</a:t>
            </a:r>
          </a:p>
        </p:txBody>
      </p:sp>
      <p:sp>
        <p:nvSpPr>
          <p:cNvPr id="5124" name="Text Box 5"/>
          <p:cNvSpPr txBox="1">
            <a:spLocks noChangeArrowheads="1"/>
          </p:cNvSpPr>
          <p:nvPr/>
        </p:nvSpPr>
        <p:spPr bwMode="auto">
          <a:xfrm>
            <a:off x="1279525" y="4918075"/>
            <a:ext cx="184150" cy="457200"/>
          </a:xfrm>
          <a:prstGeom prst="rect">
            <a:avLst/>
          </a:prstGeom>
          <a:noFill/>
          <a:ln w="12700" cap="sq">
            <a:noFill/>
            <a:miter lim="800000"/>
            <a:headEnd type="none" w="sm" len="sm"/>
            <a:tailEnd type="none" w="sm" len="sm"/>
          </a:ln>
        </p:spPr>
        <p:txBody>
          <a:bodyPr wrap="none">
            <a:spAutoFit/>
          </a:bodyPr>
          <a:lstStyle/>
          <a:p>
            <a:endParaRPr lang="cs-CZ" altLang="cs-CZ"/>
          </a:p>
        </p:txBody>
      </p:sp>
      <p:sp>
        <p:nvSpPr>
          <p:cNvPr id="5125" name="Text Box 7"/>
          <p:cNvSpPr txBox="1">
            <a:spLocks noChangeArrowheads="1"/>
          </p:cNvSpPr>
          <p:nvPr/>
        </p:nvSpPr>
        <p:spPr bwMode="auto">
          <a:xfrm>
            <a:off x="1508125" y="4613275"/>
            <a:ext cx="184150" cy="457200"/>
          </a:xfrm>
          <a:prstGeom prst="rect">
            <a:avLst/>
          </a:prstGeom>
          <a:noFill/>
          <a:ln w="12700" cap="sq">
            <a:noFill/>
            <a:miter lim="800000"/>
            <a:headEnd type="none" w="sm" len="sm"/>
            <a:tailEnd type="none" w="sm" len="sm"/>
          </a:ln>
        </p:spPr>
        <p:txBody>
          <a:bodyPr wrap="none">
            <a:spAutoFit/>
          </a:bodyPr>
          <a:lstStyle/>
          <a:p>
            <a:endParaRPr lang="cs-CZ" altLang="cs-CZ"/>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noAutofit/>
          </a:bodyPr>
          <a:lstStyle/>
          <a:p>
            <a:r>
              <a:rPr lang="cs-CZ" altLang="cs-CZ" sz="3200" dirty="0" smtClean="0"/>
              <a:t>Barva kovů a jejich korozních produktů</a:t>
            </a:r>
          </a:p>
        </p:txBody>
      </p:sp>
      <p:pic>
        <p:nvPicPr>
          <p:cNvPr id="28675" name="Zástupný symbol pro obsah 4" descr="Bronze_pin.jpg"/>
          <p:cNvPicPr>
            <a:picLocks noGrp="1" noChangeAspect="1"/>
          </p:cNvPicPr>
          <p:nvPr>
            <p:ph idx="1"/>
          </p:nvPr>
        </p:nvPicPr>
        <p:blipFill>
          <a:blip r:embed="rId3"/>
          <a:srcRect/>
          <a:stretch>
            <a:fillRect/>
          </a:stretch>
        </p:blipFill>
        <p:spPr>
          <a:xfrm>
            <a:off x="323528" y="1124744"/>
            <a:ext cx="1768475" cy="2947987"/>
          </a:xfrm>
        </p:spPr>
      </p:pic>
      <p:pic>
        <p:nvPicPr>
          <p:cNvPr id="28676" name="Obrázek 5" descr="late bronze age gorget.jpg"/>
          <p:cNvPicPr>
            <a:picLocks noChangeAspect="1"/>
          </p:cNvPicPr>
          <p:nvPr/>
        </p:nvPicPr>
        <p:blipFill>
          <a:blip r:embed="rId4"/>
          <a:srcRect/>
          <a:stretch>
            <a:fillRect/>
          </a:stretch>
        </p:blipFill>
        <p:spPr bwMode="auto">
          <a:xfrm>
            <a:off x="5572125" y="1643063"/>
            <a:ext cx="2066925" cy="2209800"/>
          </a:xfrm>
          <a:prstGeom prst="rect">
            <a:avLst/>
          </a:prstGeom>
          <a:noFill/>
          <a:ln w="9525">
            <a:noFill/>
            <a:miter lim="800000"/>
            <a:headEnd/>
            <a:tailEnd/>
          </a:ln>
        </p:spPr>
      </p:pic>
      <p:pic>
        <p:nvPicPr>
          <p:cNvPr id="28677" name="Obrázek 6" descr="Battersea.jpg"/>
          <p:cNvPicPr>
            <a:picLocks noChangeAspect="1"/>
          </p:cNvPicPr>
          <p:nvPr/>
        </p:nvPicPr>
        <p:blipFill>
          <a:blip r:embed="rId5"/>
          <a:srcRect/>
          <a:stretch>
            <a:fillRect/>
          </a:stretch>
        </p:blipFill>
        <p:spPr bwMode="auto">
          <a:xfrm>
            <a:off x="2857500" y="3714750"/>
            <a:ext cx="2184400" cy="2705100"/>
          </a:xfrm>
          <a:prstGeom prst="rect">
            <a:avLst/>
          </a:prstGeom>
          <a:noFill/>
          <a:ln w="9525">
            <a:noFill/>
            <a:miter lim="800000"/>
            <a:headEnd/>
            <a:tailEnd/>
          </a:ln>
        </p:spPr>
      </p:pic>
      <p:pic>
        <p:nvPicPr>
          <p:cNvPr id="28678" name="Obrázek 7" descr="Fig6a-CCI-frying-pan.gif"/>
          <p:cNvPicPr>
            <a:picLocks noChangeAspect="1"/>
          </p:cNvPicPr>
          <p:nvPr/>
        </p:nvPicPr>
        <p:blipFill>
          <a:blip r:embed="rId6"/>
          <a:srcRect/>
          <a:stretch>
            <a:fillRect/>
          </a:stretch>
        </p:blipFill>
        <p:spPr bwMode="auto">
          <a:xfrm>
            <a:off x="7092280" y="3885585"/>
            <a:ext cx="1876425" cy="2630488"/>
          </a:xfrm>
          <a:prstGeom prst="rect">
            <a:avLst/>
          </a:prstGeom>
          <a:noFill/>
          <a:ln w="9525">
            <a:noFill/>
            <a:miter lim="800000"/>
            <a:headEnd/>
            <a:tailEnd/>
          </a:ln>
        </p:spPr>
      </p:pic>
      <p:sp>
        <p:nvSpPr>
          <p:cNvPr id="2" name="TextovéPole 1"/>
          <p:cNvSpPr txBox="1"/>
          <p:nvPr/>
        </p:nvSpPr>
        <p:spPr>
          <a:xfrm>
            <a:off x="107504" y="4077072"/>
            <a:ext cx="2389956" cy="646331"/>
          </a:xfrm>
          <a:prstGeom prst="rect">
            <a:avLst/>
          </a:prstGeom>
          <a:noFill/>
        </p:spPr>
        <p:txBody>
          <a:bodyPr wrap="square" rtlCol="0">
            <a:spAutoFit/>
          </a:bodyPr>
          <a:lstStyle/>
          <a:p>
            <a:r>
              <a:rPr lang="cs-CZ" dirty="0" smtClean="0"/>
              <a:t>Bronzové zrcadlo se zelenou patinou</a:t>
            </a:r>
            <a:endParaRPr lang="cs-CZ" dirty="0"/>
          </a:p>
        </p:txBody>
      </p:sp>
      <p:sp>
        <p:nvSpPr>
          <p:cNvPr id="3" name="TextovéPole 2"/>
          <p:cNvSpPr txBox="1"/>
          <p:nvPr/>
        </p:nvSpPr>
        <p:spPr>
          <a:xfrm>
            <a:off x="467544" y="5651597"/>
            <a:ext cx="2160240" cy="1200329"/>
          </a:xfrm>
          <a:prstGeom prst="rect">
            <a:avLst/>
          </a:prstGeom>
          <a:noFill/>
        </p:spPr>
        <p:txBody>
          <a:bodyPr wrap="square" rtlCol="0">
            <a:spAutoFit/>
          </a:bodyPr>
          <a:lstStyle/>
          <a:p>
            <a:pPr algn="r"/>
            <a:r>
              <a:rPr lang="cs-CZ" dirty="0" smtClean="0"/>
              <a:t>Bronzový štít s lesklou načervenalou barvou (zdobeno smalty)</a:t>
            </a:r>
            <a:endParaRPr lang="cs-CZ" dirty="0"/>
          </a:p>
        </p:txBody>
      </p:sp>
      <p:sp>
        <p:nvSpPr>
          <p:cNvPr id="4" name="TextovéPole 3"/>
          <p:cNvSpPr txBox="1"/>
          <p:nvPr/>
        </p:nvSpPr>
        <p:spPr>
          <a:xfrm>
            <a:off x="3851920" y="1827729"/>
            <a:ext cx="1584176" cy="369332"/>
          </a:xfrm>
          <a:prstGeom prst="rect">
            <a:avLst/>
          </a:prstGeom>
          <a:noFill/>
        </p:spPr>
        <p:txBody>
          <a:bodyPr wrap="square" rtlCol="0">
            <a:spAutoFit/>
          </a:bodyPr>
          <a:lstStyle/>
          <a:p>
            <a:r>
              <a:rPr lang="cs-CZ" dirty="0" smtClean="0"/>
              <a:t>Zlatý šperk</a:t>
            </a:r>
            <a:endParaRPr lang="cs-CZ" dirty="0"/>
          </a:p>
        </p:txBody>
      </p:sp>
      <p:sp>
        <p:nvSpPr>
          <p:cNvPr id="5" name="TextovéPole 4"/>
          <p:cNvSpPr txBox="1"/>
          <p:nvPr/>
        </p:nvSpPr>
        <p:spPr>
          <a:xfrm>
            <a:off x="5572125" y="5315744"/>
            <a:ext cx="1304131" cy="646331"/>
          </a:xfrm>
          <a:prstGeom prst="rect">
            <a:avLst/>
          </a:prstGeom>
          <a:noFill/>
        </p:spPr>
        <p:txBody>
          <a:bodyPr wrap="square" rtlCol="0">
            <a:spAutoFit/>
          </a:bodyPr>
          <a:lstStyle/>
          <a:p>
            <a:pPr algn="r"/>
            <a:r>
              <a:rPr lang="cs-CZ" dirty="0" smtClean="0"/>
              <a:t>Litinové nádobí</a:t>
            </a:r>
            <a:endParaRPr lang="cs-CZ" dirty="0"/>
          </a:p>
        </p:txBody>
      </p:sp>
    </p:spTree>
    <p:extLst>
      <p:ext uri="{BB962C8B-B14F-4D97-AF65-F5344CB8AC3E}">
        <p14:creationId xmlns:p14="http://schemas.microsoft.com/office/powerpoint/2010/main" val="4152924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cs-CZ" altLang="cs-CZ" smtClean="0"/>
              <a:t>Instrumentální metody analýzy</a:t>
            </a:r>
          </a:p>
        </p:txBody>
      </p:sp>
      <p:sp>
        <p:nvSpPr>
          <p:cNvPr id="30723" name="Zástupný symbol pro obsah 2"/>
          <p:cNvSpPr>
            <a:spLocks noGrp="1"/>
          </p:cNvSpPr>
          <p:nvPr>
            <p:ph idx="1"/>
          </p:nvPr>
        </p:nvSpPr>
        <p:spPr>
          <a:xfrm>
            <a:off x="469758" y="1166018"/>
            <a:ext cx="7772400" cy="4403725"/>
          </a:xfrm>
        </p:spPr>
        <p:txBody>
          <a:bodyPr>
            <a:normAutofit/>
          </a:bodyPr>
          <a:lstStyle/>
          <a:p>
            <a:r>
              <a:rPr lang="cs-CZ" altLang="cs-CZ" sz="2000" dirty="0" smtClean="0"/>
              <a:t>Elementární analýzy – chemické složení prvků (např. XRF – neinvazivní rentgen-fluorescenční spektrometrie, SEM-EDS tj. skenovací elektronová mikroskopie ve spojení s </a:t>
            </a:r>
            <a:r>
              <a:rPr lang="cs-CZ" altLang="cs-CZ" sz="2000" dirty="0" err="1" smtClean="0"/>
              <a:t>energiově</a:t>
            </a:r>
            <a:r>
              <a:rPr lang="cs-CZ" altLang="cs-CZ" sz="2000" dirty="0" smtClean="0"/>
              <a:t> disperzní spektrometrií (mikrosondou)</a:t>
            </a:r>
          </a:p>
        </p:txBody>
      </p:sp>
      <p:pic>
        <p:nvPicPr>
          <p:cNvPr id="30724" name="Obrázek 3" descr="_DSC1228.JPG"/>
          <p:cNvPicPr>
            <a:picLocks noChangeAspect="1"/>
          </p:cNvPicPr>
          <p:nvPr/>
        </p:nvPicPr>
        <p:blipFill>
          <a:blip r:embed="rId3"/>
          <a:srcRect/>
          <a:stretch>
            <a:fillRect/>
          </a:stretch>
        </p:blipFill>
        <p:spPr bwMode="auto">
          <a:xfrm>
            <a:off x="5148262" y="2132856"/>
            <a:ext cx="3362325" cy="2230437"/>
          </a:xfrm>
          <a:prstGeom prst="rect">
            <a:avLst/>
          </a:prstGeom>
          <a:noFill/>
          <a:ln w="9525">
            <a:noFill/>
            <a:miter lim="800000"/>
            <a:headEnd/>
            <a:tailEnd/>
          </a:ln>
        </p:spPr>
      </p:pic>
      <p:pic>
        <p:nvPicPr>
          <p:cNvPr id="30725" name="Picture 5"/>
          <p:cNvPicPr>
            <a:picLocks noChangeAspect="1" noChangeArrowheads="1"/>
          </p:cNvPicPr>
          <p:nvPr/>
        </p:nvPicPr>
        <p:blipFill>
          <a:blip r:embed="rId4"/>
          <a:srcRect/>
          <a:stretch>
            <a:fillRect/>
          </a:stretch>
        </p:blipFill>
        <p:spPr bwMode="auto">
          <a:xfrm>
            <a:off x="468313" y="2781300"/>
            <a:ext cx="3506787" cy="2520950"/>
          </a:xfrm>
          <a:prstGeom prst="rect">
            <a:avLst/>
          </a:prstGeom>
          <a:solidFill>
            <a:srgbClr val="FFFFFF"/>
          </a:solidFill>
          <a:ln w="635">
            <a:solidFill>
              <a:srgbClr val="000000"/>
            </a:solidFill>
            <a:miter lim="800000"/>
            <a:headEnd/>
            <a:tailEnd/>
          </a:ln>
        </p:spPr>
      </p:pic>
      <p:graphicFrame>
        <p:nvGraphicFramePr>
          <p:cNvPr id="2" name="Tabulka 1"/>
          <p:cNvGraphicFramePr>
            <a:graphicFrameLocks noGrp="1"/>
          </p:cNvGraphicFramePr>
          <p:nvPr>
            <p:extLst>
              <p:ext uri="{D42A27DB-BD31-4B8C-83A1-F6EECF244321}">
                <p14:modId xmlns:p14="http://schemas.microsoft.com/office/powerpoint/2010/main" val="7241419"/>
              </p:ext>
            </p:extLst>
          </p:nvPr>
        </p:nvGraphicFramePr>
        <p:xfrm>
          <a:off x="5046920" y="4581128"/>
          <a:ext cx="3455988" cy="2079876"/>
        </p:xfrm>
        <a:graphic>
          <a:graphicData uri="http://schemas.openxmlformats.org/drawingml/2006/table">
            <a:tbl>
              <a:tblPr>
                <a:tableStyleId>{5C22544A-7EE6-4342-B048-85BDC9FD1C3A}</a:tableStyleId>
              </a:tblPr>
              <a:tblGrid>
                <a:gridCol w="1734094"/>
                <a:gridCol w="1721894"/>
              </a:tblGrid>
              <a:tr h="346604">
                <a:tc>
                  <a:txBody>
                    <a:bodyPr/>
                    <a:lstStyle/>
                    <a:p>
                      <a:pPr indent="396240" algn="ctr">
                        <a:lnSpc>
                          <a:spcPct val="150000"/>
                        </a:lnSpc>
                        <a:spcAft>
                          <a:spcPts val="0"/>
                        </a:spcAft>
                      </a:pPr>
                      <a:r>
                        <a:rPr lang="cs-CZ" sz="1200" dirty="0">
                          <a:effectLst/>
                        </a:rPr>
                        <a:t>Element</a:t>
                      </a:r>
                      <a:endParaRPr lang="cs-CZ" sz="1200" dirty="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Wt [%]</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Ag</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89,18</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Cu</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7,51</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Pb</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dirty="0">
                          <a:effectLst/>
                        </a:rPr>
                        <a:t>1,27</a:t>
                      </a:r>
                      <a:endParaRPr lang="cs-CZ" sz="1200" dirty="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Zn</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a:effectLst/>
                        </a:rPr>
                        <a:t>1,45</a:t>
                      </a:r>
                      <a:endParaRPr lang="cs-CZ" sz="1200">
                        <a:effectLst/>
                        <a:latin typeface="Century Schoolbook L"/>
                        <a:ea typeface="Calibri"/>
                        <a:cs typeface="Times New Roman"/>
                      </a:endParaRPr>
                    </a:p>
                  </a:txBody>
                  <a:tcPr marL="36191" marR="36191" marT="36163" marB="36163"/>
                </a:tc>
              </a:tr>
              <a:tr h="346604">
                <a:tc>
                  <a:txBody>
                    <a:bodyPr/>
                    <a:lstStyle/>
                    <a:p>
                      <a:pPr indent="396240" algn="ctr">
                        <a:lnSpc>
                          <a:spcPct val="150000"/>
                        </a:lnSpc>
                        <a:spcAft>
                          <a:spcPts val="0"/>
                        </a:spcAft>
                      </a:pPr>
                      <a:r>
                        <a:rPr lang="cs-CZ" sz="1200">
                          <a:effectLst/>
                        </a:rPr>
                        <a:t>Au</a:t>
                      </a:r>
                      <a:endParaRPr lang="cs-CZ" sz="1200">
                        <a:effectLst/>
                        <a:latin typeface="Century Schoolbook L"/>
                        <a:ea typeface="Calibri"/>
                        <a:cs typeface="Times New Roman"/>
                      </a:endParaRPr>
                    </a:p>
                  </a:txBody>
                  <a:tcPr marL="36191" marR="36191" marT="36163" marB="36163"/>
                </a:tc>
                <a:tc>
                  <a:txBody>
                    <a:bodyPr/>
                    <a:lstStyle/>
                    <a:p>
                      <a:pPr indent="396240" algn="ctr">
                        <a:lnSpc>
                          <a:spcPct val="150000"/>
                        </a:lnSpc>
                        <a:spcAft>
                          <a:spcPts val="0"/>
                        </a:spcAft>
                      </a:pPr>
                      <a:r>
                        <a:rPr lang="cs-CZ" sz="1200" dirty="0">
                          <a:effectLst/>
                        </a:rPr>
                        <a:t>0,59</a:t>
                      </a:r>
                      <a:endParaRPr lang="cs-CZ" sz="1200" dirty="0">
                        <a:effectLst/>
                        <a:latin typeface="Century Schoolbook L"/>
                        <a:ea typeface="Calibri"/>
                        <a:cs typeface="Times New Roman"/>
                      </a:endParaRPr>
                    </a:p>
                  </a:txBody>
                  <a:tcPr marL="36191" marR="36191" marT="36163" marB="36163"/>
                </a:tc>
              </a:tr>
            </a:tbl>
          </a:graphicData>
        </a:graphic>
      </p:graphicFrame>
    </p:spTree>
    <p:extLst>
      <p:ext uri="{BB962C8B-B14F-4D97-AF65-F5344CB8AC3E}">
        <p14:creationId xmlns:p14="http://schemas.microsoft.com/office/powerpoint/2010/main" val="1274028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cs-CZ" altLang="cs-CZ" smtClean="0"/>
              <a:t>Instrumentální metody analýzy</a:t>
            </a:r>
          </a:p>
        </p:txBody>
      </p:sp>
      <p:sp>
        <p:nvSpPr>
          <p:cNvPr id="31747" name="Zástupný symbol pro obsah 2"/>
          <p:cNvSpPr>
            <a:spLocks noGrp="1"/>
          </p:cNvSpPr>
          <p:nvPr>
            <p:ph idx="1"/>
          </p:nvPr>
        </p:nvSpPr>
        <p:spPr>
          <a:xfrm>
            <a:off x="614363" y="1700213"/>
            <a:ext cx="7772400" cy="4403725"/>
          </a:xfrm>
        </p:spPr>
        <p:txBody>
          <a:bodyPr/>
          <a:lstStyle/>
          <a:p>
            <a:r>
              <a:rPr lang="cs-CZ" altLang="cs-CZ" smtClean="0"/>
              <a:t>Strukturní – fázová analýza (metalografie, RTG difrakce) </a:t>
            </a:r>
          </a:p>
        </p:txBody>
      </p:sp>
      <p:pic>
        <p:nvPicPr>
          <p:cNvPr id="31748" name="Picture 2"/>
          <p:cNvPicPr>
            <a:picLocks noChangeAspect="1" noChangeArrowheads="1"/>
          </p:cNvPicPr>
          <p:nvPr/>
        </p:nvPicPr>
        <p:blipFill>
          <a:blip r:embed="rId3"/>
          <a:srcRect/>
          <a:stretch>
            <a:fillRect/>
          </a:stretch>
        </p:blipFill>
        <p:spPr bwMode="auto">
          <a:xfrm>
            <a:off x="900113" y="2924175"/>
            <a:ext cx="3671887" cy="2755900"/>
          </a:xfrm>
          <a:prstGeom prst="rect">
            <a:avLst/>
          </a:prstGeom>
          <a:noFill/>
          <a:ln w="9525">
            <a:noFill/>
            <a:miter lim="800000"/>
            <a:headEnd/>
            <a:tailEnd/>
          </a:ln>
        </p:spPr>
      </p:pic>
      <p:pic>
        <p:nvPicPr>
          <p:cNvPr id="31749" name="Picture 4" descr="http://www.chempoint.cz/data/imgs/00145l.jpg">
            <a:hlinkClick r:id="rId4" tooltip="Zavřít"/>
          </p:cNvPr>
          <p:cNvPicPr>
            <a:picLocks noChangeAspect="1" noChangeArrowheads="1"/>
          </p:cNvPicPr>
          <p:nvPr/>
        </p:nvPicPr>
        <p:blipFill>
          <a:blip r:embed="rId5"/>
          <a:srcRect/>
          <a:stretch>
            <a:fillRect/>
          </a:stretch>
        </p:blipFill>
        <p:spPr bwMode="auto">
          <a:xfrm>
            <a:off x="4787900" y="2924175"/>
            <a:ext cx="3911600" cy="2665413"/>
          </a:xfrm>
          <a:prstGeom prst="rect">
            <a:avLst/>
          </a:prstGeom>
          <a:noFill/>
          <a:ln w="9525">
            <a:noFill/>
            <a:miter lim="800000"/>
            <a:headEnd/>
            <a:tailEnd/>
          </a:ln>
        </p:spPr>
      </p:pic>
    </p:spTree>
    <p:extLst>
      <p:ext uri="{BB962C8B-B14F-4D97-AF65-F5344CB8AC3E}">
        <p14:creationId xmlns:p14="http://schemas.microsoft.com/office/powerpoint/2010/main" val="4192569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mtClean="0"/>
              <a:t>Tomografie</a:t>
            </a:r>
          </a:p>
        </p:txBody>
      </p:sp>
      <p:pic>
        <p:nvPicPr>
          <p:cNvPr id="40963" name="Picture 2" descr="CT náholeni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0188" y="1500188"/>
            <a:ext cx="3286125" cy="3146425"/>
          </a:xfrm>
          <a:noFill/>
        </p:spPr>
      </p:pic>
      <p:pic>
        <p:nvPicPr>
          <p:cNvPr id="40964" name="Picture 3" descr="DSCN8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1571625"/>
            <a:ext cx="2571750"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ovéPole 5"/>
          <p:cNvSpPr txBox="1">
            <a:spLocks noChangeArrowheads="1"/>
          </p:cNvSpPr>
          <p:nvPr/>
        </p:nvSpPr>
        <p:spPr bwMode="auto">
          <a:xfrm>
            <a:off x="1643063" y="5000625"/>
            <a:ext cx="314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400">
                <a:latin typeface="Times New Roman" pitchFamily="18" charset="0"/>
              </a:rPr>
              <a:t>římské náholenice</a:t>
            </a:r>
          </a:p>
        </p:txBody>
      </p:sp>
    </p:spTree>
    <p:extLst>
      <p:ext uri="{BB962C8B-B14F-4D97-AF65-F5344CB8AC3E}">
        <p14:creationId xmlns:p14="http://schemas.microsoft.com/office/powerpoint/2010/main" val="1102117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r>
              <a:rPr lang="cs-CZ" altLang="cs-CZ" smtClean="0"/>
              <a:t>Hustota kovů (g.cm-3)</a:t>
            </a:r>
          </a:p>
        </p:txBody>
      </p:sp>
      <p:sp>
        <p:nvSpPr>
          <p:cNvPr id="32771" name="Zástupný symbol pro obsah 2"/>
          <p:cNvSpPr>
            <a:spLocks noGrp="1"/>
          </p:cNvSpPr>
          <p:nvPr>
            <p:ph idx="1"/>
          </p:nvPr>
        </p:nvSpPr>
        <p:spPr>
          <a:xfrm>
            <a:off x="714375" y="1285875"/>
            <a:ext cx="7772400" cy="5111750"/>
          </a:xfrm>
        </p:spPr>
        <p:txBody>
          <a:bodyPr/>
          <a:lstStyle/>
          <a:p>
            <a:pPr marL="1828800" lvl="4" indent="0">
              <a:buFontTx/>
              <a:buNone/>
            </a:pPr>
            <a:r>
              <a:rPr lang="cs-CZ" altLang="cs-CZ" dirty="0" smtClean="0"/>
              <a:t>	</a:t>
            </a:r>
          </a:p>
          <a:p>
            <a:pPr marL="1828800" lvl="4" indent="0">
              <a:buFontTx/>
              <a:buNone/>
            </a:pPr>
            <a:r>
              <a:rPr lang="cs-CZ" altLang="cs-CZ" dirty="0" smtClean="0"/>
              <a:t>             (hmotnost na vzduchu) x (hustota kapaliny)</a:t>
            </a:r>
          </a:p>
          <a:p>
            <a:pPr marL="0" indent="0">
              <a:buFontTx/>
              <a:buNone/>
            </a:pPr>
            <a:r>
              <a:rPr lang="cs-CZ" altLang="cs-CZ" sz="2400" dirty="0" smtClean="0"/>
              <a:t>Hustota předmětu </a:t>
            </a:r>
            <a:r>
              <a:rPr lang="cs-CZ" altLang="cs-CZ" sz="2800" dirty="0" smtClean="0"/>
              <a:t>=   </a:t>
            </a:r>
            <a:r>
              <a:rPr lang="cs-CZ" altLang="cs-CZ" sz="2000" dirty="0" smtClean="0"/>
              <a:t>(hmot. na vzduchu) – (hmot. v kapalině)</a:t>
            </a:r>
          </a:p>
        </p:txBody>
      </p:sp>
      <p:cxnSp>
        <p:nvCxnSpPr>
          <p:cNvPr id="32772" name="Přímá spojnice 2"/>
          <p:cNvCxnSpPr>
            <a:cxnSpLocks noChangeShapeType="1"/>
          </p:cNvCxnSpPr>
          <p:nvPr/>
        </p:nvCxnSpPr>
        <p:spPr bwMode="auto">
          <a:xfrm flipV="1">
            <a:off x="3500438" y="2143116"/>
            <a:ext cx="4429148" cy="9"/>
          </a:xfrm>
          <a:prstGeom prst="line">
            <a:avLst/>
          </a:prstGeom>
          <a:noFill/>
          <a:ln w="12700" cap="sq" algn="ctr">
            <a:solidFill>
              <a:schemeClr val="tx1"/>
            </a:solidFill>
            <a:round/>
            <a:headEnd type="none" w="sm" len="sm"/>
            <a:tailEnd type="none" w="sm" len="sm"/>
          </a:ln>
        </p:spPr>
      </p:cxnSp>
      <p:pic>
        <p:nvPicPr>
          <p:cNvPr id="32773" name="Picture 6"/>
          <p:cNvPicPr>
            <a:picLocks noChangeAspect="1" noChangeArrowheads="1"/>
          </p:cNvPicPr>
          <p:nvPr/>
        </p:nvPicPr>
        <p:blipFill>
          <a:blip r:embed="rId3"/>
          <a:srcRect/>
          <a:stretch>
            <a:fillRect/>
          </a:stretch>
        </p:blipFill>
        <p:spPr bwMode="auto">
          <a:xfrm>
            <a:off x="642910" y="3027363"/>
            <a:ext cx="4786313" cy="3830637"/>
          </a:xfrm>
          <a:prstGeom prst="rect">
            <a:avLst/>
          </a:prstGeom>
          <a:noFill/>
          <a:ln w="12700" cap="sq">
            <a:noFill/>
            <a:miter lim="800000"/>
            <a:headEnd type="none" w="sm" len="sm"/>
            <a:tailEnd type="none" w="sm" len="sm"/>
          </a:ln>
        </p:spPr>
      </p:pic>
      <p:sp>
        <p:nvSpPr>
          <p:cNvPr id="32774" name="TextovéPole 1"/>
          <p:cNvSpPr txBox="1">
            <a:spLocks noChangeArrowheads="1"/>
          </p:cNvSpPr>
          <p:nvPr/>
        </p:nvSpPr>
        <p:spPr bwMode="auto">
          <a:xfrm>
            <a:off x="5983288" y="2924175"/>
            <a:ext cx="3160712" cy="831850"/>
          </a:xfrm>
          <a:prstGeom prst="rect">
            <a:avLst/>
          </a:prstGeom>
          <a:noFill/>
          <a:ln w="9525">
            <a:noFill/>
            <a:miter lim="800000"/>
            <a:headEnd/>
            <a:tailEnd/>
          </a:ln>
        </p:spPr>
        <p:txBody>
          <a:bodyPr>
            <a:spAutoFit/>
          </a:bodyPr>
          <a:lstStyle/>
          <a:p>
            <a:r>
              <a:rPr lang="cs-CZ"/>
              <a:t>Voda – 0,998 g/cm3</a:t>
            </a:r>
          </a:p>
          <a:p>
            <a:r>
              <a:rPr lang="cs-CZ"/>
              <a:t>Ethanol – 0,789 g/cm3</a:t>
            </a:r>
          </a:p>
        </p:txBody>
      </p:sp>
    </p:spTree>
    <p:extLst>
      <p:ext uri="{BB962C8B-B14F-4D97-AF65-F5344CB8AC3E}">
        <p14:creationId xmlns:p14="http://schemas.microsoft.com/office/powerpoint/2010/main" val="594569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r>
              <a:rPr lang="cs-CZ" altLang="cs-CZ" smtClean="0"/>
              <a:t>Magnetické vlastnosti</a:t>
            </a:r>
          </a:p>
        </p:txBody>
      </p:sp>
      <p:sp>
        <p:nvSpPr>
          <p:cNvPr id="3" name="Zástupný symbol pro obsah 2"/>
          <p:cNvSpPr>
            <a:spLocks noGrp="1"/>
          </p:cNvSpPr>
          <p:nvPr>
            <p:ph idx="1"/>
          </p:nvPr>
        </p:nvSpPr>
        <p:spPr/>
        <p:txBody>
          <a:bodyPr>
            <a:normAutofit fontScale="92500" lnSpcReduction="10000"/>
          </a:bodyPr>
          <a:lstStyle/>
          <a:p>
            <a:pPr>
              <a:defRPr/>
            </a:pPr>
            <a:r>
              <a:rPr lang="cs-CZ" dirty="0" err="1" smtClean="0"/>
              <a:t>Fe</a:t>
            </a:r>
            <a:r>
              <a:rPr lang="cs-CZ" dirty="0" smtClean="0"/>
              <a:t>, Ni, Co – silně magnetické kovy</a:t>
            </a:r>
          </a:p>
          <a:p>
            <a:pPr marL="0" indent="0">
              <a:buFontTx/>
              <a:buNone/>
              <a:defRPr/>
            </a:pPr>
            <a:r>
              <a:rPr lang="cs-CZ" dirty="0" smtClean="0"/>
              <a:t>(některé slitiny těchto kovů mohou magnetické vlastnosti ztrácet např. 34Cu-66Ni (</a:t>
            </a:r>
            <a:r>
              <a:rPr lang="cs-CZ" dirty="0" err="1" smtClean="0"/>
              <a:t>Monelův</a:t>
            </a:r>
            <a:r>
              <a:rPr lang="cs-CZ" dirty="0" smtClean="0"/>
              <a:t> kov) zahřátím na vyšší teplotu </a:t>
            </a:r>
          </a:p>
          <a:p>
            <a:pPr marL="0" indent="0">
              <a:buFontTx/>
              <a:buNone/>
              <a:defRPr/>
            </a:pPr>
            <a:r>
              <a:rPr lang="cs-CZ" dirty="0" smtClean="0"/>
              <a:t>Korozní produkty železa (rez) jsou ale nemagnetické, kromě magnetitu Fe</a:t>
            </a:r>
            <a:r>
              <a:rPr lang="cs-CZ" baseline="-25000" dirty="0" smtClean="0"/>
              <a:t>2</a:t>
            </a:r>
            <a:r>
              <a:rPr lang="cs-CZ" dirty="0" smtClean="0"/>
              <a:t>O</a:t>
            </a:r>
            <a:r>
              <a:rPr lang="cs-CZ" baseline="-25000" dirty="0" smtClean="0"/>
              <a:t>3(oxid </a:t>
            </a:r>
            <a:r>
              <a:rPr lang="cs-CZ" baseline="-25000" dirty="0" err="1" smtClean="0"/>
              <a:t>železnato</a:t>
            </a:r>
            <a:r>
              <a:rPr lang="cs-CZ" baseline="-25000" dirty="0" smtClean="0"/>
              <a:t>-železitý)</a:t>
            </a:r>
          </a:p>
          <a:p>
            <a:pPr marL="0" indent="0">
              <a:buFontTx/>
              <a:buNone/>
              <a:defRPr/>
            </a:pPr>
            <a:r>
              <a:rPr lang="cs-CZ" dirty="0" smtClean="0"/>
              <a:t>Většina neželezných kovů (kromě Ni, Co) jsou nemagnetickými! – </a:t>
            </a:r>
            <a:r>
              <a:rPr lang="cs-CZ" u="sng" dirty="0" smtClean="0"/>
              <a:t>lze jednoduše ověřit reakcí na magnet.</a:t>
            </a:r>
          </a:p>
        </p:txBody>
      </p:sp>
    </p:spTree>
    <p:extLst>
      <p:ext uri="{BB962C8B-B14F-4D97-AF65-F5344CB8AC3E}">
        <p14:creationId xmlns:p14="http://schemas.microsoft.com/office/powerpoint/2010/main" val="3867793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cs-CZ" altLang="cs-CZ" smtClean="0"/>
              <a:t>Nejčastější druhy poškození </a:t>
            </a:r>
          </a:p>
        </p:txBody>
      </p:sp>
      <p:sp>
        <p:nvSpPr>
          <p:cNvPr id="77827" name="Rectangle 3"/>
          <p:cNvSpPr>
            <a:spLocks noGrp="1" noChangeArrowheads="1"/>
          </p:cNvSpPr>
          <p:nvPr>
            <p:ph type="body" idx="1"/>
          </p:nvPr>
        </p:nvSpPr>
        <p:spPr/>
        <p:txBody>
          <a:bodyPr/>
          <a:lstStyle/>
          <a:p>
            <a:r>
              <a:rPr lang="cs-CZ" altLang="cs-CZ" dirty="0" smtClean="0"/>
              <a:t>Mechanické poškození</a:t>
            </a:r>
          </a:p>
          <a:p>
            <a:pPr lvl="1"/>
            <a:r>
              <a:rPr lang="cs-CZ" altLang="cs-CZ" dirty="0" smtClean="0"/>
              <a:t>poškrábání</a:t>
            </a:r>
          </a:p>
          <a:p>
            <a:pPr lvl="1"/>
            <a:r>
              <a:rPr lang="cs-CZ" altLang="cs-CZ" dirty="0" smtClean="0"/>
              <a:t>deformace</a:t>
            </a:r>
          </a:p>
          <a:p>
            <a:r>
              <a:rPr lang="cs-CZ" altLang="cs-CZ" dirty="0" smtClean="0"/>
              <a:t>Fyzikálně - chemické poškození</a:t>
            </a:r>
          </a:p>
          <a:p>
            <a:pPr lvl="1"/>
            <a:r>
              <a:rPr lang="cs-CZ" altLang="cs-CZ" dirty="0" smtClean="0"/>
              <a:t>Koroze: chemická a elektrochemická</a:t>
            </a:r>
          </a:p>
        </p:txBody>
      </p:sp>
    </p:spTree>
    <p:extLst>
      <p:ext uri="{BB962C8B-B14F-4D97-AF65-F5344CB8AC3E}">
        <p14:creationId xmlns:p14="http://schemas.microsoft.com/office/powerpoint/2010/main" val="4133749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Grp="1" noChangeAspect="1" noChangeArrowheads="1"/>
          </p:cNvPicPr>
          <p:nvPr>
            <p:ph idx="1"/>
          </p:nvPr>
        </p:nvPicPr>
        <p:blipFill>
          <a:blip r:embed="rId3"/>
          <a:srcRect/>
          <a:stretch>
            <a:fillRect/>
          </a:stretch>
        </p:blipFill>
        <p:spPr>
          <a:xfrm>
            <a:off x="714375" y="1785938"/>
            <a:ext cx="4414838" cy="4429125"/>
          </a:xfrm>
          <a:noFill/>
        </p:spPr>
      </p:pic>
      <p:sp>
        <p:nvSpPr>
          <p:cNvPr id="79875" name="Rectangle 2"/>
          <p:cNvSpPr>
            <a:spLocks noGrp="1" noChangeArrowheads="1"/>
          </p:cNvSpPr>
          <p:nvPr>
            <p:ph type="title"/>
          </p:nvPr>
        </p:nvSpPr>
        <p:spPr/>
        <p:txBody>
          <a:bodyPr>
            <a:normAutofit fontScale="90000"/>
          </a:bodyPr>
          <a:lstStyle/>
          <a:p>
            <a:r>
              <a:rPr lang="cs-CZ" altLang="cs-CZ" dirty="0" smtClean="0"/>
              <a:t>Koroze kovů</a:t>
            </a:r>
            <a:br>
              <a:rPr lang="cs-CZ" altLang="cs-CZ" dirty="0" smtClean="0"/>
            </a:br>
            <a:r>
              <a:rPr lang="cs-CZ" altLang="cs-CZ" dirty="0" smtClean="0"/>
              <a:t>na příkladu železa v kapce vody</a:t>
            </a:r>
          </a:p>
        </p:txBody>
      </p:sp>
      <p:sp>
        <p:nvSpPr>
          <p:cNvPr id="79876" name="TextovéPole 4"/>
          <p:cNvSpPr txBox="1">
            <a:spLocks noChangeArrowheads="1"/>
          </p:cNvSpPr>
          <p:nvPr/>
        </p:nvSpPr>
        <p:spPr bwMode="auto">
          <a:xfrm>
            <a:off x="4788024" y="1484784"/>
            <a:ext cx="4187061" cy="4154984"/>
          </a:xfrm>
          <a:prstGeom prst="rect">
            <a:avLst/>
          </a:prstGeom>
          <a:noFill/>
          <a:ln w="9525">
            <a:noFill/>
            <a:miter lim="800000"/>
            <a:headEnd/>
            <a:tailEnd/>
          </a:ln>
        </p:spPr>
        <p:txBody>
          <a:bodyPr wrap="square">
            <a:spAutoFit/>
          </a:bodyPr>
          <a:lstStyle/>
          <a:p>
            <a:pPr marL="0" lvl="2"/>
            <a:r>
              <a:rPr lang="cs-CZ" altLang="cs-CZ" sz="1600" b="1" noProof="1" smtClean="0">
                <a:latin typeface="Arial" pitchFamily="34" charset="0"/>
              </a:rPr>
              <a:t>Oxidace:</a:t>
            </a:r>
          </a:p>
          <a:p>
            <a:pPr marL="0" lvl="2"/>
            <a:r>
              <a:rPr lang="cs-CZ" altLang="cs-CZ" sz="1600" b="1" noProof="1" smtClean="0">
                <a:latin typeface="Arial" pitchFamily="34" charset="0"/>
              </a:rPr>
              <a:t>Fe </a:t>
            </a:r>
            <a:r>
              <a:rPr lang="cs-CZ" altLang="cs-CZ" sz="1600" b="1" noProof="1" smtClean="0">
                <a:latin typeface="Symbol" pitchFamily="18" charset="2"/>
              </a:rPr>
              <a:t>    ® </a:t>
            </a:r>
            <a:r>
              <a:rPr lang="cs-CZ" altLang="cs-CZ" sz="1600" b="1" noProof="1" smtClean="0">
                <a:latin typeface="Arial" pitchFamily="34" charset="0"/>
              </a:rPr>
              <a:t>    </a:t>
            </a:r>
            <a:r>
              <a:rPr lang="cs-CZ" altLang="cs-CZ" sz="1600" b="1" noProof="1">
                <a:latin typeface="Arial" pitchFamily="34" charset="0"/>
              </a:rPr>
              <a:t>Fe</a:t>
            </a:r>
            <a:r>
              <a:rPr lang="cs-CZ" altLang="cs-CZ" sz="1600" b="1" baseline="30000" noProof="1">
                <a:latin typeface="Arial" pitchFamily="34" charset="0"/>
              </a:rPr>
              <a:t>2+</a:t>
            </a:r>
            <a:r>
              <a:rPr lang="cs-CZ" altLang="cs-CZ" sz="1600" b="1" noProof="1">
                <a:latin typeface="Symbol" pitchFamily="18" charset="2"/>
              </a:rPr>
              <a:t>  +  </a:t>
            </a:r>
            <a:r>
              <a:rPr lang="cs-CZ" altLang="cs-CZ" sz="1600" b="1" noProof="1" smtClean="0">
                <a:latin typeface="Symbol" pitchFamily="18" charset="2"/>
              </a:rPr>
              <a:t>2</a:t>
            </a:r>
            <a:r>
              <a:rPr lang="cs-CZ" altLang="cs-CZ" sz="1600" b="1" noProof="1" smtClean="0">
                <a:latin typeface="Arial" pitchFamily="34" charset="0"/>
              </a:rPr>
              <a:t>e</a:t>
            </a:r>
            <a:r>
              <a:rPr lang="cs-CZ" altLang="cs-CZ" sz="1600" b="1" baseline="30000" noProof="1" smtClean="0">
                <a:latin typeface="Arial" pitchFamily="34" charset="0"/>
              </a:rPr>
              <a:t>-</a:t>
            </a:r>
            <a:endParaRPr lang="cs-CZ" altLang="cs-CZ" sz="2000" b="1" baseline="30000" noProof="1" smtClean="0">
              <a:latin typeface="Arial" pitchFamily="34" charset="0"/>
            </a:endParaRPr>
          </a:p>
          <a:p>
            <a:pPr marL="0" lvl="2"/>
            <a:endParaRPr lang="cs-CZ" altLang="cs-CZ" sz="2000" b="1" baseline="30000" noProof="1" smtClean="0">
              <a:latin typeface="Arial" pitchFamily="34" charset="0"/>
            </a:endParaRPr>
          </a:p>
          <a:p>
            <a:pPr marL="0" lvl="2"/>
            <a:endParaRPr lang="cs-CZ" altLang="cs-CZ" sz="2400" b="1" baseline="30000" noProof="1" smtClean="0">
              <a:latin typeface="Arial" pitchFamily="34" charset="0"/>
            </a:endParaRPr>
          </a:p>
          <a:p>
            <a:pPr marL="0" lvl="2"/>
            <a:r>
              <a:rPr lang="cs-CZ" altLang="cs-CZ" sz="2400" b="1" baseline="30000" noProof="1" smtClean="0">
                <a:latin typeface="Arial" pitchFamily="34" charset="0"/>
              </a:rPr>
              <a:t>Redukce:</a:t>
            </a:r>
            <a:endParaRPr lang="cs-CZ" altLang="cs-CZ" sz="2400" b="1" baseline="30000" noProof="1">
              <a:latin typeface="Arial" pitchFamily="34" charset="0"/>
            </a:endParaRPr>
          </a:p>
          <a:p>
            <a:pPr marL="285750" indent="-285750">
              <a:buFont typeface="Arial" panose="020B0604020202020204" pitchFamily="34" charset="0"/>
              <a:buChar char="•"/>
            </a:pPr>
            <a:r>
              <a:rPr lang="cs-CZ" altLang="cs-CZ" sz="1400" b="1" noProof="1" smtClean="0">
                <a:latin typeface="Arial" pitchFamily="34" charset="0"/>
              </a:rPr>
              <a:t>v neutrálním prostředí (při kontaktu se vzdušnou atmosférou</a:t>
            </a:r>
            <a:r>
              <a:rPr lang="cs-CZ" altLang="cs-CZ" sz="1600" b="1" noProof="1" smtClean="0">
                <a:latin typeface="Arial" pitchFamily="34" charset="0"/>
              </a:rPr>
              <a:t>)</a:t>
            </a:r>
          </a:p>
          <a:p>
            <a:r>
              <a:rPr lang="cs-CZ" altLang="cs-CZ" sz="1600" b="1" noProof="1">
                <a:latin typeface="Arial" pitchFamily="34" charset="0"/>
              </a:rPr>
              <a:t>O</a:t>
            </a:r>
            <a:r>
              <a:rPr lang="cs-CZ" altLang="cs-CZ" sz="1600" b="1" baseline="-25000" noProof="1">
                <a:latin typeface="Arial" pitchFamily="34" charset="0"/>
              </a:rPr>
              <a:t>2 </a:t>
            </a:r>
            <a:r>
              <a:rPr lang="cs-CZ" altLang="cs-CZ" sz="1600" b="1" noProof="1">
                <a:latin typeface="Arial" pitchFamily="34" charset="0"/>
              </a:rPr>
              <a:t> +  2 H</a:t>
            </a:r>
            <a:r>
              <a:rPr lang="cs-CZ" altLang="cs-CZ" sz="1600" b="1" baseline="-25000" noProof="1">
                <a:latin typeface="Arial" pitchFamily="34" charset="0"/>
              </a:rPr>
              <a:t>2</a:t>
            </a:r>
            <a:r>
              <a:rPr lang="cs-CZ" altLang="cs-CZ" sz="1600" b="1" noProof="1">
                <a:latin typeface="Arial" pitchFamily="34" charset="0"/>
              </a:rPr>
              <a:t>0  +  4 e</a:t>
            </a:r>
            <a:r>
              <a:rPr lang="cs-CZ" altLang="cs-CZ" sz="1600" b="1" baseline="30000" noProof="1">
                <a:latin typeface="Arial" pitchFamily="34" charset="0"/>
              </a:rPr>
              <a:t>-</a:t>
            </a:r>
            <a:r>
              <a:rPr lang="cs-CZ" altLang="cs-CZ" sz="1600" b="1" noProof="1">
                <a:latin typeface="Arial" pitchFamily="34" charset="0"/>
              </a:rPr>
              <a:t>  </a:t>
            </a:r>
            <a:r>
              <a:rPr lang="cs-CZ" altLang="cs-CZ" sz="1600" b="1" noProof="1">
                <a:latin typeface="Symbol" pitchFamily="18" charset="2"/>
              </a:rPr>
              <a:t>®   </a:t>
            </a:r>
            <a:r>
              <a:rPr lang="cs-CZ" altLang="cs-CZ" sz="1600" b="1" noProof="1">
                <a:latin typeface="Arial" pitchFamily="34" charset="0"/>
              </a:rPr>
              <a:t>4 (OH)</a:t>
            </a:r>
            <a:r>
              <a:rPr lang="cs-CZ" altLang="cs-CZ" sz="1600" b="1" baseline="30000" noProof="1">
                <a:latin typeface="Arial" pitchFamily="34" charset="0"/>
              </a:rPr>
              <a:t> –</a:t>
            </a:r>
          </a:p>
          <a:p>
            <a:endParaRPr lang="cs-CZ" altLang="cs-CZ" sz="1600" b="1" noProof="1" smtClean="0">
              <a:latin typeface="Arial" pitchFamily="34" charset="0"/>
            </a:endParaRPr>
          </a:p>
          <a:p>
            <a:pPr marL="285750" indent="-285750">
              <a:buFont typeface="Arial" panose="020B0604020202020204" pitchFamily="34" charset="0"/>
              <a:buChar char="•"/>
            </a:pPr>
            <a:r>
              <a:rPr lang="cs-CZ" altLang="cs-CZ" sz="1400" b="1" noProof="1" smtClean="0">
                <a:latin typeface="Arial" pitchFamily="34" charset="0"/>
              </a:rPr>
              <a:t>v kyselém prostředí</a:t>
            </a:r>
            <a:endParaRPr lang="cs-CZ" altLang="cs-CZ" sz="1400" b="1" noProof="1">
              <a:latin typeface="Arial" pitchFamily="34" charset="0"/>
            </a:endParaRPr>
          </a:p>
          <a:p>
            <a:r>
              <a:rPr lang="cs-CZ" altLang="cs-CZ" sz="1600" b="1" noProof="1">
                <a:latin typeface="Arial" pitchFamily="34" charset="0"/>
              </a:rPr>
              <a:t>O</a:t>
            </a:r>
            <a:r>
              <a:rPr lang="cs-CZ" altLang="cs-CZ" sz="1600" b="1" baseline="-25000" noProof="1">
                <a:latin typeface="Arial" pitchFamily="34" charset="0"/>
              </a:rPr>
              <a:t>2 </a:t>
            </a:r>
            <a:r>
              <a:rPr lang="cs-CZ" altLang="cs-CZ" sz="1600" b="1" noProof="1">
                <a:latin typeface="Arial" pitchFamily="34" charset="0"/>
              </a:rPr>
              <a:t> +  4H+  +  4 e</a:t>
            </a:r>
            <a:r>
              <a:rPr lang="cs-CZ" altLang="cs-CZ" sz="1600" b="1" baseline="30000" noProof="1">
                <a:latin typeface="Arial" pitchFamily="34" charset="0"/>
              </a:rPr>
              <a:t>-</a:t>
            </a:r>
            <a:r>
              <a:rPr lang="cs-CZ" altLang="cs-CZ" sz="1600" b="1" noProof="1">
                <a:latin typeface="Arial" pitchFamily="34" charset="0"/>
              </a:rPr>
              <a:t>  </a:t>
            </a:r>
            <a:r>
              <a:rPr lang="cs-CZ" altLang="cs-CZ" sz="1600" b="1" noProof="1">
                <a:latin typeface="Symbol" pitchFamily="18" charset="2"/>
              </a:rPr>
              <a:t>®   2H</a:t>
            </a:r>
            <a:r>
              <a:rPr lang="cs-CZ" altLang="cs-CZ" sz="1600" b="1" baseline="-25000" noProof="1">
                <a:latin typeface="Symbol" pitchFamily="18" charset="2"/>
              </a:rPr>
              <a:t>2</a:t>
            </a:r>
            <a:r>
              <a:rPr lang="cs-CZ" altLang="cs-CZ" sz="1600" b="1" noProof="1">
                <a:latin typeface="Symbol" pitchFamily="18" charset="2"/>
              </a:rPr>
              <a:t>O</a:t>
            </a:r>
            <a:endParaRPr lang="cs-CZ" altLang="cs-CZ" sz="1600" b="1" noProof="1" smtClean="0">
              <a:latin typeface="Arial" pitchFamily="34" charset="0"/>
            </a:endParaRPr>
          </a:p>
          <a:p>
            <a:endParaRPr lang="cs-CZ" altLang="cs-CZ" sz="1600" b="1" noProof="1">
              <a:latin typeface="Arial" pitchFamily="34" charset="0"/>
            </a:endParaRPr>
          </a:p>
          <a:p>
            <a:r>
              <a:rPr lang="cs-CZ" altLang="cs-CZ" sz="1600" b="1" noProof="1" smtClean="0">
                <a:latin typeface="Arial" pitchFamily="34" charset="0"/>
              </a:rPr>
              <a:t>Fe </a:t>
            </a:r>
            <a:r>
              <a:rPr lang="cs-CZ" altLang="cs-CZ" sz="1600" b="1" baseline="30000" noProof="1">
                <a:latin typeface="Arial" pitchFamily="34" charset="0"/>
              </a:rPr>
              <a:t>2+</a:t>
            </a:r>
            <a:r>
              <a:rPr lang="cs-CZ" altLang="cs-CZ" sz="1600" b="1" noProof="1">
                <a:latin typeface="Arial" pitchFamily="34" charset="0"/>
              </a:rPr>
              <a:t> + 2 OH </a:t>
            </a:r>
            <a:r>
              <a:rPr lang="cs-CZ" altLang="cs-CZ" sz="1600" b="1" baseline="30000" noProof="1">
                <a:latin typeface="Arial" pitchFamily="34" charset="0"/>
              </a:rPr>
              <a:t>- </a:t>
            </a:r>
            <a:r>
              <a:rPr lang="cs-CZ" altLang="cs-CZ" sz="1600" b="1" noProof="1">
                <a:latin typeface="Symbol" pitchFamily="18" charset="2"/>
              </a:rPr>
              <a:t>®</a:t>
            </a:r>
            <a:r>
              <a:rPr lang="cs-CZ" altLang="cs-CZ" sz="1600" b="1" noProof="1">
                <a:latin typeface="Arial" pitchFamily="34" charset="0"/>
              </a:rPr>
              <a:t> Fe(OH)</a:t>
            </a:r>
            <a:r>
              <a:rPr lang="cs-CZ" altLang="cs-CZ" sz="1600" b="1" baseline="-25000" noProof="1">
                <a:latin typeface="Arial" pitchFamily="34" charset="0"/>
              </a:rPr>
              <a:t>2</a:t>
            </a:r>
          </a:p>
          <a:p>
            <a:r>
              <a:rPr lang="cs-CZ" altLang="cs-CZ" sz="1600" b="1" noProof="1">
                <a:latin typeface="Arial" pitchFamily="34" charset="0"/>
              </a:rPr>
              <a:t>Fe(OH)</a:t>
            </a:r>
            <a:r>
              <a:rPr lang="cs-CZ" altLang="cs-CZ" sz="1600" b="1" baseline="-25000" noProof="1">
                <a:latin typeface="Arial" pitchFamily="34" charset="0"/>
              </a:rPr>
              <a:t>2 </a:t>
            </a:r>
            <a:r>
              <a:rPr lang="cs-CZ" altLang="cs-CZ" sz="1600" b="1" noProof="1">
                <a:latin typeface="Arial" pitchFamily="34" charset="0"/>
              </a:rPr>
              <a:t>+ H</a:t>
            </a:r>
            <a:r>
              <a:rPr lang="cs-CZ" altLang="cs-CZ" sz="1600" b="1" baseline="-25000" noProof="1">
                <a:latin typeface="Arial" pitchFamily="34" charset="0"/>
              </a:rPr>
              <a:t>2</a:t>
            </a:r>
            <a:r>
              <a:rPr lang="cs-CZ" altLang="cs-CZ" sz="1600" b="1" noProof="1">
                <a:latin typeface="Arial" pitchFamily="34" charset="0"/>
              </a:rPr>
              <a:t>O + 1/2 O</a:t>
            </a:r>
            <a:r>
              <a:rPr lang="cs-CZ" altLang="cs-CZ" sz="1600" b="1" baseline="-25000" noProof="1">
                <a:latin typeface="Arial" pitchFamily="34" charset="0"/>
              </a:rPr>
              <a:t>2</a:t>
            </a:r>
            <a:r>
              <a:rPr lang="cs-CZ" altLang="cs-CZ" sz="1600" b="1" noProof="1">
                <a:latin typeface="Arial" pitchFamily="34" charset="0"/>
              </a:rPr>
              <a:t> </a:t>
            </a:r>
            <a:r>
              <a:rPr lang="cs-CZ" altLang="cs-CZ" sz="1600" b="1" noProof="1">
                <a:latin typeface="Symbol" pitchFamily="18" charset="2"/>
              </a:rPr>
              <a:t>® </a:t>
            </a:r>
            <a:r>
              <a:rPr lang="cs-CZ" altLang="cs-CZ" sz="1600" b="1" noProof="1">
                <a:latin typeface="Arial" pitchFamily="34" charset="0"/>
              </a:rPr>
              <a:t>Fe(OH)</a:t>
            </a:r>
            <a:r>
              <a:rPr lang="cs-CZ" altLang="cs-CZ" sz="1600" b="1" baseline="-25000" noProof="1">
                <a:latin typeface="Arial" pitchFamily="34" charset="0"/>
              </a:rPr>
              <a:t>3 </a:t>
            </a:r>
          </a:p>
          <a:p>
            <a:endParaRPr lang="cs-CZ" altLang="cs-CZ" sz="1600" b="1" noProof="1">
              <a:latin typeface="Arial" pitchFamily="34" charset="0"/>
            </a:endParaRPr>
          </a:p>
          <a:p>
            <a:endParaRPr lang="cs-CZ" altLang="cs-CZ" sz="1600" b="1" baseline="30000" noProof="1">
              <a:latin typeface="Arial" pitchFamily="34" charset="0"/>
            </a:endParaRPr>
          </a:p>
          <a:p>
            <a:endParaRPr lang="cs-CZ" altLang="cs-CZ" sz="1600" dirty="0"/>
          </a:p>
        </p:txBody>
      </p:sp>
      <p:pic>
        <p:nvPicPr>
          <p:cNvPr id="5" name="Obrázek 3" descr="A42-04 ktx.5230.JPG"/>
          <p:cNvPicPr>
            <a:picLocks noChangeAspect="1"/>
          </p:cNvPicPr>
          <p:nvPr/>
        </p:nvPicPr>
        <p:blipFill>
          <a:blip r:embed="rId4"/>
          <a:srcRect/>
          <a:stretch>
            <a:fillRect/>
          </a:stretch>
        </p:blipFill>
        <p:spPr bwMode="auto">
          <a:xfrm>
            <a:off x="6863194" y="4941168"/>
            <a:ext cx="2068835" cy="1551626"/>
          </a:xfrm>
          <a:prstGeom prst="rect">
            <a:avLst/>
          </a:prstGeom>
          <a:noFill/>
          <a:ln w="9525">
            <a:noFill/>
            <a:miter lim="800000"/>
            <a:headEnd/>
            <a:tailEnd/>
          </a:ln>
        </p:spPr>
      </p:pic>
    </p:spTree>
    <p:extLst>
      <p:ext uri="{BB962C8B-B14F-4D97-AF65-F5344CB8AC3E}">
        <p14:creationId xmlns:p14="http://schemas.microsoft.com/office/powerpoint/2010/main" val="2057400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altLang="cs-CZ" dirty="0" smtClean="0"/>
              <a:t>Ochrana proti korozi</a:t>
            </a:r>
          </a:p>
        </p:txBody>
      </p:sp>
      <p:sp>
        <p:nvSpPr>
          <p:cNvPr id="91139" name="Rectangle 3"/>
          <p:cNvSpPr>
            <a:spLocks noGrp="1" noChangeArrowheads="1"/>
          </p:cNvSpPr>
          <p:nvPr>
            <p:ph type="body" idx="1"/>
          </p:nvPr>
        </p:nvSpPr>
        <p:spPr>
          <a:xfrm>
            <a:off x="539552" y="1556792"/>
            <a:ext cx="8229600" cy="4525963"/>
          </a:xfrm>
        </p:spPr>
        <p:txBody>
          <a:bodyPr>
            <a:normAutofit fontScale="85000" lnSpcReduction="10000"/>
          </a:bodyPr>
          <a:lstStyle/>
          <a:p>
            <a:r>
              <a:rPr lang="cs-CZ" altLang="cs-CZ" sz="2800" dirty="0" smtClean="0"/>
              <a:t>Snížení relativní vlhkosti vzduchu (optimálně pod 60 % i méně)</a:t>
            </a:r>
          </a:p>
          <a:p>
            <a:r>
              <a:rPr lang="cs-CZ" altLang="cs-CZ" sz="2800" dirty="0" smtClean="0"/>
              <a:t>Udržovat stabilní teplotu cca 10 – 25 °C, zabránit poklesu teploty pod 0 °C</a:t>
            </a:r>
          </a:p>
          <a:p>
            <a:r>
              <a:rPr lang="cs-CZ" altLang="cs-CZ" sz="2800" dirty="0" smtClean="0"/>
              <a:t>Odstraňovat stimulátory koroze (chloridové soli, oxid siřičitý, ozón, oxidy dusíku, těkavé organické látky) – filtrací vzduchu, umístěním aktivního uhlí do vitrín nebo jiných </a:t>
            </a:r>
            <a:r>
              <a:rPr lang="cs-CZ" altLang="cs-CZ" sz="2800" dirty="0" err="1" smtClean="0"/>
              <a:t>chemisorpčních</a:t>
            </a:r>
            <a:r>
              <a:rPr lang="cs-CZ" altLang="cs-CZ" sz="2800" dirty="0" smtClean="0"/>
              <a:t> médií</a:t>
            </a:r>
          </a:p>
          <a:p>
            <a:r>
              <a:rPr lang="cs-CZ" altLang="cs-CZ" sz="2800" dirty="0" smtClean="0"/>
              <a:t>Používat vždy ochranné rukavice (zabránit kontaktu s lidským potem)</a:t>
            </a:r>
          </a:p>
          <a:p>
            <a:r>
              <a:rPr lang="cs-CZ" altLang="cs-CZ" sz="2800" dirty="0" smtClean="0"/>
              <a:t>Udržovat čistotu bez prachu</a:t>
            </a:r>
          </a:p>
          <a:p>
            <a:r>
              <a:rPr lang="cs-CZ" altLang="cs-CZ" sz="2800" dirty="0" smtClean="0"/>
              <a:t>Zabránit vzájemnému kontaktu kovů s různou ušlechtilostí</a:t>
            </a:r>
          </a:p>
          <a:p>
            <a:endParaRPr lang="cs-CZ" altLang="cs-CZ" sz="2800" dirty="0" smtClean="0"/>
          </a:p>
        </p:txBody>
      </p:sp>
    </p:spTree>
    <p:extLst>
      <p:ext uri="{BB962C8B-B14F-4D97-AF65-F5344CB8AC3E}">
        <p14:creationId xmlns:p14="http://schemas.microsoft.com/office/powerpoint/2010/main" val="1121636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cs-CZ" altLang="cs-CZ" smtClean="0"/>
              <a:t>Literatura</a:t>
            </a:r>
          </a:p>
        </p:txBody>
      </p:sp>
      <p:sp>
        <p:nvSpPr>
          <p:cNvPr id="94211" name="Rectangle 3"/>
          <p:cNvSpPr>
            <a:spLocks noGrp="1" noChangeArrowheads="1"/>
          </p:cNvSpPr>
          <p:nvPr>
            <p:ph type="body" idx="1"/>
          </p:nvPr>
        </p:nvSpPr>
        <p:spPr>
          <a:xfrm>
            <a:off x="609600" y="1752600"/>
            <a:ext cx="7772400" cy="4114800"/>
          </a:xfrm>
        </p:spPr>
        <p:txBody>
          <a:bodyPr>
            <a:normAutofit/>
          </a:bodyPr>
          <a:lstStyle/>
          <a:p>
            <a:r>
              <a:rPr lang="cs-CZ" altLang="cs-CZ" sz="2000" dirty="0" smtClean="0"/>
              <a:t>Kol. autorů: Konzervování a restaurování kovů – Ochrana předmětů kulturního dědictví z kovů a jejich slitin, Technické muzeum v Brně, 2011</a:t>
            </a:r>
          </a:p>
          <a:p>
            <a:r>
              <a:rPr lang="en-GB" altLang="cs-CZ" sz="2000" dirty="0" smtClean="0"/>
              <a:t>Storage of Metals: CCI Notes 9/2, Canadian Conservation Institute, 1995</a:t>
            </a:r>
          </a:p>
          <a:p>
            <a:r>
              <a:rPr lang="en-GB" altLang="cs-CZ" sz="2000" dirty="0" smtClean="0"/>
              <a:t>Recognising of Active Corrosion, CCI Notes 9/1, Canadian Conservation Institute, 1997</a:t>
            </a:r>
          </a:p>
          <a:p>
            <a:r>
              <a:rPr lang="cs-CZ" altLang="cs-CZ" sz="2000" dirty="0" smtClean="0"/>
              <a:t>V. Ustohal: Kovy a slitiny, Moravské zemské muzeum, 1992</a:t>
            </a:r>
          </a:p>
          <a:p>
            <a:endParaRPr lang="cs-CZ" altLang="cs-CZ" sz="2000" dirty="0" smtClean="0"/>
          </a:p>
          <a:p>
            <a:endParaRPr lang="cs-CZ" altLang="cs-CZ" sz="2000" dirty="0" smtClean="0"/>
          </a:p>
        </p:txBody>
      </p:sp>
    </p:spTree>
    <p:extLst>
      <p:ext uri="{BB962C8B-B14F-4D97-AF65-F5344CB8AC3E}">
        <p14:creationId xmlns:p14="http://schemas.microsoft.com/office/powerpoint/2010/main" val="4052243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Eneolit</a:t>
            </a:r>
            <a:r>
              <a:rPr lang="cs-CZ" b="1" dirty="0" smtClean="0"/>
              <a:t> - doba měděná</a:t>
            </a:r>
            <a:endParaRPr lang="cs-CZ" b="1" dirty="0"/>
          </a:p>
        </p:txBody>
      </p:sp>
      <p:sp>
        <p:nvSpPr>
          <p:cNvPr id="3" name="Zástupný symbol pro obsah 2"/>
          <p:cNvSpPr>
            <a:spLocks noGrp="1"/>
          </p:cNvSpPr>
          <p:nvPr>
            <p:ph idx="1"/>
          </p:nvPr>
        </p:nvSpPr>
        <p:spPr/>
        <p:txBody>
          <a:bodyPr/>
          <a:lstStyle/>
          <a:p>
            <a:r>
              <a:rPr lang="cs-CZ" b="1" dirty="0" err="1" smtClean="0"/>
              <a:t>Eneolit</a:t>
            </a:r>
            <a:r>
              <a:rPr lang="cs-CZ" b="1" dirty="0" smtClean="0"/>
              <a:t> (pozdní doba kamenná, doba měděná), </a:t>
            </a:r>
            <a:r>
              <a:rPr lang="cs-CZ" dirty="0" smtClean="0"/>
              <a:t>4400/4300 </a:t>
            </a:r>
            <a:r>
              <a:rPr lang="cs-CZ" dirty="0"/>
              <a:t>- 2300/2200 př. Kr.</a:t>
            </a:r>
          </a:p>
        </p:txBody>
      </p:sp>
      <p:pic>
        <p:nvPicPr>
          <p:cNvPr id="2050" name="Picture 2" descr="https://www.lovecpokladu.cz/img/2008/viky/viky20080727-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708920"/>
            <a:ext cx="4896544" cy="377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899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Zařaďte chronologicky hlavní kovy z hlediska historie zpracování</a:t>
            </a:r>
          </a:p>
          <a:p>
            <a:r>
              <a:rPr lang="cs-CZ" dirty="0" smtClean="0"/>
              <a:t>Jaké jsou základní skupiny rozdělení kovů?   </a:t>
            </a:r>
          </a:p>
          <a:p>
            <a:r>
              <a:rPr lang="cs-CZ" dirty="0" smtClean="0"/>
              <a:t>Jmenujte některé minerály/rudy, z kterých se kovy získávají.</a:t>
            </a:r>
          </a:p>
          <a:p>
            <a:r>
              <a:rPr lang="cs-CZ" dirty="0" smtClean="0"/>
              <a:t>Jaké jsou charakteristické vlastnosti kovů? </a:t>
            </a:r>
          </a:p>
          <a:p>
            <a:r>
              <a:rPr lang="cs-CZ" dirty="0" smtClean="0"/>
              <a:t>Jaké druhy slitin kovů znáte?</a:t>
            </a:r>
          </a:p>
          <a:p>
            <a:r>
              <a:rPr lang="cs-CZ" dirty="0" smtClean="0"/>
              <a:t>Co je to metalurgie a metalografie?</a:t>
            </a:r>
          </a:p>
          <a:p>
            <a:r>
              <a:rPr lang="cs-CZ" dirty="0" smtClean="0"/>
              <a:t>Popište základní technologie zpracování kovů.</a:t>
            </a:r>
          </a:p>
          <a:p>
            <a:r>
              <a:rPr lang="cs-CZ" dirty="0" smtClean="0"/>
              <a:t>Které kovy jsou magnetické?</a:t>
            </a:r>
          </a:p>
          <a:p>
            <a:r>
              <a:rPr lang="cs-CZ" dirty="0" smtClean="0"/>
              <a:t>Co je to koroze kovů a jakým způsobem můžeme zmírnit rizika korozního poškození? </a:t>
            </a:r>
          </a:p>
          <a:p>
            <a:endParaRPr lang="cs-CZ" dirty="0" smtClean="0"/>
          </a:p>
          <a:p>
            <a:endParaRPr lang="cs-CZ" dirty="0"/>
          </a:p>
        </p:txBody>
      </p:sp>
    </p:spTree>
    <p:extLst>
      <p:ext uri="{BB962C8B-B14F-4D97-AF65-F5344CB8AC3E}">
        <p14:creationId xmlns:p14="http://schemas.microsoft.com/office/powerpoint/2010/main" val="114532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altLang="cs-CZ" dirty="0" smtClean="0"/>
              <a:t>Železo - </a:t>
            </a:r>
            <a:r>
              <a:rPr lang="cs-CZ" altLang="cs-CZ" dirty="0" err="1" smtClean="0"/>
              <a:t>ferrum</a:t>
            </a:r>
            <a:r>
              <a:rPr lang="cs-CZ" altLang="cs-CZ" dirty="0" smtClean="0"/>
              <a:t> </a:t>
            </a:r>
            <a:r>
              <a:rPr lang="cs-CZ" altLang="cs-CZ" dirty="0" err="1" smtClean="0"/>
              <a:t>Fe</a:t>
            </a:r>
            <a:endParaRPr lang="cs-CZ" altLang="cs-CZ" dirty="0" smtClean="0"/>
          </a:p>
        </p:txBody>
      </p:sp>
      <p:sp>
        <p:nvSpPr>
          <p:cNvPr id="6147" name="Rectangle 3"/>
          <p:cNvSpPr>
            <a:spLocks noGrp="1" noChangeArrowheads="1"/>
          </p:cNvSpPr>
          <p:nvPr>
            <p:ph type="body" idx="1"/>
          </p:nvPr>
        </p:nvSpPr>
        <p:spPr>
          <a:xfrm>
            <a:off x="1173163" y="1500188"/>
            <a:ext cx="7772400" cy="4857750"/>
          </a:xfrm>
        </p:spPr>
        <p:txBody>
          <a:bodyPr/>
          <a:lstStyle/>
          <a:p>
            <a:pPr lvl="1"/>
            <a:endParaRPr lang="cs-CZ" altLang="cs-CZ" sz="1800" dirty="0" smtClean="0"/>
          </a:p>
          <a:p>
            <a:pPr lvl="1">
              <a:buFontTx/>
              <a:buNone/>
            </a:pPr>
            <a:endParaRPr lang="cs-CZ" altLang="cs-CZ" sz="1800" dirty="0" smtClean="0"/>
          </a:p>
        </p:txBody>
      </p:sp>
      <p:pic>
        <p:nvPicPr>
          <p:cNvPr id="6148" name="Obrázek 3" descr="Fig4-Unglick-wrought-ir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500730"/>
            <a:ext cx="328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821868" y="1785938"/>
            <a:ext cx="4357687" cy="1371600"/>
          </a:xfrm>
          <a:prstGeom prst="rect">
            <a:avLst/>
          </a:prstGeom>
          <a:noFill/>
          <a:ln w="9525">
            <a:noFill/>
            <a:miter lim="800000"/>
            <a:headEnd/>
            <a:tailEnd/>
          </a:ln>
        </p:spPr>
        <p:txBody>
          <a:bodyPr anchor="ctr"/>
          <a:lstStyle/>
          <a:p>
            <a:pPr>
              <a:defRPr/>
            </a:pPr>
            <a:endParaRPr kumimoji="1" lang="cs-CZ" sz="4400" kern="0" dirty="0">
              <a:solidFill>
                <a:schemeClr val="tx2"/>
              </a:solidFill>
              <a:latin typeface="+mj-lt"/>
              <a:ea typeface="+mj-ea"/>
              <a:cs typeface="+mj-cs"/>
            </a:endParaRPr>
          </a:p>
        </p:txBody>
      </p:sp>
      <p:sp>
        <p:nvSpPr>
          <p:cNvPr id="6" name="Rectangle 2"/>
          <p:cNvSpPr txBox="1">
            <a:spLocks noChangeArrowheads="1"/>
          </p:cNvSpPr>
          <p:nvPr/>
        </p:nvSpPr>
        <p:spPr bwMode="auto">
          <a:xfrm>
            <a:off x="2124900" y="1942055"/>
            <a:ext cx="4286250" cy="1371600"/>
          </a:xfrm>
          <a:prstGeom prst="rect">
            <a:avLst/>
          </a:prstGeom>
          <a:noFill/>
          <a:ln w="9525">
            <a:noFill/>
            <a:miter lim="800000"/>
            <a:headEnd/>
            <a:tailEnd/>
          </a:ln>
        </p:spPr>
        <p:txBody>
          <a:bodyPr anchor="ctr"/>
          <a:lstStyle/>
          <a:p>
            <a:pPr>
              <a:buFont typeface="Arial" pitchFamily="34" charset="0"/>
              <a:buChar char="•"/>
              <a:defRPr/>
            </a:pPr>
            <a:r>
              <a:rPr kumimoji="1" lang="cs-CZ" sz="2000" kern="0" dirty="0">
                <a:solidFill>
                  <a:schemeClr val="tx2"/>
                </a:solidFill>
                <a:latin typeface="+mj-lt"/>
                <a:ea typeface="+mj-ea"/>
                <a:cs typeface="+mj-cs"/>
              </a:rPr>
              <a:t>Svářkové železo (do 0,1 % C), korozní vrstvy </a:t>
            </a:r>
            <a:r>
              <a:rPr kumimoji="1" lang="cs-CZ" sz="2000" kern="0" dirty="0" smtClean="0">
                <a:solidFill>
                  <a:schemeClr val="tx2"/>
                </a:solidFill>
                <a:latin typeface="+mj-lt"/>
                <a:ea typeface="+mj-ea"/>
                <a:cs typeface="+mj-cs"/>
              </a:rPr>
              <a:t>mohou mít </a:t>
            </a:r>
            <a:r>
              <a:rPr kumimoji="1" lang="cs-CZ" sz="2000" kern="0" dirty="0">
                <a:solidFill>
                  <a:schemeClr val="tx2"/>
                </a:solidFill>
                <a:latin typeface="+mj-lt"/>
                <a:ea typeface="+mj-ea"/>
                <a:cs typeface="+mj-cs"/>
              </a:rPr>
              <a:t>struktura podobnou jako </a:t>
            </a:r>
            <a:r>
              <a:rPr kumimoji="1" lang="cs-CZ" sz="2000" kern="0" dirty="0" smtClean="0">
                <a:solidFill>
                  <a:schemeClr val="tx2"/>
                </a:solidFill>
                <a:latin typeface="+mj-lt"/>
                <a:ea typeface="+mj-ea"/>
                <a:cs typeface="+mj-cs"/>
              </a:rPr>
              <a:t>dřevo , lístkují se </a:t>
            </a:r>
            <a:endParaRPr kumimoji="1" lang="cs-CZ" sz="2000" kern="0" dirty="0">
              <a:solidFill>
                <a:schemeClr val="tx2"/>
              </a:solidFill>
              <a:latin typeface="+mj-lt"/>
              <a:ea typeface="+mj-ea"/>
              <a:cs typeface="+mj-cs"/>
            </a:endParaRPr>
          </a:p>
        </p:txBody>
      </p:sp>
      <p:sp>
        <p:nvSpPr>
          <p:cNvPr id="8" name="Rectangle 2"/>
          <p:cNvSpPr txBox="1">
            <a:spLocks noChangeArrowheads="1"/>
          </p:cNvSpPr>
          <p:nvPr/>
        </p:nvSpPr>
        <p:spPr bwMode="auto">
          <a:xfrm>
            <a:off x="1357313" y="2857500"/>
            <a:ext cx="3929062" cy="1371600"/>
          </a:xfrm>
          <a:prstGeom prst="rect">
            <a:avLst/>
          </a:prstGeom>
          <a:noFill/>
          <a:ln w="9525">
            <a:noFill/>
            <a:miter lim="800000"/>
            <a:headEnd/>
            <a:tailEnd/>
          </a:ln>
        </p:spPr>
        <p:txBody>
          <a:bodyPr anchor="ctr"/>
          <a:lstStyle/>
          <a:p>
            <a:pPr>
              <a:buFont typeface="Arial" pitchFamily="34" charset="0"/>
              <a:buChar char="•"/>
              <a:defRPr/>
            </a:pPr>
            <a:r>
              <a:rPr kumimoji="1" lang="cs-CZ" sz="2000" kern="0" dirty="0">
                <a:solidFill>
                  <a:schemeClr val="tx2"/>
                </a:solidFill>
                <a:latin typeface="+mj-lt"/>
                <a:ea typeface="+mj-ea"/>
                <a:cs typeface="+mj-cs"/>
              </a:rPr>
              <a:t>Ocel nekorodovaná má stříbře šedou barvu</a:t>
            </a:r>
          </a:p>
        </p:txBody>
      </p:sp>
      <p:pic>
        <p:nvPicPr>
          <p:cNvPr id="6152" name="Obrázek 8" descr="Fig5-CCI-steel-putty-knif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1844" y="3000375"/>
            <a:ext cx="33686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1285875" y="3929063"/>
            <a:ext cx="4286250" cy="1371600"/>
          </a:xfrm>
          <a:prstGeom prst="rect">
            <a:avLst/>
          </a:prstGeom>
          <a:noFill/>
          <a:ln w="9525">
            <a:noFill/>
            <a:miter lim="800000"/>
            <a:headEnd/>
            <a:tailEnd/>
          </a:ln>
        </p:spPr>
        <p:txBody>
          <a:bodyPr anchor="ctr"/>
          <a:lstStyle/>
          <a:p>
            <a:pPr>
              <a:buFont typeface="Arial" pitchFamily="34" charset="0"/>
              <a:buChar char="•"/>
              <a:defRPr/>
            </a:pPr>
            <a:r>
              <a:rPr kumimoji="1" lang="cs-CZ" sz="2000" kern="0" dirty="0">
                <a:solidFill>
                  <a:schemeClr val="tx2"/>
                </a:solidFill>
                <a:latin typeface="+mj-lt"/>
                <a:ea typeface="+mj-ea"/>
                <a:cs typeface="+mj-cs"/>
              </a:rPr>
              <a:t>Litina – </a:t>
            </a:r>
            <a:r>
              <a:rPr kumimoji="1" lang="cs-CZ" sz="2000" kern="0" dirty="0" err="1">
                <a:solidFill>
                  <a:schemeClr val="tx2"/>
                </a:solidFill>
                <a:latin typeface="+mj-lt"/>
                <a:ea typeface="+mj-ea"/>
                <a:cs typeface="+mj-cs"/>
              </a:rPr>
              <a:t>šedo</a:t>
            </a:r>
            <a:r>
              <a:rPr kumimoji="1" lang="cs-CZ" sz="2000" kern="0" dirty="0">
                <a:solidFill>
                  <a:schemeClr val="tx2"/>
                </a:solidFill>
                <a:latin typeface="+mj-lt"/>
                <a:ea typeface="+mj-ea"/>
                <a:cs typeface="+mj-cs"/>
              </a:rPr>
              <a:t> stříbřitá barva (pánev, kříže, nádobí, </a:t>
            </a:r>
          </a:p>
        </p:txBody>
      </p:sp>
      <p:pic>
        <p:nvPicPr>
          <p:cNvPr id="6154" name="Obrázek 10" descr="Fig6a-CCI-frying-pan.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8182" y="4364038"/>
            <a:ext cx="1214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Obrázek 11" descr="Fig7-CCI-stainless-steel.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4714875"/>
            <a:ext cx="32385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1357313" y="5214938"/>
            <a:ext cx="4286250" cy="1371600"/>
          </a:xfrm>
          <a:prstGeom prst="rect">
            <a:avLst/>
          </a:prstGeom>
          <a:noFill/>
          <a:ln w="9525">
            <a:noFill/>
            <a:miter lim="800000"/>
            <a:headEnd/>
            <a:tailEnd/>
          </a:ln>
        </p:spPr>
        <p:txBody>
          <a:bodyPr anchor="ctr"/>
          <a:lstStyle/>
          <a:p>
            <a:pPr>
              <a:buFont typeface="Arial" pitchFamily="34" charset="0"/>
              <a:buChar char="•"/>
              <a:defRPr/>
            </a:pPr>
            <a:r>
              <a:rPr kumimoji="1" lang="cs-CZ" sz="2000" kern="0" dirty="0">
                <a:solidFill>
                  <a:schemeClr val="tx2"/>
                </a:solidFill>
                <a:latin typeface="+mj-lt"/>
                <a:ea typeface="+mj-ea"/>
                <a:cs typeface="+mj-cs"/>
              </a:rPr>
              <a:t>Korozivzdorná ocel (nerez ocel) – stříbrná barva (kuchyňské náčiní, dekorativní architekt. prvky,  průmysl)  </a:t>
            </a:r>
          </a:p>
        </p:txBody>
      </p:sp>
      <p:sp>
        <p:nvSpPr>
          <p:cNvPr id="2" name="Obdélník 1"/>
          <p:cNvSpPr/>
          <p:nvPr/>
        </p:nvSpPr>
        <p:spPr>
          <a:xfrm>
            <a:off x="253802" y="1196752"/>
            <a:ext cx="6190406" cy="923330"/>
          </a:xfrm>
          <a:prstGeom prst="rect">
            <a:avLst/>
          </a:prstGeom>
        </p:spPr>
        <p:txBody>
          <a:bodyPr wrap="square">
            <a:spAutoFit/>
          </a:bodyPr>
          <a:lstStyle/>
          <a:p>
            <a:r>
              <a:rPr lang="cs-CZ" altLang="cs-CZ" dirty="0"/>
              <a:t>Bod tání 1538 °C, měr. hmot. 7,85 g/cm3, barva bílá, magnetický kov (některé nerez oceli a korozní vrstvy železa jsou nemagnetické) </a:t>
            </a:r>
          </a:p>
        </p:txBody>
      </p:sp>
    </p:spTree>
    <p:extLst>
      <p:ext uri="{BB962C8B-B14F-4D97-AF65-F5344CB8AC3E}">
        <p14:creationId xmlns:p14="http://schemas.microsoft.com/office/powerpoint/2010/main" val="4244908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6262" y="2857501"/>
            <a:ext cx="8712968" cy="1143000"/>
          </a:xfrm>
        </p:spPr>
        <p:txBody>
          <a:bodyPr>
            <a:noAutofit/>
          </a:bodyPr>
          <a:lstStyle/>
          <a:p>
            <a:pPr eaLnBrk="1" hangingPunct="1"/>
            <a:r>
              <a:rPr lang="cs-CZ" altLang="cs-CZ" sz="2800" b="1" dirty="0" smtClean="0">
                <a:solidFill>
                  <a:schemeClr val="accent2"/>
                </a:solidFill>
                <a:latin typeface="Arial" pitchFamily="34" charset="0"/>
              </a:rPr>
              <a:t>OCEL</a:t>
            </a:r>
            <a:r>
              <a:rPr lang="cs-CZ" altLang="cs-CZ" sz="2800" dirty="0" smtClean="0">
                <a:latin typeface="Arial" pitchFamily="34" charset="0"/>
              </a:rPr>
              <a:t>                            </a:t>
            </a:r>
            <a:r>
              <a:rPr lang="cs-CZ" altLang="cs-CZ" sz="2800" b="1" dirty="0" smtClean="0">
                <a:solidFill>
                  <a:schemeClr val="accent1"/>
                </a:solidFill>
                <a:latin typeface="Arial" pitchFamily="34" charset="0"/>
              </a:rPr>
              <a:t>LITINA</a:t>
            </a:r>
            <a:r>
              <a:rPr lang="cs-CZ" altLang="cs-CZ" sz="2800" dirty="0" smtClean="0">
                <a:solidFill>
                  <a:schemeClr val="accent1"/>
                </a:solidFill>
                <a:latin typeface="Arial" pitchFamily="34" charset="0"/>
              </a:rPr>
              <a:t/>
            </a:r>
            <a:br>
              <a:rPr lang="cs-CZ" altLang="cs-CZ" sz="2800" dirty="0" smtClean="0">
                <a:solidFill>
                  <a:schemeClr val="accent1"/>
                </a:solidFill>
                <a:latin typeface="Arial" pitchFamily="34" charset="0"/>
              </a:rPr>
            </a:br>
            <a:r>
              <a:rPr lang="cs-CZ" altLang="cs-CZ" sz="2800" dirty="0" smtClean="0">
                <a:solidFill>
                  <a:schemeClr val="accent2"/>
                </a:solidFill>
                <a:latin typeface="Arial" pitchFamily="34" charset="0"/>
              </a:rPr>
              <a:t> (</a:t>
            </a:r>
            <a:r>
              <a:rPr lang="cs-CZ" altLang="cs-CZ" sz="2000" dirty="0" smtClean="0">
                <a:solidFill>
                  <a:schemeClr val="accent2"/>
                </a:solidFill>
                <a:latin typeface="Arial" pitchFamily="34" charset="0"/>
              </a:rPr>
              <a:t>kujné železo) pod 2% C</a:t>
            </a:r>
            <a:r>
              <a:rPr lang="cs-CZ" altLang="cs-CZ" sz="2000" dirty="0" smtClean="0">
                <a:solidFill>
                  <a:schemeClr val="accent1"/>
                </a:solidFill>
                <a:latin typeface="Arial" pitchFamily="34" charset="0"/>
              </a:rPr>
              <a:t>            nad 2% C</a:t>
            </a:r>
            <a:r>
              <a:rPr lang="cs-CZ" altLang="cs-CZ" sz="2800" dirty="0" smtClean="0">
                <a:solidFill>
                  <a:schemeClr val="accent1"/>
                </a:solidFill>
                <a:latin typeface="Arial" pitchFamily="34" charset="0"/>
              </a:rPr>
              <a:t/>
            </a:r>
            <a:br>
              <a:rPr lang="cs-CZ" altLang="cs-CZ" sz="2800" dirty="0" smtClean="0">
                <a:solidFill>
                  <a:schemeClr val="accent1"/>
                </a:solidFill>
                <a:latin typeface="Arial" pitchFamily="34" charset="0"/>
              </a:rPr>
            </a:br>
            <a:r>
              <a:rPr lang="cs-CZ" altLang="cs-CZ" sz="2000" dirty="0" smtClean="0">
                <a:solidFill>
                  <a:schemeClr val="accent2"/>
                </a:solidFill>
                <a:latin typeface="Arial" pitchFamily="34" charset="0"/>
              </a:rPr>
              <a:t>tvárné, kujné                </a:t>
            </a:r>
            <a:r>
              <a:rPr lang="cs-CZ" altLang="cs-CZ" sz="2000" dirty="0" smtClean="0">
                <a:solidFill>
                  <a:schemeClr val="accent1"/>
                </a:solidFill>
                <a:latin typeface="Arial" pitchFamily="34" charset="0"/>
              </a:rPr>
              <a:t>              pevná, tvrdá a křehká</a:t>
            </a:r>
            <a:r>
              <a:rPr lang="cs-CZ" altLang="cs-CZ" sz="2800" dirty="0" smtClean="0">
                <a:solidFill>
                  <a:schemeClr val="accent1"/>
                </a:solidFill>
                <a:latin typeface="Arial" pitchFamily="34" charset="0"/>
              </a:rPr>
              <a:t>   </a:t>
            </a:r>
          </a:p>
        </p:txBody>
      </p:sp>
      <p:graphicFrame>
        <p:nvGraphicFramePr>
          <p:cNvPr id="12291" name="Object 3"/>
          <p:cNvGraphicFramePr>
            <a:graphicFrameLocks noChangeAspect="1"/>
          </p:cNvGraphicFramePr>
          <p:nvPr/>
        </p:nvGraphicFramePr>
        <p:xfrm>
          <a:off x="3057525" y="1676400"/>
          <a:ext cx="2541588" cy="1381125"/>
        </p:xfrm>
        <a:graphic>
          <a:graphicData uri="http://schemas.openxmlformats.org/presentationml/2006/ole">
            <mc:AlternateContent xmlns:mc="http://schemas.openxmlformats.org/markup-compatibility/2006">
              <mc:Choice xmlns:v="urn:schemas-microsoft-com:vml" Requires="v">
                <p:oleObj spid="_x0000_s1176" name="CorelDRAW" r:id="rId6" imgW="5857875" imgH="3181350" progId="CorelDraw.Graphic.9">
                  <p:embed/>
                </p:oleObj>
              </mc:Choice>
              <mc:Fallback>
                <p:oleObj name="CorelDRAW" r:id="rId6" imgW="5857875" imgH="3181350" progId="CorelDraw.Graphic.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525" y="1676400"/>
                        <a:ext cx="254158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2" name="Oval 4"/>
          <p:cNvSpPr>
            <a:spLocks noChangeArrowheads="1"/>
          </p:cNvSpPr>
          <p:nvPr/>
        </p:nvSpPr>
        <p:spPr bwMode="auto">
          <a:xfrm>
            <a:off x="4267200" y="1066800"/>
            <a:ext cx="609600" cy="609600"/>
          </a:xfrm>
          <a:prstGeom prst="ellipse">
            <a:avLst/>
          </a:prstGeom>
          <a:gradFill rotWithShape="0">
            <a:gsLst>
              <a:gs pos="0">
                <a:schemeClr val="bg1"/>
              </a:gs>
              <a:gs pos="100000">
                <a:schemeClr val="accent2"/>
              </a:gs>
            </a:gsLst>
            <a:lin ang="5400000" scaled="1"/>
          </a:gradFill>
          <a:ln w="9525">
            <a:solidFill>
              <a:schemeClr val="tx1"/>
            </a:solidFill>
            <a:round/>
            <a:headEnd/>
            <a:tailEnd/>
          </a:ln>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graphicFrame>
        <p:nvGraphicFramePr>
          <p:cNvPr id="12293" name="Object 5"/>
          <p:cNvGraphicFramePr>
            <a:graphicFrameLocks noChangeAspect="1"/>
          </p:cNvGraphicFramePr>
          <p:nvPr/>
        </p:nvGraphicFramePr>
        <p:xfrm>
          <a:off x="914400" y="4994275"/>
          <a:ext cx="2895600" cy="1574800"/>
        </p:xfrm>
        <a:graphic>
          <a:graphicData uri="http://schemas.openxmlformats.org/presentationml/2006/ole">
            <mc:AlternateContent xmlns:mc="http://schemas.openxmlformats.org/markup-compatibility/2006">
              <mc:Choice xmlns:v="urn:schemas-microsoft-com:vml" Requires="v">
                <p:oleObj spid="_x0000_s1177" name="CorelDRAW" r:id="rId8" imgW="5857875" imgH="3181350" progId="CorelDraw.Graphic.9">
                  <p:embed/>
                </p:oleObj>
              </mc:Choice>
              <mc:Fallback>
                <p:oleObj name="CorelDRAW" r:id="rId8" imgW="5857875" imgH="3181350" progId="CorelDraw.Graphic.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994275"/>
                        <a:ext cx="28956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6"/>
          <p:cNvGrpSpPr>
            <a:grpSpLocks/>
          </p:cNvGrpSpPr>
          <p:nvPr/>
        </p:nvGrpSpPr>
        <p:grpSpPr bwMode="auto">
          <a:xfrm>
            <a:off x="1698625" y="4892675"/>
            <a:ext cx="914400" cy="457200"/>
            <a:chOff x="1392" y="2736"/>
            <a:chExt cx="576" cy="288"/>
          </a:xfrm>
        </p:grpSpPr>
        <p:sp>
          <p:nvSpPr>
            <p:cNvPr id="12313" name="Oval 7"/>
            <p:cNvSpPr>
              <a:spLocks noChangeArrowheads="1"/>
            </p:cNvSpPr>
            <p:nvPr/>
          </p:nvSpPr>
          <p:spPr bwMode="auto">
            <a:xfrm rot="-467737">
              <a:off x="1392" y="2736"/>
              <a:ext cx="576" cy="288"/>
            </a:xfrm>
            <a:prstGeom prst="ellipse">
              <a:avLst/>
            </a:prstGeom>
            <a:gradFill rotWithShape="0">
              <a:gsLst>
                <a:gs pos="0">
                  <a:schemeClr val="bg1"/>
                </a:gs>
                <a:gs pos="100000">
                  <a:schemeClr val="accent2"/>
                </a:gs>
              </a:gsLst>
              <a:lin ang="5400000" scaled="1"/>
            </a:gradFill>
            <a:ln w="9525">
              <a:solidFill>
                <a:schemeClr val="tx1"/>
              </a:solidFill>
              <a:round/>
              <a:headEnd/>
              <a:tailEnd/>
            </a:ln>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sp>
          <p:nvSpPr>
            <p:cNvPr id="12314" name="Oval 8"/>
            <p:cNvSpPr>
              <a:spLocks noChangeArrowheads="1"/>
            </p:cNvSpPr>
            <p:nvPr/>
          </p:nvSpPr>
          <p:spPr bwMode="auto">
            <a:xfrm rot="-359289">
              <a:off x="1488" y="2736"/>
              <a:ext cx="432" cy="14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grpSp>
      <p:graphicFrame>
        <p:nvGraphicFramePr>
          <p:cNvPr id="12295" name="Object 9"/>
          <p:cNvGraphicFramePr>
            <a:graphicFrameLocks noChangeAspect="1"/>
          </p:cNvGraphicFramePr>
          <p:nvPr/>
        </p:nvGraphicFramePr>
        <p:xfrm>
          <a:off x="5627688" y="4994275"/>
          <a:ext cx="2895600" cy="1574800"/>
        </p:xfrm>
        <a:graphic>
          <a:graphicData uri="http://schemas.openxmlformats.org/presentationml/2006/ole">
            <mc:AlternateContent xmlns:mc="http://schemas.openxmlformats.org/markup-compatibility/2006">
              <mc:Choice xmlns:v="urn:schemas-microsoft-com:vml" Requires="v">
                <p:oleObj spid="_x0000_s1178" name="CorelDRAW" r:id="rId9" imgW="5857875" imgH="3181350" progId="CorelDraw.Graphic.9">
                  <p:embed/>
                </p:oleObj>
              </mc:Choice>
              <mc:Fallback>
                <p:oleObj name="CorelDRAW" r:id="rId9" imgW="5857875" imgH="3181350" progId="CorelDraw.Graphic.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7688" y="4994275"/>
                        <a:ext cx="28956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0"/>
          <p:cNvGrpSpPr>
            <a:grpSpLocks/>
          </p:cNvGrpSpPr>
          <p:nvPr/>
        </p:nvGrpSpPr>
        <p:grpSpPr bwMode="auto">
          <a:xfrm>
            <a:off x="6129338" y="4733925"/>
            <a:ext cx="1346200" cy="1789113"/>
            <a:chOff x="3840" y="2688"/>
            <a:chExt cx="847" cy="1127"/>
          </a:xfrm>
        </p:grpSpPr>
        <p:sp>
          <p:nvSpPr>
            <p:cNvPr id="12306" name="Freeform 11"/>
            <p:cNvSpPr>
              <a:spLocks/>
            </p:cNvSpPr>
            <p:nvPr/>
          </p:nvSpPr>
          <p:spPr bwMode="auto">
            <a:xfrm>
              <a:off x="4176" y="3552"/>
              <a:ext cx="266" cy="180"/>
            </a:xfrm>
            <a:custGeom>
              <a:avLst/>
              <a:gdLst>
                <a:gd name="T0" fmla="*/ 34 w 266"/>
                <a:gd name="T1" fmla="*/ 30 h 180"/>
                <a:gd name="T2" fmla="*/ 19 w 266"/>
                <a:gd name="T3" fmla="*/ 150 h 180"/>
                <a:gd name="T4" fmla="*/ 109 w 266"/>
                <a:gd name="T5" fmla="*/ 180 h 180"/>
                <a:gd name="T6" fmla="*/ 206 w 266"/>
                <a:gd name="T7" fmla="*/ 157 h 180"/>
                <a:gd name="T8" fmla="*/ 214 w 266"/>
                <a:gd name="T9" fmla="*/ 135 h 180"/>
                <a:gd name="T10" fmla="*/ 266 w 266"/>
                <a:gd name="T11" fmla="*/ 83 h 180"/>
                <a:gd name="T12" fmla="*/ 221 w 266"/>
                <a:gd name="T13" fmla="*/ 68 h 180"/>
                <a:gd name="T14" fmla="*/ 109 w 266"/>
                <a:gd name="T15" fmla="*/ 53 h 180"/>
                <a:gd name="T16" fmla="*/ 102 w 266"/>
                <a:gd name="T17" fmla="*/ 30 h 180"/>
                <a:gd name="T18" fmla="*/ 94 w 266"/>
                <a:gd name="T19" fmla="*/ 0 h 180"/>
                <a:gd name="T20" fmla="*/ 87 w 266"/>
                <a:gd name="T21" fmla="*/ 30 h 180"/>
                <a:gd name="T22" fmla="*/ 34 w 266"/>
                <a:gd name="T23" fmla="*/ 30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6"/>
                <a:gd name="T37" fmla="*/ 0 h 180"/>
                <a:gd name="T38" fmla="*/ 266 w 266"/>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6" h="180">
                  <a:moveTo>
                    <a:pt x="34" y="30"/>
                  </a:moveTo>
                  <a:cubicBezTo>
                    <a:pt x="13" y="72"/>
                    <a:pt x="0" y="99"/>
                    <a:pt x="19" y="150"/>
                  </a:cubicBezTo>
                  <a:cubicBezTo>
                    <a:pt x="27" y="173"/>
                    <a:pt x="90" y="175"/>
                    <a:pt x="109" y="180"/>
                  </a:cubicBezTo>
                  <a:cubicBezTo>
                    <a:pt x="131" y="177"/>
                    <a:pt x="184" y="179"/>
                    <a:pt x="206" y="157"/>
                  </a:cubicBezTo>
                  <a:cubicBezTo>
                    <a:pt x="212" y="151"/>
                    <a:pt x="209" y="141"/>
                    <a:pt x="214" y="135"/>
                  </a:cubicBezTo>
                  <a:cubicBezTo>
                    <a:pt x="229" y="116"/>
                    <a:pt x="266" y="83"/>
                    <a:pt x="266" y="83"/>
                  </a:cubicBezTo>
                  <a:cubicBezTo>
                    <a:pt x="251" y="78"/>
                    <a:pt x="237" y="71"/>
                    <a:pt x="221" y="68"/>
                  </a:cubicBezTo>
                  <a:cubicBezTo>
                    <a:pt x="184" y="61"/>
                    <a:pt x="109" y="53"/>
                    <a:pt x="109" y="53"/>
                  </a:cubicBezTo>
                  <a:cubicBezTo>
                    <a:pt x="107" y="45"/>
                    <a:pt x="104" y="38"/>
                    <a:pt x="102" y="30"/>
                  </a:cubicBezTo>
                  <a:cubicBezTo>
                    <a:pt x="99" y="20"/>
                    <a:pt x="104" y="0"/>
                    <a:pt x="94" y="0"/>
                  </a:cubicBezTo>
                  <a:cubicBezTo>
                    <a:pt x="84" y="0"/>
                    <a:pt x="93" y="22"/>
                    <a:pt x="87" y="30"/>
                  </a:cubicBezTo>
                  <a:cubicBezTo>
                    <a:pt x="59" y="70"/>
                    <a:pt x="57" y="53"/>
                    <a:pt x="34" y="30"/>
                  </a:cubicBezTo>
                  <a:close/>
                </a:path>
              </a:pathLst>
            </a:custGeom>
            <a:gradFill rotWithShape="0">
              <a:gsLst>
                <a:gs pos="0">
                  <a:schemeClr val="accent2"/>
                </a:gs>
                <a:gs pos="100000">
                  <a:srgbClr val="FFFFFF"/>
                </a:gs>
              </a:gsLst>
              <a:lin ang="5400000" scaled="1"/>
            </a:gradFill>
            <a:ln w="9525">
              <a:solidFill>
                <a:schemeClr val="tx1"/>
              </a:solidFill>
              <a:round/>
              <a:headEnd/>
              <a:tailEnd/>
            </a:ln>
          </p:spPr>
          <p:txBody>
            <a:bodyPr/>
            <a:lstStyle/>
            <a:p>
              <a:endParaRPr lang="cs-CZ"/>
            </a:p>
          </p:txBody>
        </p:sp>
        <p:sp>
          <p:nvSpPr>
            <p:cNvPr id="28684" name="Freeform 12"/>
            <p:cNvSpPr>
              <a:spLocks/>
            </p:cNvSpPr>
            <p:nvPr/>
          </p:nvSpPr>
          <p:spPr bwMode="auto">
            <a:xfrm>
              <a:off x="4151" y="2730"/>
              <a:ext cx="281" cy="242"/>
            </a:xfrm>
            <a:custGeom>
              <a:avLst/>
              <a:gdLst/>
              <a:ahLst/>
              <a:cxnLst>
                <a:cxn ang="0">
                  <a:pos x="38" y="0"/>
                </a:cxn>
                <a:cxn ang="0">
                  <a:pos x="23" y="143"/>
                </a:cxn>
                <a:cxn ang="0">
                  <a:pos x="53" y="150"/>
                </a:cxn>
                <a:cxn ang="0">
                  <a:pos x="158" y="172"/>
                </a:cxn>
                <a:cxn ang="0">
                  <a:pos x="195" y="187"/>
                </a:cxn>
                <a:cxn ang="0">
                  <a:pos x="255" y="113"/>
                </a:cxn>
                <a:cxn ang="0">
                  <a:pos x="233" y="128"/>
                </a:cxn>
                <a:cxn ang="0">
                  <a:pos x="195" y="98"/>
                </a:cxn>
                <a:cxn ang="0">
                  <a:pos x="113" y="38"/>
                </a:cxn>
                <a:cxn ang="0">
                  <a:pos x="61" y="38"/>
                </a:cxn>
                <a:cxn ang="0">
                  <a:pos x="38" y="0"/>
                </a:cxn>
              </a:cxnLst>
              <a:rect l="0" t="0" r="r" b="b"/>
              <a:pathLst>
                <a:path w="268" h="242">
                  <a:moveTo>
                    <a:pt x="38" y="0"/>
                  </a:moveTo>
                  <a:cubicBezTo>
                    <a:pt x="19" y="38"/>
                    <a:pt x="0" y="102"/>
                    <a:pt x="23" y="143"/>
                  </a:cubicBezTo>
                  <a:cubicBezTo>
                    <a:pt x="28" y="152"/>
                    <a:pt x="43" y="148"/>
                    <a:pt x="53" y="150"/>
                  </a:cubicBezTo>
                  <a:cubicBezTo>
                    <a:pt x="89" y="157"/>
                    <a:pt x="123" y="164"/>
                    <a:pt x="158" y="172"/>
                  </a:cubicBezTo>
                  <a:cubicBezTo>
                    <a:pt x="181" y="188"/>
                    <a:pt x="214" y="242"/>
                    <a:pt x="195" y="187"/>
                  </a:cubicBezTo>
                  <a:cubicBezTo>
                    <a:pt x="267" y="178"/>
                    <a:pt x="268" y="184"/>
                    <a:pt x="255" y="113"/>
                  </a:cubicBezTo>
                  <a:cubicBezTo>
                    <a:pt x="248" y="118"/>
                    <a:pt x="242" y="130"/>
                    <a:pt x="233" y="128"/>
                  </a:cubicBezTo>
                  <a:cubicBezTo>
                    <a:pt x="217" y="124"/>
                    <a:pt x="208" y="108"/>
                    <a:pt x="195" y="98"/>
                  </a:cubicBezTo>
                  <a:cubicBezTo>
                    <a:pt x="167" y="77"/>
                    <a:pt x="144" y="56"/>
                    <a:pt x="113" y="38"/>
                  </a:cubicBezTo>
                  <a:cubicBezTo>
                    <a:pt x="70" y="46"/>
                    <a:pt x="87" y="51"/>
                    <a:pt x="61" y="38"/>
                  </a:cubicBezTo>
                  <a:lnTo>
                    <a:pt x="38" y="0"/>
                  </a:lnTo>
                  <a:close/>
                </a:path>
              </a:pathLst>
            </a:custGeom>
            <a:gradFill rotWithShape="0">
              <a:gsLst>
                <a:gs pos="0">
                  <a:schemeClr val="accent2"/>
                </a:gs>
                <a:gs pos="50000">
                  <a:schemeClr val="bg1"/>
                </a:gs>
                <a:gs pos="100000">
                  <a:schemeClr val="accent2"/>
                </a:gs>
              </a:gsLst>
              <a:lin ang="5400000" scaled="1"/>
            </a:gradFill>
            <a:ln w="9525">
              <a:solidFill>
                <a:schemeClr val="tx1"/>
              </a:solidFill>
              <a:round/>
              <a:headEnd/>
              <a:tailEnd/>
            </a:ln>
            <a:effectLst/>
          </p:spPr>
          <p:txBody>
            <a:bodyPr/>
            <a:lstStyle/>
            <a:p>
              <a:pPr eaLnBrk="0" hangingPunct="0">
                <a:defRPr/>
              </a:pPr>
              <a:endParaRPr lang="cs-CZ">
                <a:cs typeface="+mn-cs"/>
              </a:endParaRPr>
            </a:p>
          </p:txBody>
        </p:sp>
        <p:sp>
          <p:nvSpPr>
            <p:cNvPr id="12308" name="Freeform 13"/>
            <p:cNvSpPr>
              <a:spLocks/>
            </p:cNvSpPr>
            <p:nvPr/>
          </p:nvSpPr>
          <p:spPr bwMode="auto">
            <a:xfrm>
              <a:off x="4416" y="2688"/>
              <a:ext cx="271" cy="165"/>
            </a:xfrm>
            <a:custGeom>
              <a:avLst/>
              <a:gdLst>
                <a:gd name="T0" fmla="*/ 24 w 271"/>
                <a:gd name="T1" fmla="*/ 8 h 165"/>
                <a:gd name="T2" fmla="*/ 9 w 271"/>
                <a:gd name="T3" fmla="*/ 53 h 165"/>
                <a:gd name="T4" fmla="*/ 24 w 271"/>
                <a:gd name="T5" fmla="*/ 75 h 165"/>
                <a:gd name="T6" fmla="*/ 2 w 271"/>
                <a:gd name="T7" fmla="*/ 68 h 165"/>
                <a:gd name="T8" fmla="*/ 39 w 271"/>
                <a:gd name="T9" fmla="*/ 165 h 165"/>
                <a:gd name="T10" fmla="*/ 47 w 271"/>
                <a:gd name="T11" fmla="*/ 135 h 165"/>
                <a:gd name="T12" fmla="*/ 204 w 271"/>
                <a:gd name="T13" fmla="*/ 113 h 165"/>
                <a:gd name="T14" fmla="*/ 256 w 271"/>
                <a:gd name="T15" fmla="*/ 60 h 165"/>
                <a:gd name="T16" fmla="*/ 264 w 271"/>
                <a:gd name="T17" fmla="*/ 38 h 165"/>
                <a:gd name="T18" fmla="*/ 219 w 271"/>
                <a:gd name="T19" fmla="*/ 45 h 165"/>
                <a:gd name="T20" fmla="*/ 196 w 271"/>
                <a:gd name="T21" fmla="*/ 30 h 165"/>
                <a:gd name="T22" fmla="*/ 189 w 271"/>
                <a:gd name="T23" fmla="*/ 8 h 165"/>
                <a:gd name="T24" fmla="*/ 54 w 271"/>
                <a:gd name="T25" fmla="*/ 30 h 165"/>
                <a:gd name="T26" fmla="*/ 39 w 271"/>
                <a:gd name="T27" fmla="*/ 8 h 165"/>
                <a:gd name="T28" fmla="*/ 24 w 271"/>
                <a:gd name="T29" fmla="*/ 8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1"/>
                <a:gd name="T46" fmla="*/ 0 h 165"/>
                <a:gd name="T47" fmla="*/ 271 w 271"/>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1" h="165">
                  <a:moveTo>
                    <a:pt x="24" y="8"/>
                  </a:moveTo>
                  <a:cubicBezTo>
                    <a:pt x="19" y="23"/>
                    <a:pt x="0" y="40"/>
                    <a:pt x="9" y="53"/>
                  </a:cubicBezTo>
                  <a:cubicBezTo>
                    <a:pt x="14" y="60"/>
                    <a:pt x="28" y="67"/>
                    <a:pt x="24" y="75"/>
                  </a:cubicBezTo>
                  <a:cubicBezTo>
                    <a:pt x="21" y="82"/>
                    <a:pt x="9" y="70"/>
                    <a:pt x="2" y="68"/>
                  </a:cubicBezTo>
                  <a:cubicBezTo>
                    <a:pt x="35" y="101"/>
                    <a:pt x="32" y="116"/>
                    <a:pt x="39" y="165"/>
                  </a:cubicBezTo>
                  <a:cubicBezTo>
                    <a:pt x="42" y="155"/>
                    <a:pt x="38" y="140"/>
                    <a:pt x="47" y="135"/>
                  </a:cubicBezTo>
                  <a:cubicBezTo>
                    <a:pt x="73" y="121"/>
                    <a:pt x="179" y="115"/>
                    <a:pt x="204" y="113"/>
                  </a:cubicBezTo>
                  <a:cubicBezTo>
                    <a:pt x="235" y="102"/>
                    <a:pt x="240" y="105"/>
                    <a:pt x="256" y="60"/>
                  </a:cubicBezTo>
                  <a:cubicBezTo>
                    <a:pt x="259" y="53"/>
                    <a:pt x="271" y="41"/>
                    <a:pt x="264" y="38"/>
                  </a:cubicBezTo>
                  <a:cubicBezTo>
                    <a:pt x="250" y="32"/>
                    <a:pt x="234" y="43"/>
                    <a:pt x="219" y="45"/>
                  </a:cubicBezTo>
                  <a:cubicBezTo>
                    <a:pt x="211" y="40"/>
                    <a:pt x="202" y="37"/>
                    <a:pt x="196" y="30"/>
                  </a:cubicBezTo>
                  <a:cubicBezTo>
                    <a:pt x="191" y="24"/>
                    <a:pt x="196" y="10"/>
                    <a:pt x="189" y="8"/>
                  </a:cubicBezTo>
                  <a:cubicBezTo>
                    <a:pt x="158" y="0"/>
                    <a:pt x="86" y="25"/>
                    <a:pt x="54" y="30"/>
                  </a:cubicBezTo>
                  <a:cubicBezTo>
                    <a:pt x="49" y="23"/>
                    <a:pt x="48" y="10"/>
                    <a:pt x="39" y="8"/>
                  </a:cubicBezTo>
                  <a:cubicBezTo>
                    <a:pt x="22" y="5"/>
                    <a:pt x="7" y="44"/>
                    <a:pt x="24" y="8"/>
                  </a:cubicBezTo>
                  <a:close/>
                </a:path>
              </a:pathLst>
            </a:custGeom>
            <a:gradFill rotWithShape="0">
              <a:gsLst>
                <a:gs pos="0">
                  <a:schemeClr val="bg1"/>
                </a:gs>
                <a:gs pos="100000">
                  <a:schemeClr val="accent2"/>
                </a:gs>
              </a:gsLst>
              <a:lin ang="2700000" scaled="1"/>
            </a:gradFill>
            <a:ln w="9525">
              <a:solidFill>
                <a:schemeClr val="tx1"/>
              </a:solidFill>
              <a:round/>
              <a:headEnd/>
              <a:tailEnd/>
            </a:ln>
          </p:spPr>
          <p:txBody>
            <a:bodyPr/>
            <a:lstStyle/>
            <a:p>
              <a:endParaRPr lang="cs-CZ"/>
            </a:p>
          </p:txBody>
        </p:sp>
        <p:sp>
          <p:nvSpPr>
            <p:cNvPr id="12309" name="Freeform 14"/>
            <p:cNvSpPr>
              <a:spLocks/>
            </p:cNvSpPr>
            <p:nvPr/>
          </p:nvSpPr>
          <p:spPr bwMode="auto">
            <a:xfrm>
              <a:off x="3840" y="2880"/>
              <a:ext cx="129" cy="153"/>
            </a:xfrm>
            <a:custGeom>
              <a:avLst/>
              <a:gdLst>
                <a:gd name="T0" fmla="*/ 23 w 129"/>
                <a:gd name="T1" fmla="*/ 6 h 153"/>
                <a:gd name="T2" fmla="*/ 8 w 129"/>
                <a:gd name="T3" fmla="*/ 28 h 153"/>
                <a:gd name="T4" fmla="*/ 113 w 129"/>
                <a:gd name="T5" fmla="*/ 96 h 153"/>
                <a:gd name="T6" fmla="*/ 128 w 129"/>
                <a:gd name="T7" fmla="*/ 73 h 153"/>
                <a:gd name="T8" fmla="*/ 121 w 129"/>
                <a:gd name="T9" fmla="*/ 51 h 153"/>
                <a:gd name="T10" fmla="*/ 113 w 129"/>
                <a:gd name="T11" fmla="*/ 13 h 153"/>
                <a:gd name="T12" fmla="*/ 23 w 129"/>
                <a:gd name="T13" fmla="*/ 6 h 153"/>
                <a:gd name="T14" fmla="*/ 0 60000 65536"/>
                <a:gd name="T15" fmla="*/ 0 60000 65536"/>
                <a:gd name="T16" fmla="*/ 0 60000 65536"/>
                <a:gd name="T17" fmla="*/ 0 60000 65536"/>
                <a:gd name="T18" fmla="*/ 0 60000 65536"/>
                <a:gd name="T19" fmla="*/ 0 60000 65536"/>
                <a:gd name="T20" fmla="*/ 0 60000 65536"/>
                <a:gd name="T21" fmla="*/ 0 w 129"/>
                <a:gd name="T22" fmla="*/ 0 h 153"/>
                <a:gd name="T23" fmla="*/ 129 w 129"/>
                <a:gd name="T24" fmla="*/ 153 h 1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153">
                  <a:moveTo>
                    <a:pt x="23" y="6"/>
                  </a:moveTo>
                  <a:cubicBezTo>
                    <a:pt x="18" y="13"/>
                    <a:pt x="9" y="19"/>
                    <a:pt x="8" y="28"/>
                  </a:cubicBezTo>
                  <a:cubicBezTo>
                    <a:pt x="0" y="153"/>
                    <a:pt x="28" y="107"/>
                    <a:pt x="113" y="96"/>
                  </a:cubicBezTo>
                  <a:cubicBezTo>
                    <a:pt x="118" y="88"/>
                    <a:pt x="126" y="82"/>
                    <a:pt x="128" y="73"/>
                  </a:cubicBezTo>
                  <a:cubicBezTo>
                    <a:pt x="129" y="65"/>
                    <a:pt x="123" y="58"/>
                    <a:pt x="121" y="51"/>
                  </a:cubicBezTo>
                  <a:cubicBezTo>
                    <a:pt x="118" y="38"/>
                    <a:pt x="125" y="18"/>
                    <a:pt x="113" y="13"/>
                  </a:cubicBezTo>
                  <a:cubicBezTo>
                    <a:pt x="86" y="0"/>
                    <a:pt x="53" y="8"/>
                    <a:pt x="23" y="6"/>
                  </a:cubicBezTo>
                  <a:close/>
                </a:path>
              </a:pathLst>
            </a:custGeom>
            <a:gradFill rotWithShape="0">
              <a:gsLst>
                <a:gs pos="0">
                  <a:schemeClr val="accent2"/>
                </a:gs>
                <a:gs pos="100000">
                  <a:srgbClr val="FFFFFF"/>
                </a:gs>
              </a:gsLst>
              <a:lin ang="5400000" scaled="1"/>
            </a:gradFill>
            <a:ln w="9525">
              <a:solidFill>
                <a:schemeClr val="tx1"/>
              </a:solidFill>
              <a:round/>
              <a:headEnd/>
              <a:tailEnd/>
            </a:ln>
          </p:spPr>
          <p:txBody>
            <a:bodyPr/>
            <a:lstStyle/>
            <a:p>
              <a:endParaRPr lang="cs-CZ"/>
            </a:p>
          </p:txBody>
        </p:sp>
        <p:sp>
          <p:nvSpPr>
            <p:cNvPr id="12310" name="Freeform 15"/>
            <p:cNvSpPr>
              <a:spLocks/>
            </p:cNvSpPr>
            <p:nvPr/>
          </p:nvSpPr>
          <p:spPr bwMode="auto">
            <a:xfrm>
              <a:off x="3984" y="2784"/>
              <a:ext cx="280" cy="195"/>
            </a:xfrm>
            <a:custGeom>
              <a:avLst/>
              <a:gdLst>
                <a:gd name="T0" fmla="*/ 0 w 280"/>
                <a:gd name="T1" fmla="*/ 75 h 195"/>
                <a:gd name="T2" fmla="*/ 15 w 280"/>
                <a:gd name="T3" fmla="*/ 30 h 195"/>
                <a:gd name="T4" fmla="*/ 82 w 280"/>
                <a:gd name="T5" fmla="*/ 0 h 195"/>
                <a:gd name="T6" fmla="*/ 247 w 280"/>
                <a:gd name="T7" fmla="*/ 38 h 195"/>
                <a:gd name="T8" fmla="*/ 269 w 280"/>
                <a:gd name="T9" fmla="*/ 128 h 195"/>
                <a:gd name="T10" fmla="*/ 210 w 280"/>
                <a:gd name="T11" fmla="*/ 143 h 195"/>
                <a:gd name="T12" fmla="*/ 202 w 280"/>
                <a:gd name="T13" fmla="*/ 172 h 195"/>
                <a:gd name="T14" fmla="*/ 157 w 280"/>
                <a:gd name="T15" fmla="*/ 195 h 195"/>
                <a:gd name="T16" fmla="*/ 67 w 280"/>
                <a:gd name="T17" fmla="*/ 165 h 195"/>
                <a:gd name="T18" fmla="*/ 30 w 280"/>
                <a:gd name="T19" fmla="*/ 98 h 195"/>
                <a:gd name="T20" fmla="*/ 30 w 280"/>
                <a:gd name="T21" fmla="*/ 98 h 195"/>
                <a:gd name="T22" fmla="*/ 22 w 280"/>
                <a:gd name="T23" fmla="*/ 75 h 195"/>
                <a:gd name="T24" fmla="*/ 0 w 280"/>
                <a:gd name="T25" fmla="*/ 75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
                <a:gd name="T40" fmla="*/ 0 h 195"/>
                <a:gd name="T41" fmla="*/ 280 w 280"/>
                <a:gd name="T42" fmla="*/ 195 h 1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 h="195">
                  <a:moveTo>
                    <a:pt x="0" y="75"/>
                  </a:moveTo>
                  <a:cubicBezTo>
                    <a:pt x="5" y="60"/>
                    <a:pt x="5" y="43"/>
                    <a:pt x="15" y="30"/>
                  </a:cubicBezTo>
                  <a:cubicBezTo>
                    <a:pt x="29" y="12"/>
                    <a:pt x="62" y="7"/>
                    <a:pt x="82" y="0"/>
                  </a:cubicBezTo>
                  <a:cubicBezTo>
                    <a:pt x="142" y="6"/>
                    <a:pt x="191" y="19"/>
                    <a:pt x="247" y="38"/>
                  </a:cubicBezTo>
                  <a:cubicBezTo>
                    <a:pt x="253" y="69"/>
                    <a:pt x="260" y="98"/>
                    <a:pt x="269" y="128"/>
                  </a:cubicBezTo>
                  <a:cubicBezTo>
                    <a:pt x="252" y="182"/>
                    <a:pt x="280" y="117"/>
                    <a:pt x="210" y="143"/>
                  </a:cubicBezTo>
                  <a:cubicBezTo>
                    <a:pt x="201" y="146"/>
                    <a:pt x="208" y="164"/>
                    <a:pt x="202" y="172"/>
                  </a:cubicBezTo>
                  <a:cubicBezTo>
                    <a:pt x="191" y="185"/>
                    <a:pt x="171" y="186"/>
                    <a:pt x="157" y="195"/>
                  </a:cubicBezTo>
                  <a:cubicBezTo>
                    <a:pt x="81" y="178"/>
                    <a:pt x="109" y="193"/>
                    <a:pt x="67" y="165"/>
                  </a:cubicBezTo>
                  <a:lnTo>
                    <a:pt x="30" y="98"/>
                  </a:lnTo>
                  <a:cubicBezTo>
                    <a:pt x="30" y="98"/>
                    <a:pt x="30" y="98"/>
                    <a:pt x="30" y="98"/>
                  </a:cubicBezTo>
                  <a:cubicBezTo>
                    <a:pt x="27" y="90"/>
                    <a:pt x="28" y="80"/>
                    <a:pt x="22" y="75"/>
                  </a:cubicBezTo>
                  <a:cubicBezTo>
                    <a:pt x="16" y="71"/>
                    <a:pt x="7" y="75"/>
                    <a:pt x="0" y="75"/>
                  </a:cubicBezTo>
                  <a:close/>
                </a:path>
              </a:pathLst>
            </a:custGeom>
            <a:gradFill rotWithShape="0">
              <a:gsLst>
                <a:gs pos="0">
                  <a:schemeClr val="bg1"/>
                </a:gs>
                <a:gs pos="100000">
                  <a:schemeClr val="accent2"/>
                </a:gs>
              </a:gsLst>
              <a:lin ang="2700000" scaled="1"/>
            </a:gradFill>
            <a:ln w="9525">
              <a:solidFill>
                <a:schemeClr val="tx1"/>
              </a:solidFill>
              <a:round/>
              <a:headEnd/>
              <a:tailEnd/>
            </a:ln>
          </p:spPr>
          <p:txBody>
            <a:bodyPr/>
            <a:lstStyle/>
            <a:p>
              <a:endParaRPr lang="cs-CZ"/>
            </a:p>
          </p:txBody>
        </p:sp>
        <p:sp>
          <p:nvSpPr>
            <p:cNvPr id="12311" name="Freeform 16"/>
            <p:cNvSpPr>
              <a:spLocks/>
            </p:cNvSpPr>
            <p:nvPr/>
          </p:nvSpPr>
          <p:spPr bwMode="auto">
            <a:xfrm>
              <a:off x="4320" y="3600"/>
              <a:ext cx="299" cy="215"/>
            </a:xfrm>
            <a:custGeom>
              <a:avLst/>
              <a:gdLst>
                <a:gd name="T0" fmla="*/ 0 w 299"/>
                <a:gd name="T1" fmla="*/ 153 h 215"/>
                <a:gd name="T2" fmla="*/ 82 w 299"/>
                <a:gd name="T3" fmla="*/ 86 h 215"/>
                <a:gd name="T4" fmla="*/ 157 w 299"/>
                <a:gd name="T5" fmla="*/ 48 h 215"/>
                <a:gd name="T6" fmla="*/ 195 w 299"/>
                <a:gd name="T7" fmla="*/ 3 h 215"/>
                <a:gd name="T8" fmla="*/ 254 w 299"/>
                <a:gd name="T9" fmla="*/ 26 h 215"/>
                <a:gd name="T10" fmla="*/ 299 w 299"/>
                <a:gd name="T11" fmla="*/ 56 h 215"/>
                <a:gd name="T12" fmla="*/ 292 w 299"/>
                <a:gd name="T13" fmla="*/ 130 h 215"/>
                <a:gd name="T14" fmla="*/ 284 w 299"/>
                <a:gd name="T15" fmla="*/ 153 h 215"/>
                <a:gd name="T16" fmla="*/ 240 w 299"/>
                <a:gd name="T17" fmla="*/ 123 h 215"/>
                <a:gd name="T18" fmla="*/ 180 w 299"/>
                <a:gd name="T19" fmla="*/ 108 h 215"/>
                <a:gd name="T20" fmla="*/ 30 w 299"/>
                <a:gd name="T21" fmla="*/ 145 h 215"/>
                <a:gd name="T22" fmla="*/ 0 w 299"/>
                <a:gd name="T23" fmla="*/ 153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215"/>
                <a:gd name="T38" fmla="*/ 299 w 299"/>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215">
                  <a:moveTo>
                    <a:pt x="0" y="153"/>
                  </a:moveTo>
                  <a:cubicBezTo>
                    <a:pt x="28" y="132"/>
                    <a:pt x="54" y="107"/>
                    <a:pt x="82" y="86"/>
                  </a:cubicBezTo>
                  <a:cubicBezTo>
                    <a:pt x="105" y="69"/>
                    <a:pt x="133" y="64"/>
                    <a:pt x="157" y="48"/>
                  </a:cubicBezTo>
                  <a:cubicBezTo>
                    <a:pt x="164" y="38"/>
                    <a:pt x="183" y="6"/>
                    <a:pt x="195" y="3"/>
                  </a:cubicBezTo>
                  <a:cubicBezTo>
                    <a:pt x="207" y="0"/>
                    <a:pt x="246" y="21"/>
                    <a:pt x="254" y="26"/>
                  </a:cubicBezTo>
                  <a:cubicBezTo>
                    <a:pt x="269" y="35"/>
                    <a:pt x="299" y="56"/>
                    <a:pt x="299" y="56"/>
                  </a:cubicBezTo>
                  <a:cubicBezTo>
                    <a:pt x="289" y="88"/>
                    <a:pt x="283" y="96"/>
                    <a:pt x="292" y="130"/>
                  </a:cubicBezTo>
                  <a:cubicBezTo>
                    <a:pt x="289" y="138"/>
                    <a:pt x="292" y="154"/>
                    <a:pt x="284" y="153"/>
                  </a:cubicBezTo>
                  <a:cubicBezTo>
                    <a:pt x="266" y="151"/>
                    <a:pt x="255" y="133"/>
                    <a:pt x="240" y="123"/>
                  </a:cubicBezTo>
                  <a:cubicBezTo>
                    <a:pt x="229" y="115"/>
                    <a:pt x="188" y="110"/>
                    <a:pt x="180" y="108"/>
                  </a:cubicBezTo>
                  <a:cubicBezTo>
                    <a:pt x="128" y="116"/>
                    <a:pt x="81" y="135"/>
                    <a:pt x="30" y="145"/>
                  </a:cubicBezTo>
                  <a:cubicBezTo>
                    <a:pt x="98" y="215"/>
                    <a:pt x="55" y="171"/>
                    <a:pt x="0" y="153"/>
                  </a:cubicBezTo>
                  <a:close/>
                </a:path>
              </a:pathLst>
            </a:custGeom>
            <a:gradFill rotWithShape="0">
              <a:gsLst>
                <a:gs pos="0">
                  <a:schemeClr val="accent2"/>
                </a:gs>
                <a:gs pos="100000">
                  <a:srgbClr val="FFFFFF"/>
                </a:gs>
              </a:gsLst>
              <a:lin ang="5400000" scaled="1"/>
            </a:gradFill>
            <a:ln w="9525">
              <a:solidFill>
                <a:schemeClr val="tx1"/>
              </a:solidFill>
              <a:round/>
              <a:headEnd/>
              <a:tailEnd/>
            </a:ln>
          </p:spPr>
          <p:txBody>
            <a:bodyPr/>
            <a:lstStyle/>
            <a:p>
              <a:endParaRPr lang="cs-CZ"/>
            </a:p>
          </p:txBody>
        </p:sp>
        <p:sp>
          <p:nvSpPr>
            <p:cNvPr id="12312" name="Freeform 17"/>
            <p:cNvSpPr>
              <a:spLocks/>
            </p:cNvSpPr>
            <p:nvPr/>
          </p:nvSpPr>
          <p:spPr bwMode="auto">
            <a:xfrm>
              <a:off x="4464" y="2832"/>
              <a:ext cx="173" cy="140"/>
            </a:xfrm>
            <a:custGeom>
              <a:avLst/>
              <a:gdLst>
                <a:gd name="T0" fmla="*/ 83 w 173"/>
                <a:gd name="T1" fmla="*/ 0 h 140"/>
                <a:gd name="T2" fmla="*/ 173 w 173"/>
                <a:gd name="T3" fmla="*/ 38 h 140"/>
                <a:gd name="T4" fmla="*/ 90 w 173"/>
                <a:gd name="T5" fmla="*/ 135 h 140"/>
                <a:gd name="T6" fmla="*/ 1 w 173"/>
                <a:gd name="T7" fmla="*/ 75 h 140"/>
                <a:gd name="T8" fmla="*/ 8 w 173"/>
                <a:gd name="T9" fmla="*/ 23 h 140"/>
                <a:gd name="T10" fmla="*/ 83 w 173"/>
                <a:gd name="T11" fmla="*/ 0 h 140"/>
                <a:gd name="T12" fmla="*/ 0 60000 65536"/>
                <a:gd name="T13" fmla="*/ 0 60000 65536"/>
                <a:gd name="T14" fmla="*/ 0 60000 65536"/>
                <a:gd name="T15" fmla="*/ 0 60000 65536"/>
                <a:gd name="T16" fmla="*/ 0 60000 65536"/>
                <a:gd name="T17" fmla="*/ 0 60000 65536"/>
                <a:gd name="T18" fmla="*/ 0 w 173"/>
                <a:gd name="T19" fmla="*/ 0 h 140"/>
                <a:gd name="T20" fmla="*/ 173 w 173"/>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73" h="140">
                  <a:moveTo>
                    <a:pt x="83" y="0"/>
                  </a:moveTo>
                  <a:cubicBezTo>
                    <a:pt x="115" y="12"/>
                    <a:pt x="144" y="19"/>
                    <a:pt x="173" y="38"/>
                  </a:cubicBezTo>
                  <a:cubicBezTo>
                    <a:pt x="162" y="109"/>
                    <a:pt x="160" y="120"/>
                    <a:pt x="90" y="135"/>
                  </a:cubicBezTo>
                  <a:cubicBezTo>
                    <a:pt x="7" y="126"/>
                    <a:pt x="16" y="140"/>
                    <a:pt x="1" y="75"/>
                  </a:cubicBezTo>
                  <a:cubicBezTo>
                    <a:pt x="3" y="58"/>
                    <a:pt x="0" y="39"/>
                    <a:pt x="8" y="23"/>
                  </a:cubicBezTo>
                  <a:cubicBezTo>
                    <a:pt x="10" y="19"/>
                    <a:pt x="78" y="1"/>
                    <a:pt x="83" y="0"/>
                  </a:cubicBezTo>
                  <a:close/>
                </a:path>
              </a:pathLst>
            </a:custGeom>
            <a:gradFill rotWithShape="0">
              <a:gsLst>
                <a:gs pos="0">
                  <a:schemeClr val="bg1"/>
                </a:gs>
                <a:gs pos="100000">
                  <a:schemeClr val="accent2"/>
                </a:gs>
              </a:gsLst>
              <a:lin ang="2700000" scaled="1"/>
            </a:gradFill>
            <a:ln w="9525">
              <a:solidFill>
                <a:schemeClr val="tx1"/>
              </a:solidFill>
              <a:round/>
              <a:headEnd/>
              <a:tailEnd/>
            </a:ln>
          </p:spPr>
          <p:txBody>
            <a:bodyPr/>
            <a:lstStyle/>
            <a:p>
              <a:endParaRPr lang="cs-CZ"/>
            </a:p>
          </p:txBody>
        </p:sp>
      </p:grpSp>
      <p:grpSp>
        <p:nvGrpSpPr>
          <p:cNvPr id="4" name="Group 18"/>
          <p:cNvGrpSpPr>
            <a:grpSpLocks/>
          </p:cNvGrpSpPr>
          <p:nvPr/>
        </p:nvGrpSpPr>
        <p:grpSpPr bwMode="auto">
          <a:xfrm>
            <a:off x="4343400" y="-152400"/>
            <a:ext cx="2701418" cy="1061120"/>
            <a:chOff x="0" y="96"/>
            <a:chExt cx="2596" cy="816"/>
          </a:xfrm>
        </p:grpSpPr>
        <p:sp>
          <p:nvSpPr>
            <p:cNvPr id="12304" name="Rectangle 19"/>
            <p:cNvSpPr>
              <a:spLocks noChangeArrowheads="1"/>
            </p:cNvSpPr>
            <p:nvPr/>
          </p:nvSpPr>
          <p:spPr bwMode="auto">
            <a:xfrm rot="5910851">
              <a:off x="1202" y="-674"/>
              <a:ext cx="192" cy="2596"/>
            </a:xfrm>
            <a:prstGeom prst="rect">
              <a:avLst/>
            </a:prstGeom>
            <a:gradFill rotWithShape="0">
              <a:gsLst>
                <a:gs pos="0">
                  <a:srgbClr val="996633"/>
                </a:gs>
                <a:gs pos="100000">
                  <a:srgbClr val="FFFF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sp>
          <p:nvSpPr>
            <p:cNvPr id="12305" name="Rectangle 20"/>
            <p:cNvSpPr>
              <a:spLocks noChangeArrowheads="1"/>
            </p:cNvSpPr>
            <p:nvPr/>
          </p:nvSpPr>
          <p:spPr bwMode="auto">
            <a:xfrm rot="5910851">
              <a:off x="-137" y="281"/>
              <a:ext cx="816" cy="445"/>
            </a:xfrm>
            <a:prstGeom prst="rect">
              <a:avLst/>
            </a:prstGeom>
            <a:gradFill rotWithShape="0">
              <a:gsLst>
                <a:gs pos="0">
                  <a:schemeClr val="bg2"/>
                </a:gs>
                <a:gs pos="100000">
                  <a:schemeClr val="tx1"/>
                </a:gs>
              </a:gsLst>
              <a:lin ang="0" scaled="1"/>
            </a:gradFill>
            <a:ln w="9525">
              <a:solidFill>
                <a:schemeClr val="tx1"/>
              </a:solidFill>
              <a:miter lim="800000"/>
              <a:headEnd/>
              <a:tailEnd/>
            </a:ln>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grpSp>
      <p:grpSp>
        <p:nvGrpSpPr>
          <p:cNvPr id="5" name="Group 21"/>
          <p:cNvGrpSpPr>
            <a:grpSpLocks/>
          </p:cNvGrpSpPr>
          <p:nvPr/>
        </p:nvGrpSpPr>
        <p:grpSpPr bwMode="auto">
          <a:xfrm>
            <a:off x="2919414" y="4038600"/>
            <a:ext cx="1693862" cy="667082"/>
            <a:chOff x="0" y="96"/>
            <a:chExt cx="2596" cy="816"/>
          </a:xfrm>
        </p:grpSpPr>
        <p:sp>
          <p:nvSpPr>
            <p:cNvPr id="12302" name="Rectangle 22"/>
            <p:cNvSpPr>
              <a:spLocks noChangeArrowheads="1"/>
            </p:cNvSpPr>
            <p:nvPr/>
          </p:nvSpPr>
          <p:spPr bwMode="auto">
            <a:xfrm rot="5910851">
              <a:off x="1202" y="-674"/>
              <a:ext cx="192" cy="2596"/>
            </a:xfrm>
            <a:prstGeom prst="rect">
              <a:avLst/>
            </a:prstGeom>
            <a:gradFill rotWithShape="0">
              <a:gsLst>
                <a:gs pos="0">
                  <a:srgbClr val="996633"/>
                </a:gs>
                <a:gs pos="100000">
                  <a:srgbClr val="FFFF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sp>
          <p:nvSpPr>
            <p:cNvPr id="12303" name="Rectangle 23"/>
            <p:cNvSpPr>
              <a:spLocks noChangeArrowheads="1"/>
            </p:cNvSpPr>
            <p:nvPr/>
          </p:nvSpPr>
          <p:spPr bwMode="auto">
            <a:xfrm rot="5910851">
              <a:off x="-137" y="281"/>
              <a:ext cx="816" cy="445"/>
            </a:xfrm>
            <a:prstGeom prst="rect">
              <a:avLst/>
            </a:prstGeom>
            <a:gradFill rotWithShape="0">
              <a:gsLst>
                <a:gs pos="0">
                  <a:schemeClr val="bg2"/>
                </a:gs>
                <a:gs pos="100000">
                  <a:schemeClr val="tx1"/>
                </a:gs>
              </a:gsLst>
              <a:lin ang="0" scaled="1"/>
            </a:gradFill>
            <a:ln w="9525">
              <a:solidFill>
                <a:schemeClr val="tx1"/>
              </a:solidFill>
              <a:miter lim="800000"/>
              <a:headEnd/>
              <a:tailEnd/>
            </a:ln>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grpSp>
      <p:grpSp>
        <p:nvGrpSpPr>
          <p:cNvPr id="6" name="Group 24"/>
          <p:cNvGrpSpPr>
            <a:grpSpLocks/>
          </p:cNvGrpSpPr>
          <p:nvPr/>
        </p:nvGrpSpPr>
        <p:grpSpPr bwMode="auto">
          <a:xfrm>
            <a:off x="7475539" y="3839050"/>
            <a:ext cx="1416942" cy="631192"/>
            <a:chOff x="0" y="96"/>
            <a:chExt cx="2596" cy="816"/>
          </a:xfrm>
        </p:grpSpPr>
        <p:sp>
          <p:nvSpPr>
            <p:cNvPr id="12300" name="Rectangle 25"/>
            <p:cNvSpPr>
              <a:spLocks noChangeArrowheads="1"/>
            </p:cNvSpPr>
            <p:nvPr/>
          </p:nvSpPr>
          <p:spPr bwMode="auto">
            <a:xfrm rot="5910851">
              <a:off x="1202" y="-674"/>
              <a:ext cx="192" cy="2596"/>
            </a:xfrm>
            <a:prstGeom prst="rect">
              <a:avLst/>
            </a:prstGeom>
            <a:gradFill rotWithShape="0">
              <a:gsLst>
                <a:gs pos="0">
                  <a:srgbClr val="996633"/>
                </a:gs>
                <a:gs pos="100000">
                  <a:srgbClr val="FFFF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sp>
          <p:nvSpPr>
            <p:cNvPr id="12301" name="Rectangle 26"/>
            <p:cNvSpPr>
              <a:spLocks noChangeArrowheads="1"/>
            </p:cNvSpPr>
            <p:nvPr/>
          </p:nvSpPr>
          <p:spPr bwMode="auto">
            <a:xfrm rot="5910851">
              <a:off x="-137" y="281"/>
              <a:ext cx="816" cy="445"/>
            </a:xfrm>
            <a:prstGeom prst="rect">
              <a:avLst/>
            </a:prstGeom>
            <a:gradFill rotWithShape="0">
              <a:gsLst>
                <a:gs pos="0">
                  <a:schemeClr val="bg2"/>
                </a:gs>
                <a:gs pos="100000">
                  <a:schemeClr val="tx1"/>
                </a:gs>
              </a:gsLst>
              <a:lin ang="0" scaled="1"/>
            </a:gradFill>
            <a:ln w="9525">
              <a:solidFill>
                <a:schemeClr val="tx1"/>
              </a:solidFill>
              <a:miter lim="800000"/>
              <a:headEnd/>
              <a:tailEnd/>
            </a:ln>
          </p:spPr>
          <p:txBody>
            <a:bodyPr wrap="none" anchor="ct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grpSp>
    </p:spTree>
    <p:extLst>
      <p:ext uri="{BB962C8B-B14F-4D97-AF65-F5344CB8AC3E}">
        <p14:creationId xmlns:p14="http://schemas.microsoft.com/office/powerpoint/2010/main" val="2098661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par>
                          <p:cTn id="9" fill="hold" nodeType="afterGroup">
                            <p:stCondLst>
                              <p:cond delay="2500"/>
                            </p:stCondLst>
                            <p:childTnLst>
                              <p:par>
                                <p:cTn id="10" presetID="2" presetClass="entr" presetSubtype="1" fill="hold" nodeType="afterEffect">
                                  <p:stCondLst>
                                    <p:cond delay="4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10"/>
                                            </p:cond>
                                          </p:stCondLst>
                                        </p:cTn>
                                        <p:tgtEl>
                                          <p:spTgt spid="5"/>
                                        </p:tgtEl>
                                        <p:attrNameLst>
                                          <p:attrName>style.visibility</p:attrName>
                                        </p:attrNameLst>
                                      </p:cBhvr>
                                      <p:to>
                                        <p:strVal val="hidden"/>
                                      </p:to>
                                    </p:set>
                                    <p:audio>
                                      <p:cMediaNode>
                                        <p:cTn display="0" masterRel="sameClick">
                                          <p:stCondLst>
                                            <p:cond evt="begin" delay="0">
                                              <p:tn val="10"/>
                                            </p:cond>
                                          </p:stCondLst>
                                          <p:endCondLst>
                                            <p:cond evt="onStopAudio" delay="0">
                                              <p:tgtEl>
                                                <p:sldTgt/>
                                              </p:tgtEl>
                                            </p:cond>
                                          </p:endCondLst>
                                        </p:cTn>
                                        <p:tgtEl>
                                          <p:sndTgt r:embed="rId4" name="explode.wav"/>
                                        </p:tgtEl>
                                      </p:cMediaNode>
                                    </p:audio>
                                  </p:subTnLst>
                                </p:cTn>
                              </p:par>
                            </p:childTnLst>
                          </p:cTn>
                        </p:par>
                        <p:par>
                          <p:cTn id="14" fill="hold" nodeType="afterGroup">
                            <p:stCondLst>
                              <p:cond delay="7000"/>
                            </p:stCondLst>
                            <p:childTnLst>
                              <p:par>
                                <p:cTn id="15" presetID="1" presetClass="entr" presetSubtype="0" fill="hold" nodeType="after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par>
                          <p:cTn id="17" fill="hold" nodeType="afterGroup">
                            <p:stCondLst>
                              <p:cond delay="7500"/>
                            </p:stCondLst>
                            <p:childTnLst>
                              <p:par>
                                <p:cTn id="18" presetID="2" presetClass="entr" presetSubtype="1" fill="hold" nodeType="afterEffect">
                                  <p:stCondLst>
                                    <p:cond delay="2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18"/>
                                            </p:cond>
                                          </p:stCondLst>
                                        </p:cTn>
                                        <p:tgtEl>
                                          <p:spTgt spid="6"/>
                                        </p:tgtEl>
                                        <p:attrNameLst>
                                          <p:attrName>style.visibility</p:attrName>
                                        </p:attrNameLst>
                                      </p:cBhvr>
                                      <p:to>
                                        <p:strVal val="hidden"/>
                                      </p:to>
                                    </p:set>
                                  </p:subTnLst>
                                </p:cTn>
                              </p:par>
                            </p:childTnLst>
                          </p:cTn>
                        </p:par>
                        <p:par>
                          <p:cTn id="22" fill="hold" nodeType="afterGroup">
                            <p:stCondLst>
                              <p:cond delay="10000"/>
                            </p:stCondLst>
                            <p:childTnLst>
                              <p:par>
                                <p:cTn id="23" presetID="4" presetClass="entr" presetSubtype="3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out)">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altLang="cs-CZ" smtClean="0"/>
              <a:t>Železo - ferrum Fe</a:t>
            </a:r>
          </a:p>
        </p:txBody>
      </p:sp>
      <p:sp>
        <p:nvSpPr>
          <p:cNvPr id="7171" name="Rectangle 3"/>
          <p:cNvSpPr>
            <a:spLocks noGrp="1" noChangeArrowheads="1"/>
          </p:cNvSpPr>
          <p:nvPr>
            <p:ph type="body" idx="1"/>
          </p:nvPr>
        </p:nvSpPr>
        <p:spPr>
          <a:xfrm>
            <a:off x="1187450" y="1341438"/>
            <a:ext cx="7772400" cy="4857750"/>
          </a:xfrm>
        </p:spPr>
        <p:txBody>
          <a:bodyPr/>
          <a:lstStyle/>
          <a:p>
            <a:pPr lvl="1"/>
            <a:endParaRPr lang="cs-CZ" altLang="cs-CZ" sz="1800" smtClean="0"/>
          </a:p>
          <a:p>
            <a:pPr lvl="1">
              <a:buFontTx/>
              <a:buNone/>
            </a:pPr>
            <a:endParaRPr lang="cs-CZ" altLang="cs-CZ" sz="1800" smtClean="0"/>
          </a:p>
        </p:txBody>
      </p:sp>
      <p:sp>
        <p:nvSpPr>
          <p:cNvPr id="5" name="Rectangle 2"/>
          <p:cNvSpPr txBox="1">
            <a:spLocks noChangeArrowheads="1"/>
          </p:cNvSpPr>
          <p:nvPr/>
        </p:nvSpPr>
        <p:spPr bwMode="auto">
          <a:xfrm>
            <a:off x="928688" y="1785938"/>
            <a:ext cx="4357687" cy="1371600"/>
          </a:xfrm>
          <a:prstGeom prst="rect">
            <a:avLst/>
          </a:prstGeom>
          <a:noFill/>
          <a:ln w="9525">
            <a:noFill/>
            <a:miter lim="800000"/>
            <a:headEnd/>
            <a:tailEnd/>
          </a:ln>
        </p:spPr>
        <p:txBody>
          <a:bodyPr anchor="ctr"/>
          <a:lstStyle/>
          <a:p>
            <a:pPr>
              <a:defRPr/>
            </a:pPr>
            <a:endParaRPr kumimoji="1" lang="cs-CZ" sz="4400" kern="0" dirty="0">
              <a:solidFill>
                <a:schemeClr val="tx2"/>
              </a:solidFill>
              <a:latin typeface="+mj-lt"/>
              <a:ea typeface="+mj-ea"/>
              <a:cs typeface="+mj-cs"/>
            </a:endParaRPr>
          </a:p>
        </p:txBody>
      </p:sp>
      <p:sp>
        <p:nvSpPr>
          <p:cNvPr id="13" name="Rectangle 2"/>
          <p:cNvSpPr txBox="1">
            <a:spLocks noChangeArrowheads="1"/>
          </p:cNvSpPr>
          <p:nvPr/>
        </p:nvSpPr>
        <p:spPr bwMode="auto">
          <a:xfrm>
            <a:off x="1357313" y="4724400"/>
            <a:ext cx="5735637" cy="1371600"/>
          </a:xfrm>
          <a:prstGeom prst="rect">
            <a:avLst/>
          </a:prstGeom>
          <a:noFill/>
          <a:ln w="9525">
            <a:noFill/>
            <a:miter lim="800000"/>
            <a:headEnd/>
            <a:tailEnd/>
          </a:ln>
        </p:spPr>
        <p:txBody>
          <a:bodyPr anchor="ctr"/>
          <a:lstStyle/>
          <a:p>
            <a:pPr>
              <a:defRPr/>
            </a:pPr>
            <a:r>
              <a:rPr kumimoji="1" lang="cs-CZ" sz="2000" kern="0" dirty="0">
                <a:solidFill>
                  <a:schemeClr val="tx2"/>
                </a:solidFill>
                <a:latin typeface="+mj-lt"/>
                <a:ea typeface="+mj-ea"/>
                <a:cs typeface="+mj-cs"/>
              </a:rPr>
              <a:t>Pomník Jana Palacha v Praze – Dům syna (nerez ocel) a Dům matky  (</a:t>
            </a:r>
            <a:r>
              <a:rPr kumimoji="1" lang="cs-CZ" sz="2000" kern="0" dirty="0" err="1">
                <a:solidFill>
                  <a:schemeClr val="tx2"/>
                </a:solidFill>
                <a:latin typeface="+mj-lt"/>
                <a:ea typeface="+mj-ea"/>
                <a:cs typeface="+mj-cs"/>
              </a:rPr>
              <a:t>patinující</a:t>
            </a:r>
            <a:r>
              <a:rPr kumimoji="1" lang="cs-CZ" sz="2000" kern="0" dirty="0">
                <a:solidFill>
                  <a:schemeClr val="tx2"/>
                </a:solidFill>
                <a:latin typeface="+mj-lt"/>
                <a:ea typeface="+mj-ea"/>
                <a:cs typeface="+mj-cs"/>
              </a:rPr>
              <a:t> </a:t>
            </a:r>
            <a:r>
              <a:rPr kumimoji="1" lang="cs-CZ" sz="2000" kern="0" dirty="0" smtClean="0">
                <a:solidFill>
                  <a:schemeClr val="tx2"/>
                </a:solidFill>
                <a:latin typeface="+mj-lt"/>
                <a:ea typeface="+mj-ea"/>
                <a:cs typeface="+mj-cs"/>
              </a:rPr>
              <a:t>ocel - </a:t>
            </a:r>
            <a:r>
              <a:rPr kumimoji="1" lang="cs-CZ" sz="2000" kern="0" dirty="0" err="1" smtClean="0">
                <a:solidFill>
                  <a:schemeClr val="tx2"/>
                </a:solidFill>
                <a:latin typeface="+mj-lt"/>
                <a:ea typeface="+mj-ea"/>
                <a:cs typeface="+mj-cs"/>
              </a:rPr>
              <a:t>Corten</a:t>
            </a:r>
            <a:r>
              <a:rPr kumimoji="1" lang="cs-CZ" sz="2000" kern="0" dirty="0" smtClean="0">
                <a:solidFill>
                  <a:schemeClr val="tx2"/>
                </a:solidFill>
                <a:latin typeface="+mj-lt"/>
                <a:ea typeface="+mj-ea"/>
                <a:cs typeface="+mj-cs"/>
              </a:rPr>
              <a:t>)</a:t>
            </a:r>
            <a:endParaRPr kumimoji="1" lang="cs-CZ" sz="2000" kern="0" dirty="0">
              <a:solidFill>
                <a:schemeClr val="tx2"/>
              </a:solidFill>
              <a:latin typeface="+mj-lt"/>
              <a:ea typeface="+mj-ea"/>
              <a:cs typeface="+mj-cs"/>
            </a:endParaRPr>
          </a:p>
        </p:txBody>
      </p:sp>
      <p:pic>
        <p:nvPicPr>
          <p:cNvPr id="7174"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389063"/>
            <a:ext cx="5014912"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2865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xfrm>
            <a:off x="1177925" y="-26988"/>
            <a:ext cx="7772400" cy="1214438"/>
          </a:xfrm>
        </p:spPr>
        <p:txBody>
          <a:bodyPr/>
          <a:lstStyle/>
          <a:p>
            <a:pPr algn="ctr"/>
            <a:r>
              <a:rPr lang="cs-CZ" altLang="cs-CZ" dirty="0" smtClean="0"/>
              <a:t>Historie zpracování železa</a:t>
            </a:r>
          </a:p>
        </p:txBody>
      </p:sp>
      <p:sp>
        <p:nvSpPr>
          <p:cNvPr id="13315" name="Zástupný symbol pro obsah 2"/>
          <p:cNvSpPr>
            <a:spLocks noGrp="1"/>
          </p:cNvSpPr>
          <p:nvPr>
            <p:ph idx="1"/>
          </p:nvPr>
        </p:nvSpPr>
        <p:spPr/>
        <p:txBody>
          <a:bodyPr/>
          <a:lstStyle/>
          <a:p>
            <a:pPr lvl="1"/>
            <a:endParaRPr lang="cs-CZ" altLang="cs-CZ" sz="2400" smtClean="0"/>
          </a:p>
          <a:p>
            <a:endParaRPr lang="cs-CZ" altLang="cs-CZ" smtClean="0"/>
          </a:p>
        </p:txBody>
      </p:sp>
      <p:sp>
        <p:nvSpPr>
          <p:cNvPr id="4" name="Rectangle 3"/>
          <p:cNvSpPr txBox="1">
            <a:spLocks noChangeArrowheads="1"/>
          </p:cNvSpPr>
          <p:nvPr/>
        </p:nvSpPr>
        <p:spPr bwMode="auto">
          <a:xfrm>
            <a:off x="920750" y="981075"/>
            <a:ext cx="8229600" cy="5500688"/>
          </a:xfrm>
          <a:prstGeom prst="rect">
            <a:avLst/>
          </a:prstGeom>
          <a:noFill/>
          <a:ln w="9525">
            <a:noFill/>
            <a:miter lim="800000"/>
            <a:headEnd/>
            <a:tailEnd/>
          </a:ln>
        </p:spPr>
        <p:txBody>
          <a:bodyPr/>
          <a:lstStyle/>
          <a:p>
            <a:pPr marL="342900" indent="-342900" eaLnBrk="0" hangingPunct="0">
              <a:spcBef>
                <a:spcPct val="20000"/>
              </a:spcBef>
              <a:buClr>
                <a:schemeClr val="accent1"/>
              </a:buClr>
              <a:buSzPct val="70000"/>
              <a:buFont typeface="Wingdings" pitchFamily="2" charset="2"/>
              <a:buChar char="§"/>
              <a:defRPr/>
            </a:pPr>
            <a:r>
              <a:rPr kumimoji="1" lang="cs-CZ" sz="1600" kern="0" dirty="0">
                <a:latin typeface="+mn-lt"/>
                <a:cs typeface="+mn-cs"/>
              </a:rPr>
              <a:t>v ryzí formě se téměř nevyskytuje (pouze meteority –  siderit, slitina železa a niklu = meteorické železo); </a:t>
            </a:r>
          </a:p>
          <a:p>
            <a:pPr marL="342900" indent="-342900" eaLnBrk="0" hangingPunct="0">
              <a:spcBef>
                <a:spcPct val="20000"/>
              </a:spcBef>
              <a:buClr>
                <a:schemeClr val="accent1"/>
              </a:buClr>
              <a:buSzPct val="70000"/>
              <a:buFont typeface="Wingdings" pitchFamily="2" charset="2"/>
              <a:buChar char="§"/>
              <a:defRPr/>
            </a:pPr>
            <a:r>
              <a:rPr kumimoji="1" lang="cs-CZ" sz="1600" kern="0" dirty="0">
                <a:latin typeface="+mn-lt"/>
                <a:cs typeface="+mn-cs"/>
              </a:rPr>
              <a:t>záměrná výroba – kolem roku 2000 př. n. l. v Anatólii, Blízký východ (nejprve luxusní předměty – zdobené dýky)</a:t>
            </a:r>
          </a:p>
          <a:p>
            <a:pPr marL="342900" indent="-342900" eaLnBrk="0" hangingPunct="0">
              <a:spcBef>
                <a:spcPct val="20000"/>
              </a:spcBef>
              <a:buClr>
                <a:schemeClr val="accent1"/>
              </a:buClr>
              <a:buSzPct val="70000"/>
              <a:buFont typeface="Wingdings" pitchFamily="2" charset="2"/>
              <a:buChar char="§"/>
              <a:defRPr/>
            </a:pPr>
            <a:r>
              <a:rPr kumimoji="1" lang="cs-CZ" sz="1600" kern="0" dirty="0">
                <a:latin typeface="+mn-lt"/>
                <a:cs typeface="+mn-cs"/>
              </a:rPr>
              <a:t>Tutanchamonova hrobka (</a:t>
            </a:r>
            <a:r>
              <a:rPr kumimoji="1" lang="cs-CZ" sz="1600" kern="0" dirty="0" err="1">
                <a:latin typeface="+mn-lt"/>
                <a:cs typeface="+mn-cs"/>
              </a:rPr>
              <a:t>pol</a:t>
            </a:r>
            <a:r>
              <a:rPr kumimoji="1" lang="cs-CZ" sz="1600" kern="0" dirty="0">
                <a:latin typeface="+mn-lt"/>
                <a:cs typeface="+mn-cs"/>
              </a:rPr>
              <a:t>. 14. stol. př. n. l.) – železné předměty (dýky z meteorického železa) </a:t>
            </a:r>
          </a:p>
          <a:p>
            <a:pPr marL="342900" indent="-342900" eaLnBrk="0" hangingPunct="0">
              <a:spcBef>
                <a:spcPct val="20000"/>
              </a:spcBef>
              <a:buClr>
                <a:schemeClr val="accent1"/>
              </a:buClr>
              <a:buSzPct val="70000"/>
              <a:buFont typeface="Wingdings" pitchFamily="2" charset="2"/>
              <a:buChar char="§"/>
              <a:defRPr/>
            </a:pPr>
            <a:r>
              <a:rPr kumimoji="1" lang="cs-CZ" sz="1600" kern="0" dirty="0">
                <a:latin typeface="+mn-lt"/>
                <a:cs typeface="+mn-cs"/>
              </a:rPr>
              <a:t>od 9. stol.př. n. l. výzbroj asyrské armády (dle písemných pramenů – hliněné tabulky)</a:t>
            </a:r>
          </a:p>
          <a:p>
            <a:pPr marL="342900" indent="-342900" eaLnBrk="0" hangingPunct="0">
              <a:spcBef>
                <a:spcPct val="20000"/>
              </a:spcBef>
              <a:buClr>
                <a:schemeClr val="accent1"/>
              </a:buClr>
              <a:buSzPct val="70000"/>
              <a:buFont typeface="Wingdings" pitchFamily="2" charset="2"/>
              <a:buChar char="§"/>
              <a:defRPr/>
            </a:pPr>
            <a:r>
              <a:rPr kumimoji="1" lang="cs-CZ" sz="1600" kern="0" dirty="0">
                <a:latin typeface="+mn-lt"/>
                <a:cs typeface="+mn-cs"/>
              </a:rPr>
              <a:t>postupně rozšíření do Řecka a dál na západ</a:t>
            </a:r>
          </a:p>
          <a:p>
            <a:pPr marL="342900" indent="-342900" eaLnBrk="0" hangingPunct="0">
              <a:spcBef>
                <a:spcPct val="20000"/>
              </a:spcBef>
              <a:buClr>
                <a:schemeClr val="accent1"/>
              </a:buClr>
              <a:buSzPct val="70000"/>
              <a:buFont typeface="Wingdings" pitchFamily="2" charset="2"/>
              <a:buChar char="§"/>
              <a:defRPr/>
            </a:pPr>
            <a:endParaRPr kumimoji="1" lang="cs-CZ" sz="1800" kern="0" dirty="0">
              <a:latin typeface="+mn-lt"/>
              <a:cs typeface="+mn-cs"/>
            </a:endParaRPr>
          </a:p>
        </p:txBody>
      </p:sp>
      <p:sp>
        <p:nvSpPr>
          <p:cNvPr id="13317" name="TextovéPole 4"/>
          <p:cNvSpPr txBox="1">
            <a:spLocks noChangeArrowheads="1"/>
          </p:cNvSpPr>
          <p:nvPr/>
        </p:nvSpPr>
        <p:spPr bwMode="auto">
          <a:xfrm>
            <a:off x="2071688" y="45720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endParaRPr kumimoji="0" lang="cs-CZ" altLang="cs-CZ" sz="2400">
              <a:latin typeface="Times New Roman" pitchFamily="18" charset="0"/>
            </a:endParaRPr>
          </a:p>
        </p:txBody>
      </p:sp>
      <p:pic>
        <p:nvPicPr>
          <p:cNvPr id="13318" name="Obrázek 5" descr="800px-Alaca_Hüyük_dag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3438525"/>
            <a:ext cx="37147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ovéPole 6"/>
          <p:cNvSpPr txBox="1">
            <a:spLocks noChangeArrowheads="1"/>
          </p:cNvSpPr>
          <p:nvPr/>
        </p:nvSpPr>
        <p:spPr bwMode="auto">
          <a:xfrm>
            <a:off x="1042988" y="5913438"/>
            <a:ext cx="42116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600">
                <a:latin typeface="Times New Roman" pitchFamily="18" charset="0"/>
              </a:rPr>
              <a:t>Železná dýka se zlatou rukojetí</a:t>
            </a:r>
            <a:r>
              <a:rPr kumimoji="0" lang="cs-CZ" altLang="cs-CZ" sz="1800">
                <a:latin typeface="Times New Roman" pitchFamily="18" charset="0"/>
              </a:rPr>
              <a:t>, naleziště Alaca Höyük, Turecko – Muzeum </a:t>
            </a:r>
            <a:br>
              <a:rPr kumimoji="0" lang="cs-CZ" altLang="cs-CZ" sz="1800">
                <a:latin typeface="Times New Roman" pitchFamily="18" charset="0"/>
              </a:rPr>
            </a:br>
            <a:r>
              <a:rPr kumimoji="0" lang="cs-CZ" altLang="cs-CZ" sz="1800">
                <a:latin typeface="Times New Roman" pitchFamily="18" charset="0"/>
              </a:rPr>
              <a:t>v Ankaře; 2350 – 2150 BC) </a:t>
            </a:r>
          </a:p>
        </p:txBody>
      </p:sp>
      <p:pic>
        <p:nvPicPr>
          <p:cNvPr id="13320" name="Picture 9" descr="Dagger of King Tutankham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3429000"/>
            <a:ext cx="34925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ovéPole 6"/>
          <p:cNvSpPr txBox="1">
            <a:spLocks noChangeArrowheads="1"/>
          </p:cNvSpPr>
          <p:nvPr/>
        </p:nvSpPr>
        <p:spPr bwMode="auto">
          <a:xfrm>
            <a:off x="4962525" y="5157788"/>
            <a:ext cx="42100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600">
                <a:latin typeface="Times New Roman" pitchFamily="18" charset="0"/>
              </a:rPr>
              <a:t>Tutanchamonova dýka z meteorického železa (Fe + Ni + Co) zdobená zlatou pochvou a  rukojetí</a:t>
            </a:r>
            <a:r>
              <a:rPr kumimoji="0" lang="cs-CZ" altLang="cs-CZ" sz="1800">
                <a:latin typeface="Times New Roman" pitchFamily="18" charset="0"/>
              </a:rPr>
              <a:t>, Egyptské muzeum v Káhiře, cca pol. 14. stol. BC) </a:t>
            </a:r>
          </a:p>
        </p:txBody>
      </p:sp>
    </p:spTree>
    <p:extLst>
      <p:ext uri="{BB962C8B-B14F-4D97-AF65-F5344CB8AC3E}">
        <p14:creationId xmlns:p14="http://schemas.microsoft.com/office/powerpoint/2010/main" val="3796985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1071563" y="0"/>
            <a:ext cx="7772400" cy="1143000"/>
          </a:xfrm>
        </p:spPr>
        <p:txBody>
          <a:bodyPr/>
          <a:lstStyle/>
          <a:p>
            <a:pPr algn="ctr"/>
            <a:r>
              <a:rPr lang="cs-CZ" altLang="cs-CZ" dirty="0" smtClean="0"/>
              <a:t>Historie zpracování železa</a:t>
            </a:r>
          </a:p>
        </p:txBody>
      </p:sp>
      <p:sp>
        <p:nvSpPr>
          <p:cNvPr id="14339" name="Zástupný symbol pro obsah 2"/>
          <p:cNvSpPr>
            <a:spLocks noGrp="1"/>
          </p:cNvSpPr>
          <p:nvPr>
            <p:ph idx="1"/>
          </p:nvPr>
        </p:nvSpPr>
        <p:spPr>
          <a:xfrm>
            <a:off x="857250" y="1571625"/>
            <a:ext cx="7772400" cy="4114800"/>
          </a:xfrm>
        </p:spPr>
        <p:txBody>
          <a:bodyPr/>
          <a:lstStyle/>
          <a:p>
            <a:pPr lvl="1"/>
            <a:endParaRPr lang="cs-CZ" altLang="cs-CZ" sz="2400" smtClean="0"/>
          </a:p>
          <a:p>
            <a:endParaRPr lang="cs-CZ" altLang="cs-CZ" smtClean="0"/>
          </a:p>
        </p:txBody>
      </p:sp>
      <p:sp>
        <p:nvSpPr>
          <p:cNvPr id="4" name="Rectangle 3"/>
          <p:cNvSpPr txBox="1">
            <a:spLocks noChangeArrowheads="1"/>
          </p:cNvSpPr>
          <p:nvPr/>
        </p:nvSpPr>
        <p:spPr bwMode="auto">
          <a:xfrm>
            <a:off x="914400" y="1143000"/>
            <a:ext cx="8229600" cy="5286375"/>
          </a:xfrm>
          <a:prstGeom prst="rect">
            <a:avLst/>
          </a:prstGeom>
          <a:noFill/>
          <a:ln w="9525">
            <a:noFill/>
            <a:miter lim="800000"/>
            <a:headEnd/>
            <a:tailEnd/>
          </a:ln>
        </p:spPr>
        <p:txBody>
          <a:bodyPr/>
          <a:lstStyle/>
          <a:p>
            <a:pPr marL="342900" indent="-342900" eaLnBrk="0" hangingPunct="0">
              <a:buFont typeface="Arial" panose="020B0604020202020204" pitchFamily="34" charset="0"/>
              <a:buChar char="•"/>
              <a:defRPr/>
            </a:pPr>
            <a:r>
              <a:rPr lang="cs-CZ" sz="1800" dirty="0">
                <a:latin typeface="+mn-lt"/>
                <a:cs typeface="+mn-cs"/>
              </a:rPr>
              <a:t>ve středomoří na ostrově </a:t>
            </a:r>
            <a:r>
              <a:rPr lang="cs-CZ" sz="1800" dirty="0" err="1">
                <a:latin typeface="+mn-lt"/>
                <a:cs typeface="+mn-cs"/>
              </a:rPr>
              <a:t>Elba</a:t>
            </a:r>
            <a:r>
              <a:rPr lang="cs-CZ" sz="1800" dirty="0">
                <a:latin typeface="+mn-lt"/>
                <a:cs typeface="+mn-cs"/>
              </a:rPr>
              <a:t> – etruská civilizace (od 9. st. př. n. l.) – šachtová pec cca 120 cm</a:t>
            </a:r>
          </a:p>
          <a:p>
            <a:pPr marL="342900" indent="-342900" eaLnBrk="0" hangingPunct="0">
              <a:buFont typeface="Arial" panose="020B0604020202020204" pitchFamily="34" charset="0"/>
              <a:buChar char="•"/>
              <a:defRPr/>
            </a:pPr>
            <a:r>
              <a:rPr lang="cs-CZ" sz="1800" dirty="0">
                <a:latin typeface="+mn-lt"/>
                <a:cs typeface="+mn-cs"/>
              </a:rPr>
              <a:t>hlavní rozvoj zpracování železa v Evropě – starší doba železná (</a:t>
            </a:r>
            <a:r>
              <a:rPr lang="cs-CZ" sz="1800" b="1" dirty="0">
                <a:latin typeface="+mn-lt"/>
                <a:cs typeface="+mn-cs"/>
              </a:rPr>
              <a:t>halštat,</a:t>
            </a:r>
            <a:r>
              <a:rPr lang="cs-CZ" sz="1800" dirty="0">
                <a:latin typeface="+mn-lt"/>
                <a:cs typeface="+mn-cs"/>
              </a:rPr>
              <a:t> 7. st. př. n. l. – 450 př. n. l. podle hornorakouského města </a:t>
            </a:r>
            <a:r>
              <a:rPr lang="cs-CZ" sz="1800" dirty="0" err="1">
                <a:latin typeface="+mn-lt"/>
                <a:cs typeface="+mn-cs"/>
              </a:rPr>
              <a:t>Hallstatt</a:t>
            </a:r>
            <a:r>
              <a:rPr lang="cs-CZ" sz="1800" dirty="0">
                <a:latin typeface="+mn-lt"/>
                <a:cs typeface="+mn-cs"/>
              </a:rPr>
              <a:t>; mladší doba železná – </a:t>
            </a:r>
            <a:r>
              <a:rPr lang="cs-CZ" sz="1800" b="1" dirty="0">
                <a:latin typeface="+mn-lt"/>
                <a:cs typeface="+mn-cs"/>
              </a:rPr>
              <a:t>laténské obd</a:t>
            </a:r>
            <a:r>
              <a:rPr lang="cs-CZ" sz="1800" dirty="0">
                <a:latin typeface="+mn-lt"/>
                <a:cs typeface="+mn-cs"/>
              </a:rPr>
              <a:t>obí, 450 př. n. l. -  </a:t>
            </a:r>
            <a:r>
              <a:rPr lang="cs-CZ" sz="1800" dirty="0" err="1">
                <a:latin typeface="+mn-lt"/>
                <a:cs typeface="+mn-cs"/>
              </a:rPr>
              <a:t>poč</a:t>
            </a:r>
            <a:r>
              <a:rPr lang="cs-CZ" sz="1800" dirty="0">
                <a:latin typeface="+mn-lt"/>
                <a:cs typeface="+mn-cs"/>
              </a:rPr>
              <a:t>. našeho letopočtu podle keltské stanice La </a:t>
            </a:r>
            <a:r>
              <a:rPr lang="cs-CZ" sz="1800" dirty="0" err="1">
                <a:latin typeface="+mn-lt"/>
                <a:cs typeface="+mn-cs"/>
              </a:rPr>
              <a:t>Téne</a:t>
            </a:r>
            <a:r>
              <a:rPr lang="cs-CZ" sz="1800" dirty="0">
                <a:latin typeface="+mn-lt"/>
                <a:cs typeface="+mn-cs"/>
              </a:rPr>
              <a:t> u </a:t>
            </a:r>
            <a:r>
              <a:rPr lang="cs-CZ" sz="1800" dirty="0" err="1">
                <a:latin typeface="+mn-lt"/>
                <a:cs typeface="+mn-cs"/>
              </a:rPr>
              <a:t>Neuschatelského</a:t>
            </a:r>
            <a:r>
              <a:rPr lang="cs-CZ" sz="1800" dirty="0">
                <a:latin typeface="+mn-lt"/>
                <a:cs typeface="+mn-cs"/>
              </a:rPr>
              <a:t> jezera ve Švýcarsku)</a:t>
            </a:r>
          </a:p>
          <a:p>
            <a:pPr marL="342900" indent="-342900" eaLnBrk="0" hangingPunct="0">
              <a:buFont typeface="Arial" panose="020B0604020202020204" pitchFamily="34" charset="0"/>
              <a:buChar char="•"/>
              <a:defRPr/>
            </a:pPr>
            <a:r>
              <a:rPr lang="cs-CZ" sz="1800" dirty="0">
                <a:latin typeface="+mn-lt"/>
                <a:cs typeface="+mn-cs"/>
              </a:rPr>
              <a:t>postupně nástup keltského železářství (Britské ostrovy, pevninská Evropa) – zbraně, výstroj, nástroje, šperky</a:t>
            </a:r>
          </a:p>
          <a:p>
            <a:pPr marL="342900" indent="-342900" eaLnBrk="0" hangingPunct="0">
              <a:buFont typeface="Arial" panose="020B0604020202020204" pitchFamily="34" charset="0"/>
              <a:buChar char="•"/>
              <a:defRPr/>
            </a:pPr>
            <a:r>
              <a:rPr lang="cs-CZ" sz="1800" dirty="0">
                <a:latin typeface="+mn-lt"/>
                <a:cs typeface="+mn-cs"/>
              </a:rPr>
              <a:t>na našem území  - 400 př.n.l. – Keltové (šachtová pec se zahloubenou nístějí), kolem Prahy, Moravský kras</a:t>
            </a:r>
          </a:p>
          <a:p>
            <a:pPr marL="342900" indent="-342900" eaLnBrk="0" hangingPunct="0">
              <a:buFont typeface="Arial" panose="020B0604020202020204" pitchFamily="34" charset="0"/>
              <a:buChar char="•"/>
              <a:defRPr/>
            </a:pPr>
            <a:r>
              <a:rPr lang="cs-CZ" sz="1800" dirty="0">
                <a:latin typeface="+mn-lt"/>
                <a:cs typeface="+mn-cs"/>
              </a:rPr>
              <a:t>slovanské etnikum – 6. stol. n.l. – </a:t>
            </a:r>
            <a:r>
              <a:rPr lang="cs-CZ" sz="1800" dirty="0" err="1">
                <a:latin typeface="+mn-lt"/>
                <a:cs typeface="+mn-cs"/>
              </a:rPr>
              <a:t>želechovická</a:t>
            </a:r>
            <a:r>
              <a:rPr lang="cs-CZ" sz="1800" dirty="0">
                <a:latin typeface="+mn-lt"/>
                <a:cs typeface="+mn-cs"/>
              </a:rPr>
              <a:t> pec (u </a:t>
            </a:r>
            <a:r>
              <a:rPr lang="cs-CZ" sz="1800" dirty="0" err="1">
                <a:latin typeface="+mn-lt"/>
                <a:cs typeface="+mn-cs"/>
              </a:rPr>
              <a:t>Uničova</a:t>
            </a:r>
            <a:r>
              <a:rPr lang="cs-CZ" sz="1800" dirty="0">
                <a:latin typeface="+mn-lt"/>
                <a:cs typeface="+mn-cs"/>
              </a:rPr>
              <a:t>)</a:t>
            </a:r>
          </a:p>
          <a:p>
            <a:pPr marL="342900" indent="-342900" eaLnBrk="0" hangingPunct="0">
              <a:spcBef>
                <a:spcPct val="20000"/>
              </a:spcBef>
              <a:buClr>
                <a:schemeClr val="accent1"/>
              </a:buClr>
              <a:buSzPct val="70000"/>
              <a:buFont typeface="Wingdings" pitchFamily="2" charset="2"/>
              <a:buChar char="§"/>
              <a:defRPr/>
            </a:pPr>
            <a:endParaRPr kumimoji="1" lang="cs-CZ" sz="2000" kern="0" dirty="0">
              <a:latin typeface="+mn-lt"/>
              <a:cs typeface="+mn-cs"/>
            </a:endParaRPr>
          </a:p>
        </p:txBody>
      </p:sp>
      <p:pic>
        <p:nvPicPr>
          <p:cNvPr id="14341" name="Obrázek 7" descr="železná dýky vilanovská -bronzová pochv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263" y="4835525"/>
            <a:ext cx="450056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ovéPole 8"/>
          <p:cNvSpPr txBox="1">
            <a:spLocks noChangeArrowheads="1"/>
          </p:cNvSpPr>
          <p:nvPr/>
        </p:nvSpPr>
        <p:spPr bwMode="auto">
          <a:xfrm>
            <a:off x="1187450" y="5480050"/>
            <a:ext cx="3071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800">
                <a:latin typeface="Times New Roman" pitchFamily="18" charset="0"/>
              </a:rPr>
              <a:t>Železný meč, bronzová pochva, villanovská kultura – základ Etrusků </a:t>
            </a:r>
          </a:p>
        </p:txBody>
      </p:sp>
    </p:spTree>
    <p:extLst>
      <p:ext uri="{BB962C8B-B14F-4D97-AF65-F5344CB8AC3E}">
        <p14:creationId xmlns:p14="http://schemas.microsoft.com/office/powerpoint/2010/main" val="3808553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cs-CZ" altLang="cs-CZ" smtClean="0"/>
              <a:t>Koroze železa</a:t>
            </a:r>
          </a:p>
        </p:txBody>
      </p:sp>
      <p:sp>
        <p:nvSpPr>
          <p:cNvPr id="30723" name="Rectangle 3"/>
          <p:cNvSpPr>
            <a:spLocks noGrp="1" noChangeArrowheads="1"/>
          </p:cNvSpPr>
          <p:nvPr>
            <p:ph type="body" idx="1"/>
          </p:nvPr>
        </p:nvSpPr>
        <p:spPr/>
        <p:txBody>
          <a:bodyPr/>
          <a:lstStyle/>
          <a:p>
            <a:r>
              <a:rPr lang="cs-CZ" altLang="cs-CZ" dirty="0" smtClean="0"/>
              <a:t>Rozsah koroze </a:t>
            </a:r>
          </a:p>
        </p:txBody>
      </p:sp>
      <p:pic>
        <p:nvPicPr>
          <p:cNvPr id="30724" name="Picture 4" descr="C:\ALENA\Obrázky\OBR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19400"/>
            <a:ext cx="13811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ALENA\Obrázky\OBR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00600"/>
            <a:ext cx="16637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C:\ALENA\Obrázky\OBR4.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743200"/>
            <a:ext cx="1919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27273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cs-CZ" altLang="cs-CZ" sz="2400">
              <a:latin typeface="Times New Roman" pitchFamily="18" charset="0"/>
            </a:endParaRPr>
          </a:p>
        </p:txBody>
      </p:sp>
      <p:sp>
        <p:nvSpPr>
          <p:cNvPr id="30728" name="Text Box 8"/>
          <p:cNvSpPr txBox="1">
            <a:spLocks noChangeArrowheads="1"/>
          </p:cNvSpPr>
          <p:nvPr/>
        </p:nvSpPr>
        <p:spPr bwMode="auto">
          <a:xfrm>
            <a:off x="2057400" y="3732213"/>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a:t>povrchová koroze</a:t>
            </a:r>
            <a:endParaRPr kumimoji="0" lang="cs-CZ" altLang="cs-CZ" sz="1600">
              <a:latin typeface="Times New Roman" pitchFamily="18" charset="0"/>
            </a:endParaRPr>
          </a:p>
        </p:txBody>
      </p:sp>
      <p:sp>
        <p:nvSpPr>
          <p:cNvPr id="30729" name="Text Box 9"/>
          <p:cNvSpPr txBox="1">
            <a:spLocks noChangeArrowheads="1"/>
          </p:cNvSpPr>
          <p:nvPr/>
        </p:nvSpPr>
        <p:spPr bwMode="auto">
          <a:xfrm>
            <a:off x="1981200" y="5865813"/>
            <a:ext cx="4110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a:t>korozní produkty + kovové jádro zachované</a:t>
            </a:r>
            <a:endParaRPr kumimoji="0" lang="cs-CZ" altLang="cs-CZ" sz="1600">
              <a:latin typeface="Times New Roman" pitchFamily="18" charset="0"/>
            </a:endParaRPr>
          </a:p>
        </p:txBody>
      </p:sp>
      <p:sp>
        <p:nvSpPr>
          <p:cNvPr id="30730" name="Text Box 10"/>
          <p:cNvSpPr txBox="1">
            <a:spLocks noChangeArrowheads="1"/>
          </p:cNvSpPr>
          <p:nvPr/>
        </p:nvSpPr>
        <p:spPr bwMode="auto">
          <a:xfrm>
            <a:off x="5486400" y="4191000"/>
            <a:ext cx="3352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dirty="0"/>
              <a:t>objemné korozní produkty - </a:t>
            </a:r>
          </a:p>
          <a:p>
            <a:pPr>
              <a:spcBef>
                <a:spcPct val="0"/>
              </a:spcBef>
              <a:buClrTx/>
              <a:buSzTx/>
              <a:buFontTx/>
              <a:buNone/>
            </a:pPr>
            <a:r>
              <a:rPr kumimoji="0" lang="cs-CZ" altLang="cs-CZ" sz="1600" dirty="0"/>
              <a:t>velmi slabé kovové jádro; </a:t>
            </a:r>
            <a:r>
              <a:rPr kumimoji="0" lang="cs-CZ" altLang="cs-CZ" sz="1600" dirty="0">
                <a:solidFill>
                  <a:srgbClr val="FF0000"/>
                </a:solidFill>
              </a:rPr>
              <a:t>tvar předmětu je tvořen korozními </a:t>
            </a:r>
            <a:r>
              <a:rPr kumimoji="0" lang="cs-CZ" altLang="cs-CZ" sz="1600" dirty="0" smtClean="0">
                <a:solidFill>
                  <a:srgbClr val="FF0000"/>
                </a:solidFill>
              </a:rPr>
              <a:t>produkty!</a:t>
            </a:r>
            <a:endParaRPr kumimoji="0" lang="cs-CZ" altLang="cs-CZ" sz="2400" dirty="0">
              <a:solidFill>
                <a:srgbClr val="FF0000"/>
              </a:solidFill>
            </a:endParaRPr>
          </a:p>
        </p:txBody>
      </p:sp>
    </p:spTree>
    <p:extLst>
      <p:ext uri="{BB962C8B-B14F-4D97-AF65-F5344CB8AC3E}">
        <p14:creationId xmlns:p14="http://schemas.microsoft.com/office/powerpoint/2010/main" val="1352393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pPr algn="ctr"/>
            <a:r>
              <a:rPr lang="cs-CZ" altLang="cs-CZ" smtClean="0"/>
              <a:t>Rozsah koroze</a:t>
            </a:r>
          </a:p>
        </p:txBody>
      </p:sp>
      <p:pic>
        <p:nvPicPr>
          <p:cNvPr id="31747" name="Zástupný symbol pro obsah 3" descr="Fig18-George-1990-WDM-autos.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0941" y="1072927"/>
            <a:ext cx="4887995" cy="2695922"/>
          </a:xfrm>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429000"/>
            <a:ext cx="3168352" cy="2376264"/>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4077073"/>
            <a:ext cx="2880320" cy="2160240"/>
          </a:xfrm>
          <a:prstGeom prst="rect">
            <a:avLst/>
          </a:prstGeom>
        </p:spPr>
      </p:pic>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9269" y="1052736"/>
            <a:ext cx="2736304" cy="2052228"/>
          </a:xfrm>
          <a:prstGeom prst="rect">
            <a:avLst/>
          </a:prstGeom>
        </p:spPr>
      </p:pic>
      <p:sp>
        <p:nvSpPr>
          <p:cNvPr id="5" name="TextovéPole 4"/>
          <p:cNvSpPr txBox="1"/>
          <p:nvPr/>
        </p:nvSpPr>
        <p:spPr>
          <a:xfrm>
            <a:off x="5364088" y="5810275"/>
            <a:ext cx="3204632" cy="646331"/>
          </a:xfrm>
          <a:prstGeom prst="rect">
            <a:avLst/>
          </a:prstGeom>
          <a:noFill/>
        </p:spPr>
        <p:txBody>
          <a:bodyPr wrap="square" rtlCol="0">
            <a:spAutoFit/>
          </a:bodyPr>
          <a:lstStyle/>
          <a:p>
            <a:r>
              <a:rPr lang="cs-CZ" dirty="0" smtClean="0"/>
              <a:t>Objemné korozní vrstvy vlivem zvýšené vlhkosti</a:t>
            </a:r>
            <a:endParaRPr lang="cs-CZ" dirty="0"/>
          </a:p>
        </p:txBody>
      </p:sp>
      <p:sp>
        <p:nvSpPr>
          <p:cNvPr id="6" name="TextovéPole 5"/>
          <p:cNvSpPr txBox="1"/>
          <p:nvPr/>
        </p:nvSpPr>
        <p:spPr>
          <a:xfrm>
            <a:off x="3707904" y="4293096"/>
            <a:ext cx="1152128" cy="1754326"/>
          </a:xfrm>
          <a:prstGeom prst="rect">
            <a:avLst/>
          </a:prstGeom>
          <a:noFill/>
        </p:spPr>
        <p:txBody>
          <a:bodyPr wrap="square" rtlCol="0">
            <a:spAutoFit/>
          </a:bodyPr>
          <a:lstStyle/>
          <a:p>
            <a:r>
              <a:rPr lang="cs-CZ" dirty="0" smtClean="0"/>
              <a:t>Slabé vrstvy rzi vlivem lokálního znečištění povrchu </a:t>
            </a:r>
            <a:endParaRPr lang="cs-CZ" dirty="0"/>
          </a:p>
        </p:txBody>
      </p:sp>
      <p:sp>
        <p:nvSpPr>
          <p:cNvPr id="7" name="TextovéPole 6"/>
          <p:cNvSpPr txBox="1"/>
          <p:nvPr/>
        </p:nvSpPr>
        <p:spPr>
          <a:xfrm>
            <a:off x="4283969" y="2218137"/>
            <a:ext cx="1725300" cy="923330"/>
          </a:xfrm>
          <a:prstGeom prst="rect">
            <a:avLst/>
          </a:prstGeom>
          <a:noFill/>
        </p:spPr>
        <p:txBody>
          <a:bodyPr wrap="square" rtlCol="0">
            <a:spAutoFit/>
          </a:bodyPr>
          <a:lstStyle/>
          <a:p>
            <a:pPr algn="r"/>
            <a:r>
              <a:rPr lang="cs-CZ" dirty="0" smtClean="0"/>
              <a:t>Půdní koroze archeologický nález</a:t>
            </a:r>
            <a:endParaRPr lang="cs-CZ" dirty="0"/>
          </a:p>
        </p:txBody>
      </p:sp>
    </p:spTree>
    <p:extLst>
      <p:ext uri="{BB962C8B-B14F-4D97-AF65-F5344CB8AC3E}">
        <p14:creationId xmlns:p14="http://schemas.microsoft.com/office/powerpoint/2010/main" val="1997422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919163" y="146050"/>
            <a:ext cx="7772400" cy="1371600"/>
          </a:xfrm>
        </p:spPr>
        <p:txBody>
          <a:bodyPr>
            <a:normAutofit/>
          </a:bodyPr>
          <a:lstStyle/>
          <a:p>
            <a:r>
              <a:rPr lang="cs-CZ" altLang="cs-CZ" sz="3600" dirty="0" smtClean="0"/>
              <a:t>Aktivní chloridová koroze – tzv. „pocení/slzení (</a:t>
            </a:r>
            <a:r>
              <a:rPr lang="cs-CZ" altLang="cs-CZ" sz="3600" dirty="0" err="1" smtClean="0"/>
              <a:t>sweating</a:t>
            </a:r>
            <a:r>
              <a:rPr lang="cs-CZ" altLang="cs-CZ" sz="3600" dirty="0" smtClean="0"/>
              <a:t>/</a:t>
            </a:r>
            <a:r>
              <a:rPr lang="cs-CZ" altLang="cs-CZ" sz="3200" dirty="0" err="1" smtClean="0"/>
              <a:t>weeping</a:t>
            </a:r>
            <a:r>
              <a:rPr lang="cs-CZ" altLang="cs-CZ" sz="3200" dirty="0" smtClean="0"/>
              <a:t>)</a:t>
            </a:r>
            <a:r>
              <a:rPr lang="cs-CZ" altLang="cs-CZ" sz="3600" dirty="0" smtClean="0"/>
              <a:t> kovu“</a:t>
            </a:r>
          </a:p>
        </p:txBody>
      </p:sp>
      <p:pic>
        <p:nvPicPr>
          <p:cNvPr id="36867" name="Picture 6" descr="E:\Sbírky - evidence\MCK\pro Alenu\Kovy\Výuk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2492375"/>
            <a:ext cx="36877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E:\SaOSF\Přednáška\Hřebík č. 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492375"/>
            <a:ext cx="31019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ovéPole 1"/>
          <p:cNvSpPr txBox="1">
            <a:spLocks noChangeArrowheads="1"/>
          </p:cNvSpPr>
          <p:nvPr/>
        </p:nvSpPr>
        <p:spPr bwMode="auto">
          <a:xfrm>
            <a:off x="1096963" y="1517650"/>
            <a:ext cx="698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400">
                <a:latin typeface="Times New Roman" pitchFamily="18" charset="0"/>
              </a:rPr>
              <a:t>Chloridové soli na povrchu ve formě žluto-hnědých kapiček, po vyschnutí - puchýře</a:t>
            </a:r>
          </a:p>
        </p:txBody>
      </p:sp>
      <p:pic>
        <p:nvPicPr>
          <p:cNvPr id="36870" name="Picture 2" descr="Hollow shells characteristic of weeping i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638" y="5013325"/>
            <a:ext cx="268922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136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p:txBody>
          <a:bodyPr/>
          <a:lstStyle/>
          <a:p>
            <a:pPr algn="ctr"/>
            <a:r>
              <a:rPr lang="cs-CZ" altLang="cs-CZ" smtClean="0"/>
              <a:t>Čištění povrchu</a:t>
            </a:r>
          </a:p>
        </p:txBody>
      </p:sp>
      <p:pic>
        <p:nvPicPr>
          <p:cNvPr id="38915" name="Zástupný symbol pro obsah 5" descr="H 9893-2-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00188" y="1928813"/>
            <a:ext cx="2786062" cy="1852612"/>
          </a:xfrm>
        </p:spPr>
      </p:pic>
      <p:pic>
        <p:nvPicPr>
          <p:cNvPr id="38916" name="Obrázek 6" descr="06-04-4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4143375"/>
            <a:ext cx="3049587"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Obrázek 7" descr="57-03-H9893-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1714500"/>
            <a:ext cx="28352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Obrázek 8" descr="M101-4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071938"/>
            <a:ext cx="30670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265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cs-CZ" altLang="cs-CZ" dirty="0" smtClean="0"/>
              <a:t>Doba bronzová</a:t>
            </a:r>
            <a:br>
              <a:rPr lang="cs-CZ" altLang="cs-CZ" dirty="0" smtClean="0"/>
            </a:br>
            <a:r>
              <a:rPr lang="cs-CZ" altLang="cs-CZ" sz="3600" dirty="0" smtClean="0"/>
              <a:t>na našem území 2100 – 700 př. n. l.</a:t>
            </a:r>
            <a:r>
              <a:rPr lang="cs-CZ" altLang="cs-CZ" sz="3100" dirty="0" smtClean="0"/>
              <a:t>  </a:t>
            </a:r>
            <a:endParaRPr lang="cs-CZ" altLang="cs-CZ" sz="3600" dirty="0" smtClean="0"/>
          </a:p>
        </p:txBody>
      </p:sp>
      <p:pic>
        <p:nvPicPr>
          <p:cNvPr id="6147" name="Picture 3" descr="E:\Sbírky - evidence\MCK\pro Alenu\Kovy\Výuka\02.jpg"/>
          <p:cNvPicPr>
            <a:picLocks noChangeAspect="1" noChangeArrowheads="1"/>
          </p:cNvPicPr>
          <p:nvPr/>
        </p:nvPicPr>
        <p:blipFill>
          <a:blip r:embed="rId3"/>
          <a:srcRect/>
          <a:stretch>
            <a:fillRect/>
          </a:stretch>
        </p:blipFill>
        <p:spPr bwMode="auto">
          <a:xfrm>
            <a:off x="838200" y="1905000"/>
            <a:ext cx="2268538" cy="2819400"/>
          </a:xfrm>
          <a:prstGeom prst="rect">
            <a:avLst/>
          </a:prstGeom>
          <a:noFill/>
          <a:ln w="9525">
            <a:noFill/>
            <a:miter lim="800000"/>
            <a:headEnd/>
            <a:tailEnd/>
          </a:ln>
        </p:spPr>
      </p:pic>
      <p:sp>
        <p:nvSpPr>
          <p:cNvPr id="6148" name="Text Box 4"/>
          <p:cNvSpPr txBox="1">
            <a:spLocks noChangeArrowheads="1"/>
          </p:cNvSpPr>
          <p:nvPr/>
        </p:nvSpPr>
        <p:spPr bwMode="auto">
          <a:xfrm>
            <a:off x="838200" y="4953000"/>
            <a:ext cx="2451100" cy="641350"/>
          </a:xfrm>
          <a:prstGeom prst="rect">
            <a:avLst/>
          </a:prstGeom>
          <a:noFill/>
          <a:ln w="12700" cap="sq">
            <a:noFill/>
            <a:miter lim="800000"/>
            <a:headEnd type="none" w="sm" len="sm"/>
            <a:tailEnd type="none" w="sm" len="sm"/>
          </a:ln>
        </p:spPr>
        <p:txBody>
          <a:bodyPr wrap="none">
            <a:spAutoFit/>
          </a:bodyPr>
          <a:lstStyle/>
          <a:p>
            <a:r>
              <a:rPr lang="cs-CZ" altLang="cs-CZ" sz="1800"/>
              <a:t>Hromadný nález bronzů </a:t>
            </a:r>
          </a:p>
          <a:p>
            <a:r>
              <a:rPr lang="cs-CZ" altLang="cs-CZ" sz="1800"/>
              <a:t>v Roudnici n. Labem</a:t>
            </a:r>
            <a:endParaRPr lang="cs-CZ" altLang="cs-CZ"/>
          </a:p>
        </p:txBody>
      </p:sp>
      <p:pic>
        <p:nvPicPr>
          <p:cNvPr id="6150" name="Picture 6" descr="E:\Sbírky - evidence\MCK\pro Alenu\Kovy\Výuka\04.jpg"/>
          <p:cNvPicPr>
            <a:picLocks noChangeAspect="1" noChangeArrowheads="1"/>
          </p:cNvPicPr>
          <p:nvPr/>
        </p:nvPicPr>
        <p:blipFill>
          <a:blip r:embed="rId4"/>
          <a:srcRect/>
          <a:stretch>
            <a:fillRect/>
          </a:stretch>
        </p:blipFill>
        <p:spPr bwMode="auto">
          <a:xfrm>
            <a:off x="4143372" y="3214686"/>
            <a:ext cx="3352800" cy="1924050"/>
          </a:xfrm>
          <a:prstGeom prst="rect">
            <a:avLst/>
          </a:prstGeom>
          <a:noFill/>
          <a:ln w="9525">
            <a:noFill/>
            <a:miter lim="800000"/>
            <a:headEnd/>
            <a:tailEnd/>
          </a:ln>
        </p:spPr>
      </p:pic>
      <p:sp>
        <p:nvSpPr>
          <p:cNvPr id="6152" name="Text Box 8"/>
          <p:cNvSpPr txBox="1">
            <a:spLocks noChangeArrowheads="1"/>
          </p:cNvSpPr>
          <p:nvPr/>
        </p:nvSpPr>
        <p:spPr bwMode="auto">
          <a:xfrm>
            <a:off x="4214810" y="5286388"/>
            <a:ext cx="4572032" cy="646331"/>
          </a:xfrm>
          <a:prstGeom prst="rect">
            <a:avLst/>
          </a:prstGeom>
          <a:noFill/>
          <a:ln w="12700" cap="sq">
            <a:noFill/>
            <a:miter lim="800000"/>
            <a:headEnd type="none" w="sm" len="sm"/>
            <a:tailEnd type="none" w="sm" len="sm"/>
          </a:ln>
        </p:spPr>
        <p:txBody>
          <a:bodyPr wrap="square">
            <a:spAutoFit/>
          </a:bodyPr>
          <a:lstStyle/>
          <a:p>
            <a:r>
              <a:rPr lang="cs-CZ" altLang="cs-CZ" sz="1800" dirty="0"/>
              <a:t>Poklad bronzových </a:t>
            </a:r>
            <a:r>
              <a:rPr lang="cs-CZ" altLang="cs-CZ" sz="1800" dirty="0" smtClean="0"/>
              <a:t>dýk z </a:t>
            </a:r>
            <a:r>
              <a:rPr lang="cs-CZ" altLang="cs-CZ" sz="1800" dirty="0"/>
              <a:t>Kozích hřbetů </a:t>
            </a:r>
          </a:p>
          <a:p>
            <a:r>
              <a:rPr lang="cs-CZ" altLang="cs-CZ" sz="1800" dirty="0"/>
              <a:t>u </a:t>
            </a:r>
            <a:r>
              <a:rPr lang="cs-CZ" altLang="cs-CZ" sz="1800" dirty="0" err="1"/>
              <a:t>Horoměřic</a:t>
            </a:r>
            <a:endParaRPr lang="cs-CZ" altLang="cs-CZ" sz="1800" dirty="0"/>
          </a:p>
        </p:txBody>
      </p:sp>
      <p:sp>
        <p:nvSpPr>
          <p:cNvPr id="6153" name="Text Box 9"/>
          <p:cNvSpPr txBox="1">
            <a:spLocks noChangeArrowheads="1"/>
          </p:cNvSpPr>
          <p:nvPr/>
        </p:nvSpPr>
        <p:spPr bwMode="auto">
          <a:xfrm>
            <a:off x="0" y="6248400"/>
            <a:ext cx="3709988" cy="304800"/>
          </a:xfrm>
          <a:prstGeom prst="rect">
            <a:avLst/>
          </a:prstGeom>
          <a:noFill/>
          <a:ln w="12700" cap="sq">
            <a:noFill/>
            <a:miter lim="800000"/>
            <a:headEnd type="none" w="sm" len="sm"/>
            <a:tailEnd type="none" w="sm" len="sm"/>
          </a:ln>
        </p:spPr>
        <p:txBody>
          <a:bodyPr wrap="none">
            <a:spAutoFit/>
          </a:bodyPr>
          <a:lstStyle/>
          <a:p>
            <a:r>
              <a:rPr lang="cs-CZ" altLang="cs-CZ" sz="1400"/>
              <a:t>Foto: Kronika Českých zemí, Fortuna Print 2003 </a:t>
            </a:r>
          </a:p>
        </p:txBody>
      </p:sp>
      <p:sp>
        <p:nvSpPr>
          <p:cNvPr id="10" name="TextovéPole 9"/>
          <p:cNvSpPr txBox="1"/>
          <p:nvPr/>
        </p:nvSpPr>
        <p:spPr>
          <a:xfrm>
            <a:off x="4143372" y="1571612"/>
            <a:ext cx="4000528" cy="923330"/>
          </a:xfrm>
          <a:prstGeom prst="rect">
            <a:avLst/>
          </a:prstGeom>
          <a:noFill/>
        </p:spPr>
        <p:txBody>
          <a:bodyPr wrap="square" rtlCol="0">
            <a:spAutoFit/>
          </a:bodyPr>
          <a:lstStyle/>
          <a:p>
            <a:r>
              <a:rPr lang="cs-CZ" dirty="0" smtClean="0"/>
              <a:t>Ve světě jsou počátky doby bronzové datována do cca 3 300 př. n. l. (Blízký východ); v Evropě cca 2 500 př. n. l.</a:t>
            </a: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73163" y="304800"/>
            <a:ext cx="7772400" cy="1143000"/>
          </a:xfrm>
        </p:spPr>
        <p:txBody>
          <a:bodyPr/>
          <a:lstStyle/>
          <a:p>
            <a:r>
              <a:rPr lang="cs-CZ" altLang="cs-CZ" smtClean="0"/>
              <a:t>Konzervace železa</a:t>
            </a:r>
          </a:p>
        </p:txBody>
      </p:sp>
      <p:sp>
        <p:nvSpPr>
          <p:cNvPr id="37891" name="Rectangle 3"/>
          <p:cNvSpPr>
            <a:spLocks noGrp="1" noChangeArrowheads="1"/>
          </p:cNvSpPr>
          <p:nvPr>
            <p:ph type="body" idx="1"/>
          </p:nvPr>
        </p:nvSpPr>
        <p:spPr>
          <a:xfrm>
            <a:off x="107504" y="1268760"/>
            <a:ext cx="7772400" cy="5400675"/>
          </a:xfrm>
        </p:spPr>
        <p:txBody>
          <a:bodyPr>
            <a:normAutofit lnSpcReduction="10000"/>
          </a:bodyPr>
          <a:lstStyle/>
          <a:p>
            <a:r>
              <a:rPr lang="cs-CZ" altLang="cs-CZ" sz="1800" b="1" dirty="0" smtClean="0"/>
              <a:t>Průzkum</a:t>
            </a:r>
          </a:p>
          <a:p>
            <a:pPr lvl="1"/>
            <a:r>
              <a:rPr lang="cs-CZ" altLang="cs-CZ" sz="1400" dirty="0" smtClean="0"/>
              <a:t>dochovalo se kovové jádro? Pomáhá reakce na magnet, </a:t>
            </a:r>
            <a:br>
              <a:rPr lang="cs-CZ" altLang="cs-CZ" sz="1400" dirty="0" smtClean="0"/>
            </a:br>
            <a:r>
              <a:rPr lang="cs-CZ" altLang="cs-CZ" sz="1400" dirty="0" smtClean="0"/>
              <a:t>rentgenologický průzkum</a:t>
            </a:r>
          </a:p>
          <a:p>
            <a:pPr lvl="1"/>
            <a:r>
              <a:rPr lang="cs-CZ" altLang="cs-CZ" sz="1400" dirty="0" smtClean="0"/>
              <a:t>stanovit rozsah odstranění korozních vrstev</a:t>
            </a:r>
          </a:p>
          <a:p>
            <a:pPr lvl="1">
              <a:buFontTx/>
              <a:buNone/>
            </a:pPr>
            <a:r>
              <a:rPr lang="cs-CZ" altLang="cs-CZ" sz="1400" dirty="0" smtClean="0"/>
              <a:t>     (kde je původní povrch předmětu?) – </a:t>
            </a:r>
            <a:r>
              <a:rPr lang="cs-CZ" altLang="cs-CZ" sz="1400" b="1" dirty="0" smtClean="0"/>
              <a:t>odstranění</a:t>
            </a:r>
          </a:p>
          <a:p>
            <a:pPr lvl="1">
              <a:buFontTx/>
              <a:buNone/>
            </a:pPr>
            <a:r>
              <a:rPr lang="cs-CZ" altLang="cs-CZ" sz="1400" b="1" dirty="0" smtClean="0"/>
              <a:t> korozních produktů nebo zachování korozních produktů?</a:t>
            </a:r>
          </a:p>
          <a:p>
            <a:pPr lvl="1"/>
            <a:r>
              <a:rPr lang="cs-CZ" altLang="cs-CZ" sz="1400" dirty="0" smtClean="0"/>
              <a:t>Určit dochované zbytky jiných kovů,  ale i otisků mineralizovaných </a:t>
            </a:r>
            <a:br>
              <a:rPr lang="cs-CZ" altLang="cs-CZ" sz="1400" dirty="0" smtClean="0"/>
            </a:br>
            <a:r>
              <a:rPr lang="cs-CZ" altLang="cs-CZ" sz="1400" dirty="0" smtClean="0"/>
              <a:t>organických materiálů !                                                                                    </a:t>
            </a:r>
            <a:r>
              <a:rPr lang="cs-CZ" altLang="cs-CZ" sz="1400" dirty="0" err="1" smtClean="0"/>
              <a:t>org</a:t>
            </a:r>
            <a:r>
              <a:rPr lang="cs-CZ" altLang="cs-CZ" sz="1400" dirty="0" smtClean="0"/>
              <a:t>. látek, nátěrů apod.?</a:t>
            </a:r>
          </a:p>
          <a:p>
            <a:r>
              <a:rPr lang="cs-CZ" altLang="cs-CZ" sz="1600" b="1" dirty="0" smtClean="0"/>
              <a:t>Metody</a:t>
            </a:r>
            <a:r>
              <a:rPr lang="cs-CZ" altLang="cs-CZ" sz="1800" b="1" dirty="0" smtClean="0"/>
              <a:t> </a:t>
            </a:r>
            <a:r>
              <a:rPr lang="cs-CZ" altLang="cs-CZ" sz="1600" b="1" dirty="0" smtClean="0"/>
              <a:t>čištění</a:t>
            </a:r>
          </a:p>
          <a:p>
            <a:pPr lvl="1"/>
            <a:r>
              <a:rPr lang="cs-CZ" altLang="cs-CZ" sz="1400" dirty="0" smtClean="0"/>
              <a:t>mechanicky (broušení, otryskávání)</a:t>
            </a:r>
          </a:p>
          <a:p>
            <a:pPr lvl="1"/>
            <a:r>
              <a:rPr lang="cs-CZ" altLang="cs-CZ" sz="1400" dirty="0" smtClean="0"/>
              <a:t>fyzikálně - laser</a:t>
            </a:r>
          </a:p>
          <a:p>
            <a:pPr lvl="1"/>
            <a:r>
              <a:rPr lang="cs-CZ" altLang="cs-CZ" sz="1400" dirty="0" smtClean="0"/>
              <a:t>chemicky (odrezovací lázeň na bázi </a:t>
            </a:r>
            <a:r>
              <a:rPr lang="cs-CZ" altLang="cs-CZ" sz="1400" dirty="0" err="1" smtClean="0"/>
              <a:t>kys</a:t>
            </a:r>
            <a:r>
              <a:rPr lang="cs-CZ" altLang="cs-CZ" sz="1400" dirty="0" smtClean="0"/>
              <a:t>. fosforečné) – </a:t>
            </a:r>
            <a:br>
              <a:rPr lang="cs-CZ" altLang="cs-CZ" sz="1400" dirty="0" smtClean="0"/>
            </a:br>
            <a:r>
              <a:rPr lang="cs-CZ" altLang="cs-CZ" sz="1400" dirty="0" smtClean="0"/>
              <a:t>na železo se již příliš nepoužívá</a:t>
            </a:r>
          </a:p>
          <a:p>
            <a:pPr lvl="1"/>
            <a:r>
              <a:rPr lang="cs-CZ" altLang="cs-CZ" sz="1400" dirty="0" smtClean="0"/>
              <a:t>Elektrolyticky (elektrolytická redukce oxidů železa)</a:t>
            </a:r>
          </a:p>
          <a:p>
            <a:r>
              <a:rPr lang="cs-CZ" altLang="cs-CZ" sz="1600" b="1" dirty="0" smtClean="0"/>
              <a:t>Stabilizace</a:t>
            </a:r>
          </a:p>
          <a:p>
            <a:pPr lvl="1"/>
            <a:r>
              <a:rPr lang="cs-CZ" altLang="cs-CZ" sz="1400" dirty="0" smtClean="0"/>
              <a:t>nepřímá (kontrola RV, T, silikagel, vypařovací inhibitory, odstranění O</a:t>
            </a:r>
            <a:r>
              <a:rPr lang="cs-CZ" altLang="cs-CZ" sz="1400" baseline="-25000" dirty="0" smtClean="0"/>
              <a:t>2</a:t>
            </a:r>
            <a:r>
              <a:rPr lang="cs-CZ" altLang="cs-CZ" sz="1400" dirty="0" smtClean="0"/>
              <a:t> )</a:t>
            </a:r>
          </a:p>
          <a:p>
            <a:pPr lvl="1"/>
            <a:r>
              <a:rPr lang="cs-CZ" altLang="cs-CZ" sz="1400" dirty="0" err="1" smtClean="0"/>
              <a:t>Tanátování</a:t>
            </a:r>
            <a:r>
              <a:rPr lang="cs-CZ" altLang="cs-CZ" sz="1400" dirty="0" smtClean="0"/>
              <a:t> (přeměňování rzi v černé tanáty železa)</a:t>
            </a:r>
          </a:p>
          <a:p>
            <a:pPr lvl="1"/>
            <a:r>
              <a:rPr lang="cs-CZ" altLang="cs-CZ" sz="1400" dirty="0" err="1" smtClean="0"/>
              <a:t>Desalinace</a:t>
            </a:r>
            <a:r>
              <a:rPr lang="cs-CZ" altLang="cs-CZ" sz="1400" dirty="0" smtClean="0"/>
              <a:t> korozních vrstev (tj. odsolení – v praxi většinou vymývání vodou rozpustných chloridových solí)</a:t>
            </a:r>
          </a:p>
          <a:p>
            <a:r>
              <a:rPr lang="cs-CZ" altLang="cs-CZ" sz="1600" b="1" dirty="0" smtClean="0"/>
              <a:t>Povrchová úprava</a:t>
            </a:r>
          </a:p>
          <a:p>
            <a:pPr lvl="1"/>
            <a:r>
              <a:rPr lang="cs-CZ" altLang="cs-CZ" sz="1400" dirty="0" smtClean="0"/>
              <a:t>Ochranná bariéra lakem, voskem (např. akrylátový lak  </a:t>
            </a:r>
            <a:r>
              <a:rPr lang="cs-CZ" altLang="cs-CZ" sz="1400" dirty="0" err="1" smtClean="0"/>
              <a:t>Paraloid</a:t>
            </a:r>
            <a:r>
              <a:rPr lang="cs-CZ" altLang="cs-CZ" sz="1400" dirty="0" smtClean="0"/>
              <a:t> B72, přírodní včelí vosk, mikrokrystalický vosk </a:t>
            </a:r>
            <a:r>
              <a:rPr lang="cs-CZ" altLang="cs-CZ" sz="1400" dirty="0" err="1" smtClean="0"/>
              <a:t>Revax</a:t>
            </a:r>
            <a:endParaRPr lang="cs-CZ" altLang="cs-CZ" sz="1400" dirty="0" smtClean="0"/>
          </a:p>
          <a:p>
            <a:endParaRPr lang="cs-CZ" altLang="cs-CZ" dirty="0" smtClean="0"/>
          </a:p>
        </p:txBody>
      </p:sp>
      <p:pic>
        <p:nvPicPr>
          <p:cNvPr id="37892" name="Picture 5" descr="D:\Meč Jakub\Před konzervací\Mikro text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479" y="1946275"/>
            <a:ext cx="2941340" cy="220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6"/>
          <p:cNvSpPr txBox="1">
            <a:spLocks noChangeArrowheads="1"/>
          </p:cNvSpPr>
          <p:nvPr/>
        </p:nvSpPr>
        <p:spPr bwMode="auto">
          <a:xfrm>
            <a:off x="5786438" y="1428750"/>
            <a:ext cx="29289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400" i="1"/>
              <a:t>Detail povrchu čepele s fragmenty textilu</a:t>
            </a:r>
          </a:p>
        </p:txBody>
      </p:sp>
    </p:spTree>
    <p:extLst>
      <p:ext uri="{BB962C8B-B14F-4D97-AF65-F5344CB8AC3E}">
        <p14:creationId xmlns:p14="http://schemas.microsoft.com/office/powerpoint/2010/main" val="2184050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a:xfrm>
            <a:off x="-180528" y="215348"/>
            <a:ext cx="8229600" cy="1143000"/>
          </a:xfrm>
        </p:spPr>
        <p:txBody>
          <a:bodyPr/>
          <a:lstStyle/>
          <a:p>
            <a:r>
              <a:rPr lang="cs-CZ" altLang="cs-CZ" dirty="0" smtClean="0"/>
              <a:t>Mechanické čištění</a:t>
            </a:r>
          </a:p>
        </p:txBody>
      </p:sp>
      <p:pic>
        <p:nvPicPr>
          <p:cNvPr id="41987" name="Picture 2" descr="G:\Dočasné soubory\Selucká\kap 1 Teorie konz a res\pro pavlu\1.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340768"/>
            <a:ext cx="3933825" cy="2211387"/>
          </a:xfrm>
        </p:spPr>
      </p:pic>
      <p:pic>
        <p:nvPicPr>
          <p:cNvPr id="41988" name="Picture 4" descr="G:\Dočasné soubory\Selucká\kap 1 Teorie konz a res\pro pavlu\1.1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461" y="3284984"/>
            <a:ext cx="3073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Obrázek 11" descr="1.13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4286250"/>
            <a:ext cx="34290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ovéPole 5"/>
          <p:cNvSpPr txBox="1">
            <a:spLocks noChangeArrowheads="1"/>
          </p:cNvSpPr>
          <p:nvPr/>
        </p:nvSpPr>
        <p:spPr bwMode="auto">
          <a:xfrm>
            <a:off x="5000625" y="5643563"/>
            <a:ext cx="3500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800">
                <a:latin typeface="Times New Roman" pitchFamily="18" charset="0"/>
              </a:rPr>
              <a:t>Mikrootrýskávací zařízení – Středočeské muzeum v Roztokách u Prahy</a:t>
            </a:r>
          </a:p>
        </p:txBody>
      </p:sp>
      <p:pic>
        <p:nvPicPr>
          <p:cNvPr id="7" name="Picture 7" descr="https://www.autodoplnky.cz/picture/shop/zbozi/full/detailing-prislusenstvi-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764704"/>
            <a:ext cx="279568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750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sah 2"/>
          <p:cNvSpPr>
            <a:spLocks noGrp="1"/>
          </p:cNvSpPr>
          <p:nvPr>
            <p:ph idx="1"/>
          </p:nvPr>
        </p:nvSpPr>
        <p:spPr>
          <a:xfrm>
            <a:off x="565150" y="1207294"/>
            <a:ext cx="8578850" cy="4114800"/>
          </a:xfrm>
        </p:spPr>
        <p:txBody>
          <a:bodyPr/>
          <a:lstStyle/>
          <a:p>
            <a:pPr eaLnBrk="1" hangingPunct="1"/>
            <a:r>
              <a:rPr lang="cs-CZ" altLang="cs-CZ" sz="2400" b="1" dirty="0" err="1" smtClean="0">
                <a:cs typeface="Arial" pitchFamily="34" charset="0"/>
              </a:rPr>
              <a:t>Tanátování</a:t>
            </a:r>
            <a:r>
              <a:rPr lang="cs-CZ" altLang="cs-CZ" sz="2400" b="1" dirty="0" smtClean="0">
                <a:cs typeface="Arial" pitchFamily="34" charset="0"/>
              </a:rPr>
              <a:t> </a:t>
            </a:r>
            <a:r>
              <a:rPr lang="cs-CZ" altLang="cs-CZ" sz="2400" dirty="0" smtClean="0">
                <a:cs typeface="Arial" pitchFamily="34" charset="0"/>
              </a:rPr>
              <a:t>- stabilizace rzi archeologických a historických železných předmětů</a:t>
            </a:r>
          </a:p>
        </p:txBody>
      </p:sp>
      <p:sp>
        <p:nvSpPr>
          <p:cNvPr id="3" name="TextovéPole 2"/>
          <p:cNvSpPr txBox="1"/>
          <p:nvPr/>
        </p:nvSpPr>
        <p:spPr>
          <a:xfrm>
            <a:off x="380207" y="332656"/>
            <a:ext cx="5518943" cy="523875"/>
          </a:xfrm>
          <a:prstGeom prst="rect">
            <a:avLst/>
          </a:prstGeom>
          <a:ln w="38100">
            <a:noFill/>
          </a:ln>
        </p:spPr>
        <p:style>
          <a:lnRef idx="2">
            <a:schemeClr val="accent3"/>
          </a:lnRef>
          <a:fillRef idx="1">
            <a:schemeClr val="lt1"/>
          </a:fillRef>
          <a:effectRef idx="0">
            <a:schemeClr val="accent3"/>
          </a:effectRef>
          <a:fontRef idx="minor">
            <a:schemeClr val="dk1"/>
          </a:fontRef>
        </p:style>
        <p:txBody>
          <a:bodyPr wrap="square">
            <a:spAutoFit/>
          </a:bodyPr>
          <a:lstStyle/>
          <a:p>
            <a:pPr eaLnBrk="0" hangingPunct="0">
              <a:defRPr/>
            </a:pPr>
            <a:r>
              <a:rPr lang="cs-CZ" sz="2800" b="1" dirty="0">
                <a:solidFill>
                  <a:srgbClr val="00B0F0"/>
                </a:solidFill>
                <a:cs typeface="Arial" pitchFamily="34" charset="0"/>
              </a:rPr>
              <a:t>Taniny v konzervaci kovů</a:t>
            </a:r>
          </a:p>
        </p:txBody>
      </p:sp>
      <p:pic>
        <p:nvPicPr>
          <p:cNvPr id="53252" name="Obrázek 3" descr="kt.5230 obj.55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2924175"/>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Obrázek 3" descr="101-04 338 ič.6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5084763"/>
            <a:ext cx="24288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Obrázek 7" descr="fence-during-f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3163" y="24161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Obrázek 8" descr="fence-duri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7913" y="4429125"/>
            <a:ext cx="23812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Zástupný symbol pro obsah 3" descr="7.3.2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0125" y="221456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ovéPole 4"/>
          <p:cNvSpPr txBox="1">
            <a:spLocks noChangeArrowheads="1"/>
          </p:cNvSpPr>
          <p:nvPr/>
        </p:nvSpPr>
        <p:spPr bwMode="auto">
          <a:xfrm>
            <a:off x="6107113" y="4611688"/>
            <a:ext cx="2857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Barokní kříž, Muzeum Českého Krasu, </a:t>
            </a:r>
            <a:br>
              <a:rPr kumimoji="0" lang="cs-CZ" altLang="cs-CZ" sz="2000">
                <a:latin typeface="Times New Roman" pitchFamily="18" charset="0"/>
              </a:rPr>
            </a:br>
            <a:r>
              <a:rPr kumimoji="0" lang="cs-CZ" altLang="cs-CZ" sz="2000">
                <a:latin typeface="Times New Roman" pitchFamily="18" charset="0"/>
              </a:rPr>
              <a:t>dle A. Havlínové</a:t>
            </a:r>
          </a:p>
        </p:txBody>
      </p:sp>
    </p:spTree>
    <p:extLst>
      <p:ext uri="{BB962C8B-B14F-4D97-AF65-F5344CB8AC3E}">
        <p14:creationId xmlns:p14="http://schemas.microsoft.com/office/powerpoint/2010/main" val="99621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normAutofit fontScale="92500"/>
          </a:bodyPr>
          <a:lstStyle/>
          <a:p>
            <a:r>
              <a:rPr lang="cs-CZ" dirty="0" smtClean="0"/>
              <a:t>Jmenujte základní druhy slitin železa s uhlíkem.</a:t>
            </a:r>
          </a:p>
          <a:p>
            <a:r>
              <a:rPr lang="cs-CZ" dirty="0" smtClean="0"/>
              <a:t>Co je to svářkové železo?</a:t>
            </a:r>
          </a:p>
          <a:p>
            <a:r>
              <a:rPr lang="cs-CZ" dirty="0" smtClean="0"/>
              <a:t>Jaké jsou rozdíly v mechanických vlastnostech oceli a litiny?</a:t>
            </a:r>
          </a:p>
          <a:p>
            <a:r>
              <a:rPr lang="cs-CZ" dirty="0" smtClean="0"/>
              <a:t>Jak se projevuje tzv. aktivní koroze železa?</a:t>
            </a:r>
          </a:p>
          <a:p>
            <a:r>
              <a:rPr lang="cs-CZ" dirty="0" smtClean="0"/>
              <a:t>Jmenujte základní fáze konzervování železných předmětů.</a:t>
            </a:r>
          </a:p>
          <a:p>
            <a:r>
              <a:rPr lang="cs-CZ" dirty="0" smtClean="0"/>
              <a:t>Co je to </a:t>
            </a:r>
            <a:r>
              <a:rPr lang="cs-CZ" dirty="0" err="1" smtClean="0"/>
              <a:t>tanátování</a:t>
            </a:r>
            <a:r>
              <a:rPr lang="cs-CZ" dirty="0" smtClean="0"/>
              <a:t>?</a:t>
            </a:r>
          </a:p>
          <a:p>
            <a:endParaRPr lang="cs-CZ" dirty="0"/>
          </a:p>
        </p:txBody>
      </p:sp>
    </p:spTree>
    <p:extLst>
      <p:ext uri="{BB962C8B-B14F-4D97-AF65-F5344CB8AC3E}">
        <p14:creationId xmlns:p14="http://schemas.microsoft.com/office/powerpoint/2010/main" val="1856924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cs-CZ" altLang="cs-CZ" smtClean="0"/>
              <a:t>Měď - cuprum Cu</a:t>
            </a:r>
          </a:p>
        </p:txBody>
      </p:sp>
      <p:sp>
        <p:nvSpPr>
          <p:cNvPr id="10243" name="Rectangle 3"/>
          <p:cNvSpPr>
            <a:spLocks noGrp="1" noChangeArrowheads="1"/>
          </p:cNvSpPr>
          <p:nvPr>
            <p:ph type="body" idx="1"/>
          </p:nvPr>
        </p:nvSpPr>
        <p:spPr>
          <a:xfrm>
            <a:off x="323528" y="1196752"/>
            <a:ext cx="7772400" cy="5181600"/>
          </a:xfrm>
        </p:spPr>
        <p:txBody>
          <a:bodyPr/>
          <a:lstStyle/>
          <a:p>
            <a:pPr>
              <a:defRPr/>
            </a:pPr>
            <a:r>
              <a:rPr lang="cs-CZ" sz="2000" dirty="0" smtClean="0"/>
              <a:t>Bod tání 1083 °C, měr. hmot. 8,94 g/cm</a:t>
            </a:r>
            <a:r>
              <a:rPr lang="cs-CZ" sz="2000" baseline="30000" dirty="0" smtClean="0"/>
              <a:t>3</a:t>
            </a:r>
            <a:r>
              <a:rPr lang="cs-CZ" sz="2000" dirty="0" smtClean="0"/>
              <a:t>, barva červená</a:t>
            </a:r>
          </a:p>
          <a:p>
            <a:pPr>
              <a:defRPr/>
            </a:pPr>
            <a:r>
              <a:rPr lang="cs-CZ" sz="2000" dirty="0" smtClean="0"/>
              <a:t>Vysoká tvárnost, houževnatost, výborné tepelné a elektrické vlastnosti, velmi dobrá odolnost proti korozi, nemagnetická</a:t>
            </a:r>
          </a:p>
          <a:p>
            <a:pPr>
              <a:defRPr/>
            </a:pPr>
            <a:r>
              <a:rPr lang="cs-CZ" sz="2400" dirty="0" smtClean="0"/>
              <a:t>zdobení </a:t>
            </a:r>
            <a:r>
              <a:rPr lang="cs-CZ" sz="2000" dirty="0" smtClean="0"/>
              <a:t>- rytí, cizelování, zlacení, postříbření, inleje, email, patinování</a:t>
            </a:r>
          </a:p>
          <a:p>
            <a:r>
              <a:rPr lang="cs-CZ" altLang="cs-CZ" sz="2800" dirty="0" smtClean="0"/>
              <a:t>Druhy </a:t>
            </a:r>
            <a:r>
              <a:rPr lang="cs-CZ" altLang="cs-CZ" sz="2800" dirty="0"/>
              <a:t>slitin </a:t>
            </a:r>
            <a:r>
              <a:rPr lang="cs-CZ" altLang="cs-CZ" sz="2800" dirty="0" err="1"/>
              <a:t>Cu</a:t>
            </a:r>
            <a:r>
              <a:rPr lang="cs-CZ" altLang="cs-CZ" sz="2800" dirty="0"/>
              <a:t>:</a:t>
            </a:r>
          </a:p>
          <a:p>
            <a:pPr marL="800100" lvl="1" indent="-342900">
              <a:buFont typeface="Times New Roman" pitchFamily="18" charset="0"/>
              <a:buAutoNum type="arabicPeriod"/>
            </a:pPr>
            <a:r>
              <a:rPr lang="cs-CZ" altLang="cs-CZ" sz="2400" dirty="0" err="1"/>
              <a:t>Vysokomeďnaté</a:t>
            </a:r>
            <a:r>
              <a:rPr lang="cs-CZ" altLang="cs-CZ" sz="2400" dirty="0"/>
              <a:t> slitiny (více než 96 % </a:t>
            </a:r>
            <a:r>
              <a:rPr lang="cs-CZ" altLang="cs-CZ" sz="2400" dirty="0" err="1"/>
              <a:t>Cu</a:t>
            </a:r>
            <a:r>
              <a:rPr lang="cs-CZ" altLang="cs-CZ" sz="1800" dirty="0"/>
              <a:t>), vlastnosti podobné čisté mědi  </a:t>
            </a:r>
          </a:p>
          <a:p>
            <a:pPr lvl="2"/>
            <a:r>
              <a:rPr lang="cs-CZ" altLang="cs-CZ" sz="1600" b="1" dirty="0"/>
              <a:t>Historické materiály: arsenová měď</a:t>
            </a:r>
            <a:r>
              <a:rPr lang="cs-CZ" altLang="cs-CZ" sz="1600" dirty="0"/>
              <a:t> – asi 2 % As  (max. 7 %), zlepšení tvrdosti.</a:t>
            </a:r>
            <a:endParaRPr lang="cs-CZ" altLang="cs-CZ" sz="1800" dirty="0"/>
          </a:p>
          <a:p>
            <a:pPr marL="800100" lvl="1" indent="-342900">
              <a:buFont typeface="Times New Roman" pitchFamily="18" charset="0"/>
              <a:buAutoNum type="arabicPeriod"/>
            </a:pPr>
            <a:r>
              <a:rPr lang="cs-CZ" altLang="cs-CZ" sz="2400" dirty="0"/>
              <a:t>Bronzy (slitiny </a:t>
            </a:r>
            <a:r>
              <a:rPr lang="cs-CZ" altLang="cs-CZ" sz="2400" dirty="0" err="1"/>
              <a:t>Cu</a:t>
            </a:r>
            <a:r>
              <a:rPr lang="cs-CZ" altLang="cs-CZ" sz="2400" dirty="0"/>
              <a:t> a dalších prvků – nejčastěji </a:t>
            </a:r>
            <a:r>
              <a:rPr lang="cs-CZ" altLang="cs-CZ" sz="2400" dirty="0" err="1"/>
              <a:t>Sn</a:t>
            </a:r>
            <a:r>
              <a:rPr lang="cs-CZ" altLang="cs-CZ" sz="2400" dirty="0"/>
              <a:t>)</a:t>
            </a:r>
          </a:p>
          <a:p>
            <a:pPr marL="800100" lvl="1" indent="-342900">
              <a:buFont typeface="Times New Roman" pitchFamily="18" charset="0"/>
              <a:buAutoNum type="arabicPeriod"/>
            </a:pPr>
            <a:r>
              <a:rPr lang="cs-CZ" altLang="cs-CZ" sz="2400" dirty="0"/>
              <a:t>Mosazi (slitiny </a:t>
            </a:r>
            <a:r>
              <a:rPr lang="cs-CZ" altLang="cs-CZ" sz="2400" dirty="0" err="1"/>
              <a:t>Cu</a:t>
            </a:r>
            <a:r>
              <a:rPr lang="cs-CZ" altLang="cs-CZ" sz="2400" dirty="0"/>
              <a:t> a  </a:t>
            </a:r>
            <a:r>
              <a:rPr lang="cs-CZ" altLang="cs-CZ" sz="2400" dirty="0" err="1"/>
              <a:t>Zn</a:t>
            </a:r>
            <a:r>
              <a:rPr lang="cs-CZ" altLang="cs-CZ" sz="2400" dirty="0"/>
              <a:t>)</a:t>
            </a:r>
          </a:p>
          <a:p>
            <a:pPr marL="800100" lvl="1" indent="-342900">
              <a:buFont typeface="Times New Roman" pitchFamily="18" charset="0"/>
              <a:buAutoNum type="arabicPeriod"/>
            </a:pPr>
            <a:endParaRPr lang="cs-CZ" altLang="cs-CZ" sz="1400" dirty="0"/>
          </a:p>
          <a:p>
            <a:pPr lvl="2">
              <a:buFontTx/>
              <a:buNone/>
            </a:pPr>
            <a:endParaRPr lang="cs-CZ" altLang="cs-CZ" sz="1400" dirty="0"/>
          </a:p>
          <a:p>
            <a:endParaRPr lang="cs-CZ" altLang="cs-CZ" sz="1800" dirty="0"/>
          </a:p>
          <a:p>
            <a:endParaRPr lang="cs-CZ" altLang="cs-CZ" sz="1800" dirty="0"/>
          </a:p>
          <a:p>
            <a:pPr marL="800100" lvl="1" indent="-342900">
              <a:buFont typeface="+mj-lt"/>
              <a:buAutoNum type="arabicPeriod"/>
              <a:defRPr/>
            </a:pPr>
            <a:endParaRPr lang="cs-CZ" sz="1400" dirty="0" smtClean="0"/>
          </a:p>
          <a:p>
            <a:pPr marL="400050">
              <a:buFont typeface="+mj-lt"/>
              <a:buAutoNum type="arabicPeriod"/>
              <a:defRPr/>
            </a:pPr>
            <a:endParaRPr lang="cs-CZ" sz="1600" dirty="0" smtClean="0"/>
          </a:p>
          <a:p>
            <a:pPr lvl="2">
              <a:buFontTx/>
              <a:buNone/>
              <a:defRPr/>
            </a:pPr>
            <a:endParaRPr lang="cs-CZ" sz="1400" dirty="0" smtClean="0"/>
          </a:p>
          <a:p>
            <a:pPr>
              <a:defRPr/>
            </a:pPr>
            <a:endParaRPr lang="cs-CZ" sz="1800" dirty="0" smtClean="0"/>
          </a:p>
          <a:p>
            <a:pPr>
              <a:defRPr/>
            </a:pPr>
            <a:endParaRPr lang="cs-CZ" sz="1800" dirty="0" smtClean="0"/>
          </a:p>
        </p:txBody>
      </p:sp>
    </p:spTree>
    <p:extLst>
      <p:ext uri="{BB962C8B-B14F-4D97-AF65-F5344CB8AC3E}">
        <p14:creationId xmlns:p14="http://schemas.microsoft.com/office/powerpoint/2010/main" val="36757891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cs-CZ" altLang="cs-CZ" smtClean="0"/>
              <a:t>Měď - historie</a:t>
            </a:r>
          </a:p>
        </p:txBody>
      </p:sp>
      <p:sp>
        <p:nvSpPr>
          <p:cNvPr id="8195" name="Rectangle 3"/>
          <p:cNvSpPr>
            <a:spLocks noGrp="1" noChangeArrowheads="1"/>
          </p:cNvSpPr>
          <p:nvPr>
            <p:ph type="body" idx="1"/>
          </p:nvPr>
        </p:nvSpPr>
        <p:spPr>
          <a:xfrm>
            <a:off x="1000125" y="1357313"/>
            <a:ext cx="7772400" cy="5500687"/>
          </a:xfrm>
        </p:spPr>
        <p:txBody>
          <a:bodyPr/>
          <a:lstStyle/>
          <a:p>
            <a:r>
              <a:rPr lang="cs-CZ" altLang="cs-CZ" sz="2400" smtClean="0"/>
              <a:t>Doba bronzová (3300 – 1000 př. N. l.)</a:t>
            </a:r>
          </a:p>
          <a:p>
            <a:pPr lvl="1"/>
            <a:r>
              <a:rPr lang="cs-CZ" altLang="cs-CZ" sz="2000" smtClean="0"/>
              <a:t>Naše území (2100 – 700 př. n. l.):</a:t>
            </a:r>
          </a:p>
          <a:p>
            <a:pPr lvl="2"/>
            <a:r>
              <a:rPr lang="cs-CZ" altLang="cs-CZ" sz="1400" smtClean="0"/>
              <a:t>Únětická kultura</a:t>
            </a:r>
          </a:p>
          <a:p>
            <a:pPr lvl="2"/>
            <a:r>
              <a:rPr lang="cs-CZ" altLang="cs-CZ" sz="1400" smtClean="0"/>
              <a:t>Mohylová kultura</a:t>
            </a:r>
          </a:p>
          <a:p>
            <a:pPr lvl="2"/>
            <a:r>
              <a:rPr lang="cs-CZ" altLang="cs-CZ" sz="1400" smtClean="0"/>
              <a:t>Kultura popelnicových polí</a:t>
            </a:r>
          </a:p>
        </p:txBody>
      </p:sp>
      <p:pic>
        <p:nvPicPr>
          <p:cNvPr id="8196" name="Obrázek 3" descr="Měděné sekeromlaty z Roudnice, 2000 B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2852738"/>
            <a:ext cx="3144837"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Obrázek 5" descr="ps335944_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571875"/>
            <a:ext cx="3000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ovéPole 6"/>
          <p:cNvSpPr txBox="1">
            <a:spLocks noChangeArrowheads="1"/>
          </p:cNvSpPr>
          <p:nvPr/>
        </p:nvSpPr>
        <p:spPr bwMode="auto">
          <a:xfrm>
            <a:off x="3786188" y="5429250"/>
            <a:ext cx="4357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a:latin typeface="Times New Roman" pitchFamily="18" charset="0"/>
              </a:rPr>
              <a:t>British Museum, </a:t>
            </a:r>
            <a:r>
              <a:rPr kumimoji="0" lang="en-US" altLang="cs-CZ" sz="1600">
                <a:latin typeface="Times New Roman" pitchFamily="18" charset="0"/>
              </a:rPr>
              <a:t>Bronze Age, 1000-800 BC</a:t>
            </a:r>
            <a:br>
              <a:rPr kumimoji="0" lang="en-US" altLang="cs-CZ" sz="1600">
                <a:latin typeface="Times New Roman" pitchFamily="18" charset="0"/>
              </a:rPr>
            </a:br>
            <a:r>
              <a:rPr kumimoji="0" lang="en-US" altLang="cs-CZ" sz="1600">
                <a:latin typeface="Times New Roman" pitchFamily="18" charset="0"/>
              </a:rPr>
              <a:t>From Cairn Morvah, Morvah, Cornwall, England</a:t>
            </a:r>
            <a:r>
              <a:rPr kumimoji="0" lang="cs-CZ" altLang="cs-CZ" sz="1600">
                <a:latin typeface="Times New Roman" pitchFamily="18" charset="0"/>
              </a:rPr>
              <a:t> </a:t>
            </a:r>
          </a:p>
        </p:txBody>
      </p:sp>
    </p:spTree>
    <p:extLst>
      <p:ext uri="{BB962C8B-B14F-4D97-AF65-F5344CB8AC3E}">
        <p14:creationId xmlns:p14="http://schemas.microsoft.com/office/powerpoint/2010/main" val="3059953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r>
              <a:rPr lang="cs-CZ" altLang="cs-CZ" smtClean="0"/>
              <a:t>Bronzy</a:t>
            </a:r>
          </a:p>
        </p:txBody>
      </p:sp>
      <p:sp>
        <p:nvSpPr>
          <p:cNvPr id="9219" name="Zástupný symbol pro obsah 2"/>
          <p:cNvSpPr>
            <a:spLocks noGrp="1"/>
          </p:cNvSpPr>
          <p:nvPr>
            <p:ph idx="1"/>
          </p:nvPr>
        </p:nvSpPr>
        <p:spPr>
          <a:xfrm>
            <a:off x="467544" y="1340768"/>
            <a:ext cx="7772400" cy="4595812"/>
          </a:xfrm>
        </p:spPr>
        <p:txBody>
          <a:bodyPr/>
          <a:lstStyle/>
          <a:p>
            <a:r>
              <a:rPr lang="cs-CZ" altLang="cs-CZ" sz="2800" dirty="0" smtClean="0"/>
              <a:t>Bronzy:</a:t>
            </a:r>
          </a:p>
          <a:p>
            <a:pPr lvl="2"/>
            <a:r>
              <a:rPr lang="cs-CZ" altLang="cs-CZ" sz="2000" dirty="0" smtClean="0"/>
              <a:t>k tváření 8 - 10 % </a:t>
            </a:r>
            <a:r>
              <a:rPr lang="cs-CZ" altLang="cs-CZ" sz="2000" dirty="0" err="1" smtClean="0"/>
              <a:t>Sn</a:t>
            </a:r>
            <a:r>
              <a:rPr lang="cs-CZ" altLang="cs-CZ" sz="2000" dirty="0" smtClean="0"/>
              <a:t> - červeno-žlutý, dobře zpracovatelný za studena; kovací teploty 800 °C</a:t>
            </a:r>
          </a:p>
          <a:p>
            <a:pPr lvl="2"/>
            <a:r>
              <a:rPr lang="cs-CZ" altLang="cs-CZ" sz="2000" dirty="0" smtClean="0"/>
              <a:t>K odlévání 10 -14% </a:t>
            </a:r>
            <a:r>
              <a:rPr lang="cs-CZ" altLang="cs-CZ" sz="2000" dirty="0" err="1" smtClean="0"/>
              <a:t>Sn</a:t>
            </a:r>
            <a:r>
              <a:rPr lang="cs-CZ" altLang="cs-CZ" sz="2000" dirty="0" smtClean="0"/>
              <a:t>  (max. 10 – 20 % </a:t>
            </a:r>
            <a:r>
              <a:rPr lang="cs-CZ" altLang="cs-CZ" sz="2000" dirty="0" err="1" smtClean="0"/>
              <a:t>Sn</a:t>
            </a:r>
            <a:r>
              <a:rPr lang="cs-CZ" altLang="cs-CZ" sz="2000" dirty="0" smtClean="0"/>
              <a:t>)- žlutý, pevný a křehký, těžko </a:t>
            </a:r>
            <a:r>
              <a:rPr lang="cs-CZ" altLang="cs-CZ" sz="2000" dirty="0" err="1" smtClean="0"/>
              <a:t>zprac</a:t>
            </a:r>
            <a:r>
              <a:rPr lang="cs-CZ" altLang="cs-CZ" sz="2000" dirty="0" smtClean="0"/>
              <a:t>. za studena </a:t>
            </a:r>
          </a:p>
          <a:p>
            <a:pPr lvl="2"/>
            <a:r>
              <a:rPr lang="cs-CZ" altLang="cs-CZ" sz="2000" dirty="0" smtClean="0"/>
              <a:t>20 až 25 % </a:t>
            </a:r>
            <a:r>
              <a:rPr lang="cs-CZ" altLang="cs-CZ" sz="2000" dirty="0" err="1" smtClean="0"/>
              <a:t>Sn</a:t>
            </a:r>
            <a:r>
              <a:rPr lang="cs-CZ" altLang="cs-CZ" sz="2000" dirty="0" smtClean="0"/>
              <a:t> - šedá </a:t>
            </a:r>
            <a:r>
              <a:rPr lang="cs-CZ" altLang="cs-CZ" sz="2000" b="1" dirty="0" smtClean="0"/>
              <a:t>zvonovina</a:t>
            </a:r>
          </a:p>
          <a:p>
            <a:pPr lvl="2"/>
            <a:r>
              <a:rPr lang="cs-CZ" altLang="cs-CZ" sz="2000" dirty="0" smtClean="0"/>
              <a:t>30 % - bílá </a:t>
            </a:r>
            <a:r>
              <a:rPr lang="cs-CZ" altLang="cs-CZ" sz="2000" b="1" dirty="0" smtClean="0"/>
              <a:t>zrcadlovina</a:t>
            </a:r>
          </a:p>
          <a:p>
            <a:pPr lvl="2"/>
            <a:r>
              <a:rPr lang="cs-CZ" altLang="cs-CZ" sz="2000" dirty="0" smtClean="0"/>
              <a:t>Červené bronzy </a:t>
            </a:r>
            <a:r>
              <a:rPr lang="cs-CZ" altLang="cs-CZ" sz="2000" dirty="0" err="1" smtClean="0"/>
              <a:t>Cu-Sn-Zn</a:t>
            </a:r>
            <a:r>
              <a:rPr lang="cs-CZ" altLang="cs-CZ" sz="2000" dirty="0" smtClean="0"/>
              <a:t> (</a:t>
            </a:r>
            <a:r>
              <a:rPr lang="cs-CZ" altLang="cs-CZ" sz="2000" dirty="0" err="1" smtClean="0"/>
              <a:t>Pb</a:t>
            </a:r>
            <a:r>
              <a:rPr lang="cs-CZ" altLang="cs-CZ" sz="2000" dirty="0" smtClean="0"/>
              <a:t>)</a:t>
            </a:r>
          </a:p>
          <a:p>
            <a:pPr lvl="3"/>
            <a:r>
              <a:rPr lang="cs-CZ" altLang="cs-CZ" sz="1800" b="1" dirty="0" smtClean="0"/>
              <a:t>umělecký bronz </a:t>
            </a:r>
            <a:r>
              <a:rPr lang="cs-CZ" altLang="cs-CZ" sz="1800" dirty="0" smtClean="0"/>
              <a:t>na lití soch, </a:t>
            </a:r>
          </a:p>
          <a:p>
            <a:pPr lvl="3">
              <a:buFontTx/>
              <a:buNone/>
            </a:pPr>
            <a:r>
              <a:rPr lang="cs-CZ" altLang="cs-CZ" sz="1800" dirty="0" smtClean="0"/>
              <a:t>(5-6% </a:t>
            </a:r>
            <a:r>
              <a:rPr lang="cs-CZ" altLang="cs-CZ" sz="1800" dirty="0" err="1" smtClean="0"/>
              <a:t>Sn</a:t>
            </a:r>
            <a:r>
              <a:rPr lang="cs-CZ" altLang="cs-CZ" sz="1800" dirty="0" smtClean="0"/>
              <a:t>, 6-6%Zn,5%Pb)</a:t>
            </a:r>
          </a:p>
          <a:p>
            <a:pPr lvl="3"/>
            <a:r>
              <a:rPr lang="cs-CZ" altLang="cs-CZ" sz="1800" b="1" dirty="0" smtClean="0"/>
              <a:t>dělovina </a:t>
            </a:r>
            <a:r>
              <a:rPr lang="cs-CZ" altLang="cs-CZ" sz="1800" dirty="0" smtClean="0"/>
              <a:t>(10 % </a:t>
            </a:r>
            <a:r>
              <a:rPr lang="cs-CZ" altLang="cs-CZ" sz="1800" dirty="0" err="1" smtClean="0"/>
              <a:t>Sn</a:t>
            </a:r>
            <a:r>
              <a:rPr lang="cs-CZ" altLang="cs-CZ" sz="1800" dirty="0" smtClean="0"/>
              <a:t>, 2 % </a:t>
            </a:r>
            <a:r>
              <a:rPr lang="cs-CZ" altLang="cs-CZ" sz="1800" dirty="0" err="1" smtClean="0"/>
              <a:t>Zn</a:t>
            </a:r>
            <a:r>
              <a:rPr lang="cs-CZ" altLang="cs-CZ" sz="1800" dirty="0" smtClean="0"/>
              <a:t>)</a:t>
            </a:r>
            <a:endParaRPr lang="cs-CZ" altLang="cs-CZ" sz="1600" dirty="0" smtClean="0"/>
          </a:p>
          <a:p>
            <a:pPr lvl="1"/>
            <a:endParaRPr lang="cs-CZ" altLang="cs-CZ" sz="1600" dirty="0" smtClean="0"/>
          </a:p>
          <a:p>
            <a:endParaRPr lang="cs-CZ" altLang="cs-CZ" dirty="0" smtClean="0"/>
          </a:p>
        </p:txBody>
      </p:sp>
    </p:spTree>
    <p:extLst>
      <p:ext uri="{BB962C8B-B14F-4D97-AF65-F5344CB8AC3E}">
        <p14:creationId xmlns:p14="http://schemas.microsoft.com/office/powerpoint/2010/main" val="24961272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cs-CZ" altLang="cs-CZ" smtClean="0"/>
              <a:t>Mosazi</a:t>
            </a:r>
          </a:p>
        </p:txBody>
      </p:sp>
      <p:sp>
        <p:nvSpPr>
          <p:cNvPr id="10243" name="Rectangle 3"/>
          <p:cNvSpPr>
            <a:spLocks noGrp="1" noChangeArrowheads="1"/>
          </p:cNvSpPr>
          <p:nvPr>
            <p:ph type="body" idx="1"/>
          </p:nvPr>
        </p:nvSpPr>
        <p:spPr/>
        <p:txBody>
          <a:bodyPr/>
          <a:lstStyle/>
          <a:p>
            <a:r>
              <a:rPr lang="cs-CZ" altLang="cs-CZ" sz="2200" smtClean="0"/>
              <a:t>Mosazi k tváření cca 70 %Cu, kovací  teploty 800 – 600°C</a:t>
            </a:r>
          </a:p>
          <a:p>
            <a:pPr lvl="2"/>
            <a:r>
              <a:rPr lang="cs-CZ" altLang="cs-CZ" sz="1600" smtClean="0"/>
              <a:t>10 - 15 % Zn - červený </a:t>
            </a:r>
            <a:r>
              <a:rPr lang="cs-CZ" altLang="cs-CZ" sz="1600" b="1" smtClean="0"/>
              <a:t>tombak</a:t>
            </a:r>
            <a:r>
              <a:rPr lang="cs-CZ" altLang="cs-CZ" sz="1600" smtClean="0"/>
              <a:t> (bižuterie), hudební nástroje (70 % Cu)</a:t>
            </a:r>
          </a:p>
          <a:p>
            <a:pPr lvl="2"/>
            <a:r>
              <a:rPr lang="cs-CZ" altLang="cs-CZ" sz="1600" smtClean="0"/>
              <a:t>28 až 36 % Zn - zlatá mosaz (šperky, ozdobné předměty)</a:t>
            </a:r>
          </a:p>
          <a:p>
            <a:r>
              <a:rPr lang="cs-CZ" altLang="cs-CZ" sz="2400" smtClean="0"/>
              <a:t>Mosazi k odlévání 58 – 63 % Cu (1-2 % Pb)</a:t>
            </a:r>
          </a:p>
          <a:p>
            <a:r>
              <a:rPr lang="cs-CZ" altLang="cs-CZ" sz="2400" smtClean="0"/>
              <a:t>Speciální mosazi:</a:t>
            </a:r>
          </a:p>
          <a:p>
            <a:pPr lvl="1"/>
            <a:r>
              <a:rPr lang="cs-CZ" altLang="cs-CZ" sz="2000" smtClean="0"/>
              <a:t>Niklové mosazi (odolnost proti korozi, leštitelnost) – </a:t>
            </a:r>
            <a:r>
              <a:rPr lang="cs-CZ" altLang="cs-CZ" sz="2000" b="1" smtClean="0"/>
              <a:t>alpaka </a:t>
            </a:r>
            <a:r>
              <a:rPr lang="cs-CZ" altLang="cs-CZ" sz="2000" smtClean="0"/>
              <a:t>(pakfong, nepravé stříbro) 21 % Zn, 14 % Ni</a:t>
            </a:r>
          </a:p>
          <a:p>
            <a:r>
              <a:rPr lang="cs-CZ" altLang="cs-CZ" sz="2400" smtClean="0"/>
              <a:t>Tvrdé pájky</a:t>
            </a:r>
          </a:p>
          <a:p>
            <a:pPr lvl="1"/>
            <a:r>
              <a:rPr lang="cs-CZ" altLang="cs-CZ" sz="2000" smtClean="0"/>
              <a:t>Mosazné 42-54 % Cu, T tání= 840-880°C</a:t>
            </a:r>
          </a:p>
          <a:p>
            <a:pPr lvl="1"/>
            <a:r>
              <a:rPr lang="cs-CZ" altLang="cs-CZ" sz="2000" smtClean="0"/>
              <a:t>Stříbrné  (Cu-Zn-Ag), T = 720°C </a:t>
            </a:r>
          </a:p>
          <a:p>
            <a:pPr lvl="1"/>
            <a:r>
              <a:rPr lang="cs-CZ" altLang="cs-CZ" sz="2000" smtClean="0"/>
              <a:t>Niklové (Cu-Zn-Ni), T = 900°C</a:t>
            </a:r>
          </a:p>
        </p:txBody>
      </p:sp>
      <p:pic>
        <p:nvPicPr>
          <p:cNvPr id="10244" name="Picture 4" descr="C:\ALENA\Přednáška\PřeskaTýlníPloténka(BronzSpona+MosazPloténk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933056"/>
            <a:ext cx="2881008"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4217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uchyn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68288"/>
            <a:ext cx="33369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2"/>
          <p:cNvSpPr txBox="1">
            <a:spLocks noChangeArrowheads="1"/>
          </p:cNvSpPr>
          <p:nvPr/>
        </p:nvSpPr>
        <p:spPr bwMode="auto">
          <a:xfrm>
            <a:off x="903288" y="2490788"/>
            <a:ext cx="367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a:latin typeface="Times New Roman" pitchFamily="18" charset="0"/>
              </a:rPr>
              <a:t>Měděné nádobí, Velká kuchyně, SZ Hluboká n. Vltavou, NPÚ</a:t>
            </a:r>
          </a:p>
        </p:txBody>
      </p:sp>
      <p:pic>
        <p:nvPicPr>
          <p:cNvPr id="6148" name="image1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03213"/>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ovéPole 12"/>
          <p:cNvSpPr txBox="1">
            <a:spLocks noChangeArrowheads="1"/>
          </p:cNvSpPr>
          <p:nvPr/>
        </p:nvSpPr>
        <p:spPr bwMode="auto">
          <a:xfrm>
            <a:off x="4837113" y="2832100"/>
            <a:ext cx="3673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a:latin typeface="Times New Roman" pitchFamily="18" charset="0"/>
              </a:rPr>
              <a:t>Mosazná žardiniéra, SZ Hluboká n. Vltavou, NPÚ</a:t>
            </a:r>
          </a:p>
        </p:txBody>
      </p:sp>
      <p:pic>
        <p:nvPicPr>
          <p:cNvPr id="6150"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3487738"/>
            <a:ext cx="52292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ovéPole 4"/>
          <p:cNvSpPr txBox="1">
            <a:spLocks noChangeArrowheads="1"/>
          </p:cNvSpPr>
          <p:nvPr/>
        </p:nvSpPr>
        <p:spPr bwMode="auto">
          <a:xfrm>
            <a:off x="927100" y="5853113"/>
            <a:ext cx="7821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a:latin typeface="Times New Roman" pitchFamily="18" charset="0"/>
              </a:rPr>
              <a:t>Fridrich Vilém I (Great Elector), vlevo bronzový odlitek stav z r. cca 1900 – uprostřed galvanoplastika 1904 – vpravo bronzový odlitek , stav z r. 2004 , foto Haber and Brander, Čištění kovů, TMB, 2016 </a:t>
            </a:r>
          </a:p>
        </p:txBody>
      </p:sp>
    </p:spTree>
    <p:extLst>
      <p:ext uri="{BB962C8B-B14F-4D97-AF65-F5344CB8AC3E}">
        <p14:creationId xmlns:p14="http://schemas.microsoft.com/office/powerpoint/2010/main" val="2367890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r>
              <a:rPr lang="cs-CZ" altLang="cs-CZ" smtClean="0"/>
              <a:t>Mosazi</a:t>
            </a:r>
          </a:p>
        </p:txBody>
      </p:sp>
      <p:sp>
        <p:nvSpPr>
          <p:cNvPr id="10243" name="Text Box 9"/>
          <p:cNvSpPr txBox="1">
            <a:spLocks noChangeArrowheads="1"/>
          </p:cNvSpPr>
          <p:nvPr/>
        </p:nvSpPr>
        <p:spPr bwMode="auto">
          <a:xfrm>
            <a:off x="5143500" y="3571875"/>
            <a:ext cx="259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i="1">
                <a:latin typeface="Times New Roman" pitchFamily="18" charset="0"/>
              </a:rPr>
              <a:t>struktura cínového bronzu</a:t>
            </a:r>
            <a:endParaRPr kumimoji="0" lang="cs-CZ" altLang="cs-CZ" sz="2400" i="1">
              <a:latin typeface="Times New Roman" pitchFamily="18" charset="0"/>
            </a:endParaRPr>
          </a:p>
        </p:txBody>
      </p:sp>
      <p:sp>
        <p:nvSpPr>
          <p:cNvPr id="10244" name="Text Box 10"/>
          <p:cNvSpPr txBox="1">
            <a:spLocks noChangeArrowheads="1"/>
          </p:cNvSpPr>
          <p:nvPr/>
        </p:nvSpPr>
        <p:spPr bwMode="auto">
          <a:xfrm>
            <a:off x="1000125" y="4699000"/>
            <a:ext cx="1928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dirty="0">
                <a:latin typeface="Times New Roman" pitchFamily="18" charset="0"/>
              </a:rPr>
              <a:t>Astrologické </a:t>
            </a:r>
            <a:r>
              <a:rPr kumimoji="0" lang="cs-CZ" altLang="cs-CZ" sz="1800" dirty="0" smtClean="0">
                <a:latin typeface="Times New Roman" pitchFamily="18" charset="0"/>
              </a:rPr>
              <a:t>mosazné hodiny</a:t>
            </a:r>
            <a:r>
              <a:rPr kumimoji="0" lang="cs-CZ" altLang="cs-CZ" sz="1800" dirty="0">
                <a:latin typeface="Times New Roman" pitchFamily="18" charset="0"/>
              </a:rPr>
              <a:t>, </a:t>
            </a:r>
            <a:r>
              <a:rPr kumimoji="0" lang="cs-CZ" altLang="cs-CZ" sz="1800" dirty="0" err="1">
                <a:latin typeface="Times New Roman" pitchFamily="18" charset="0"/>
              </a:rPr>
              <a:t>British</a:t>
            </a:r>
            <a:r>
              <a:rPr kumimoji="0" lang="cs-CZ" altLang="cs-CZ" sz="1800" dirty="0">
                <a:latin typeface="Times New Roman" pitchFamily="18" charset="0"/>
              </a:rPr>
              <a:t> Museum, 1712 </a:t>
            </a:r>
          </a:p>
        </p:txBody>
      </p:sp>
      <p:sp>
        <p:nvSpPr>
          <p:cNvPr id="10245" name="Text Box 13"/>
          <p:cNvSpPr txBox="1">
            <a:spLocks noChangeArrowheads="1"/>
          </p:cNvSpPr>
          <p:nvPr/>
        </p:nvSpPr>
        <p:spPr bwMode="auto">
          <a:xfrm>
            <a:off x="5357813" y="3857625"/>
            <a:ext cx="2071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a:latin typeface="Times New Roman" pitchFamily="18" charset="0"/>
              </a:rPr>
              <a:t>14 % Sn</a:t>
            </a:r>
            <a:endParaRPr kumimoji="0" lang="cs-CZ" altLang="cs-CZ" sz="2400">
              <a:latin typeface="Times New Roman" pitchFamily="18" charset="0"/>
            </a:endParaRPr>
          </a:p>
        </p:txBody>
      </p:sp>
      <p:pic>
        <p:nvPicPr>
          <p:cNvPr id="10246" name="Obrázek 10" descr="brass British Muse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341438"/>
            <a:ext cx="33575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Obrázek 11" descr="Mosazné mince, Hadranovo období, 2 st. n. L., British Museu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82550"/>
            <a:ext cx="42354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10"/>
          <p:cNvSpPr txBox="1">
            <a:spLocks noChangeArrowheads="1"/>
          </p:cNvSpPr>
          <p:nvPr/>
        </p:nvSpPr>
        <p:spPr bwMode="auto">
          <a:xfrm>
            <a:off x="4179888" y="3324225"/>
            <a:ext cx="4137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a:latin typeface="Times New Roman" pitchFamily="18" charset="0"/>
              </a:rPr>
              <a:t>Mince, 2 st. L. n. L. British Museum</a:t>
            </a:r>
          </a:p>
          <a:p>
            <a:pPr>
              <a:spcBef>
                <a:spcPct val="0"/>
              </a:spcBef>
              <a:buClrTx/>
              <a:buSzTx/>
              <a:buFontTx/>
              <a:buNone/>
            </a:pPr>
            <a:endParaRPr kumimoji="0" lang="cs-CZ" altLang="cs-CZ" sz="1800">
              <a:latin typeface="Times New Roman" pitchFamily="18" charset="0"/>
            </a:endParaRPr>
          </a:p>
        </p:txBody>
      </p:sp>
      <p:pic>
        <p:nvPicPr>
          <p:cNvPr id="10249" name="Obrázek 5" descr="imag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3897313"/>
            <a:ext cx="34242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ovéPole 1"/>
          <p:cNvSpPr txBox="1">
            <a:spLocks noChangeArrowheads="1"/>
          </p:cNvSpPr>
          <p:nvPr/>
        </p:nvSpPr>
        <p:spPr bwMode="auto">
          <a:xfrm>
            <a:off x="7059613" y="5656263"/>
            <a:ext cx="1897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dirty="0">
                <a:latin typeface="Times New Roman" pitchFamily="18" charset="0"/>
              </a:rPr>
              <a:t>Alpaka, bílá mosaz </a:t>
            </a:r>
            <a:br>
              <a:rPr kumimoji="0" lang="cs-CZ" altLang="cs-CZ" sz="1800" dirty="0">
                <a:latin typeface="Times New Roman" pitchFamily="18" charset="0"/>
              </a:rPr>
            </a:br>
            <a:r>
              <a:rPr kumimoji="0" lang="cs-CZ" altLang="cs-CZ" sz="1800" dirty="0" err="1" smtClean="0">
                <a:latin typeface="Times New Roman" pitchFamily="18" charset="0"/>
              </a:rPr>
              <a:t>Cu</a:t>
            </a:r>
            <a:r>
              <a:rPr kumimoji="0" lang="cs-CZ" altLang="cs-CZ" sz="1800" dirty="0" smtClean="0">
                <a:latin typeface="Times New Roman" pitchFamily="18" charset="0"/>
              </a:rPr>
              <a:t>-</a:t>
            </a:r>
            <a:r>
              <a:rPr kumimoji="0" lang="cs-CZ" altLang="cs-CZ" sz="1800" dirty="0" err="1" smtClean="0">
                <a:latin typeface="Times New Roman" pitchFamily="18" charset="0"/>
              </a:rPr>
              <a:t>Zn</a:t>
            </a:r>
            <a:r>
              <a:rPr kumimoji="0" lang="cs-CZ" altLang="cs-CZ" sz="1800" dirty="0" smtClean="0">
                <a:latin typeface="Times New Roman" pitchFamily="18" charset="0"/>
              </a:rPr>
              <a:t>-Ni – bývá postříbřená!</a:t>
            </a:r>
            <a:endParaRPr kumimoji="0" lang="cs-CZ" altLang="cs-CZ" sz="1800" dirty="0">
              <a:latin typeface="Times New Roman" pitchFamily="18" charset="0"/>
            </a:endParaRPr>
          </a:p>
        </p:txBody>
      </p:sp>
    </p:spTree>
    <p:extLst>
      <p:ext uri="{BB962C8B-B14F-4D97-AF65-F5344CB8AC3E}">
        <p14:creationId xmlns:p14="http://schemas.microsoft.com/office/powerpoint/2010/main" val="648943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928662" y="357166"/>
            <a:ext cx="7772400" cy="714380"/>
          </a:xfrm>
        </p:spPr>
        <p:txBody>
          <a:bodyPr>
            <a:noAutofit/>
          </a:bodyPr>
          <a:lstStyle/>
          <a:p>
            <a:pPr algn="ctr"/>
            <a:r>
              <a:rPr lang="cs-CZ" sz="3600" dirty="0" smtClean="0"/>
              <a:t>Doba železná</a:t>
            </a:r>
            <a:br>
              <a:rPr lang="cs-CZ" sz="3600" dirty="0" smtClean="0"/>
            </a:br>
            <a:endParaRPr lang="cs-CZ" sz="5400" dirty="0" smtClean="0"/>
          </a:p>
        </p:txBody>
      </p:sp>
      <p:sp>
        <p:nvSpPr>
          <p:cNvPr id="15363" name="Zástupný symbol pro obsah 2"/>
          <p:cNvSpPr>
            <a:spLocks noGrp="1"/>
          </p:cNvSpPr>
          <p:nvPr>
            <p:ph idx="1"/>
          </p:nvPr>
        </p:nvSpPr>
        <p:spPr>
          <a:xfrm>
            <a:off x="3357554" y="928670"/>
            <a:ext cx="6470650" cy="2590800"/>
          </a:xfrm>
        </p:spPr>
        <p:txBody>
          <a:bodyPr/>
          <a:lstStyle/>
          <a:p>
            <a:pPr lvl="1"/>
            <a:endParaRPr lang="cs-CZ" sz="2400" dirty="0" smtClean="0"/>
          </a:p>
          <a:p>
            <a:endParaRPr lang="cs-CZ" dirty="0" smtClean="0"/>
          </a:p>
        </p:txBody>
      </p:sp>
      <p:sp>
        <p:nvSpPr>
          <p:cNvPr id="4" name="Rectangle 3"/>
          <p:cNvSpPr txBox="1">
            <a:spLocks noChangeArrowheads="1"/>
          </p:cNvSpPr>
          <p:nvPr/>
        </p:nvSpPr>
        <p:spPr bwMode="auto">
          <a:xfrm>
            <a:off x="914400" y="1143000"/>
            <a:ext cx="8229600" cy="5286375"/>
          </a:xfrm>
          <a:prstGeom prst="rect">
            <a:avLst/>
          </a:prstGeom>
          <a:noFill/>
          <a:ln w="9525">
            <a:noFill/>
            <a:miter lim="800000"/>
            <a:headEnd/>
            <a:tailEnd/>
          </a:ln>
        </p:spPr>
        <p:txBody>
          <a:bodyPr/>
          <a:lstStyle/>
          <a:p>
            <a:pPr>
              <a:buFont typeface="Arial" pitchFamily="34" charset="0"/>
              <a:buChar char="•"/>
              <a:defRPr/>
            </a:pPr>
            <a:endParaRPr lang="cs-CZ" sz="2000" dirty="0">
              <a:latin typeface="+mn-lt"/>
            </a:endParaRPr>
          </a:p>
          <a:p>
            <a:pPr marL="342900" indent="-342900">
              <a:spcBef>
                <a:spcPct val="20000"/>
              </a:spcBef>
              <a:buClr>
                <a:schemeClr val="accent1"/>
              </a:buClr>
              <a:buSzPct val="70000"/>
              <a:buFont typeface="Wingdings" pitchFamily="2" charset="2"/>
              <a:buChar char="§"/>
              <a:defRPr/>
            </a:pPr>
            <a:endParaRPr kumimoji="1" lang="cs-CZ" sz="2000" kern="0" dirty="0">
              <a:latin typeface="+mn-lt"/>
            </a:endParaRPr>
          </a:p>
        </p:txBody>
      </p:sp>
      <p:pic>
        <p:nvPicPr>
          <p:cNvPr id="15365" name="Obrázek 9" descr="železný kozlík ke krbu - pozdně keltský typ.jpg"/>
          <p:cNvPicPr>
            <a:picLocks noChangeAspect="1"/>
          </p:cNvPicPr>
          <p:nvPr/>
        </p:nvPicPr>
        <p:blipFill>
          <a:blip r:embed="rId3"/>
          <a:srcRect/>
          <a:stretch>
            <a:fillRect/>
          </a:stretch>
        </p:blipFill>
        <p:spPr bwMode="auto">
          <a:xfrm>
            <a:off x="4643438" y="2643188"/>
            <a:ext cx="3981450" cy="2428875"/>
          </a:xfrm>
          <a:prstGeom prst="rect">
            <a:avLst/>
          </a:prstGeom>
          <a:noFill/>
          <a:ln w="9525">
            <a:noFill/>
            <a:miter lim="800000"/>
            <a:headEnd/>
            <a:tailEnd/>
          </a:ln>
        </p:spPr>
      </p:pic>
      <p:pic>
        <p:nvPicPr>
          <p:cNvPr id="15366" name="Obrázek 10" descr="železná keltská spona 10 - 8 st- př. n- L..jpg"/>
          <p:cNvPicPr>
            <a:picLocks noChangeAspect="1"/>
          </p:cNvPicPr>
          <p:nvPr/>
        </p:nvPicPr>
        <p:blipFill>
          <a:blip r:embed="rId4"/>
          <a:srcRect/>
          <a:stretch>
            <a:fillRect/>
          </a:stretch>
        </p:blipFill>
        <p:spPr bwMode="auto">
          <a:xfrm>
            <a:off x="1357313" y="1357313"/>
            <a:ext cx="2292350" cy="2357437"/>
          </a:xfrm>
          <a:prstGeom prst="rect">
            <a:avLst/>
          </a:prstGeom>
          <a:noFill/>
          <a:ln w="9525">
            <a:noFill/>
            <a:miter lim="800000"/>
            <a:headEnd/>
            <a:tailEnd/>
          </a:ln>
        </p:spPr>
      </p:pic>
      <p:sp>
        <p:nvSpPr>
          <p:cNvPr id="15367" name="TextovéPole 11"/>
          <p:cNvSpPr txBox="1">
            <a:spLocks noChangeArrowheads="1"/>
          </p:cNvSpPr>
          <p:nvPr/>
        </p:nvSpPr>
        <p:spPr bwMode="auto">
          <a:xfrm>
            <a:off x="1285875" y="3786188"/>
            <a:ext cx="2786063" cy="369887"/>
          </a:xfrm>
          <a:prstGeom prst="rect">
            <a:avLst/>
          </a:prstGeom>
          <a:noFill/>
          <a:ln w="9525">
            <a:noFill/>
            <a:miter lim="800000"/>
            <a:headEnd/>
            <a:tailEnd/>
          </a:ln>
        </p:spPr>
        <p:txBody>
          <a:bodyPr>
            <a:spAutoFit/>
          </a:bodyPr>
          <a:lstStyle/>
          <a:p>
            <a:r>
              <a:rPr lang="cs-CZ" sz="1800"/>
              <a:t>Železná keltská spona</a:t>
            </a:r>
          </a:p>
        </p:txBody>
      </p:sp>
      <p:sp>
        <p:nvSpPr>
          <p:cNvPr id="15368" name="TextovéPole 12"/>
          <p:cNvSpPr txBox="1">
            <a:spLocks noChangeArrowheads="1"/>
          </p:cNvSpPr>
          <p:nvPr/>
        </p:nvSpPr>
        <p:spPr bwMode="auto">
          <a:xfrm>
            <a:off x="5072063" y="5143500"/>
            <a:ext cx="3286125" cy="708025"/>
          </a:xfrm>
          <a:prstGeom prst="rect">
            <a:avLst/>
          </a:prstGeom>
          <a:noFill/>
          <a:ln w="9525">
            <a:noFill/>
            <a:miter lim="800000"/>
            <a:headEnd/>
            <a:tailEnd/>
          </a:ln>
        </p:spPr>
        <p:txBody>
          <a:bodyPr>
            <a:spAutoFit/>
          </a:bodyPr>
          <a:lstStyle/>
          <a:p>
            <a:r>
              <a:rPr lang="cs-CZ" sz="2000"/>
              <a:t>Železný kozlík ke krbu – pozdní keltský typ</a:t>
            </a:r>
          </a:p>
        </p:txBody>
      </p:sp>
      <p:pic>
        <p:nvPicPr>
          <p:cNvPr id="9" name="Picture 5" descr="E:\Sbírky - evidence\MCK\pro Alenu\Kovy\Výuka\03.jpg"/>
          <p:cNvPicPr>
            <a:picLocks noChangeAspect="1" noChangeArrowheads="1"/>
          </p:cNvPicPr>
          <p:nvPr/>
        </p:nvPicPr>
        <p:blipFill>
          <a:blip r:embed="rId5"/>
          <a:srcRect/>
          <a:stretch>
            <a:fillRect/>
          </a:stretch>
        </p:blipFill>
        <p:spPr bwMode="auto">
          <a:xfrm>
            <a:off x="571472" y="4214818"/>
            <a:ext cx="3352800" cy="2341563"/>
          </a:xfrm>
          <a:prstGeom prst="rect">
            <a:avLst/>
          </a:prstGeom>
          <a:noFill/>
          <a:ln w="9525">
            <a:noFill/>
            <a:miter lim="800000"/>
            <a:headEnd/>
            <a:tailEnd/>
          </a:ln>
        </p:spPr>
      </p:pic>
      <p:sp>
        <p:nvSpPr>
          <p:cNvPr id="10" name="Text Box 7"/>
          <p:cNvSpPr txBox="1">
            <a:spLocks noChangeArrowheads="1"/>
          </p:cNvSpPr>
          <p:nvPr/>
        </p:nvSpPr>
        <p:spPr bwMode="auto">
          <a:xfrm>
            <a:off x="4143372" y="6000768"/>
            <a:ext cx="2143140" cy="646331"/>
          </a:xfrm>
          <a:prstGeom prst="rect">
            <a:avLst/>
          </a:prstGeom>
          <a:noFill/>
          <a:ln w="12700" cap="sq">
            <a:noFill/>
            <a:miter lim="800000"/>
            <a:headEnd type="none" w="sm" len="sm"/>
            <a:tailEnd type="none" w="sm" len="sm"/>
          </a:ln>
        </p:spPr>
        <p:txBody>
          <a:bodyPr wrap="square">
            <a:spAutoFit/>
          </a:bodyPr>
          <a:lstStyle/>
          <a:p>
            <a:r>
              <a:rPr lang="cs-CZ" altLang="cs-CZ" sz="1800" dirty="0"/>
              <a:t>Býčí </a:t>
            </a:r>
            <a:r>
              <a:rPr lang="cs-CZ" altLang="cs-CZ" sz="1800" dirty="0" smtClean="0"/>
              <a:t>skála-býček, halštatské období</a:t>
            </a:r>
            <a:endParaRPr lang="cs-CZ" altLang="cs-CZ" sz="1800" dirty="0"/>
          </a:p>
        </p:txBody>
      </p:sp>
      <p:sp>
        <p:nvSpPr>
          <p:cNvPr id="11" name="Obdélník 10"/>
          <p:cNvSpPr/>
          <p:nvPr/>
        </p:nvSpPr>
        <p:spPr>
          <a:xfrm>
            <a:off x="4286248" y="714356"/>
            <a:ext cx="4572000" cy="1754326"/>
          </a:xfrm>
          <a:prstGeom prst="rect">
            <a:avLst/>
          </a:prstGeom>
        </p:spPr>
        <p:txBody>
          <a:bodyPr>
            <a:spAutoFit/>
          </a:bodyPr>
          <a:lstStyle/>
          <a:p>
            <a:r>
              <a:rPr lang="cs-CZ" dirty="0" smtClean="0"/>
              <a:t>na našem území: </a:t>
            </a:r>
            <a:br>
              <a:rPr lang="cs-CZ" dirty="0" smtClean="0"/>
            </a:br>
            <a:r>
              <a:rPr lang="cs-CZ" dirty="0" smtClean="0"/>
              <a:t>700 – 450 př. n. l. halštatské období</a:t>
            </a:r>
          </a:p>
          <a:p>
            <a:r>
              <a:rPr lang="cs-CZ" dirty="0" smtClean="0"/>
              <a:t>450 př. n. L. – konec starého letopočtu doba laténská (expanze Keltů)</a:t>
            </a:r>
          </a:p>
          <a:p>
            <a:r>
              <a:rPr lang="cs-CZ" dirty="0" smtClean="0"/>
              <a:t>ve světě cca 1400 př. n. l. (Blízký východ)</a:t>
            </a:r>
            <a:br>
              <a:rPr lang="cs-CZ" dirty="0" smtClean="0"/>
            </a:br>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324544" y="274638"/>
            <a:ext cx="7772400" cy="1371600"/>
          </a:xfrm>
        </p:spPr>
        <p:txBody>
          <a:bodyPr/>
          <a:lstStyle/>
          <a:p>
            <a:r>
              <a:rPr lang="cs-CZ" altLang="cs-CZ" dirty="0" smtClean="0"/>
              <a:t>Bronzy</a:t>
            </a:r>
          </a:p>
        </p:txBody>
      </p:sp>
      <p:pic>
        <p:nvPicPr>
          <p:cNvPr id="8195"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1989138"/>
            <a:ext cx="39989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925" y="246063"/>
            <a:ext cx="36337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2" descr="Výsledek obrázku pro jošt soch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cs-CZ" altLang="cs-CZ" sz="2400">
              <a:latin typeface="Times New Roman" pitchFamily="18" charset="0"/>
            </a:endParaRPr>
          </a:p>
        </p:txBody>
      </p:sp>
      <p:sp>
        <p:nvSpPr>
          <p:cNvPr id="8198" name="AutoShape 4" descr="Výsledek obrázku pro jošt socha"/>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cs-CZ" altLang="cs-CZ" sz="2400">
              <a:latin typeface="Times New Roman" pitchFamily="18" charset="0"/>
            </a:endParaRPr>
          </a:p>
        </p:txBody>
      </p:sp>
      <p:pic>
        <p:nvPicPr>
          <p:cNvPr id="8199"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2860675"/>
            <a:ext cx="266065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ovéPole 7"/>
          <p:cNvSpPr txBox="1">
            <a:spLocks noChangeArrowheads="1"/>
          </p:cNvSpPr>
          <p:nvPr/>
        </p:nvSpPr>
        <p:spPr bwMode="auto">
          <a:xfrm>
            <a:off x="490211" y="4834710"/>
            <a:ext cx="4535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400" dirty="0">
                <a:latin typeface="Times New Roman" pitchFamily="18" charset="0"/>
              </a:rPr>
              <a:t>Socha Odvahy, markraběte Jošta, </a:t>
            </a:r>
            <a:br>
              <a:rPr kumimoji="0" lang="cs-CZ" altLang="cs-CZ" sz="2400" dirty="0">
                <a:latin typeface="Times New Roman" pitchFamily="18" charset="0"/>
              </a:rPr>
            </a:br>
            <a:r>
              <a:rPr kumimoji="0" lang="cs-CZ" altLang="cs-CZ" sz="2400" dirty="0">
                <a:latin typeface="Times New Roman" pitchFamily="18" charset="0"/>
              </a:rPr>
              <a:t>r. 2015, Brno,  autor Jaroslav </a:t>
            </a:r>
            <a:r>
              <a:rPr kumimoji="0" lang="cs-CZ" altLang="cs-CZ" sz="2400" dirty="0" err="1">
                <a:latin typeface="Times New Roman" pitchFamily="18" charset="0"/>
              </a:rPr>
              <a:t>Róna</a:t>
            </a:r>
            <a:endParaRPr kumimoji="0" lang="cs-CZ" altLang="cs-CZ" sz="2400" dirty="0">
              <a:latin typeface="Times New Roman" pitchFamily="18" charset="0"/>
            </a:endParaRPr>
          </a:p>
        </p:txBody>
      </p:sp>
    </p:spTree>
    <p:extLst>
      <p:ext uri="{BB962C8B-B14F-4D97-AF65-F5344CB8AC3E}">
        <p14:creationId xmlns:p14="http://schemas.microsoft.com/office/powerpoint/2010/main" val="41468812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cs-CZ" altLang="cs-CZ" dirty="0" smtClean="0"/>
              <a:t>Koroze</a:t>
            </a:r>
          </a:p>
        </p:txBody>
      </p:sp>
      <p:pic>
        <p:nvPicPr>
          <p:cNvPr id="14340" name="Obrázek 5" descr="Fig13a-CCI-tarnished-copp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82" y="1340768"/>
            <a:ext cx="4050914" cy="223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ázek 6" descr="Fig13b-CCI-tarnished-bras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320512"/>
            <a:ext cx="4806430" cy="265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Obrázek 7" descr="Fig14a-Martina-fingerprint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528" y="3861048"/>
            <a:ext cx="4903614" cy="270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532772"/>
            <a:ext cx="2468141" cy="45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034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cs-CZ" altLang="cs-CZ" smtClean="0"/>
              <a:t>Koroze mědi</a:t>
            </a:r>
          </a:p>
        </p:txBody>
      </p:sp>
      <p:sp>
        <p:nvSpPr>
          <p:cNvPr id="20483" name="Rectangle 3"/>
          <p:cNvSpPr>
            <a:spLocks noGrp="1" noChangeArrowheads="1"/>
          </p:cNvSpPr>
          <p:nvPr>
            <p:ph type="body" idx="1"/>
          </p:nvPr>
        </p:nvSpPr>
        <p:spPr/>
        <p:txBody>
          <a:bodyPr/>
          <a:lstStyle/>
          <a:p>
            <a:r>
              <a:rPr lang="cs-CZ" altLang="cs-CZ" dirty="0" smtClean="0"/>
              <a:t>Ušlechtilá / neušlechtilá patina /nemoc bronzu</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43188"/>
            <a:ext cx="281463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000375"/>
            <a:ext cx="40005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597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cs-CZ" altLang="cs-CZ" smtClean="0"/>
              <a:t>Koroze mědi</a:t>
            </a:r>
          </a:p>
        </p:txBody>
      </p:sp>
      <p:sp>
        <p:nvSpPr>
          <p:cNvPr id="21507" name="Rectangle 3"/>
          <p:cNvSpPr>
            <a:spLocks noGrp="1" noChangeArrowheads="1"/>
          </p:cNvSpPr>
          <p:nvPr>
            <p:ph type="body" idx="1"/>
          </p:nvPr>
        </p:nvSpPr>
        <p:spPr/>
        <p:txBody>
          <a:bodyPr/>
          <a:lstStyle/>
          <a:p>
            <a:r>
              <a:rPr lang="cs-CZ" altLang="cs-CZ" smtClean="0"/>
              <a:t>Ušlechtilá patina</a:t>
            </a: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636838"/>
            <a:ext cx="552450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Obdélník 1"/>
          <p:cNvSpPr>
            <a:spLocks noChangeArrowheads="1"/>
          </p:cNvSpPr>
          <p:nvPr/>
        </p:nvSpPr>
        <p:spPr bwMode="auto">
          <a:xfrm>
            <a:off x="1258888" y="5627688"/>
            <a:ext cx="748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cs-CZ" altLang="cs-CZ" sz="2000"/>
              <a:t>Josef, J., Čištění kovů, 2016: Příklad tzv. ušlechtilé patiny na bronzové brýlovité sponě archeologického původu. Západočeské muzeum v Plzni</a:t>
            </a:r>
          </a:p>
        </p:txBody>
      </p:sp>
    </p:spTree>
    <p:extLst>
      <p:ext uri="{BB962C8B-B14F-4D97-AF65-F5344CB8AC3E}">
        <p14:creationId xmlns:p14="http://schemas.microsoft.com/office/powerpoint/2010/main" val="2196576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73163" y="304800"/>
            <a:ext cx="7772400" cy="1143000"/>
          </a:xfrm>
        </p:spPr>
        <p:txBody>
          <a:bodyPr/>
          <a:lstStyle/>
          <a:p>
            <a:r>
              <a:rPr lang="cs-CZ" altLang="cs-CZ" smtClean="0"/>
              <a:t>Metody konzervace Cu</a:t>
            </a:r>
          </a:p>
        </p:txBody>
      </p:sp>
      <p:sp>
        <p:nvSpPr>
          <p:cNvPr id="26627" name="Rectangle 3"/>
          <p:cNvSpPr>
            <a:spLocks noGrp="1" noChangeArrowheads="1"/>
          </p:cNvSpPr>
          <p:nvPr>
            <p:ph type="body" idx="1"/>
          </p:nvPr>
        </p:nvSpPr>
        <p:spPr>
          <a:xfrm>
            <a:off x="683568" y="1196752"/>
            <a:ext cx="8155632" cy="5356448"/>
          </a:xfrm>
        </p:spPr>
        <p:txBody>
          <a:bodyPr/>
          <a:lstStyle/>
          <a:p>
            <a:r>
              <a:rPr lang="cs-CZ" altLang="cs-CZ" sz="2800" b="1" dirty="0" smtClean="0"/>
              <a:t>Průzkum</a:t>
            </a:r>
          </a:p>
          <a:p>
            <a:pPr lvl="1"/>
            <a:r>
              <a:rPr lang="cs-CZ" altLang="cs-CZ" sz="2400" dirty="0" smtClean="0"/>
              <a:t>Průzkum chemického složení, technologie zpracování (</a:t>
            </a:r>
            <a:r>
              <a:rPr lang="cs-CZ" altLang="cs-CZ" sz="2400" dirty="0" err="1" smtClean="0"/>
              <a:t>např</a:t>
            </a:r>
            <a:r>
              <a:rPr lang="cs-CZ" altLang="cs-CZ" sz="2400" dirty="0" smtClean="0"/>
              <a:t> .zbytky pokovení);  </a:t>
            </a:r>
          </a:p>
          <a:p>
            <a:pPr lvl="2"/>
            <a:r>
              <a:rPr lang="cs-CZ" altLang="cs-CZ" sz="1800" dirty="0" smtClean="0"/>
              <a:t>Pozor! </a:t>
            </a:r>
            <a:r>
              <a:rPr lang="cs-CZ" altLang="cs-CZ" sz="1800" dirty="0" err="1" smtClean="0"/>
              <a:t>Cu</a:t>
            </a:r>
            <a:r>
              <a:rPr lang="cs-CZ" altLang="cs-CZ" sz="1800" dirty="0" smtClean="0"/>
              <a:t> je toxická pro živé organismy -  větší pravděpodobnost uchování fragmentů organ. látek v korozních vrstvách a okolí předmětu např. vláken, otisků kůže! – viz otisky lidské kůže v prstýnku </a:t>
            </a:r>
          </a:p>
          <a:p>
            <a:pPr lvl="1"/>
            <a:r>
              <a:rPr lang="cs-CZ" altLang="cs-CZ" sz="2400" b="1" dirty="0" smtClean="0"/>
              <a:t>zachování nebo odstranění patiny ?</a:t>
            </a:r>
          </a:p>
          <a:p>
            <a:pPr lvl="1">
              <a:buFontTx/>
              <a:buNone/>
            </a:pPr>
            <a:endParaRPr lang="cs-CZ" altLang="cs-CZ" sz="2000" dirty="0" smtClean="0"/>
          </a:p>
          <a:p>
            <a:pPr>
              <a:buFont typeface="Monotype Sorts" pitchFamily="2" charset="2"/>
              <a:buNone/>
            </a:pPr>
            <a:endParaRPr lang="cs-CZ" altLang="cs-CZ" sz="2800" dirty="0" smtClean="0"/>
          </a:p>
          <a:p>
            <a:pPr lvl="1"/>
            <a:endParaRPr lang="cs-CZ" altLang="cs-CZ" sz="1600" dirty="0" smtClean="0"/>
          </a:p>
          <a:p>
            <a:pPr lvl="1"/>
            <a:endParaRPr lang="cs-CZ" altLang="cs-CZ" sz="1600" dirty="0" smtClean="0"/>
          </a:p>
        </p:txBody>
      </p:sp>
      <p:pic>
        <p:nvPicPr>
          <p:cNvPr id="26628" name="Picture 6" descr="C:\ALENA\Konzervace\Archeologické centrum\HUlín\Fotky\H31 vzorek 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414337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9"/>
          <p:cNvSpPr txBox="1">
            <a:spLocks noChangeArrowheads="1"/>
          </p:cNvSpPr>
          <p:nvPr/>
        </p:nvSpPr>
        <p:spPr bwMode="auto">
          <a:xfrm>
            <a:off x="6357938" y="6072188"/>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400" i="1">
                <a:latin typeface="Times New Roman" pitchFamily="18" charset="0"/>
              </a:rPr>
              <a:t>Únětické bronzové prsteny - dochované otisky prstů</a:t>
            </a:r>
          </a:p>
        </p:txBody>
      </p:sp>
      <p:pic>
        <p:nvPicPr>
          <p:cNvPr id="26630" name="Obrázek 5" descr="obr q 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434022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ovéPole 6"/>
          <p:cNvSpPr txBox="1">
            <a:spLocks noChangeArrowheads="1"/>
          </p:cNvSpPr>
          <p:nvPr/>
        </p:nvSpPr>
        <p:spPr bwMode="auto">
          <a:xfrm>
            <a:off x="4214813" y="4572000"/>
            <a:ext cx="1857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i="1">
                <a:latin typeface="Times New Roman" pitchFamily="18" charset="0"/>
              </a:rPr>
              <a:t>Bronzové sekyrky, ušlechtilá patina, Středočeské muzeum v Roztokách u Prahy, </a:t>
            </a:r>
          </a:p>
        </p:txBody>
      </p:sp>
    </p:spTree>
    <p:extLst>
      <p:ext uri="{BB962C8B-B14F-4D97-AF65-F5344CB8AC3E}">
        <p14:creationId xmlns:p14="http://schemas.microsoft.com/office/powerpoint/2010/main" val="346340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r>
              <a:rPr lang="cs-CZ" altLang="cs-CZ" smtClean="0"/>
              <a:t>Čištění </a:t>
            </a:r>
          </a:p>
        </p:txBody>
      </p:sp>
      <p:sp>
        <p:nvSpPr>
          <p:cNvPr id="27651" name="Zástupný symbol pro obsah 2"/>
          <p:cNvSpPr>
            <a:spLocks noGrp="1"/>
          </p:cNvSpPr>
          <p:nvPr>
            <p:ph idx="1"/>
          </p:nvPr>
        </p:nvSpPr>
        <p:spPr>
          <a:xfrm>
            <a:off x="395536" y="1340768"/>
            <a:ext cx="7772400" cy="4857750"/>
          </a:xfrm>
        </p:spPr>
        <p:txBody>
          <a:bodyPr/>
          <a:lstStyle/>
          <a:p>
            <a:r>
              <a:rPr lang="cs-CZ" altLang="cs-CZ" sz="1800" b="1" dirty="0" smtClean="0"/>
              <a:t>Mechanické čištění</a:t>
            </a:r>
          </a:p>
          <a:p>
            <a:pPr lvl="1"/>
            <a:r>
              <a:rPr lang="cs-CZ" altLang="cs-CZ" sz="1600" dirty="0" smtClean="0"/>
              <a:t>Očištění povrchu včetně zachování patiny:</a:t>
            </a:r>
          </a:p>
          <a:p>
            <a:pPr lvl="2"/>
            <a:r>
              <a:rPr lang="cs-CZ" altLang="cs-CZ" sz="1400" dirty="0" smtClean="0"/>
              <a:t>Srážená křída, mletá pemza </a:t>
            </a:r>
          </a:p>
          <a:p>
            <a:pPr lvl="2"/>
            <a:r>
              <a:rPr lang="cs-CZ" altLang="cs-CZ" sz="1400" dirty="0" smtClean="0"/>
              <a:t>Ultrazvuk, jemné otryskávání (balotina, mleté ořechové skořápky, plastová drť)</a:t>
            </a:r>
          </a:p>
          <a:p>
            <a:pPr lvl="2"/>
            <a:r>
              <a:rPr lang="cs-CZ" altLang="cs-CZ" sz="1400" dirty="0" smtClean="0"/>
              <a:t>laser</a:t>
            </a:r>
          </a:p>
          <a:p>
            <a:pPr lvl="1"/>
            <a:r>
              <a:rPr lang="cs-CZ" altLang="cs-CZ" sz="1600" dirty="0" smtClean="0"/>
              <a:t>Vodní parsek (objekty v exteriéru, odstranění korozních produktů)</a:t>
            </a:r>
          </a:p>
          <a:p>
            <a:r>
              <a:rPr lang="cs-CZ" altLang="cs-CZ" sz="2000" b="1" dirty="0" smtClean="0"/>
              <a:t>Chemické čištění</a:t>
            </a:r>
          </a:p>
          <a:p>
            <a:pPr lvl="1"/>
            <a:r>
              <a:rPr lang="cs-CZ" altLang="cs-CZ" sz="1600" dirty="0" smtClean="0"/>
              <a:t>Odstranění patiny (ponor, lokálně – tampony, pastami)</a:t>
            </a:r>
          </a:p>
          <a:p>
            <a:pPr lvl="2"/>
            <a:r>
              <a:rPr lang="cs-CZ" altLang="cs-CZ" sz="1800" dirty="0" err="1" smtClean="0"/>
              <a:t>Komplexon</a:t>
            </a:r>
            <a:r>
              <a:rPr lang="cs-CZ" altLang="cs-CZ" sz="1800" dirty="0" smtClean="0"/>
              <a:t> 3  tzv.  </a:t>
            </a:r>
            <a:r>
              <a:rPr lang="cs-CZ" altLang="cs-CZ" sz="1800" dirty="0" err="1" smtClean="0"/>
              <a:t>Chelaton</a:t>
            </a:r>
            <a:r>
              <a:rPr lang="cs-CZ" altLang="cs-CZ" sz="1800" dirty="0" smtClean="0"/>
              <a:t> III (5 – 10%) – sodná sůl kyseliny </a:t>
            </a:r>
            <a:r>
              <a:rPr lang="cs-CZ" altLang="cs-CZ" sz="1800" dirty="0" err="1" smtClean="0"/>
              <a:t>ethylendiamintetraoctové</a:t>
            </a:r>
            <a:r>
              <a:rPr lang="cs-CZ" altLang="cs-CZ" sz="1800" dirty="0" smtClean="0"/>
              <a:t> (EDTA), pomalu rozpouští korozní vrstvy  - musí se reakce ale kontrolovat!</a:t>
            </a:r>
          </a:p>
          <a:p>
            <a:pPr lvl="2"/>
            <a:r>
              <a:rPr lang="cs-CZ" altLang="cs-CZ" sz="1800" dirty="0" smtClean="0"/>
              <a:t>Oplach ve vyměňované destilované vodě (následně etylalkohol)</a:t>
            </a:r>
          </a:p>
          <a:p>
            <a:r>
              <a:rPr lang="cs-CZ" altLang="cs-CZ" sz="1800" dirty="0" smtClean="0"/>
              <a:t>Sušení: 80 – 90 °C, 4 – 5 hod.; horký vzduch; infralampy, - u slitin mědi pozor na vytváření okují za vyšších teplot!</a:t>
            </a:r>
          </a:p>
          <a:p>
            <a:endParaRPr lang="cs-CZ" altLang="cs-CZ" sz="1800" dirty="0" smtClean="0"/>
          </a:p>
          <a:p>
            <a:endParaRPr lang="cs-CZ" altLang="cs-CZ" sz="1800" dirty="0" smtClean="0"/>
          </a:p>
          <a:p>
            <a:endParaRPr lang="cs-CZ" altLang="cs-CZ" sz="1400" dirty="0" smtClean="0"/>
          </a:p>
          <a:p>
            <a:endParaRPr lang="cs-CZ" altLang="cs-CZ" sz="1400" dirty="0" smtClean="0"/>
          </a:p>
          <a:p>
            <a:pPr>
              <a:buFont typeface="Monotype Sorts" pitchFamily="2" charset="2"/>
              <a:buNone/>
            </a:pPr>
            <a:endParaRPr lang="cs-CZ" altLang="cs-CZ" sz="1400" dirty="0" smtClean="0"/>
          </a:p>
          <a:p>
            <a:endParaRPr lang="cs-CZ" altLang="cs-CZ" dirty="0" smtClean="0"/>
          </a:p>
        </p:txBody>
      </p:sp>
    </p:spTree>
    <p:extLst>
      <p:ext uri="{BB962C8B-B14F-4D97-AF65-F5344CB8AC3E}">
        <p14:creationId xmlns:p14="http://schemas.microsoft.com/office/powerpoint/2010/main" val="25935659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1116013" y="-3175"/>
            <a:ext cx="7772400" cy="1371600"/>
          </a:xfrm>
        </p:spPr>
        <p:txBody>
          <a:bodyPr/>
          <a:lstStyle/>
          <a:p>
            <a:r>
              <a:rPr lang="cs-CZ" altLang="cs-CZ" smtClean="0"/>
              <a:t>Čištění</a:t>
            </a:r>
          </a:p>
        </p:txBody>
      </p:sp>
      <p:sp>
        <p:nvSpPr>
          <p:cNvPr id="30723" name="TextovéPole 6"/>
          <p:cNvSpPr txBox="1">
            <a:spLocks noChangeArrowheads="1"/>
          </p:cNvSpPr>
          <p:nvPr/>
        </p:nvSpPr>
        <p:spPr bwMode="auto">
          <a:xfrm>
            <a:off x="1000125" y="5589588"/>
            <a:ext cx="7243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eaLnBrk="0" hangingPunct="0">
              <a:spcBef>
                <a:spcPct val="20000"/>
              </a:spcBef>
              <a:buChar char="–"/>
              <a:defRPr kumimoji="1" sz="2800">
                <a:solidFill>
                  <a:schemeClr val="tx1"/>
                </a:solidFill>
                <a:latin typeface="Arial" charset="0"/>
              </a:defRPr>
            </a:lvl2pPr>
            <a:lvl3pPr marL="1143000" indent="-228600" eaLnBrk="0" hangingPunct="0">
              <a:spcBef>
                <a:spcPct val="20000"/>
              </a:spcBef>
              <a:buChar char="•"/>
              <a:defRPr kumimoji="1" sz="2400">
                <a:solidFill>
                  <a:schemeClr val="tx1"/>
                </a:solidFill>
                <a:latin typeface="Arial" charset="0"/>
              </a:defRPr>
            </a:lvl3pPr>
            <a:lvl4pPr marL="1600200" indent="-228600" eaLnBrk="0" hangingPunct="0">
              <a:spcBef>
                <a:spcPct val="20000"/>
              </a:spcBef>
              <a:buChar char="–"/>
              <a:defRPr kumimoji="1" sz="2000">
                <a:solidFill>
                  <a:schemeClr val="tx1"/>
                </a:solidFill>
                <a:latin typeface="Arial" charset="0"/>
              </a:defRPr>
            </a:lvl4pPr>
            <a:lvl5pPr marL="2057400" indent="-228600"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000" dirty="0" err="1">
                <a:latin typeface="Times New Roman" pitchFamily="18" charset="0"/>
              </a:rPr>
              <a:t>The</a:t>
            </a:r>
            <a:r>
              <a:rPr kumimoji="0" lang="cs-CZ" altLang="cs-CZ" sz="2000" dirty="0">
                <a:latin typeface="Times New Roman" pitchFamily="18" charset="0"/>
              </a:rPr>
              <a:t> Lamp </a:t>
            </a:r>
            <a:r>
              <a:rPr kumimoji="0" lang="cs-CZ" altLang="cs-CZ" sz="2000" dirty="0" err="1">
                <a:latin typeface="Times New Roman" pitchFamily="18" charset="0"/>
              </a:rPr>
              <a:t>with</a:t>
            </a:r>
            <a:r>
              <a:rPr kumimoji="0" lang="cs-CZ" altLang="cs-CZ" sz="2000" dirty="0">
                <a:latin typeface="Times New Roman" pitchFamily="18" charset="0"/>
              </a:rPr>
              <a:t> </a:t>
            </a:r>
            <a:r>
              <a:rPr kumimoji="0" lang="cs-CZ" altLang="cs-CZ" sz="2000" dirty="0" err="1">
                <a:latin typeface="Times New Roman" pitchFamily="18" charset="0"/>
              </a:rPr>
              <a:t>Erotes</a:t>
            </a:r>
            <a:r>
              <a:rPr kumimoji="0" lang="cs-CZ" altLang="cs-CZ" sz="2000" dirty="0">
                <a:latin typeface="Times New Roman" pitchFamily="18" charset="0"/>
              </a:rPr>
              <a:t> </a:t>
            </a:r>
            <a:r>
              <a:rPr kumimoji="0" lang="cs-CZ" altLang="cs-CZ" sz="2000" dirty="0" err="1">
                <a:latin typeface="Times New Roman" pitchFamily="18" charset="0"/>
              </a:rPr>
              <a:t>from</a:t>
            </a:r>
            <a:r>
              <a:rPr kumimoji="0" lang="cs-CZ" altLang="cs-CZ" sz="2000" dirty="0">
                <a:latin typeface="Times New Roman" pitchFamily="18" charset="0"/>
              </a:rPr>
              <a:t> </a:t>
            </a:r>
            <a:r>
              <a:rPr kumimoji="0" lang="cs-CZ" altLang="cs-CZ" sz="2000" dirty="0" err="1">
                <a:latin typeface="Times New Roman" pitchFamily="18" charset="0"/>
              </a:rPr>
              <a:t>Vani</a:t>
            </a:r>
            <a:r>
              <a:rPr kumimoji="0" lang="cs-CZ" altLang="cs-CZ" sz="2000" dirty="0">
                <a:latin typeface="Times New Roman" pitchFamily="18" charset="0"/>
              </a:rPr>
              <a:t>, 250 – 100 BC, Turecko, https://</a:t>
            </a:r>
            <a:r>
              <a:rPr kumimoji="0" lang="cs-CZ" altLang="cs-CZ" sz="2000" dirty="0" smtClean="0">
                <a:latin typeface="Times New Roman" pitchFamily="18" charset="0"/>
              </a:rPr>
              <a:t>www.youtube.com/watch?v=WSLad3lN6Jc</a:t>
            </a:r>
            <a:endParaRPr kumimoji="0" lang="cs-CZ" altLang="cs-CZ" sz="2000" dirty="0">
              <a:latin typeface="Times New Roman" pitchFamily="18" charset="0"/>
            </a:endParaRPr>
          </a:p>
        </p:txBody>
      </p:sp>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l="12032" t="24217" r="14519" b="5527"/>
          <a:stretch>
            <a:fillRect/>
          </a:stretch>
        </p:blipFill>
        <p:spPr bwMode="auto">
          <a:xfrm>
            <a:off x="1331913" y="1557338"/>
            <a:ext cx="6119812" cy="32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4190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altLang="cs-CZ" dirty="0" smtClean="0"/>
              <a:t>Zlacení bronzu</a:t>
            </a:r>
          </a:p>
        </p:txBody>
      </p:sp>
      <p:sp>
        <p:nvSpPr>
          <p:cNvPr id="23555" name="Text Box 4"/>
          <p:cNvSpPr txBox="1">
            <a:spLocks noChangeArrowheads="1"/>
          </p:cNvSpPr>
          <p:nvPr/>
        </p:nvSpPr>
        <p:spPr bwMode="auto">
          <a:xfrm>
            <a:off x="1355725" y="4765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cs-CZ" altLang="cs-CZ" sz="2400">
              <a:latin typeface="Times New Roman" pitchFamily="18" charset="0"/>
            </a:endParaRPr>
          </a:p>
        </p:txBody>
      </p:sp>
      <p:sp>
        <p:nvSpPr>
          <p:cNvPr id="23556" name="Text Box 6"/>
          <p:cNvSpPr txBox="1">
            <a:spLocks noChangeArrowheads="1"/>
          </p:cNvSpPr>
          <p:nvPr/>
        </p:nvSpPr>
        <p:spPr bwMode="auto">
          <a:xfrm>
            <a:off x="1812925" y="453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cs-CZ" altLang="cs-CZ" sz="2400">
              <a:latin typeface="Times New Roman" pitchFamily="18" charset="0"/>
            </a:endParaRPr>
          </a:p>
        </p:txBody>
      </p:sp>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98625"/>
            <a:ext cx="3455988" cy="296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366838"/>
            <a:ext cx="2354262"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9" name="Obdélník 1"/>
          <p:cNvSpPr>
            <a:spLocks noChangeArrowheads="1"/>
          </p:cNvSpPr>
          <p:nvPr/>
        </p:nvSpPr>
        <p:spPr bwMode="auto">
          <a:xfrm>
            <a:off x="971550" y="4994275"/>
            <a:ext cx="741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cs-CZ" altLang="cs-CZ" sz="1800"/>
              <a:t>Josef, J., Čištění kovů, 2016 : Zlacený bronzový lustr. Zlacení u takového typu lustru bylo v době jeho výroby celkem běžné. Na povrchu před konzervací jsou patrné, vedle běžných nečistot, oxidační produkty podkladového kovu. Během čištění je nutné rozlišovat povrchy zlacené na lesk a mat, aby nedošlo k nežádoucímu vyleštění matových ploch. NPÚ. Foto: T. Joudová</a:t>
            </a:r>
          </a:p>
        </p:txBody>
      </p:sp>
    </p:spTree>
    <p:extLst>
      <p:ext uri="{BB962C8B-B14F-4D97-AF65-F5344CB8AC3E}">
        <p14:creationId xmlns:p14="http://schemas.microsoft.com/office/powerpoint/2010/main" val="3378227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cs-CZ" altLang="cs-CZ" smtClean="0"/>
              <a:t>Stabilizace korozních produktů</a:t>
            </a:r>
          </a:p>
        </p:txBody>
      </p:sp>
      <p:sp>
        <p:nvSpPr>
          <p:cNvPr id="31747" name="Zástupný symbol pro obsah 2"/>
          <p:cNvSpPr>
            <a:spLocks noGrp="1"/>
          </p:cNvSpPr>
          <p:nvPr>
            <p:ph idx="1"/>
          </p:nvPr>
        </p:nvSpPr>
        <p:spPr>
          <a:xfrm>
            <a:off x="323528" y="1124744"/>
            <a:ext cx="7772400" cy="4591050"/>
          </a:xfrm>
        </p:spPr>
        <p:txBody>
          <a:bodyPr/>
          <a:lstStyle/>
          <a:p>
            <a:r>
              <a:rPr lang="cs-CZ" altLang="cs-CZ" sz="1800" dirty="0" smtClean="0"/>
              <a:t>nepřímá (kontrola RV, T, silikagel, vypařovací inhibitory, odstranění O</a:t>
            </a:r>
            <a:r>
              <a:rPr lang="cs-CZ" altLang="cs-CZ" sz="1800" baseline="-25000" dirty="0" smtClean="0"/>
              <a:t>2</a:t>
            </a:r>
            <a:r>
              <a:rPr lang="cs-CZ" altLang="cs-CZ" sz="1800" dirty="0" smtClean="0"/>
              <a:t> </a:t>
            </a:r>
          </a:p>
          <a:p>
            <a:r>
              <a:rPr lang="cs-CZ" altLang="cs-CZ" sz="1800" dirty="0" smtClean="0"/>
              <a:t>Inhibitor </a:t>
            </a:r>
            <a:r>
              <a:rPr lang="cs-CZ" altLang="cs-CZ" sz="1800" dirty="0" err="1" smtClean="0"/>
              <a:t>benzotriazol</a:t>
            </a:r>
            <a:r>
              <a:rPr lang="cs-CZ" altLang="cs-CZ" sz="1800" dirty="0" smtClean="0"/>
              <a:t> - BTA (3 % v etylalkoholu, 1 -3 dny) - pozor karcinogenní, toxická látka !</a:t>
            </a:r>
          </a:p>
          <a:p>
            <a:r>
              <a:rPr lang="cs-CZ" altLang="cs-CZ" sz="1800" dirty="0" smtClean="0"/>
              <a:t>Vyluhování v destilované vodě (ultrazvuk) – málo efektivní</a:t>
            </a:r>
          </a:p>
          <a:p>
            <a:r>
              <a:rPr lang="cs-CZ" altLang="cs-CZ" sz="1800" dirty="0" smtClean="0"/>
              <a:t>elektrolyticky - stabilizace nemoci bronzu  (5 % </a:t>
            </a:r>
            <a:r>
              <a:rPr lang="cs-CZ" altLang="cs-CZ" sz="1800" dirty="0" err="1" smtClean="0"/>
              <a:t>seskviuhličitan</a:t>
            </a:r>
            <a:r>
              <a:rPr lang="cs-CZ" altLang="cs-CZ" sz="1800" dirty="0" smtClean="0"/>
              <a:t> sodný Na</a:t>
            </a:r>
            <a:r>
              <a:rPr lang="cs-CZ" altLang="cs-CZ" sz="1800" baseline="-25000" dirty="0" smtClean="0"/>
              <a:t>3</a:t>
            </a:r>
            <a:r>
              <a:rPr lang="cs-CZ" altLang="cs-CZ" sz="1800" dirty="0" smtClean="0"/>
              <a:t>H(CO</a:t>
            </a:r>
            <a:r>
              <a:rPr lang="cs-CZ" altLang="cs-CZ" sz="1800" baseline="-25000" dirty="0" smtClean="0"/>
              <a:t>3</a:t>
            </a:r>
            <a:r>
              <a:rPr lang="cs-CZ" altLang="cs-CZ" sz="1800" dirty="0" smtClean="0"/>
              <a:t>)</a:t>
            </a:r>
            <a:r>
              <a:rPr lang="cs-CZ" altLang="cs-CZ" sz="1800" baseline="-25000" dirty="0" smtClean="0"/>
              <a:t>2- </a:t>
            </a:r>
            <a:r>
              <a:rPr lang="cs-CZ" altLang="cs-CZ" sz="1800" dirty="0" smtClean="0"/>
              <a:t> /NaHCO3 . Na2CO3/; E</a:t>
            </a:r>
            <a:r>
              <a:rPr lang="cs-CZ" altLang="cs-CZ" sz="1800" baseline="-25000" dirty="0" smtClean="0"/>
              <a:t>K </a:t>
            </a:r>
            <a:r>
              <a:rPr lang="cs-CZ" altLang="cs-CZ" sz="1800" dirty="0" smtClean="0"/>
              <a:t>=  - 0,1 V) – dochází k redukci chloridů mědi na oxid </a:t>
            </a:r>
            <a:r>
              <a:rPr lang="cs-CZ" altLang="cs-CZ" sz="1800" dirty="0" err="1" smtClean="0"/>
              <a:t>mědný</a:t>
            </a:r>
            <a:r>
              <a:rPr lang="cs-CZ" altLang="cs-CZ" sz="1800" dirty="0" smtClean="0"/>
              <a:t> nebo měď</a:t>
            </a:r>
          </a:p>
          <a:p>
            <a:pPr algn="ctr">
              <a:buFont typeface="Monotype Sorts" pitchFamily="2" charset="2"/>
              <a:buNone/>
            </a:pPr>
            <a:r>
              <a:rPr lang="cs-CZ" altLang="cs-CZ" sz="1800" dirty="0" err="1" smtClean="0"/>
              <a:t>CuCl</a:t>
            </a:r>
            <a:r>
              <a:rPr lang="cs-CZ" altLang="cs-CZ" sz="1800" dirty="0" smtClean="0"/>
              <a:t> + e-                 </a:t>
            </a:r>
            <a:r>
              <a:rPr lang="cs-CZ" altLang="cs-CZ" sz="1800" dirty="0" err="1" smtClean="0"/>
              <a:t>Cu</a:t>
            </a:r>
            <a:r>
              <a:rPr lang="cs-CZ" altLang="cs-CZ" sz="1800" dirty="0" smtClean="0"/>
              <a:t> + Cl-</a:t>
            </a:r>
          </a:p>
          <a:p>
            <a:pPr>
              <a:buFont typeface="Monotype Sorts" pitchFamily="2" charset="2"/>
              <a:buNone/>
            </a:pPr>
            <a:endParaRPr lang="cs-CZ" altLang="cs-CZ" dirty="0" smtClean="0"/>
          </a:p>
        </p:txBody>
      </p:sp>
      <p:cxnSp>
        <p:nvCxnSpPr>
          <p:cNvPr id="31748" name="Přímá spojovací šipka 4"/>
          <p:cNvCxnSpPr>
            <a:cxnSpLocks noChangeShapeType="1"/>
          </p:cNvCxnSpPr>
          <p:nvPr/>
        </p:nvCxnSpPr>
        <p:spPr bwMode="auto">
          <a:xfrm>
            <a:off x="3995936" y="3429000"/>
            <a:ext cx="642937"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1749" name="Obrázek 5" descr="13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56657"/>
            <a:ext cx="355311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Obrázek 6" descr="131-p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3209" y="3638741"/>
            <a:ext cx="3673289" cy="275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2945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r>
              <a:rPr lang="cs-CZ" altLang="cs-CZ" smtClean="0"/>
              <a:t>Povrchová úprava</a:t>
            </a:r>
          </a:p>
        </p:txBody>
      </p:sp>
      <p:sp>
        <p:nvSpPr>
          <p:cNvPr id="35843" name="Zástupný symbol pro obsah 2"/>
          <p:cNvSpPr>
            <a:spLocks noGrp="1"/>
          </p:cNvSpPr>
          <p:nvPr>
            <p:ph idx="1"/>
          </p:nvPr>
        </p:nvSpPr>
        <p:spPr>
          <a:xfrm>
            <a:off x="1071563" y="1571625"/>
            <a:ext cx="7772400" cy="4114800"/>
          </a:xfrm>
        </p:spPr>
        <p:txBody>
          <a:bodyPr/>
          <a:lstStyle/>
          <a:p>
            <a:r>
              <a:rPr lang="cs-CZ" altLang="cs-CZ" sz="2400" dirty="0" smtClean="0"/>
              <a:t>Konzervační prostředky</a:t>
            </a:r>
          </a:p>
          <a:p>
            <a:pPr lvl="1"/>
            <a:r>
              <a:rPr lang="cs-CZ" altLang="cs-CZ" sz="2000" dirty="0" smtClean="0"/>
              <a:t>Laky + BTA (</a:t>
            </a:r>
            <a:r>
              <a:rPr lang="cs-CZ" altLang="cs-CZ" sz="2000" dirty="0" err="1" smtClean="0"/>
              <a:t>Paraloid</a:t>
            </a:r>
            <a:r>
              <a:rPr lang="cs-CZ" altLang="cs-CZ" sz="2000" dirty="0" smtClean="0"/>
              <a:t> B72, B44, </a:t>
            </a:r>
            <a:r>
              <a:rPr lang="cs-CZ" altLang="cs-CZ" sz="2000" dirty="0" err="1" smtClean="0"/>
              <a:t>Veropal</a:t>
            </a:r>
            <a:r>
              <a:rPr lang="cs-CZ" altLang="cs-CZ" sz="2000" dirty="0" smtClean="0"/>
              <a:t> KP 709);</a:t>
            </a:r>
          </a:p>
          <a:p>
            <a:pPr lvl="1"/>
            <a:r>
              <a:rPr lang="cs-CZ" altLang="cs-CZ" sz="2000" dirty="0" err="1" smtClean="0"/>
              <a:t>Incralac</a:t>
            </a:r>
            <a:r>
              <a:rPr lang="cs-CZ" altLang="cs-CZ" sz="2000" dirty="0" smtClean="0"/>
              <a:t> (vč. BTA)</a:t>
            </a:r>
          </a:p>
          <a:p>
            <a:pPr lvl="1"/>
            <a:r>
              <a:rPr lang="cs-CZ" altLang="cs-CZ" sz="2000" dirty="0" smtClean="0"/>
              <a:t>Mikrokrystalické vosky (</a:t>
            </a:r>
            <a:r>
              <a:rPr lang="cs-CZ" altLang="cs-CZ" sz="2000" dirty="0" err="1" smtClean="0"/>
              <a:t>Revax</a:t>
            </a:r>
            <a:r>
              <a:rPr lang="cs-CZ" altLang="cs-CZ" sz="2000" dirty="0" smtClean="0"/>
              <a:t>, KRNB)</a:t>
            </a:r>
          </a:p>
          <a:p>
            <a:pPr lvl="1"/>
            <a:r>
              <a:rPr lang="cs-CZ" altLang="cs-CZ" sz="2000" dirty="0" smtClean="0"/>
              <a:t>Včelí vosk</a:t>
            </a:r>
          </a:p>
          <a:p>
            <a:pPr lvl="1"/>
            <a:r>
              <a:rPr lang="cs-CZ" altLang="cs-CZ" sz="2000" dirty="0" smtClean="0"/>
              <a:t>Silikonové oleje (</a:t>
            </a:r>
            <a:r>
              <a:rPr lang="cs-CZ" altLang="cs-CZ" sz="2000" dirty="0" err="1" smtClean="0"/>
              <a:t>Lukoil</a:t>
            </a:r>
            <a:r>
              <a:rPr lang="cs-CZ" altLang="cs-CZ" sz="2000" dirty="0" smtClean="0"/>
              <a:t>) – pohyblivé části</a:t>
            </a:r>
          </a:p>
          <a:p>
            <a:pPr lvl="1"/>
            <a:endParaRPr lang="cs-CZ" altLang="cs-CZ" sz="2000" dirty="0" smtClean="0"/>
          </a:p>
          <a:p>
            <a:pPr lvl="1"/>
            <a:endParaRPr lang="cs-CZ" altLang="cs-CZ" sz="2000" dirty="0" smtClean="0"/>
          </a:p>
          <a:p>
            <a:endParaRPr lang="cs-CZ" altLang="cs-CZ" dirty="0" smtClean="0"/>
          </a:p>
          <a:p>
            <a:endParaRPr lang="cs-CZ" altLang="cs-CZ" dirty="0" smtClean="0"/>
          </a:p>
        </p:txBody>
      </p:sp>
    </p:spTree>
    <p:extLst>
      <p:ext uri="{BB962C8B-B14F-4D97-AF65-F5344CB8AC3E}">
        <p14:creationId xmlns:p14="http://schemas.microsoft.com/office/powerpoint/2010/main" val="2283977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sz="3200" smtClean="0"/>
              <a:t>Svářkové železo/ Litina/ocel</a:t>
            </a:r>
          </a:p>
        </p:txBody>
      </p:sp>
      <p:pic>
        <p:nvPicPr>
          <p:cNvPr id="24579" name="Obrázek 2" descr="05_ironbridge_overvi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785938"/>
            <a:ext cx="31432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ovéPole 3"/>
          <p:cNvSpPr txBox="1">
            <a:spLocks noChangeArrowheads="1"/>
          </p:cNvSpPr>
          <p:nvPr/>
        </p:nvSpPr>
        <p:spPr bwMode="auto">
          <a:xfrm>
            <a:off x="1214438" y="4429125"/>
            <a:ext cx="3000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Ironbridge, litinový most přes řeku Severn, r. 1779 – symbol průmyslové revoluce v Anglii</a:t>
            </a:r>
          </a:p>
        </p:txBody>
      </p:sp>
      <p:pic>
        <p:nvPicPr>
          <p:cNvPr id="24581" name="Obrázek 4" descr="A051124_TOM_IVANCICE_1970_3V_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000250"/>
            <a:ext cx="430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ovéPole 5"/>
          <p:cNvSpPr txBox="1">
            <a:spLocks noChangeArrowheads="1"/>
          </p:cNvSpPr>
          <p:nvPr/>
        </p:nvSpPr>
        <p:spPr bwMode="auto">
          <a:xfrm>
            <a:off x="4643438" y="5072063"/>
            <a:ext cx="4000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Ivančický viadukt, jeden z prvních celokovových mostů ze svářkového železa a litiny v Rakousko-uherské monarchii, r. 1870 (foto z r. 1978)</a:t>
            </a:r>
          </a:p>
        </p:txBody>
      </p:sp>
    </p:spTree>
    <p:extLst>
      <p:ext uri="{BB962C8B-B14F-4D97-AF65-F5344CB8AC3E}">
        <p14:creationId xmlns:p14="http://schemas.microsoft.com/office/powerpoint/2010/main" val="3015660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p:txBody>
          <a:bodyPr/>
          <a:lstStyle/>
          <a:p>
            <a:r>
              <a:rPr lang="cs-CZ" altLang="cs-CZ" smtClean="0"/>
              <a:t>Povrchová úprava</a:t>
            </a:r>
          </a:p>
        </p:txBody>
      </p:sp>
      <p:pic>
        <p:nvPicPr>
          <p:cNvPr id="389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3438" y="1628775"/>
            <a:ext cx="4264025" cy="2867025"/>
          </a:xfrm>
        </p:spPr>
      </p:pic>
      <p:sp>
        <p:nvSpPr>
          <p:cNvPr id="38916" name="TextovéPole 4"/>
          <p:cNvSpPr txBox="1">
            <a:spLocks noChangeArrowheads="1"/>
          </p:cNvSpPr>
          <p:nvPr/>
        </p:nvSpPr>
        <p:spPr bwMode="auto">
          <a:xfrm>
            <a:off x="2500313" y="5857875"/>
            <a:ext cx="4929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400">
                <a:latin typeface="Times New Roman" pitchFamily="18" charset="0"/>
              </a:rPr>
              <a:t>Jan Žižka – Vítkov, restaurováno Houska/Douda, 2011  </a:t>
            </a:r>
          </a:p>
        </p:txBody>
      </p:sp>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349500"/>
            <a:ext cx="3240088"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5939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lstStyle/>
          <a:p>
            <a:r>
              <a:rPr lang="cs-CZ" dirty="0" smtClean="0"/>
              <a:t>Jmenujte základní slitiny mědi.</a:t>
            </a:r>
          </a:p>
          <a:p>
            <a:r>
              <a:rPr lang="cs-CZ" dirty="0" smtClean="0"/>
              <a:t>Co je to alpaka?</a:t>
            </a:r>
          </a:p>
          <a:p>
            <a:r>
              <a:rPr lang="cs-CZ" dirty="0" smtClean="0"/>
              <a:t>Rozlište ušlechtilou a divokou patinu slitin mědi.</a:t>
            </a:r>
          </a:p>
          <a:p>
            <a:r>
              <a:rPr lang="cs-CZ" dirty="0" smtClean="0"/>
              <a:t>Popište poškození </a:t>
            </a:r>
            <a:r>
              <a:rPr lang="cs-CZ" dirty="0" err="1" smtClean="0"/>
              <a:t>zv</a:t>
            </a:r>
            <a:r>
              <a:rPr lang="cs-CZ" dirty="0" smtClean="0"/>
              <a:t>. nemoc bronzu.</a:t>
            </a:r>
          </a:p>
          <a:p>
            <a:r>
              <a:rPr lang="cs-CZ" dirty="0" smtClean="0"/>
              <a:t>Jaké znáte metody čištění předmětů z mědi?</a:t>
            </a:r>
          </a:p>
          <a:p>
            <a:r>
              <a:rPr lang="cs-CZ" dirty="0" smtClean="0"/>
              <a:t>Jaké inhibitory mědi znáte?</a:t>
            </a:r>
          </a:p>
          <a:p>
            <a:endParaRPr lang="cs-CZ" dirty="0"/>
          </a:p>
        </p:txBody>
      </p:sp>
    </p:spTree>
    <p:extLst>
      <p:ext uri="{BB962C8B-B14F-4D97-AF65-F5344CB8AC3E}">
        <p14:creationId xmlns:p14="http://schemas.microsoft.com/office/powerpoint/2010/main" val="2280189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468560" y="323850"/>
            <a:ext cx="8229600" cy="1143000"/>
          </a:xfrm>
        </p:spPr>
        <p:txBody>
          <a:bodyPr/>
          <a:lstStyle/>
          <a:p>
            <a:r>
              <a:rPr lang="cs-CZ" altLang="cs-CZ" dirty="0" smtClean="0"/>
              <a:t>Zlato – </a:t>
            </a:r>
            <a:r>
              <a:rPr lang="cs-CZ" altLang="cs-CZ" dirty="0" err="1" smtClean="0"/>
              <a:t>aurum</a:t>
            </a:r>
            <a:r>
              <a:rPr lang="cs-CZ" altLang="cs-CZ" dirty="0" smtClean="0"/>
              <a:t> Au</a:t>
            </a:r>
          </a:p>
        </p:txBody>
      </p:sp>
      <p:sp>
        <p:nvSpPr>
          <p:cNvPr id="4099" name="Zástupný symbol pro obsah 2"/>
          <p:cNvSpPr>
            <a:spLocks noGrp="1"/>
          </p:cNvSpPr>
          <p:nvPr>
            <p:ph idx="1"/>
          </p:nvPr>
        </p:nvSpPr>
        <p:spPr>
          <a:xfrm>
            <a:off x="1187450" y="1466850"/>
            <a:ext cx="7772400" cy="4524375"/>
          </a:xfrm>
        </p:spPr>
        <p:txBody>
          <a:bodyPr>
            <a:normAutofit fontScale="92500" lnSpcReduction="10000"/>
          </a:bodyPr>
          <a:lstStyle/>
          <a:p>
            <a:r>
              <a:rPr lang="cs-CZ" altLang="cs-CZ" sz="2000" dirty="0" smtClean="0"/>
              <a:t>Velmi tvárný žlutý kov, vynikající chemická odolnost na vzduchu i v chemikáliích, teplota tání 1063°C</a:t>
            </a:r>
          </a:p>
          <a:p>
            <a:r>
              <a:rPr lang="cs-CZ" altLang="cs-CZ" sz="2000" dirty="0" smtClean="0"/>
              <a:t>Většinou se používá jako slitina s </a:t>
            </a:r>
            <a:r>
              <a:rPr lang="cs-CZ" altLang="cs-CZ" sz="2000" dirty="0" err="1" smtClean="0"/>
              <a:t>Ag</a:t>
            </a:r>
            <a:r>
              <a:rPr lang="cs-CZ" altLang="cs-CZ" sz="2000" dirty="0" smtClean="0"/>
              <a:t>, </a:t>
            </a:r>
            <a:r>
              <a:rPr lang="cs-CZ" altLang="cs-CZ" sz="2000" dirty="0" err="1" smtClean="0"/>
              <a:t>Ag</a:t>
            </a:r>
            <a:r>
              <a:rPr lang="cs-CZ" altLang="cs-CZ" sz="2000" dirty="0" smtClean="0"/>
              <a:t>, </a:t>
            </a:r>
            <a:r>
              <a:rPr lang="cs-CZ" altLang="cs-CZ" sz="2000" dirty="0" err="1" smtClean="0"/>
              <a:t>Cu</a:t>
            </a:r>
            <a:r>
              <a:rPr lang="cs-CZ" altLang="cs-CZ" sz="2000" dirty="0" smtClean="0"/>
              <a:t>, Ni, </a:t>
            </a:r>
            <a:r>
              <a:rPr lang="cs-CZ" altLang="cs-CZ" sz="2000" dirty="0" err="1" smtClean="0"/>
              <a:t>Pt</a:t>
            </a:r>
            <a:r>
              <a:rPr lang="cs-CZ" altLang="cs-CZ" sz="2000" dirty="0" smtClean="0"/>
              <a:t>, </a:t>
            </a:r>
            <a:r>
              <a:rPr lang="cs-CZ" altLang="cs-CZ" sz="2000" dirty="0" err="1" smtClean="0"/>
              <a:t>Pd</a:t>
            </a:r>
            <a:endParaRPr lang="cs-CZ" altLang="cs-CZ" sz="2000" dirty="0" smtClean="0"/>
          </a:p>
          <a:p>
            <a:r>
              <a:rPr lang="cs-CZ" altLang="cs-CZ" sz="2000" dirty="0" smtClean="0"/>
              <a:t>Čistota (ryzost) – např. 585/1000 tj. 58,5 % ryzího zlata; karáty (1 karát – 41,66/1000 tj. 0,04166 g Au/ 1 g slitiny)</a:t>
            </a:r>
          </a:p>
          <a:p>
            <a:pPr lvl="1"/>
            <a:r>
              <a:rPr lang="cs-CZ" altLang="cs-CZ" sz="2000" dirty="0" smtClean="0"/>
              <a:t>Ryzí zlato – 24 karátů</a:t>
            </a:r>
          </a:p>
          <a:p>
            <a:pPr lvl="1"/>
            <a:r>
              <a:rPr lang="cs-CZ" altLang="cs-CZ" sz="2000" dirty="0" smtClean="0"/>
              <a:t>Běžně pro šperky 585/1000 (14 karátů), slitina Au-</a:t>
            </a:r>
            <a:r>
              <a:rPr lang="cs-CZ" altLang="cs-CZ" sz="2000" dirty="0" err="1" smtClean="0"/>
              <a:t>Ag</a:t>
            </a:r>
            <a:r>
              <a:rPr lang="cs-CZ" altLang="cs-CZ" sz="2000" dirty="0" smtClean="0"/>
              <a:t>-</a:t>
            </a:r>
            <a:r>
              <a:rPr lang="cs-CZ" altLang="cs-CZ" sz="2000" dirty="0" err="1" smtClean="0"/>
              <a:t>Cu</a:t>
            </a:r>
            <a:r>
              <a:rPr lang="cs-CZ" altLang="cs-CZ" sz="2000" dirty="0" smtClean="0"/>
              <a:t>; šperky na zakázku 18 </a:t>
            </a:r>
            <a:r>
              <a:rPr lang="cs-CZ" altLang="cs-CZ" sz="2000" dirty="0" err="1" smtClean="0"/>
              <a:t>kt</a:t>
            </a:r>
            <a:r>
              <a:rPr lang="cs-CZ" altLang="cs-CZ" sz="2000" dirty="0" smtClean="0"/>
              <a:t>. (cca 75 % Au), dentální lékařství, elektrické kontakty (22 </a:t>
            </a:r>
            <a:r>
              <a:rPr lang="cs-CZ" altLang="cs-CZ" sz="2000" dirty="0" err="1" smtClean="0"/>
              <a:t>kt.cca</a:t>
            </a:r>
            <a:r>
              <a:rPr lang="cs-CZ" altLang="cs-CZ" sz="2000" dirty="0" smtClean="0"/>
              <a:t> 90 % Au)</a:t>
            </a:r>
          </a:p>
          <a:p>
            <a:pPr lvl="1"/>
            <a:r>
              <a:rPr lang="cs-CZ" altLang="cs-CZ" sz="2000" dirty="0" smtClean="0"/>
              <a:t>Legováním se mění barva slitiny:</a:t>
            </a:r>
          </a:p>
          <a:p>
            <a:pPr lvl="2"/>
            <a:r>
              <a:rPr lang="cs-CZ" altLang="cs-CZ" sz="1800" dirty="0" smtClean="0"/>
              <a:t>Ternární diagram slitiny Au-</a:t>
            </a:r>
            <a:r>
              <a:rPr lang="cs-CZ" altLang="cs-CZ" sz="1800" dirty="0" err="1" smtClean="0"/>
              <a:t>Ag</a:t>
            </a:r>
            <a:r>
              <a:rPr lang="cs-CZ" altLang="cs-CZ" sz="1800" dirty="0" smtClean="0"/>
              <a:t>-</a:t>
            </a:r>
            <a:r>
              <a:rPr lang="cs-CZ" altLang="cs-CZ" sz="1800" dirty="0" err="1" smtClean="0"/>
              <a:t>Cu</a:t>
            </a:r>
            <a:endParaRPr lang="cs-CZ" altLang="cs-CZ" sz="1800" dirty="0" smtClean="0"/>
          </a:p>
          <a:p>
            <a:pPr lvl="2"/>
            <a:r>
              <a:rPr lang="cs-CZ" altLang="cs-CZ" sz="1800" dirty="0" smtClean="0"/>
              <a:t>Bílé zlato Au-Ni-</a:t>
            </a:r>
            <a:r>
              <a:rPr lang="cs-CZ" altLang="cs-CZ" sz="1800" dirty="0" err="1" smtClean="0"/>
              <a:t>Cu</a:t>
            </a:r>
            <a:r>
              <a:rPr lang="cs-CZ" altLang="cs-CZ" sz="1800" dirty="0" smtClean="0"/>
              <a:t> nebo Au-Ni-</a:t>
            </a:r>
            <a:r>
              <a:rPr lang="cs-CZ" altLang="cs-CZ" sz="1800" dirty="0" err="1" smtClean="0"/>
              <a:t>Pd</a:t>
            </a:r>
            <a:r>
              <a:rPr lang="cs-CZ" altLang="cs-CZ" sz="1800" dirty="0" smtClean="0"/>
              <a:t> (levnější náhrada platiny)</a:t>
            </a:r>
          </a:p>
          <a:p>
            <a:r>
              <a:rPr lang="cs-CZ" altLang="cs-CZ" sz="1800" dirty="0" smtClean="0"/>
              <a:t>Technicky zdobení</a:t>
            </a:r>
          </a:p>
          <a:p>
            <a:pPr lvl="1"/>
            <a:r>
              <a:rPr lang="cs-CZ" altLang="cs-CZ" sz="1600" dirty="0" smtClean="0"/>
              <a:t>Tepání, rytí, cizelování (gravírování), matování, patinování, email, vsazování drahých kamenů a </a:t>
            </a:r>
            <a:r>
              <a:rPr lang="cs-CZ" altLang="cs-CZ" sz="1600" dirty="0" err="1" smtClean="0"/>
              <a:t>organolytů</a:t>
            </a:r>
            <a:endParaRPr lang="cs-CZ" altLang="cs-CZ" sz="1600" dirty="0" smtClean="0"/>
          </a:p>
          <a:p>
            <a:pPr lvl="1"/>
            <a:endParaRPr lang="cs-CZ" altLang="cs-CZ" sz="2200" dirty="0" smtClean="0"/>
          </a:p>
          <a:p>
            <a:pPr lvl="2"/>
            <a:endParaRPr lang="cs-CZ" altLang="cs-CZ" sz="1800" dirty="0" smtClean="0"/>
          </a:p>
        </p:txBody>
      </p:sp>
      <p:pic>
        <p:nvPicPr>
          <p:cNvPr id="4100" name="Obrázek 3" descr="MycenaeMas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14287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7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255501" y="188640"/>
            <a:ext cx="7023273" cy="1143000"/>
          </a:xfrm>
        </p:spPr>
        <p:txBody>
          <a:bodyPr/>
          <a:lstStyle/>
          <a:p>
            <a:r>
              <a:rPr lang="cs-CZ" altLang="cs-CZ" dirty="0" smtClean="0"/>
              <a:t>Zlato - historie</a:t>
            </a:r>
          </a:p>
        </p:txBody>
      </p:sp>
      <p:sp>
        <p:nvSpPr>
          <p:cNvPr id="5123" name="Zástupný symbol pro obsah 2"/>
          <p:cNvSpPr>
            <a:spLocks noGrp="1"/>
          </p:cNvSpPr>
          <p:nvPr>
            <p:ph idx="1"/>
          </p:nvPr>
        </p:nvSpPr>
        <p:spPr>
          <a:xfrm>
            <a:off x="1116013" y="4076700"/>
            <a:ext cx="3960812" cy="1008063"/>
          </a:xfrm>
        </p:spPr>
        <p:txBody>
          <a:bodyPr/>
          <a:lstStyle/>
          <a:p>
            <a:pPr marL="0" indent="0">
              <a:buFont typeface="Monotype Sorts"/>
              <a:buNone/>
            </a:pPr>
            <a:r>
              <a:rPr lang="cs-CZ" altLang="cs-CZ" sz="1600" smtClean="0"/>
              <a:t>The Blessington lunula, 2400 – 2000 BC – doba bronzová, Irsko – Blessington, Tha British Museum</a:t>
            </a:r>
          </a:p>
        </p:txBody>
      </p:sp>
      <p:pic>
        <p:nvPicPr>
          <p:cNvPr id="5124" name="Picture 2" descr="Gold lunu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088" y="1504950"/>
            <a:ext cx="24320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Part of a gold ear-ring: disc with granulated rays around the edge; the stone in the centre is now mis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390008"/>
            <a:ext cx="2895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ovéPole 3"/>
          <p:cNvSpPr txBox="1">
            <a:spLocks noChangeArrowheads="1"/>
          </p:cNvSpPr>
          <p:nvPr/>
        </p:nvSpPr>
        <p:spPr bwMode="auto">
          <a:xfrm>
            <a:off x="4975225" y="3284538"/>
            <a:ext cx="3844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Část zlaté náušnice, doba římská, </a:t>
            </a:r>
            <a:br>
              <a:rPr kumimoji="0" lang="cs-CZ" altLang="cs-CZ" sz="2000">
                <a:latin typeface="Times New Roman" pitchFamily="18" charset="0"/>
              </a:rPr>
            </a:br>
            <a:r>
              <a:rPr kumimoji="0" lang="cs-CZ" altLang="cs-CZ" sz="2000">
                <a:latin typeface="Times New Roman" pitchFamily="18" charset="0"/>
              </a:rPr>
              <a:t>2. stol. BC, The British Museum</a:t>
            </a:r>
          </a:p>
        </p:txBody>
      </p:sp>
      <p:pic>
        <p:nvPicPr>
          <p:cNvPr id="5127" name="Picture 6" descr="Mistrnou prÃ¡ci velkomoravskÃ½ch Å¡perkaÅÅ¯ doklÃ¡dÃ¡ napÅ. zlatÃ½ dvouplÃ¡Å¡Å¥ovÃ½ gombÃ­k zdobenÃ½ granulacÃ­, nalezenÃ½ v hrobÄ Ä. 505 u baziliky v MikulÄicÃ­ch.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4221163"/>
            <a:ext cx="20177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ovéPole 4"/>
          <p:cNvSpPr txBox="1">
            <a:spLocks noChangeArrowheads="1"/>
          </p:cNvSpPr>
          <p:nvPr/>
        </p:nvSpPr>
        <p:spPr bwMode="auto">
          <a:xfrm>
            <a:off x="2105025" y="5754688"/>
            <a:ext cx="3694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r">
              <a:spcBef>
                <a:spcPct val="0"/>
              </a:spcBef>
              <a:buClrTx/>
              <a:buSzTx/>
              <a:buFontTx/>
              <a:buNone/>
            </a:pPr>
            <a:r>
              <a:rPr kumimoji="0" lang="cs-CZ" altLang="cs-CZ" sz="2000">
                <a:latin typeface="Times New Roman" pitchFamily="18" charset="0"/>
              </a:rPr>
              <a:t>Zlatý gombík, 9. stol., Velká Morava, Mikulčice</a:t>
            </a:r>
          </a:p>
        </p:txBody>
      </p:sp>
    </p:spTree>
    <p:extLst>
      <p:ext uri="{BB962C8B-B14F-4D97-AF65-F5344CB8AC3E}">
        <p14:creationId xmlns:p14="http://schemas.microsoft.com/office/powerpoint/2010/main" val="1943925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979488" y="115888"/>
            <a:ext cx="7772400" cy="1371600"/>
          </a:xfrm>
        </p:spPr>
        <p:txBody>
          <a:bodyPr/>
          <a:lstStyle/>
          <a:p>
            <a:r>
              <a:rPr lang="cs-CZ" altLang="cs-CZ" sz="2400" smtClean="0"/>
              <a:t>Značení – české současné puncovní značky </a:t>
            </a:r>
            <a:br>
              <a:rPr lang="cs-CZ" altLang="cs-CZ" sz="2400" smtClean="0"/>
            </a:br>
            <a:r>
              <a:rPr lang="cs-CZ" altLang="cs-CZ" sz="2400" smtClean="0"/>
              <a:t>dle Puncovního úřadu </a:t>
            </a:r>
          </a:p>
        </p:txBody>
      </p:sp>
      <p:pic>
        <p:nvPicPr>
          <p:cNvPr id="7171" name="Zástupný symbol pro obsah 3" descr="CeskeSamotn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1412875"/>
            <a:ext cx="6691312" cy="3294063"/>
          </a:xfrm>
        </p:spPr>
      </p:pic>
      <p:sp>
        <p:nvSpPr>
          <p:cNvPr id="7172" name="TextovéPole 2"/>
          <p:cNvSpPr txBox="1">
            <a:spLocks noChangeArrowheads="1"/>
          </p:cNvSpPr>
          <p:nvPr/>
        </p:nvSpPr>
        <p:spPr bwMode="auto">
          <a:xfrm>
            <a:off x="971550" y="4724400"/>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400">
                <a:latin typeface="Times New Roman" pitchFamily="18" charset="0"/>
              </a:rPr>
              <a:t>Součástí značení je též identifikační značka výrobní nebo odpovědnostní (obchodník) – pomáhají najít autora nebo původ výrobku.</a:t>
            </a:r>
          </a:p>
        </p:txBody>
      </p:sp>
      <p:pic>
        <p:nvPicPr>
          <p:cNvPr id="7173" name="Picture 6" descr="http://www.puncovniurad.cz/znacky/cejk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5924550"/>
            <a:ext cx="790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1"/>
          <p:cNvSpPr txBox="1">
            <a:spLocks noChangeArrowheads="1"/>
          </p:cNvSpPr>
          <p:nvPr/>
        </p:nvSpPr>
        <p:spPr bwMode="auto">
          <a:xfrm>
            <a:off x="2195513" y="6165850"/>
            <a:ext cx="6624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400">
                <a:latin typeface="Times New Roman" pitchFamily="18" charset="0"/>
              </a:rPr>
              <a:t>Hlava čejky – 14kt. Zlato, platná značka do r. 1993</a:t>
            </a:r>
          </a:p>
        </p:txBody>
      </p:sp>
    </p:spTree>
    <p:extLst>
      <p:ext uri="{BB962C8B-B14F-4D97-AF65-F5344CB8AC3E}">
        <p14:creationId xmlns:p14="http://schemas.microsoft.com/office/powerpoint/2010/main" val="32433031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smtClean="0"/>
              <a:t>Povrchové zlacení</a:t>
            </a:r>
          </a:p>
        </p:txBody>
      </p:sp>
      <p:sp>
        <p:nvSpPr>
          <p:cNvPr id="8195" name="Zástupný symbol pro obsah 2"/>
          <p:cNvSpPr>
            <a:spLocks noGrp="1"/>
          </p:cNvSpPr>
          <p:nvPr>
            <p:ph idx="1"/>
          </p:nvPr>
        </p:nvSpPr>
        <p:spPr/>
        <p:txBody>
          <a:bodyPr/>
          <a:lstStyle/>
          <a:p>
            <a:r>
              <a:rPr lang="cs-CZ" altLang="cs-CZ" smtClean="0"/>
              <a:t>Plátkové zlacení</a:t>
            </a:r>
          </a:p>
          <a:p>
            <a:r>
              <a:rPr lang="cs-CZ" altLang="cs-CZ" smtClean="0"/>
              <a:t>Žárové zlacení (amalgám Au)</a:t>
            </a:r>
          </a:p>
          <a:p>
            <a:r>
              <a:rPr lang="cs-CZ" altLang="cs-CZ" smtClean="0"/>
              <a:t>Galvanické zlacení</a:t>
            </a:r>
          </a:p>
          <a:p>
            <a:r>
              <a:rPr lang="cs-CZ" altLang="cs-CZ" smtClean="0"/>
              <a:t>Práškovým zlatem </a:t>
            </a:r>
          </a:p>
          <a:p>
            <a:pPr marL="342900" lvl="1" indent="-342900">
              <a:buClr>
                <a:schemeClr val="accent1"/>
              </a:buClr>
              <a:buSzPct val="70000"/>
              <a:buFont typeface="Monotype Sorts" pitchFamily="2" charset="2"/>
              <a:buChar char="n"/>
            </a:pPr>
            <a:r>
              <a:rPr lang="cs-CZ" altLang="cs-CZ" smtClean="0"/>
              <a:t>Náhražky – tzv. dublé (mosaz svárově plátovaná Au), </a:t>
            </a:r>
          </a:p>
          <a:p>
            <a:endParaRPr lang="cs-CZ" altLang="cs-CZ" smtClean="0"/>
          </a:p>
        </p:txBody>
      </p:sp>
    </p:spTree>
    <p:extLst>
      <p:ext uri="{BB962C8B-B14F-4D97-AF65-F5344CB8AC3E}">
        <p14:creationId xmlns:p14="http://schemas.microsoft.com/office/powerpoint/2010/main" val="24883012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lstStyle/>
          <a:p>
            <a:r>
              <a:rPr lang="cs-CZ" altLang="cs-CZ" smtClean="0"/>
              <a:t>Zlacení - žárové</a:t>
            </a:r>
          </a:p>
        </p:txBody>
      </p:sp>
      <p:pic>
        <p:nvPicPr>
          <p:cNvPr id="10243" name="Zástupný symbol pro obsah 3" descr="firegilding.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85875" y="1500188"/>
            <a:ext cx="3587750" cy="4500562"/>
          </a:xfrm>
        </p:spPr>
      </p:pic>
      <p:pic>
        <p:nvPicPr>
          <p:cNvPr id="10244" name="Obrázek 4" descr="h2_1983_4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857500"/>
            <a:ext cx="2857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5058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r>
              <a:rPr lang="cs-CZ" altLang="cs-CZ" smtClean="0"/>
              <a:t>Koroze zlata</a:t>
            </a:r>
          </a:p>
        </p:txBody>
      </p:sp>
      <p:sp>
        <p:nvSpPr>
          <p:cNvPr id="11267" name="Zástupný symbol pro obsah 2"/>
          <p:cNvSpPr>
            <a:spLocks noGrp="1"/>
          </p:cNvSpPr>
          <p:nvPr>
            <p:ph idx="1"/>
          </p:nvPr>
        </p:nvSpPr>
        <p:spPr/>
        <p:txBody>
          <a:bodyPr/>
          <a:lstStyle/>
          <a:p>
            <a:r>
              <a:rPr lang="cs-CZ" altLang="cs-CZ" sz="2800" smtClean="0"/>
              <a:t>Stabilní kov za všech běžných podmínek (rozpouští se v kyanidech, lučavce královské a rtuti)</a:t>
            </a:r>
          </a:p>
          <a:p>
            <a:r>
              <a:rPr lang="cs-CZ" altLang="cs-CZ" sz="2800" smtClean="0"/>
              <a:t>Ve slitinách s nižší ryzostí Au klesá jeho korozní odolnost (koroze zejména Ag, Cu)</a:t>
            </a:r>
          </a:p>
          <a:p>
            <a:r>
              <a:rPr lang="cs-CZ" altLang="cs-CZ" sz="2800" smtClean="0"/>
              <a:t>Ztráta lesku, tmavnutí – reakcí se sírou  (hlavně slitiny Au-Ag)</a:t>
            </a:r>
          </a:p>
          <a:p>
            <a:endParaRPr lang="cs-CZ" altLang="cs-CZ" smtClean="0"/>
          </a:p>
        </p:txBody>
      </p:sp>
    </p:spTree>
    <p:extLst>
      <p:ext uri="{BB962C8B-B14F-4D97-AF65-F5344CB8AC3E}">
        <p14:creationId xmlns:p14="http://schemas.microsoft.com/office/powerpoint/2010/main" val="765076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r>
              <a:rPr lang="cs-CZ" altLang="cs-CZ" smtClean="0"/>
              <a:t>Průzkum</a:t>
            </a:r>
          </a:p>
        </p:txBody>
      </p:sp>
      <p:sp>
        <p:nvSpPr>
          <p:cNvPr id="14339" name="Zástupný symbol pro obsah 2"/>
          <p:cNvSpPr>
            <a:spLocks noGrp="1"/>
          </p:cNvSpPr>
          <p:nvPr>
            <p:ph idx="1"/>
          </p:nvPr>
        </p:nvSpPr>
        <p:spPr>
          <a:xfrm>
            <a:off x="1187450" y="1412875"/>
            <a:ext cx="7772400" cy="4114800"/>
          </a:xfrm>
        </p:spPr>
        <p:txBody>
          <a:bodyPr>
            <a:normAutofit fontScale="92500"/>
          </a:bodyPr>
          <a:lstStyle/>
          <a:p>
            <a:r>
              <a:rPr lang="cs-CZ" altLang="cs-CZ" sz="2800" smtClean="0"/>
              <a:t>Materiál – složení slitiny, puncovní značky, pokovení, pájky, minerály, organické materiály:</a:t>
            </a:r>
          </a:p>
          <a:p>
            <a:pPr lvl="1"/>
            <a:r>
              <a:rPr lang="cs-CZ" altLang="cs-CZ" sz="2400" smtClean="0"/>
              <a:t>Zkouška ryzosti na buližníku, XRF </a:t>
            </a:r>
          </a:p>
          <a:p>
            <a:pPr lvl="1"/>
            <a:r>
              <a:rPr lang="cs-CZ" altLang="cs-CZ" sz="2400" smtClean="0"/>
              <a:t>Určení minerálů – barva, zkouška tvrdosti </a:t>
            </a:r>
            <a:r>
              <a:rPr lang="cs-CZ" altLang="cs-CZ" sz="2000" smtClean="0"/>
              <a:t>(Mohsova stupnice tvrdosti minerálů) – např. ametyst, topas, diamand</a:t>
            </a:r>
            <a:endParaRPr lang="cs-CZ" altLang="cs-CZ" sz="2400" smtClean="0"/>
          </a:p>
          <a:p>
            <a:pPr lvl="1"/>
            <a:r>
              <a:rPr lang="cs-CZ" altLang="cs-CZ" sz="2400" smtClean="0"/>
              <a:t>Organické materiály(tzv. organolyty: perla, korál/jantar,…)</a:t>
            </a:r>
          </a:p>
          <a:p>
            <a:pPr lvl="1"/>
            <a:r>
              <a:rPr lang="cs-CZ" altLang="cs-CZ" sz="2400" smtClean="0"/>
              <a:t>Syntetické materiály (imitace drahých kamenů)</a:t>
            </a:r>
          </a:p>
          <a:p>
            <a:pPr lvl="1"/>
            <a:r>
              <a:rPr lang="cs-CZ" altLang="cs-CZ" sz="2400" smtClean="0"/>
              <a:t>Kameny lepené z několika minerálů (dublety, triplety – např. křišťál-lepidlo-smaragd) </a:t>
            </a:r>
          </a:p>
          <a:p>
            <a:r>
              <a:rPr lang="cs-CZ" altLang="cs-CZ" sz="2800" smtClean="0"/>
              <a:t>Rozsah poškození, předešlé zásahy</a:t>
            </a:r>
          </a:p>
        </p:txBody>
      </p:sp>
    </p:spTree>
    <p:extLst>
      <p:ext uri="{BB962C8B-B14F-4D97-AF65-F5344CB8AC3E}">
        <p14:creationId xmlns:p14="http://schemas.microsoft.com/office/powerpoint/2010/main" val="42307739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r>
              <a:rPr lang="cs-CZ" altLang="cs-CZ" smtClean="0"/>
              <a:t>Konzervace;</a:t>
            </a:r>
          </a:p>
        </p:txBody>
      </p:sp>
      <p:sp>
        <p:nvSpPr>
          <p:cNvPr id="16387" name="Zástupný symbol pro obsah 2"/>
          <p:cNvSpPr>
            <a:spLocks noGrp="1"/>
          </p:cNvSpPr>
          <p:nvPr>
            <p:ph idx="1"/>
          </p:nvPr>
        </p:nvSpPr>
        <p:spPr>
          <a:xfrm>
            <a:off x="1173163" y="1571625"/>
            <a:ext cx="7772400" cy="4524375"/>
          </a:xfrm>
        </p:spPr>
        <p:txBody>
          <a:bodyPr>
            <a:normAutofit lnSpcReduction="10000"/>
          </a:bodyPr>
          <a:lstStyle/>
          <a:p>
            <a:r>
              <a:rPr lang="cs-CZ" altLang="cs-CZ" sz="2000" dirty="0" smtClean="0"/>
              <a:t>Přeleštění  hadříkem, popř. zlatnickou utěrkou</a:t>
            </a:r>
          </a:p>
          <a:p>
            <a:r>
              <a:rPr lang="cs-CZ" altLang="cs-CZ" sz="2000" dirty="0" smtClean="0"/>
              <a:t>Odmaštění – </a:t>
            </a:r>
            <a:r>
              <a:rPr lang="cs-CZ" altLang="cs-CZ" sz="2000" dirty="0" err="1" smtClean="0"/>
              <a:t>ethanol</a:t>
            </a:r>
            <a:r>
              <a:rPr lang="cs-CZ" altLang="cs-CZ" sz="2000" dirty="0" smtClean="0"/>
              <a:t>, benzin, aceton …</a:t>
            </a:r>
          </a:p>
          <a:p>
            <a:pPr lvl="1"/>
            <a:r>
              <a:rPr lang="cs-CZ" altLang="cs-CZ" sz="1800" dirty="0" smtClean="0"/>
              <a:t>Nelze použít u zdobení organickými materiály (např. jantar, želvovina, slonovina), studenými emaily, celuloidem, některých imitací drahých kamenů, smaragdů…</a:t>
            </a:r>
          </a:p>
          <a:p>
            <a:pPr lvl="1"/>
            <a:r>
              <a:rPr lang="cs-CZ" altLang="cs-CZ" sz="1800" dirty="0" smtClean="0"/>
              <a:t>U zdobení emaily a kameny s prasklinami nepoužívat ultrazvuk !</a:t>
            </a:r>
          </a:p>
          <a:p>
            <a:r>
              <a:rPr lang="cs-CZ" altLang="cs-CZ" sz="2000" dirty="0" smtClean="0"/>
              <a:t>Odstranění korozních produktů</a:t>
            </a:r>
          </a:p>
          <a:p>
            <a:pPr lvl="1"/>
            <a:r>
              <a:rPr lang="cs-CZ" altLang="cs-CZ" sz="1800" dirty="0" smtClean="0"/>
              <a:t>U slitin s nízkou ryzostí Au: 10 - 20 % </a:t>
            </a:r>
            <a:r>
              <a:rPr lang="cs-CZ" altLang="cs-CZ" sz="1800" dirty="0" err="1" smtClean="0"/>
              <a:t>kys</a:t>
            </a:r>
            <a:r>
              <a:rPr lang="cs-CZ" altLang="cs-CZ" sz="1800" dirty="0" smtClean="0"/>
              <a:t>. citronové, octové, </a:t>
            </a:r>
            <a:r>
              <a:rPr lang="cs-CZ" altLang="cs-CZ" sz="1800" dirty="0" err="1" smtClean="0"/>
              <a:t>Chelaton</a:t>
            </a:r>
            <a:r>
              <a:rPr lang="cs-CZ" altLang="cs-CZ" sz="1800" dirty="0" smtClean="0"/>
              <a:t> III (většina </a:t>
            </a:r>
            <a:r>
              <a:rPr lang="cs-CZ" altLang="cs-CZ" sz="1800" dirty="0" err="1" smtClean="0"/>
              <a:t>org</a:t>
            </a:r>
            <a:r>
              <a:rPr lang="cs-CZ" altLang="cs-CZ" sz="1800" dirty="0" smtClean="0"/>
              <a:t>. materiálů a některé minerály jsou citlivé na kyseliny) </a:t>
            </a:r>
          </a:p>
          <a:p>
            <a:pPr lvl="1"/>
            <a:r>
              <a:rPr lang="cs-CZ" altLang="cs-CZ" sz="1800" dirty="0" smtClean="0"/>
              <a:t>Oplach destilovanou vodou, vysušení 60 – 80 °C, 3 – 4 hod. (pozor na minerály!)</a:t>
            </a:r>
          </a:p>
          <a:p>
            <a:r>
              <a:rPr lang="cs-CZ" altLang="cs-CZ" sz="2200" dirty="0" smtClean="0"/>
              <a:t>Leštění, konzervace</a:t>
            </a:r>
          </a:p>
          <a:p>
            <a:pPr lvl="1"/>
            <a:r>
              <a:rPr lang="cs-CZ" altLang="cs-CZ" sz="1800" dirty="0" smtClean="0"/>
              <a:t>Slitiny zlata nízké ryzosti – obdobně jako </a:t>
            </a:r>
            <a:r>
              <a:rPr lang="cs-CZ" altLang="cs-CZ" sz="1800" dirty="0" err="1" smtClean="0"/>
              <a:t>Cu</a:t>
            </a:r>
            <a:r>
              <a:rPr lang="cs-CZ" altLang="cs-CZ" sz="1800" dirty="0" smtClean="0"/>
              <a:t> (např. </a:t>
            </a:r>
            <a:r>
              <a:rPr lang="cs-CZ" altLang="cs-CZ" sz="1800" dirty="0" err="1" smtClean="0"/>
              <a:t>Paraloid</a:t>
            </a:r>
            <a:r>
              <a:rPr lang="cs-CZ" altLang="cs-CZ" sz="1800" dirty="0" smtClean="0"/>
              <a:t> B72, BTA v </a:t>
            </a:r>
            <a:r>
              <a:rPr lang="cs-CZ" altLang="cs-CZ" sz="1800" dirty="0" err="1" smtClean="0"/>
              <a:t>ethanolu</a:t>
            </a:r>
            <a:r>
              <a:rPr lang="cs-CZ" altLang="cs-CZ" sz="1800" dirty="0" smtClean="0"/>
              <a:t>) </a:t>
            </a:r>
          </a:p>
          <a:p>
            <a:endParaRPr lang="cs-CZ" altLang="cs-CZ" sz="2800" dirty="0" smtClean="0"/>
          </a:p>
        </p:txBody>
      </p:sp>
    </p:spTree>
    <p:extLst>
      <p:ext uri="{BB962C8B-B14F-4D97-AF65-F5344CB8AC3E}">
        <p14:creationId xmlns:p14="http://schemas.microsoft.com/office/powerpoint/2010/main" val="2622385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lstStyle/>
          <a:p>
            <a:r>
              <a:rPr lang="cs-CZ" altLang="cs-CZ" smtClean="0"/>
              <a:t>Historie používání kovů</a:t>
            </a:r>
          </a:p>
        </p:txBody>
      </p:sp>
      <p:pic>
        <p:nvPicPr>
          <p:cNvPr id="7171" name="Picture 2"/>
          <p:cNvPicPr>
            <a:picLocks noChangeAspect="1" noChangeArrowheads="1"/>
          </p:cNvPicPr>
          <p:nvPr/>
        </p:nvPicPr>
        <p:blipFill>
          <a:blip r:embed="rId3"/>
          <a:srcRect/>
          <a:stretch>
            <a:fillRect/>
          </a:stretch>
        </p:blipFill>
        <p:spPr bwMode="auto">
          <a:xfrm>
            <a:off x="1500166" y="1285860"/>
            <a:ext cx="5730897" cy="4774441"/>
          </a:xfrm>
          <a:prstGeom prst="rect">
            <a:avLst/>
          </a:prstGeom>
          <a:noFill/>
          <a:ln w="12700" cap="sq">
            <a:noFill/>
            <a:miter lim="800000"/>
            <a:headEnd type="none" w="sm" len="sm"/>
            <a:tailEnd type="none" w="sm" len="sm"/>
          </a:ln>
        </p:spPr>
      </p:pic>
      <p:sp>
        <p:nvSpPr>
          <p:cNvPr id="4" name="Obdélník 3"/>
          <p:cNvSpPr/>
          <p:nvPr/>
        </p:nvSpPr>
        <p:spPr>
          <a:xfrm>
            <a:off x="571472" y="6000768"/>
            <a:ext cx="6500858" cy="923330"/>
          </a:xfrm>
          <a:prstGeom prst="rect">
            <a:avLst/>
          </a:prstGeom>
        </p:spPr>
        <p:txBody>
          <a:bodyPr wrap="square">
            <a:spAutoFit/>
          </a:bodyPr>
          <a:lstStyle/>
          <a:p>
            <a:r>
              <a:rPr lang="cs-CZ" dirty="0" err="1" smtClean="0"/>
              <a:t>Selwyn</a:t>
            </a:r>
            <a:r>
              <a:rPr lang="cs-CZ" dirty="0" smtClean="0"/>
              <a:t>, L.: Metals </a:t>
            </a:r>
            <a:r>
              <a:rPr lang="cs-CZ" dirty="0" err="1" smtClean="0"/>
              <a:t>and</a:t>
            </a:r>
            <a:r>
              <a:rPr lang="cs-CZ" dirty="0" smtClean="0"/>
              <a:t> </a:t>
            </a:r>
            <a:r>
              <a:rPr lang="cs-CZ" dirty="0" err="1" smtClean="0"/>
              <a:t>Corrosion</a:t>
            </a:r>
            <a:r>
              <a:rPr lang="cs-CZ" dirty="0" smtClean="0"/>
              <a:t>, A Handbook </a:t>
            </a:r>
            <a:r>
              <a:rPr lang="cs-CZ" dirty="0" err="1" smtClean="0"/>
              <a:t>for</a:t>
            </a:r>
            <a:r>
              <a:rPr lang="cs-CZ" dirty="0" smtClean="0"/>
              <a:t> </a:t>
            </a:r>
            <a:r>
              <a:rPr lang="cs-CZ" dirty="0" err="1" smtClean="0"/>
              <a:t>the</a:t>
            </a:r>
            <a:r>
              <a:rPr lang="cs-CZ" dirty="0" smtClean="0"/>
              <a:t> </a:t>
            </a:r>
            <a:r>
              <a:rPr lang="cs-CZ" dirty="0" err="1" smtClean="0"/>
              <a:t>Conservation</a:t>
            </a:r>
            <a:r>
              <a:rPr lang="cs-CZ" dirty="0" smtClean="0"/>
              <a:t> Professional, 2004, s. 6.</a:t>
            </a:r>
          </a:p>
          <a:p>
            <a:endParaRPr lang="cs-CZ" dirty="0"/>
          </a:p>
        </p:txBody>
      </p:sp>
    </p:spTree>
    <p:extLst>
      <p:ext uri="{BB962C8B-B14F-4D97-AF65-F5344CB8AC3E}">
        <p14:creationId xmlns:p14="http://schemas.microsoft.com/office/powerpoint/2010/main" val="22617030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smtClean="0"/>
              <a:t>Stříbro - argentum Ag</a:t>
            </a:r>
          </a:p>
        </p:txBody>
      </p:sp>
      <p:sp>
        <p:nvSpPr>
          <p:cNvPr id="17411" name="Rectangle 3"/>
          <p:cNvSpPr>
            <a:spLocks noGrp="1" noChangeArrowheads="1"/>
          </p:cNvSpPr>
          <p:nvPr>
            <p:ph type="body" idx="1"/>
          </p:nvPr>
        </p:nvSpPr>
        <p:spPr>
          <a:xfrm>
            <a:off x="1066800" y="1447800"/>
            <a:ext cx="7772400" cy="5410200"/>
          </a:xfrm>
        </p:spPr>
        <p:txBody>
          <a:bodyPr/>
          <a:lstStyle/>
          <a:p>
            <a:r>
              <a:rPr lang="cs-CZ" altLang="cs-CZ" sz="1800" smtClean="0"/>
              <a:t>Bod tání 960°C, měr. hmot. 10,5 g/cm</a:t>
            </a:r>
            <a:r>
              <a:rPr lang="cs-CZ" altLang="cs-CZ" sz="1800" baseline="30000" smtClean="0"/>
              <a:t>3</a:t>
            </a:r>
            <a:r>
              <a:rPr lang="cs-CZ" altLang="cs-CZ" sz="1800" smtClean="0"/>
              <a:t>, barva bílá</a:t>
            </a:r>
          </a:p>
          <a:p>
            <a:r>
              <a:rPr lang="cs-CZ" altLang="cs-CZ" sz="1800" smtClean="0"/>
              <a:t>Velmi tvárné, vynikající elektrická vodivost, pevnost a tvrdost čistého Ag nízká (ve slitinách se zlepšuje)</a:t>
            </a:r>
          </a:p>
          <a:p>
            <a:r>
              <a:rPr lang="cs-CZ" altLang="cs-CZ" sz="1800" smtClean="0"/>
              <a:t>Na vzduchu neoxiduje, po čase reaguje se sirnými sloučeninami – Ag</a:t>
            </a:r>
            <a:r>
              <a:rPr lang="cs-CZ" altLang="cs-CZ" sz="1800" baseline="-25000" smtClean="0"/>
              <a:t>2</a:t>
            </a:r>
            <a:r>
              <a:rPr lang="cs-CZ" altLang="cs-CZ" sz="1800" smtClean="0"/>
              <a:t>S</a:t>
            </a:r>
          </a:p>
          <a:p>
            <a:r>
              <a:rPr lang="cs-CZ" altLang="cs-CZ" sz="1800" smtClean="0"/>
              <a:t>Slitiny: </a:t>
            </a:r>
          </a:p>
          <a:p>
            <a:pPr lvl="1"/>
            <a:r>
              <a:rPr lang="cs-CZ" altLang="cs-CZ" sz="1800" b="1" smtClean="0"/>
              <a:t>Ag – Cu:</a:t>
            </a:r>
          </a:p>
          <a:p>
            <a:pPr lvl="2"/>
            <a:r>
              <a:rPr lang="cs-CZ" altLang="cs-CZ" sz="1400" smtClean="0"/>
              <a:t>ryzost stříbra (obsah stříbra ve slitině Ag + Cu), dříve – 1 lot = 62,5/1000:</a:t>
            </a:r>
          </a:p>
          <a:p>
            <a:pPr lvl="2"/>
            <a:r>
              <a:rPr lang="cs-CZ" altLang="cs-CZ" sz="1600" smtClean="0"/>
              <a:t>č.1 - 959/1000   (britská norma „Britannia“tj. 95,8 % Ag, r. 1697 - 1720)                </a:t>
            </a:r>
          </a:p>
          <a:p>
            <a:pPr lvl="2"/>
            <a:r>
              <a:rPr lang="cs-CZ" altLang="cs-CZ" sz="1600" smtClean="0"/>
              <a:t>č.2 - 925/1000   (Šterlinková norma - „Sterling Silver“ tj. 92,5 % Ag, od r. 1720)       </a:t>
            </a:r>
          </a:p>
          <a:p>
            <a:pPr lvl="2"/>
            <a:r>
              <a:rPr lang="cs-CZ" altLang="cs-CZ" sz="1600" smtClean="0"/>
              <a:t>č.3 - 900/1000</a:t>
            </a:r>
          </a:p>
          <a:p>
            <a:pPr lvl="1"/>
            <a:r>
              <a:rPr lang="cs-CZ" altLang="cs-CZ" sz="1800" b="1" smtClean="0"/>
              <a:t>Stříbrné pájky: Ag-Cu-Zn (Ni, Sn)</a:t>
            </a:r>
          </a:p>
          <a:p>
            <a:pPr lvl="2"/>
            <a:r>
              <a:rPr lang="cs-CZ" altLang="cs-CZ" sz="1400" smtClean="0"/>
              <a:t>Pevné, houževnaté spoje, s dobrou el. vodivostí; pájení slitin Cu, Ni, ocelí </a:t>
            </a:r>
          </a:p>
          <a:p>
            <a:pPr lvl="1"/>
            <a:r>
              <a:rPr lang="cs-CZ" altLang="cs-CZ" sz="1800" b="1" smtClean="0"/>
              <a:t>Náhražka</a:t>
            </a:r>
            <a:r>
              <a:rPr lang="cs-CZ" altLang="cs-CZ" sz="1800" smtClean="0"/>
              <a:t> – alpaka (pakfong, nové stříbro): Cu-Zn-Ni (obecně - bílé mosazi; v zahraničí - German Silver, argentan, Nickle-Silver …), bývá postříbřená </a:t>
            </a:r>
          </a:p>
        </p:txBody>
      </p:sp>
    </p:spTree>
    <p:extLst>
      <p:ext uri="{BB962C8B-B14F-4D97-AF65-F5344CB8AC3E}">
        <p14:creationId xmlns:p14="http://schemas.microsoft.com/office/powerpoint/2010/main" val="2476429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cs-CZ" smtClean="0"/>
              <a:t>Postříbření</a:t>
            </a:r>
          </a:p>
        </p:txBody>
      </p:sp>
      <p:sp>
        <p:nvSpPr>
          <p:cNvPr id="18435" name="Zástupný symbol pro obsah 2"/>
          <p:cNvSpPr>
            <a:spLocks noGrp="1"/>
          </p:cNvSpPr>
          <p:nvPr>
            <p:ph idx="1"/>
          </p:nvPr>
        </p:nvSpPr>
        <p:spPr>
          <a:xfrm>
            <a:off x="251520" y="1329902"/>
            <a:ext cx="7772400" cy="5267449"/>
          </a:xfrm>
        </p:spPr>
        <p:txBody>
          <a:bodyPr>
            <a:normAutofit/>
          </a:bodyPr>
          <a:lstStyle/>
          <a:p>
            <a:r>
              <a:rPr lang="cs-CZ" altLang="cs-CZ" sz="2000" dirty="0" smtClean="0"/>
              <a:t>postříbření</a:t>
            </a:r>
          </a:p>
          <a:p>
            <a:pPr lvl="1"/>
            <a:r>
              <a:rPr lang="cs-CZ" altLang="cs-CZ" sz="1800" i="1" dirty="0" smtClean="0"/>
              <a:t>základový kov</a:t>
            </a:r>
            <a:r>
              <a:rPr lang="cs-CZ" altLang="cs-CZ" sz="1800" dirty="0" smtClean="0"/>
              <a:t>:</a:t>
            </a:r>
          </a:p>
          <a:p>
            <a:pPr lvl="2"/>
            <a:r>
              <a:rPr lang="cs-CZ" altLang="cs-CZ" sz="1600" dirty="0" smtClean="0"/>
              <a:t>měď a její slitiny</a:t>
            </a:r>
          </a:p>
          <a:p>
            <a:pPr lvl="2"/>
            <a:r>
              <a:rPr lang="cs-CZ" altLang="cs-CZ" sz="1600" dirty="0" smtClean="0"/>
              <a:t>železo</a:t>
            </a:r>
          </a:p>
          <a:p>
            <a:pPr lvl="2"/>
            <a:r>
              <a:rPr lang="cs-CZ" altLang="cs-CZ" sz="1600" dirty="0" smtClean="0"/>
              <a:t>pod galvanické pokovení - kov </a:t>
            </a:r>
            <a:r>
              <a:rPr lang="cs-CZ" altLang="cs-CZ" sz="1600" dirty="0" err="1" smtClean="0"/>
              <a:t>Britannia</a:t>
            </a:r>
            <a:r>
              <a:rPr lang="cs-CZ" altLang="cs-CZ" sz="1600" dirty="0" smtClean="0"/>
              <a:t> (</a:t>
            </a:r>
            <a:r>
              <a:rPr lang="cs-CZ" altLang="cs-CZ" sz="1600" dirty="0" err="1" smtClean="0"/>
              <a:t>Britannia</a:t>
            </a:r>
            <a:r>
              <a:rPr lang="cs-CZ" altLang="cs-CZ" sz="1600" dirty="0" smtClean="0"/>
              <a:t> Metal) - slitina </a:t>
            </a:r>
            <a:r>
              <a:rPr lang="cs-CZ" altLang="cs-CZ" sz="1600" dirty="0" err="1" smtClean="0"/>
              <a:t>Sn</a:t>
            </a:r>
            <a:r>
              <a:rPr lang="cs-CZ" altLang="cs-CZ" sz="1600" dirty="0" smtClean="0"/>
              <a:t> + </a:t>
            </a:r>
            <a:r>
              <a:rPr lang="cs-CZ" altLang="cs-CZ" sz="1600" dirty="0" err="1" smtClean="0"/>
              <a:t>Cu</a:t>
            </a:r>
            <a:r>
              <a:rPr lang="cs-CZ" altLang="cs-CZ" sz="1600" dirty="0" smtClean="0"/>
              <a:t> + </a:t>
            </a:r>
            <a:r>
              <a:rPr lang="cs-CZ" altLang="cs-CZ" sz="1600" dirty="0" err="1" smtClean="0"/>
              <a:t>Sb</a:t>
            </a:r>
            <a:r>
              <a:rPr lang="cs-CZ" altLang="cs-CZ" sz="1600" dirty="0" smtClean="0"/>
              <a:t> označ. EPBM ;slitina </a:t>
            </a:r>
            <a:r>
              <a:rPr lang="cs-CZ" altLang="cs-CZ" sz="1600" dirty="0" err="1" smtClean="0"/>
              <a:t>Ag</a:t>
            </a:r>
            <a:r>
              <a:rPr lang="cs-CZ" altLang="cs-CZ" sz="1600" dirty="0" smtClean="0"/>
              <a:t> + Ni - označ. EPNS</a:t>
            </a:r>
          </a:p>
          <a:p>
            <a:pPr lvl="2"/>
            <a:r>
              <a:rPr lang="cs-CZ" altLang="cs-CZ" sz="1600" dirty="0" smtClean="0"/>
              <a:t>alpaka</a:t>
            </a:r>
          </a:p>
          <a:p>
            <a:pPr lvl="2">
              <a:buFontTx/>
              <a:buNone/>
            </a:pPr>
            <a:endParaRPr lang="cs-CZ" altLang="cs-CZ" sz="1600" dirty="0" smtClean="0"/>
          </a:p>
          <a:p>
            <a:pPr lvl="1"/>
            <a:r>
              <a:rPr lang="cs-CZ" altLang="cs-CZ" sz="1800" i="1" dirty="0" smtClean="0"/>
              <a:t>metody postříbření</a:t>
            </a:r>
          </a:p>
          <a:p>
            <a:pPr lvl="2"/>
            <a:r>
              <a:rPr lang="cs-CZ" altLang="cs-CZ" sz="1800" dirty="0" smtClean="0"/>
              <a:t>plátování</a:t>
            </a:r>
          </a:p>
          <a:p>
            <a:pPr lvl="2"/>
            <a:r>
              <a:rPr lang="cs-CZ" altLang="cs-CZ" sz="1600" dirty="0" smtClean="0"/>
              <a:t>Sheffield Plate (r. 1743 - 1830)</a:t>
            </a:r>
          </a:p>
          <a:p>
            <a:pPr lvl="2"/>
            <a:r>
              <a:rPr lang="cs-CZ" altLang="cs-CZ" sz="1600" dirty="0" smtClean="0"/>
              <a:t>Elektrochemicky (bezproudově v pokovovacích lázních)</a:t>
            </a:r>
          </a:p>
          <a:p>
            <a:pPr lvl="2"/>
            <a:r>
              <a:rPr lang="cs-CZ" altLang="cs-CZ" sz="1600" dirty="0" smtClean="0"/>
              <a:t>galvanicky (od pol. 19. stol.)</a:t>
            </a:r>
          </a:p>
          <a:p>
            <a:pPr lvl="2">
              <a:buFontTx/>
              <a:buNone/>
            </a:pPr>
            <a:endParaRPr lang="cs-CZ" altLang="cs-CZ" sz="1600" dirty="0" smtClean="0"/>
          </a:p>
          <a:p>
            <a:r>
              <a:rPr lang="cs-CZ" altLang="cs-CZ" sz="2000" dirty="0" smtClean="0"/>
              <a:t>techniky zdobení - </a:t>
            </a:r>
          </a:p>
          <a:p>
            <a:pPr lvl="1"/>
            <a:r>
              <a:rPr lang="cs-CZ" altLang="cs-CZ" sz="1800" dirty="0" smtClean="0"/>
              <a:t>Rytí (gilošování – strojové rytí), cizelování, gravírování – rytí ozdob, matování, patinování, zlacení, </a:t>
            </a:r>
            <a:r>
              <a:rPr lang="cs-CZ" altLang="cs-CZ" sz="1800" dirty="0" err="1" smtClean="0"/>
              <a:t>niello</a:t>
            </a:r>
            <a:r>
              <a:rPr lang="cs-CZ" altLang="cs-CZ" sz="1800" dirty="0" smtClean="0"/>
              <a:t>, email</a:t>
            </a:r>
          </a:p>
          <a:p>
            <a:pPr lvl="1">
              <a:buFontTx/>
              <a:buNone/>
            </a:pPr>
            <a:endParaRPr lang="cs-CZ" altLang="cs-CZ" dirty="0" smtClean="0"/>
          </a:p>
          <a:p>
            <a:endParaRPr lang="cs-CZ" altLang="cs-CZ" dirty="0" smtClean="0"/>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57188"/>
            <a:ext cx="2352675"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3100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cs-CZ" smtClean="0"/>
              <a:t>Stříbro v muzejních sbírkách</a:t>
            </a:r>
          </a:p>
        </p:txBody>
      </p:sp>
      <p:sp>
        <p:nvSpPr>
          <p:cNvPr id="19459" name="Zástupný symbol pro obsah 2"/>
          <p:cNvSpPr>
            <a:spLocks noGrp="1"/>
          </p:cNvSpPr>
          <p:nvPr>
            <p:ph idx="1"/>
          </p:nvPr>
        </p:nvSpPr>
        <p:spPr/>
        <p:txBody>
          <a:bodyPr/>
          <a:lstStyle/>
          <a:p>
            <a:r>
              <a:rPr lang="cs-CZ" altLang="cs-CZ" smtClean="0"/>
              <a:t>Vázy, svícny, stolní soupravy, zapalovače, pudřenky, šperky, atd.</a:t>
            </a:r>
          </a:p>
          <a:p>
            <a:r>
              <a:rPr lang="cs-CZ" altLang="cs-CZ" smtClean="0"/>
              <a:t>Liturgické předměty</a:t>
            </a:r>
          </a:p>
          <a:p>
            <a:r>
              <a:rPr lang="cs-CZ" altLang="cs-CZ" smtClean="0"/>
              <a:t>Výrobky jsou označovány výrobními značkami a číslem ryzosti</a:t>
            </a:r>
          </a:p>
        </p:txBody>
      </p:sp>
      <p:pic>
        <p:nvPicPr>
          <p:cNvPr id="19460" name="Obrázek 5" descr="Bez názvu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357688"/>
            <a:ext cx="2579688"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ovéPole 6"/>
          <p:cNvSpPr txBox="1">
            <a:spLocks noChangeArrowheads="1"/>
          </p:cNvSpPr>
          <p:nvPr/>
        </p:nvSpPr>
        <p:spPr bwMode="auto">
          <a:xfrm>
            <a:off x="3929063" y="5572125"/>
            <a:ext cx="3000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800" i="1">
                <a:latin typeface="Times New Roman" pitchFamily="18" charset="0"/>
              </a:rPr>
              <a:t>Scheffieldské stříbro, Encyklopedie starožitností, 1995 </a:t>
            </a:r>
          </a:p>
        </p:txBody>
      </p:sp>
    </p:spTree>
    <p:extLst>
      <p:ext uri="{BB962C8B-B14F-4D97-AF65-F5344CB8AC3E}">
        <p14:creationId xmlns:p14="http://schemas.microsoft.com/office/powerpoint/2010/main" val="33070651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cs-CZ" altLang="cs-CZ" smtClean="0"/>
              <a:t>Alpaka</a:t>
            </a:r>
          </a:p>
        </p:txBody>
      </p:sp>
      <p:sp>
        <p:nvSpPr>
          <p:cNvPr id="20483" name="Zástupný symbol pro obsah 2"/>
          <p:cNvSpPr>
            <a:spLocks noGrp="1"/>
          </p:cNvSpPr>
          <p:nvPr>
            <p:ph idx="1"/>
          </p:nvPr>
        </p:nvSpPr>
        <p:spPr/>
        <p:txBody>
          <a:bodyPr/>
          <a:lstStyle/>
          <a:p>
            <a:r>
              <a:rPr lang="cs-CZ" altLang="cs-CZ" smtClean="0"/>
              <a:t>Cu-Ni-Zn</a:t>
            </a:r>
          </a:p>
        </p:txBody>
      </p:sp>
      <p:pic>
        <p:nvPicPr>
          <p:cNvPr id="20484" name="Obrázek 5"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357563"/>
            <a:ext cx="3063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Obrázek 6" descr="31508864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357313"/>
            <a:ext cx="37147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4087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cs-CZ" altLang="cs-CZ" smtClean="0"/>
              <a:t>Koroze stříbra</a:t>
            </a:r>
          </a:p>
        </p:txBody>
      </p:sp>
      <p:sp>
        <p:nvSpPr>
          <p:cNvPr id="21507" name="Zástupný symbol pro obsah 2"/>
          <p:cNvSpPr>
            <a:spLocks noGrp="1"/>
          </p:cNvSpPr>
          <p:nvPr>
            <p:ph idx="1"/>
          </p:nvPr>
        </p:nvSpPr>
        <p:spPr>
          <a:xfrm>
            <a:off x="179512" y="1268760"/>
            <a:ext cx="7772400" cy="5230813"/>
          </a:xfrm>
        </p:spPr>
        <p:txBody>
          <a:bodyPr/>
          <a:lstStyle/>
          <a:p>
            <a:pPr>
              <a:buFont typeface="Monotype Sorts" pitchFamily="2" charset="2"/>
              <a:buNone/>
            </a:pPr>
            <a:r>
              <a:rPr lang="cs-CZ" altLang="cs-CZ" sz="1800" dirty="0" smtClean="0"/>
              <a:t> </a:t>
            </a:r>
          </a:p>
          <a:p>
            <a:r>
              <a:rPr lang="cs-CZ" altLang="cs-CZ" sz="2800" dirty="0" smtClean="0"/>
              <a:t>Černání stříbra vlivem sirovodíku- Ag</a:t>
            </a:r>
            <a:r>
              <a:rPr lang="cs-CZ" altLang="cs-CZ" sz="2800" baseline="-25000" dirty="0" smtClean="0"/>
              <a:t>2</a:t>
            </a:r>
            <a:r>
              <a:rPr lang="cs-CZ" altLang="cs-CZ" sz="2800" dirty="0" smtClean="0"/>
              <a:t>S</a:t>
            </a:r>
          </a:p>
          <a:p>
            <a:r>
              <a:rPr lang="cs-CZ" altLang="cs-CZ" sz="2800" dirty="0" smtClean="0"/>
              <a:t>Kontaminace povrchu chloridy – </a:t>
            </a:r>
            <a:r>
              <a:rPr lang="cs-CZ" altLang="cs-CZ" sz="2800" dirty="0" err="1" smtClean="0"/>
              <a:t>AgCl</a:t>
            </a:r>
            <a:endParaRPr lang="cs-CZ" altLang="cs-CZ" sz="2800" dirty="0" smtClean="0"/>
          </a:p>
          <a:p>
            <a:r>
              <a:rPr lang="cs-CZ" altLang="cs-CZ" sz="2800" dirty="0" smtClean="0"/>
              <a:t>Vysoká relativní vlhkost, slitiny </a:t>
            </a:r>
            <a:r>
              <a:rPr lang="cs-CZ" altLang="cs-CZ" sz="2800" dirty="0" err="1" smtClean="0"/>
              <a:t>Ag-Cu</a:t>
            </a:r>
            <a:endParaRPr lang="cs-CZ" altLang="cs-CZ" sz="2800" dirty="0" smtClean="0"/>
          </a:p>
          <a:p>
            <a:pPr lvl="1">
              <a:buFontTx/>
              <a:buNone/>
            </a:pPr>
            <a:r>
              <a:rPr lang="cs-CZ" altLang="cs-CZ" sz="2000" dirty="0" smtClean="0"/>
              <a:t> – zelené korozní produkty</a:t>
            </a:r>
          </a:p>
          <a:p>
            <a:r>
              <a:rPr lang="cs-CZ" altLang="cs-CZ" sz="2400" dirty="0" smtClean="0"/>
              <a:t>Archeologické nálezy – interkrystalická koroze,</a:t>
            </a:r>
          </a:p>
          <a:p>
            <a:pPr lvl="1">
              <a:buFontTx/>
              <a:buNone/>
            </a:pPr>
            <a:r>
              <a:rPr lang="cs-CZ" altLang="cs-CZ" sz="2000" dirty="0" smtClean="0"/>
              <a:t>zkřehnutí </a:t>
            </a:r>
            <a:r>
              <a:rPr lang="cs-CZ" altLang="cs-CZ" sz="2000" dirty="0" err="1" smtClean="0"/>
              <a:t>Ag</a:t>
            </a:r>
            <a:r>
              <a:rPr lang="cs-CZ" altLang="cs-CZ" sz="2000" dirty="0" smtClean="0"/>
              <a:t> (segregace mědi na hranicích zrn, </a:t>
            </a:r>
            <a:br>
              <a:rPr lang="cs-CZ" altLang="cs-CZ" sz="2000" dirty="0" smtClean="0"/>
            </a:br>
            <a:r>
              <a:rPr lang="cs-CZ" altLang="cs-CZ" sz="2000" dirty="0" smtClean="0"/>
              <a:t>které přednostně korodují)</a:t>
            </a:r>
            <a:endParaRPr lang="cs-CZ" altLang="cs-CZ" sz="2400" dirty="0" smtClean="0"/>
          </a:p>
          <a:p>
            <a:pPr>
              <a:buFont typeface="Monotype Sorts" pitchFamily="2" charset="2"/>
              <a:buNone/>
            </a:pPr>
            <a:r>
              <a:rPr lang="cs-CZ" altLang="cs-CZ" sz="2800" dirty="0" smtClean="0"/>
              <a:t> </a:t>
            </a:r>
            <a:r>
              <a:rPr lang="cs-CZ" altLang="cs-CZ" sz="4400" dirty="0" smtClean="0"/>
              <a:t> </a:t>
            </a:r>
          </a:p>
          <a:p>
            <a:pPr>
              <a:buFont typeface="Monotype Sorts" pitchFamily="2" charset="2"/>
              <a:buNone/>
            </a:pPr>
            <a:endParaRPr lang="cs-CZ" altLang="cs-CZ" dirty="0" smtClean="0"/>
          </a:p>
        </p:txBody>
      </p:sp>
      <p:pic>
        <p:nvPicPr>
          <p:cNvPr id="21509" name="Obrázek 5" descr="DSC_98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3068960"/>
            <a:ext cx="175736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1"/>
          <p:cNvSpPr txBox="1">
            <a:spLocks noChangeArrowheads="1"/>
          </p:cNvSpPr>
          <p:nvPr/>
        </p:nvSpPr>
        <p:spPr bwMode="auto">
          <a:xfrm>
            <a:off x="3563888" y="6021288"/>
            <a:ext cx="3627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1400" dirty="0">
                <a:latin typeface="Times New Roman" pitchFamily="18" charset="0"/>
              </a:rPr>
              <a:t>Koroze na povrchu stříbrného kalichu vlivem kontaktu s lidským potem, dle D. Perlík</a:t>
            </a:r>
          </a:p>
        </p:txBody>
      </p:sp>
    </p:spTree>
    <p:extLst>
      <p:ext uri="{BB962C8B-B14F-4D97-AF65-F5344CB8AC3E}">
        <p14:creationId xmlns:p14="http://schemas.microsoft.com/office/powerpoint/2010/main" val="24451839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smtClean="0"/>
              <a:t>Koroze – černání stříbra</a:t>
            </a:r>
          </a:p>
        </p:txBody>
      </p:sp>
      <p:pic>
        <p:nvPicPr>
          <p:cNvPr id="24579" name="Zástupný symbol pro obsah 3" descr="kalich4829sn2.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43063" y="1643063"/>
            <a:ext cx="2500312" cy="3756025"/>
          </a:xfrm>
        </p:spPr>
      </p:pic>
      <p:sp>
        <p:nvSpPr>
          <p:cNvPr id="24580" name="TextovéPole 5"/>
          <p:cNvSpPr txBox="1">
            <a:spLocks noChangeArrowheads="1"/>
          </p:cNvSpPr>
          <p:nvPr/>
        </p:nvSpPr>
        <p:spPr bwMode="auto">
          <a:xfrm>
            <a:off x="1428750" y="5572125"/>
            <a:ext cx="3000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Stříbrný pohár,  r. 1607, Moravská galerie</a:t>
            </a:r>
          </a:p>
        </p:txBody>
      </p:sp>
      <p:pic>
        <p:nvPicPr>
          <p:cNvPr id="24581" name="Obrázek 7" descr="meadile 1177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938" y="1428750"/>
            <a:ext cx="265271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ovéPole 8"/>
          <p:cNvSpPr txBox="1">
            <a:spLocks noChangeArrowheads="1"/>
          </p:cNvSpPr>
          <p:nvPr/>
        </p:nvSpPr>
        <p:spPr bwMode="auto">
          <a:xfrm>
            <a:off x="5143500" y="5643563"/>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Zlacené stříbro, 16. stol., MG</a:t>
            </a:r>
          </a:p>
        </p:txBody>
      </p:sp>
    </p:spTree>
    <p:extLst>
      <p:ext uri="{BB962C8B-B14F-4D97-AF65-F5344CB8AC3E}">
        <p14:creationId xmlns:p14="http://schemas.microsoft.com/office/powerpoint/2010/main" val="36159901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r>
              <a:rPr lang="cs-CZ" altLang="cs-CZ" smtClean="0"/>
              <a:t>Průzkum</a:t>
            </a:r>
          </a:p>
        </p:txBody>
      </p:sp>
      <p:sp>
        <p:nvSpPr>
          <p:cNvPr id="25603" name="Zástupný symbol pro obsah 2"/>
          <p:cNvSpPr>
            <a:spLocks noGrp="1"/>
          </p:cNvSpPr>
          <p:nvPr>
            <p:ph idx="1"/>
          </p:nvPr>
        </p:nvSpPr>
        <p:spPr/>
        <p:txBody>
          <a:bodyPr/>
          <a:lstStyle/>
          <a:p>
            <a:r>
              <a:rPr lang="cs-CZ" altLang="cs-CZ" sz="2800" smtClean="0"/>
              <a:t>Složení materiálu – puncovní značky, zkouška ryzosti, určení chemického složení XRF</a:t>
            </a:r>
          </a:p>
          <a:p>
            <a:r>
              <a:rPr lang="cs-CZ" altLang="cs-CZ" sz="2800" smtClean="0"/>
              <a:t>Určení technicky postříbření, zlacení; typy uzávěrů, spojů – pozor na ocelové pružinky!</a:t>
            </a:r>
          </a:p>
          <a:p>
            <a:r>
              <a:rPr lang="cs-CZ" altLang="cs-CZ" sz="2800" smtClean="0"/>
              <a:t>Zdobící a výrobní techniky – niello, filligrán, drahé kameny, organické materiály, apod. – dutiny, spoje.</a:t>
            </a:r>
          </a:p>
          <a:p>
            <a:r>
              <a:rPr lang="cs-CZ" altLang="cs-CZ" sz="2800" smtClean="0"/>
              <a:t>Rozsah poškození, předešlé zásahy, historie použití předmětu (stopy čištění – oleje, vosky, čistící pasty apod.)</a:t>
            </a:r>
          </a:p>
        </p:txBody>
      </p:sp>
    </p:spTree>
    <p:extLst>
      <p:ext uri="{BB962C8B-B14F-4D97-AF65-F5344CB8AC3E}">
        <p14:creationId xmlns:p14="http://schemas.microsoft.com/office/powerpoint/2010/main" val="15277010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73163" y="304800"/>
            <a:ext cx="7772400" cy="1143000"/>
          </a:xfrm>
        </p:spPr>
        <p:txBody>
          <a:bodyPr/>
          <a:lstStyle/>
          <a:p>
            <a:r>
              <a:rPr lang="cs-CZ" altLang="cs-CZ" smtClean="0"/>
              <a:t>Čištění stříbra</a:t>
            </a:r>
          </a:p>
        </p:txBody>
      </p:sp>
      <p:sp>
        <p:nvSpPr>
          <p:cNvPr id="26627" name="Rectangle 3"/>
          <p:cNvSpPr>
            <a:spLocks noGrp="1" noChangeArrowheads="1"/>
          </p:cNvSpPr>
          <p:nvPr>
            <p:ph type="body" idx="1"/>
          </p:nvPr>
        </p:nvSpPr>
        <p:spPr>
          <a:xfrm>
            <a:off x="914400" y="1600200"/>
            <a:ext cx="7772400" cy="4953000"/>
          </a:xfrm>
        </p:spPr>
        <p:txBody>
          <a:bodyPr/>
          <a:lstStyle/>
          <a:p>
            <a:r>
              <a:rPr lang="cs-CZ" altLang="cs-CZ" sz="1800" smtClean="0"/>
              <a:t>Odstranění mastnoty, mechanických nečistot</a:t>
            </a:r>
          </a:p>
          <a:p>
            <a:pPr lvl="1"/>
            <a:r>
              <a:rPr lang="cs-CZ" altLang="cs-CZ" sz="1600" smtClean="0"/>
              <a:t>Destilovaná voda s neionogenním tenzidem</a:t>
            </a:r>
          </a:p>
          <a:p>
            <a:pPr lvl="1"/>
            <a:r>
              <a:rPr lang="cs-CZ" altLang="cs-CZ" sz="1600" smtClean="0"/>
              <a:t>Organická rozpouštědla (ethylalkohol, aceton, benzin, ….)</a:t>
            </a:r>
          </a:p>
          <a:p>
            <a:pPr lvl="1"/>
            <a:r>
              <a:rPr lang="cs-CZ" altLang="cs-CZ" sz="1600" smtClean="0"/>
              <a:t>Vysušení</a:t>
            </a:r>
          </a:p>
          <a:p>
            <a:r>
              <a:rPr lang="cs-CZ" altLang="cs-CZ" sz="1800" smtClean="0"/>
              <a:t>Mechanické odstraňování korozních produktů  </a:t>
            </a:r>
          </a:p>
          <a:p>
            <a:pPr lvl="1"/>
            <a:r>
              <a:rPr lang="cs-CZ" altLang="cs-CZ" sz="1600" smtClean="0"/>
              <a:t>Srážená křída (srážený CaCO</a:t>
            </a:r>
            <a:r>
              <a:rPr lang="cs-CZ" altLang="cs-CZ" sz="1600" baseline="-25000" smtClean="0"/>
              <a:t>3</a:t>
            </a:r>
            <a:r>
              <a:rPr lang="cs-CZ" altLang="cs-CZ" sz="1600" smtClean="0"/>
              <a:t>) s čpavkovou vodou (pomocí štětinových kartáčků)</a:t>
            </a:r>
          </a:p>
          <a:p>
            <a:pPr lvl="1"/>
            <a:r>
              <a:rPr lang="cs-CZ" altLang="cs-CZ" sz="1600" smtClean="0"/>
              <a:t>Omytí destilovanou vodou (ultrazvuk)</a:t>
            </a:r>
          </a:p>
          <a:p>
            <a:pPr lvl="1"/>
            <a:r>
              <a:rPr lang="cs-CZ" altLang="cs-CZ" sz="1600" smtClean="0"/>
              <a:t>Vysušení  90°C </a:t>
            </a:r>
          </a:p>
          <a:p>
            <a:r>
              <a:rPr lang="cs-CZ" altLang="cs-CZ" sz="2000" smtClean="0"/>
              <a:t>Chemické čištění (výjimečně)</a:t>
            </a:r>
          </a:p>
          <a:p>
            <a:pPr lvl="1"/>
            <a:r>
              <a:rPr lang="cs-CZ" altLang="cs-CZ" sz="1600" smtClean="0"/>
              <a:t>10% kys. citronová</a:t>
            </a:r>
          </a:p>
          <a:p>
            <a:pPr lvl="1"/>
            <a:r>
              <a:rPr lang="cs-CZ" altLang="cs-CZ" sz="1600" smtClean="0"/>
              <a:t>5 – 10% Chelaton III (odstranění korozních produktů mědi)</a:t>
            </a:r>
          </a:p>
          <a:p>
            <a:r>
              <a:rPr lang="cs-CZ" altLang="cs-CZ" sz="2000" smtClean="0"/>
              <a:t>Elektrochemické</a:t>
            </a:r>
          </a:p>
          <a:p>
            <a:pPr lvl="1"/>
            <a:r>
              <a:rPr lang="cs-CZ" altLang="cs-CZ" sz="1600" smtClean="0"/>
              <a:t>Galvanický kontakt Ag s neušlechtilým kovem (Al, Zn), 20% NaCO3</a:t>
            </a:r>
          </a:p>
          <a:p>
            <a:pPr lvl="2">
              <a:buFontTx/>
              <a:buNone/>
            </a:pPr>
            <a:r>
              <a:rPr lang="cs-CZ" altLang="cs-CZ" sz="1800" smtClean="0"/>
              <a:t>Al  + 3Ag</a:t>
            </a:r>
            <a:r>
              <a:rPr lang="cs-CZ" altLang="cs-CZ" sz="1800" baseline="30000" smtClean="0"/>
              <a:t>+</a:t>
            </a:r>
            <a:r>
              <a:rPr lang="cs-CZ" altLang="cs-CZ" sz="1800" smtClean="0"/>
              <a:t>                        Al</a:t>
            </a:r>
            <a:r>
              <a:rPr lang="cs-CZ" altLang="cs-CZ" sz="1800" baseline="30000" smtClean="0"/>
              <a:t>3+  </a:t>
            </a:r>
            <a:r>
              <a:rPr lang="cs-CZ" altLang="cs-CZ" sz="1800" smtClean="0"/>
              <a:t>+  3Ag    </a:t>
            </a:r>
          </a:p>
          <a:p>
            <a:pPr lvl="1"/>
            <a:endParaRPr lang="cs-CZ" altLang="cs-CZ" sz="1600" smtClean="0"/>
          </a:p>
          <a:p>
            <a:endParaRPr lang="cs-CZ" altLang="cs-CZ" sz="2000" smtClean="0"/>
          </a:p>
        </p:txBody>
      </p:sp>
      <p:cxnSp>
        <p:nvCxnSpPr>
          <p:cNvPr id="26629" name="Přímá spojovací šipka 5"/>
          <p:cNvCxnSpPr>
            <a:cxnSpLocks noChangeShapeType="1"/>
          </p:cNvCxnSpPr>
          <p:nvPr/>
        </p:nvCxnSpPr>
        <p:spPr bwMode="auto">
          <a:xfrm>
            <a:off x="2987824" y="5805264"/>
            <a:ext cx="785812"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6630" name="Picture 6" descr="C:\Alena II\AMG-Komise\KOVY\2016\Příspěvky\Veselý\Fotografie k textu do sborníku\obr. x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429000"/>
            <a:ext cx="22701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622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mtClean="0"/>
              <a:t>Předmět po čištění</a:t>
            </a:r>
          </a:p>
        </p:txBody>
      </p:sp>
      <p:pic>
        <p:nvPicPr>
          <p:cNvPr id="29699" name="Zástupný symbol pro obsah 3" descr="pohár po redukci.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320800" y="1341438"/>
            <a:ext cx="2198688" cy="2951162"/>
          </a:xfrm>
        </p:spPr>
      </p:pic>
      <p:pic>
        <p:nvPicPr>
          <p:cNvPr id="29700" name="Obrázek 4" descr="punc pohár 16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341438"/>
            <a:ext cx="320833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lena II\AMG-Komise\KOVY\2016\Příspěvky\Veselý\Fotografie k textu do sborníku\obr. 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624388"/>
            <a:ext cx="56165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ovéPole 1"/>
          <p:cNvSpPr txBox="1">
            <a:spLocks noChangeArrowheads="1"/>
          </p:cNvSpPr>
          <p:nvPr/>
        </p:nvSpPr>
        <p:spPr bwMode="auto">
          <a:xfrm>
            <a:off x="3779838" y="3644900"/>
            <a:ext cx="3887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400">
                <a:latin typeface="Times New Roman" pitchFamily="18" charset="0"/>
              </a:rPr>
              <a:t>Kalich, Moravská galerie</a:t>
            </a:r>
          </a:p>
        </p:txBody>
      </p:sp>
      <p:sp>
        <p:nvSpPr>
          <p:cNvPr id="29703" name="TextovéPole 3"/>
          <p:cNvSpPr txBox="1">
            <a:spLocks noChangeArrowheads="1"/>
          </p:cNvSpPr>
          <p:nvPr/>
        </p:nvSpPr>
        <p:spPr bwMode="auto">
          <a:xfrm>
            <a:off x="6970713" y="5949950"/>
            <a:ext cx="21955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cs-CZ" altLang="cs-CZ" sz="2000">
                <a:latin typeface="Times New Roman" pitchFamily="18" charset="0"/>
              </a:rPr>
              <a:t>Brož, Židovské muzeum v Praze</a:t>
            </a:r>
          </a:p>
        </p:txBody>
      </p:sp>
    </p:spTree>
    <p:extLst>
      <p:ext uri="{BB962C8B-B14F-4D97-AF65-F5344CB8AC3E}">
        <p14:creationId xmlns:p14="http://schemas.microsoft.com/office/powerpoint/2010/main" val="2044011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cs-CZ" altLang="cs-CZ" smtClean="0"/>
              <a:t>Povrchová úprava</a:t>
            </a:r>
          </a:p>
        </p:txBody>
      </p:sp>
      <p:sp>
        <p:nvSpPr>
          <p:cNvPr id="30723" name="Zástupný symbol pro obsah 2"/>
          <p:cNvSpPr>
            <a:spLocks noGrp="1"/>
          </p:cNvSpPr>
          <p:nvPr>
            <p:ph idx="1"/>
          </p:nvPr>
        </p:nvSpPr>
        <p:spPr>
          <a:xfrm>
            <a:off x="1042988" y="1412875"/>
            <a:ext cx="7772400" cy="4114800"/>
          </a:xfrm>
        </p:spPr>
        <p:txBody>
          <a:bodyPr>
            <a:normAutofit fontScale="92500" lnSpcReduction="10000"/>
          </a:bodyPr>
          <a:lstStyle/>
          <a:p>
            <a:pPr>
              <a:defRPr/>
            </a:pPr>
            <a:r>
              <a:rPr lang="cs-CZ" altLang="cs-CZ" dirty="0" smtClean="0"/>
              <a:t>Pasivace</a:t>
            </a:r>
          </a:p>
          <a:p>
            <a:pPr lvl="1">
              <a:defRPr/>
            </a:pPr>
            <a:r>
              <a:rPr lang="cs-CZ" altLang="cs-CZ" dirty="0" smtClean="0"/>
              <a:t>15-20% dusitan sodný (ponor cca 30 min.)</a:t>
            </a:r>
          </a:p>
          <a:p>
            <a:pPr lvl="1">
              <a:defRPr/>
            </a:pPr>
            <a:r>
              <a:rPr lang="cs-CZ" altLang="cs-CZ" dirty="0" smtClean="0"/>
              <a:t>Opakovaný oplach </a:t>
            </a:r>
            <a:r>
              <a:rPr lang="cs-CZ" altLang="cs-CZ" dirty="0" err="1" smtClean="0"/>
              <a:t>dest</a:t>
            </a:r>
            <a:r>
              <a:rPr lang="cs-CZ" altLang="cs-CZ" dirty="0" smtClean="0"/>
              <a:t>. vodou</a:t>
            </a:r>
          </a:p>
          <a:p>
            <a:pPr>
              <a:defRPr/>
            </a:pPr>
            <a:r>
              <a:rPr lang="cs-CZ" altLang="cs-CZ" dirty="0" smtClean="0"/>
              <a:t>Konzervace</a:t>
            </a:r>
          </a:p>
          <a:p>
            <a:pPr lvl="1">
              <a:defRPr/>
            </a:pPr>
            <a:r>
              <a:rPr lang="cs-CZ" altLang="cs-CZ" dirty="0" smtClean="0"/>
              <a:t>Lakem </a:t>
            </a:r>
            <a:r>
              <a:rPr lang="cs-CZ" altLang="cs-CZ" dirty="0" err="1" smtClean="0"/>
              <a:t>Paraloid</a:t>
            </a:r>
            <a:r>
              <a:rPr lang="cs-CZ" altLang="cs-CZ" dirty="0" smtClean="0"/>
              <a:t> B72, </a:t>
            </a:r>
            <a:r>
              <a:rPr lang="cs-CZ" altLang="cs-CZ" dirty="0" err="1" smtClean="0"/>
              <a:t>Veropal</a:t>
            </a:r>
            <a:r>
              <a:rPr lang="cs-CZ" altLang="cs-CZ" dirty="0" smtClean="0"/>
              <a:t> KP 709</a:t>
            </a:r>
          </a:p>
          <a:p>
            <a:pPr lvl="1">
              <a:defRPr/>
            </a:pPr>
            <a:r>
              <a:rPr lang="cs-CZ" altLang="cs-CZ" dirty="0" smtClean="0"/>
              <a:t>Bělený včelí vosk (pohyblivé části – řetízky)</a:t>
            </a:r>
          </a:p>
          <a:p>
            <a:pPr marL="457200" lvl="1" indent="0">
              <a:buFontTx/>
              <a:buNone/>
              <a:defRPr/>
            </a:pPr>
            <a:r>
              <a:rPr lang="cs-CZ" dirty="0" smtClean="0">
                <a:hlinkClick r:id="rId3"/>
              </a:rPr>
              <a:t>https://www.youtube.com/watch?v=_W53dgFZVig</a:t>
            </a:r>
            <a:r>
              <a:rPr lang="cs-CZ" dirty="0" smtClean="0"/>
              <a:t> (odkaz – výroba sousoší sv. Vojtěcha do katedrály sv. Víta, 2018)</a:t>
            </a:r>
            <a:endParaRPr lang="cs-CZ" altLang="cs-CZ" dirty="0" smtClean="0"/>
          </a:p>
          <a:p>
            <a:pPr>
              <a:defRPr/>
            </a:pPr>
            <a:endParaRPr lang="cs-CZ" altLang="cs-CZ" dirty="0" smtClean="0"/>
          </a:p>
        </p:txBody>
      </p:sp>
    </p:spTree>
    <p:extLst>
      <p:ext uri="{BB962C8B-B14F-4D97-AF65-F5344CB8AC3E}">
        <p14:creationId xmlns:p14="http://schemas.microsoft.com/office/powerpoint/2010/main" val="1381379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cs-CZ" altLang="cs-CZ" smtClean="0"/>
              <a:t>Kovové předměty ve sbírkách</a:t>
            </a:r>
          </a:p>
        </p:txBody>
      </p:sp>
      <p:sp>
        <p:nvSpPr>
          <p:cNvPr id="8195" name="Rectangle 3"/>
          <p:cNvSpPr>
            <a:spLocks noGrp="1" noChangeArrowheads="1"/>
          </p:cNvSpPr>
          <p:nvPr>
            <p:ph type="body" sz="half" idx="1"/>
          </p:nvPr>
        </p:nvSpPr>
        <p:spPr/>
        <p:txBody>
          <a:bodyPr/>
          <a:lstStyle/>
          <a:p>
            <a:r>
              <a:rPr lang="cs-CZ" altLang="cs-CZ" smtClean="0"/>
              <a:t>zbraně</a:t>
            </a:r>
          </a:p>
          <a:p>
            <a:r>
              <a:rPr lang="cs-CZ" altLang="cs-CZ" smtClean="0"/>
              <a:t>šperky</a:t>
            </a:r>
          </a:p>
          <a:p>
            <a:r>
              <a:rPr lang="cs-CZ" altLang="cs-CZ" smtClean="0"/>
              <a:t>součástí oděvů</a:t>
            </a:r>
          </a:p>
          <a:p>
            <a:r>
              <a:rPr lang="cs-CZ" altLang="cs-CZ" smtClean="0"/>
              <a:t>příbory, nádobí</a:t>
            </a:r>
          </a:p>
          <a:p>
            <a:r>
              <a:rPr lang="cs-CZ" altLang="cs-CZ" smtClean="0"/>
              <a:t>sochy</a:t>
            </a:r>
          </a:p>
          <a:p>
            <a:r>
              <a:rPr lang="cs-CZ" altLang="cs-CZ" smtClean="0"/>
              <a:t>mince </a:t>
            </a:r>
          </a:p>
          <a:p>
            <a:r>
              <a:rPr lang="cs-CZ" altLang="cs-CZ" smtClean="0"/>
              <a:t>hodinky</a:t>
            </a:r>
          </a:p>
          <a:p>
            <a:endParaRPr lang="cs-CZ" altLang="cs-CZ" smtClean="0"/>
          </a:p>
        </p:txBody>
      </p:sp>
      <p:sp>
        <p:nvSpPr>
          <p:cNvPr id="8196" name="Rectangle 4"/>
          <p:cNvSpPr>
            <a:spLocks noGrp="1" noChangeArrowheads="1"/>
          </p:cNvSpPr>
          <p:nvPr>
            <p:ph type="body" sz="half" idx="2"/>
          </p:nvPr>
        </p:nvSpPr>
        <p:spPr/>
        <p:txBody>
          <a:bodyPr/>
          <a:lstStyle/>
          <a:p>
            <a:r>
              <a:rPr lang="cs-CZ" altLang="cs-CZ" smtClean="0"/>
              <a:t>vědecké přístroje</a:t>
            </a:r>
          </a:p>
          <a:p>
            <a:r>
              <a:rPr lang="cs-CZ" altLang="cs-CZ" smtClean="0"/>
              <a:t>automobily</a:t>
            </a:r>
          </a:p>
          <a:p>
            <a:r>
              <a:rPr lang="cs-CZ" altLang="cs-CZ" smtClean="0"/>
              <a:t>letadla</a:t>
            </a:r>
          </a:p>
          <a:p>
            <a:r>
              <a:rPr lang="cs-CZ" altLang="cs-CZ" smtClean="0"/>
              <a:t>zemědělské nástroje </a:t>
            </a:r>
            <a:br>
              <a:rPr lang="cs-CZ" altLang="cs-CZ" smtClean="0"/>
            </a:br>
            <a:r>
              <a:rPr lang="cs-CZ" altLang="cs-CZ" smtClean="0"/>
              <a:t>a zařízení</a:t>
            </a:r>
          </a:p>
          <a:p>
            <a:r>
              <a:rPr lang="cs-CZ" altLang="cs-CZ" smtClean="0"/>
              <a:t>a další</a:t>
            </a:r>
          </a:p>
          <a:p>
            <a:endParaRPr lang="cs-CZ" altLang="cs-CZ"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cs-CZ" altLang="cs-CZ" smtClean="0"/>
              <a:t>Rizikové faktory pro Ag</a:t>
            </a:r>
          </a:p>
        </p:txBody>
      </p:sp>
      <p:sp>
        <p:nvSpPr>
          <p:cNvPr id="31747" name="Rectangle 3"/>
          <p:cNvSpPr>
            <a:spLocks noGrp="1" noChangeArrowheads="1"/>
          </p:cNvSpPr>
          <p:nvPr>
            <p:ph type="body" idx="1"/>
          </p:nvPr>
        </p:nvSpPr>
        <p:spPr/>
        <p:txBody>
          <a:bodyPr/>
          <a:lstStyle/>
          <a:p>
            <a:r>
              <a:rPr lang="cs-CZ" altLang="cs-CZ" smtClean="0"/>
              <a:t>materiály obsahující sloučeniny síry (např. vlna, plsť, guma vulkanizovaná sírou – latex rukavice)</a:t>
            </a:r>
          </a:p>
          <a:p>
            <a:r>
              <a:rPr lang="cs-CZ" altLang="cs-CZ" smtClean="0"/>
              <a:t>chloridy </a:t>
            </a:r>
          </a:p>
          <a:p>
            <a:r>
              <a:rPr lang="cs-CZ" altLang="cs-CZ" smtClean="0"/>
              <a:t>lidský pot</a:t>
            </a:r>
          </a:p>
        </p:txBody>
      </p:sp>
    </p:spTree>
    <p:extLst>
      <p:ext uri="{BB962C8B-B14F-4D97-AF65-F5344CB8AC3E}">
        <p14:creationId xmlns:p14="http://schemas.microsoft.com/office/powerpoint/2010/main" val="15140543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Jmenujte základní vlastnosti zlata a stříbra. Jakým způsobem se mění tyto vlastnosti ve slitinách?</a:t>
            </a:r>
          </a:p>
          <a:p>
            <a:r>
              <a:rPr lang="cs-CZ" dirty="0" smtClean="0"/>
              <a:t>Kolik % mědi obsahuje binární slitina zlata o ryzosti 18 </a:t>
            </a:r>
            <a:r>
              <a:rPr lang="cs-CZ" dirty="0" err="1" smtClean="0"/>
              <a:t>Kt</a:t>
            </a:r>
            <a:r>
              <a:rPr lang="cs-CZ" dirty="0" smtClean="0"/>
              <a:t>. (750/1000)?</a:t>
            </a:r>
          </a:p>
          <a:p>
            <a:r>
              <a:rPr lang="cs-CZ" dirty="0" smtClean="0"/>
              <a:t>Jaké postupy zlacení znáte?</a:t>
            </a:r>
          </a:p>
          <a:p>
            <a:r>
              <a:rPr lang="cs-CZ" dirty="0" smtClean="0"/>
              <a:t>Jaké postupy čištění stříbra od černé sulfidové vrstvy znáte?</a:t>
            </a:r>
          </a:p>
          <a:p>
            <a:r>
              <a:rPr lang="cs-CZ" dirty="0" smtClean="0"/>
              <a:t>Jmenujte hlavní korozní rizika pro stříbro.</a:t>
            </a:r>
          </a:p>
          <a:p>
            <a:endParaRPr lang="cs-CZ" dirty="0"/>
          </a:p>
        </p:txBody>
      </p:sp>
    </p:spTree>
    <p:extLst>
      <p:ext uri="{BB962C8B-B14F-4D97-AF65-F5344CB8AC3E}">
        <p14:creationId xmlns:p14="http://schemas.microsoft.com/office/powerpoint/2010/main" val="2437686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a:xfrm>
            <a:off x="251520" y="-171400"/>
            <a:ext cx="7772400" cy="1371600"/>
          </a:xfrm>
        </p:spPr>
        <p:txBody>
          <a:bodyPr/>
          <a:lstStyle/>
          <a:p>
            <a:r>
              <a:rPr lang="cs-CZ" altLang="cs-CZ" dirty="0" smtClean="0"/>
              <a:t>Cín – </a:t>
            </a:r>
            <a:r>
              <a:rPr lang="cs-CZ" altLang="cs-CZ" dirty="0" err="1" smtClean="0"/>
              <a:t>Stannum</a:t>
            </a:r>
            <a:r>
              <a:rPr lang="cs-CZ" altLang="cs-CZ" dirty="0" smtClean="0"/>
              <a:t>, </a:t>
            </a:r>
            <a:r>
              <a:rPr lang="cs-CZ" altLang="cs-CZ" dirty="0" err="1" smtClean="0"/>
              <a:t>Sn</a:t>
            </a:r>
            <a:endParaRPr lang="cs-CZ" altLang="cs-CZ" dirty="0" smtClean="0"/>
          </a:p>
        </p:txBody>
      </p:sp>
      <p:sp>
        <p:nvSpPr>
          <p:cNvPr id="31747" name="Zástupný symbol pro obsah 2"/>
          <p:cNvSpPr>
            <a:spLocks noGrp="1"/>
          </p:cNvSpPr>
          <p:nvPr>
            <p:ph idx="1"/>
          </p:nvPr>
        </p:nvSpPr>
        <p:spPr>
          <a:xfrm>
            <a:off x="179512" y="800224"/>
            <a:ext cx="7915275" cy="5689600"/>
          </a:xfrm>
        </p:spPr>
        <p:txBody>
          <a:bodyPr/>
          <a:lstStyle/>
          <a:p>
            <a:pPr>
              <a:defRPr/>
            </a:pPr>
            <a:r>
              <a:rPr lang="cs-CZ" altLang="cs-CZ" sz="2000" dirty="0" smtClean="0"/>
              <a:t>Měkký bílý kov, teplota tání 232 °C, vysoká teplota varu 2600 °C,  dobrá korozní odolnost, nízká toxicita, </a:t>
            </a:r>
            <a:r>
              <a:rPr lang="cs-CZ" altLang="cs-CZ" sz="2000" dirty="0"/>
              <a:t>tvárný kov; </a:t>
            </a:r>
            <a:r>
              <a:rPr lang="cs-CZ" altLang="cs-CZ" sz="2000" dirty="0" smtClean="0"/>
              <a:t>v </a:t>
            </a:r>
            <a:r>
              <a:rPr lang="cs-CZ" altLang="cs-CZ" sz="2000" dirty="0"/>
              <a:t>přírodě se vykytuje v rudách – cínovec, kasiterit </a:t>
            </a:r>
            <a:r>
              <a:rPr lang="cs-CZ" altLang="cs-CZ" sz="2000" dirty="0" smtClean="0"/>
              <a:t>SnO</a:t>
            </a:r>
            <a:r>
              <a:rPr lang="cs-CZ" altLang="cs-CZ" sz="2000" baseline="-25000" dirty="0" smtClean="0"/>
              <a:t>2</a:t>
            </a:r>
          </a:p>
          <a:p>
            <a:pPr>
              <a:defRPr/>
            </a:pPr>
            <a:r>
              <a:rPr lang="cs-CZ" altLang="cs-CZ" sz="2000" dirty="0" err="1" smtClean="0"/>
              <a:t>Sn</a:t>
            </a:r>
            <a:r>
              <a:rPr lang="cs-CZ" altLang="cs-CZ" sz="2000" dirty="0" smtClean="0"/>
              <a:t> patří k nejstarším známým kovům: výroba bronzu (doba bronzová), cínování železa (doba železná), ve středověku - nářadí, talíře, konve, církevní předměty</a:t>
            </a:r>
          </a:p>
          <a:p>
            <a:pPr>
              <a:defRPr/>
            </a:pPr>
            <a:r>
              <a:rPr lang="cs-CZ" altLang="cs-CZ" sz="2000" dirty="0" smtClean="0"/>
              <a:t>Slitiny </a:t>
            </a:r>
            <a:r>
              <a:rPr lang="cs-CZ" altLang="cs-CZ" sz="2000" dirty="0" err="1" smtClean="0"/>
              <a:t>Sn</a:t>
            </a:r>
            <a:r>
              <a:rPr lang="cs-CZ" altLang="cs-CZ" sz="2000" dirty="0" smtClean="0"/>
              <a:t> – </a:t>
            </a:r>
            <a:r>
              <a:rPr lang="cs-CZ" altLang="cs-CZ" sz="2000" dirty="0" err="1" smtClean="0"/>
              <a:t>Pb</a:t>
            </a:r>
            <a:r>
              <a:rPr lang="cs-CZ" altLang="cs-CZ" sz="2000" dirty="0" smtClean="0"/>
              <a:t>:</a:t>
            </a:r>
          </a:p>
          <a:p>
            <a:pPr lvl="1">
              <a:defRPr/>
            </a:pPr>
            <a:r>
              <a:rPr lang="cs-CZ" altLang="cs-CZ" sz="1800" dirty="0" smtClean="0"/>
              <a:t>Tvrdé cíny („</a:t>
            </a:r>
            <a:r>
              <a:rPr lang="cs-CZ" altLang="cs-CZ" sz="1800" dirty="0" err="1" smtClean="0"/>
              <a:t>old</a:t>
            </a:r>
            <a:r>
              <a:rPr lang="cs-CZ" altLang="cs-CZ" sz="1800" dirty="0" smtClean="0"/>
              <a:t> </a:t>
            </a:r>
            <a:r>
              <a:rPr lang="cs-CZ" altLang="cs-CZ" sz="1800" dirty="0" err="1" smtClean="0"/>
              <a:t>pewter</a:t>
            </a:r>
            <a:r>
              <a:rPr lang="cs-CZ" altLang="cs-CZ" sz="1800" dirty="0" smtClean="0"/>
              <a:t>“  80  % </a:t>
            </a:r>
            <a:r>
              <a:rPr lang="cs-CZ" altLang="cs-CZ" sz="1800" dirty="0" err="1" smtClean="0"/>
              <a:t>Sn</a:t>
            </a:r>
            <a:r>
              <a:rPr lang="cs-CZ" altLang="cs-CZ" sz="1800" dirty="0" smtClean="0"/>
              <a:t> +  10-20 % </a:t>
            </a:r>
            <a:r>
              <a:rPr lang="cs-CZ" altLang="cs-CZ" sz="1800" dirty="0" err="1" smtClean="0"/>
              <a:t>Pb</a:t>
            </a:r>
            <a:r>
              <a:rPr lang="cs-CZ" altLang="cs-CZ" sz="1800" dirty="0" smtClean="0"/>
              <a:t>) : výroba cínového nádobí - později ve středověku – předepsané poměry olova pro kuchyňské náčiní  1:10 (cínové výrobky byly označovány značkami)</a:t>
            </a:r>
          </a:p>
          <a:p>
            <a:pPr lvl="1">
              <a:defRPr/>
            </a:pPr>
            <a:r>
              <a:rPr lang="cs-CZ" altLang="cs-CZ" sz="1800" dirty="0" smtClean="0"/>
              <a:t>Výroba varhanních píšťal (80 % </a:t>
            </a:r>
            <a:r>
              <a:rPr lang="cs-CZ" altLang="cs-CZ" sz="1800" dirty="0" err="1" smtClean="0"/>
              <a:t>Sn</a:t>
            </a:r>
            <a:r>
              <a:rPr lang="cs-CZ" altLang="cs-CZ" sz="1800" dirty="0" smtClean="0"/>
              <a:t>)</a:t>
            </a:r>
          </a:p>
          <a:p>
            <a:pPr lvl="1">
              <a:defRPr/>
            </a:pPr>
            <a:r>
              <a:rPr lang="cs-CZ" altLang="cs-CZ" sz="1800" dirty="0" smtClean="0"/>
              <a:t>Liteřina </a:t>
            </a:r>
            <a:r>
              <a:rPr lang="cs-CZ" altLang="cs-CZ" sz="1800" dirty="0" err="1" smtClean="0"/>
              <a:t>Pb-Sn-Sb</a:t>
            </a:r>
            <a:r>
              <a:rPr lang="cs-CZ" altLang="cs-CZ" sz="1800" dirty="0" smtClean="0"/>
              <a:t> (odlévání  tiskařských liter)</a:t>
            </a:r>
          </a:p>
          <a:p>
            <a:pPr lvl="1">
              <a:defRPr/>
            </a:pPr>
            <a:r>
              <a:rPr lang="cs-CZ" altLang="cs-CZ" sz="1800" dirty="0" smtClean="0"/>
              <a:t>Moderní slitiny </a:t>
            </a:r>
            <a:r>
              <a:rPr lang="cs-CZ" altLang="cs-CZ" sz="1800" dirty="0" err="1" smtClean="0"/>
              <a:t>Sn-Sb</a:t>
            </a:r>
            <a:r>
              <a:rPr lang="cs-CZ" altLang="cs-CZ" sz="1800" dirty="0" smtClean="0"/>
              <a:t> (</a:t>
            </a:r>
            <a:r>
              <a:rPr lang="cs-CZ" altLang="cs-CZ" sz="1800" dirty="0" err="1" smtClean="0"/>
              <a:t>Sn-Cu-Bi</a:t>
            </a:r>
            <a:r>
              <a:rPr lang="cs-CZ" altLang="cs-CZ" sz="1800" dirty="0" smtClean="0"/>
              <a:t>); „</a:t>
            </a:r>
            <a:r>
              <a:rPr lang="cs-CZ" altLang="cs-CZ" sz="1800" dirty="0" err="1" smtClean="0"/>
              <a:t>modern</a:t>
            </a:r>
            <a:r>
              <a:rPr lang="cs-CZ" altLang="cs-CZ" sz="1800" dirty="0" smtClean="0"/>
              <a:t> </a:t>
            </a:r>
            <a:r>
              <a:rPr lang="cs-CZ" altLang="cs-CZ" sz="1800" dirty="0" err="1" smtClean="0"/>
              <a:t>pewter</a:t>
            </a:r>
            <a:r>
              <a:rPr lang="cs-CZ" altLang="cs-CZ" sz="1800" dirty="0" smtClean="0"/>
              <a:t>“</a:t>
            </a:r>
          </a:p>
          <a:p>
            <a:pPr>
              <a:defRPr/>
            </a:pPr>
            <a:r>
              <a:rPr lang="cs-CZ" altLang="cs-CZ" sz="2200" dirty="0" smtClean="0"/>
              <a:t>Pigment, žlutý: mozaikové zlato SnS</a:t>
            </a:r>
            <a:r>
              <a:rPr lang="cs-CZ" altLang="cs-CZ" sz="2200" baseline="-25000" dirty="0" smtClean="0"/>
              <a:t>2</a:t>
            </a:r>
          </a:p>
          <a:p>
            <a:pPr marL="0" indent="0">
              <a:buNone/>
              <a:defRPr/>
            </a:pPr>
            <a:r>
              <a:rPr lang="cs-CZ" altLang="cs-CZ" sz="2200" baseline="-25000" dirty="0" smtClean="0"/>
              <a:t> </a:t>
            </a:r>
            <a:r>
              <a:rPr lang="cs-CZ" altLang="cs-CZ" sz="2200" dirty="0" smtClean="0"/>
              <a:t>(musivní zlato)</a:t>
            </a:r>
          </a:p>
          <a:p>
            <a:pPr marL="457200" lvl="1" indent="0">
              <a:buFontTx/>
              <a:buNone/>
              <a:defRPr/>
            </a:pPr>
            <a:endParaRPr lang="cs-CZ" altLang="cs-CZ" sz="1600" dirty="0" smtClean="0"/>
          </a:p>
          <a:p>
            <a:pPr>
              <a:defRPr/>
            </a:pPr>
            <a:endParaRPr lang="cs-CZ" altLang="cs-CZ" sz="2000" dirty="0" smtClean="0"/>
          </a:p>
        </p:txBody>
      </p:sp>
      <p:pic>
        <p:nvPicPr>
          <p:cNvPr id="1026" name="Picture 2" descr="Copper alloy tinned belt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462" y="3887040"/>
            <a:ext cx="3219170" cy="269122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734110" y="5815784"/>
            <a:ext cx="3168352" cy="923330"/>
          </a:xfrm>
          <a:prstGeom prst="rect">
            <a:avLst/>
          </a:prstGeom>
          <a:noFill/>
        </p:spPr>
        <p:txBody>
          <a:bodyPr wrap="square" rtlCol="0">
            <a:spAutoFit/>
          </a:bodyPr>
          <a:lstStyle/>
          <a:p>
            <a:pPr algn="r"/>
            <a:r>
              <a:rPr lang="cs-CZ" dirty="0" smtClean="0"/>
              <a:t>Cínovaná měděná spona opasku, doba železná, </a:t>
            </a:r>
            <a:br>
              <a:rPr lang="cs-CZ" dirty="0" smtClean="0"/>
            </a:br>
            <a:r>
              <a:rPr lang="cs-CZ" dirty="0" err="1" smtClean="0"/>
              <a:t>British</a:t>
            </a:r>
            <a:r>
              <a:rPr lang="cs-CZ" dirty="0" smtClean="0"/>
              <a:t> Museum</a:t>
            </a:r>
            <a:endParaRPr lang="cs-CZ" dirty="0"/>
          </a:p>
        </p:txBody>
      </p:sp>
    </p:spTree>
    <p:extLst>
      <p:ext uri="{BB962C8B-B14F-4D97-AF65-F5344CB8AC3E}">
        <p14:creationId xmlns:p14="http://schemas.microsoft.com/office/powerpoint/2010/main" val="1654762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08" y="0"/>
            <a:ext cx="8229600" cy="1143000"/>
          </a:xfrm>
        </p:spPr>
        <p:txBody>
          <a:bodyPr/>
          <a:lstStyle/>
          <a:p>
            <a:r>
              <a:rPr lang="cs-CZ" dirty="0" smtClean="0"/>
              <a:t>Cín - historie</a:t>
            </a:r>
            <a:endParaRPr lang="cs-CZ" dirty="0"/>
          </a:p>
        </p:txBody>
      </p:sp>
      <p:pic>
        <p:nvPicPr>
          <p:cNvPr id="2050" name="Picture 2" descr="COMPASS Image Caption: Original helmet;The king's helmet from Sutton Hoo;Helmed y brenin o Sutton H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3961666" cy="4896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95536" y="5661248"/>
            <a:ext cx="4426758" cy="923330"/>
          </a:xfrm>
          <a:prstGeom prst="rect">
            <a:avLst/>
          </a:prstGeom>
          <a:noFill/>
        </p:spPr>
        <p:txBody>
          <a:bodyPr wrap="square" rtlCol="0">
            <a:spAutoFit/>
          </a:bodyPr>
          <a:lstStyle/>
          <a:p>
            <a:r>
              <a:rPr lang="cs-CZ" dirty="0" err="1" smtClean="0"/>
              <a:t>The</a:t>
            </a:r>
            <a:r>
              <a:rPr lang="cs-CZ" dirty="0" smtClean="0"/>
              <a:t> </a:t>
            </a:r>
            <a:r>
              <a:rPr lang="cs-CZ" dirty="0" err="1" smtClean="0"/>
              <a:t>Sutton</a:t>
            </a:r>
            <a:r>
              <a:rPr lang="cs-CZ" dirty="0" smtClean="0"/>
              <a:t> </a:t>
            </a:r>
            <a:r>
              <a:rPr lang="cs-CZ" dirty="0" err="1" smtClean="0"/>
              <a:t>Hoo</a:t>
            </a:r>
            <a:r>
              <a:rPr lang="cs-CZ" dirty="0" smtClean="0"/>
              <a:t> </a:t>
            </a:r>
            <a:r>
              <a:rPr lang="cs-CZ" dirty="0" err="1" smtClean="0"/>
              <a:t>Helmet</a:t>
            </a:r>
            <a:r>
              <a:rPr lang="cs-CZ" dirty="0" smtClean="0"/>
              <a:t>, železo, cínovaná měď, zdobená rytím, poč. 7. stol., </a:t>
            </a:r>
            <a:r>
              <a:rPr lang="cs-CZ" dirty="0" err="1" smtClean="0"/>
              <a:t>British</a:t>
            </a:r>
            <a:r>
              <a:rPr lang="cs-CZ" dirty="0" smtClean="0"/>
              <a:t> Museum </a:t>
            </a:r>
            <a:endParaRPr lang="cs-CZ" dirty="0"/>
          </a:p>
        </p:txBody>
      </p:sp>
      <p:pic>
        <p:nvPicPr>
          <p:cNvPr id="2052" name="Picture 4" descr="Iron sword and tinned and gilded bronze scabbard (sheath). This object illustrates the ceding of military victory to Augustus by Tiberius after a successful Alpine campaign. Augustus is shown semi-nude, and sits in the pose of Jupiter, flanked by Victory and Mars Ultor ('the Avenger'), while Tiberius, in military dress, presents Augustus with a statuette of Vic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268798"/>
            <a:ext cx="2929801" cy="4320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4717242" y="5682400"/>
            <a:ext cx="4426758" cy="646331"/>
          </a:xfrm>
          <a:prstGeom prst="rect">
            <a:avLst/>
          </a:prstGeom>
          <a:noFill/>
        </p:spPr>
        <p:txBody>
          <a:bodyPr wrap="square" rtlCol="0">
            <a:spAutoFit/>
          </a:bodyPr>
          <a:lstStyle/>
          <a:p>
            <a:r>
              <a:rPr lang="cs-CZ" dirty="0" smtClean="0"/>
              <a:t>Meč Tiberia, zlacená a cínovaná bronzová pochva meče, Římská doba, </a:t>
            </a:r>
            <a:r>
              <a:rPr lang="cs-CZ" dirty="0" err="1" smtClean="0"/>
              <a:t>British</a:t>
            </a:r>
            <a:r>
              <a:rPr lang="cs-CZ" dirty="0" smtClean="0"/>
              <a:t> Museum </a:t>
            </a:r>
            <a:endParaRPr lang="cs-CZ" dirty="0"/>
          </a:p>
        </p:txBody>
      </p:sp>
    </p:spTree>
    <p:extLst>
      <p:ext uri="{BB962C8B-B14F-4D97-AF65-F5344CB8AC3E}">
        <p14:creationId xmlns:p14="http://schemas.microsoft.com/office/powerpoint/2010/main" val="1276530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r>
              <a:rPr lang="cs-CZ" altLang="cs-CZ" smtClean="0"/>
              <a:t>Cín - značky</a:t>
            </a:r>
          </a:p>
        </p:txBody>
      </p:sp>
      <p:sp>
        <p:nvSpPr>
          <p:cNvPr id="33795" name="TextovéPole 5"/>
          <p:cNvSpPr txBox="1">
            <a:spLocks noChangeArrowheads="1"/>
          </p:cNvSpPr>
          <p:nvPr/>
        </p:nvSpPr>
        <p:spPr bwMode="auto">
          <a:xfrm>
            <a:off x="1428750" y="3429000"/>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000">
                <a:latin typeface="Times New Roman" pitchFamily="18" charset="0"/>
              </a:rPr>
              <a:t>Václav Timoteus Eisdorf, pražský cínař, pol. 18. stol.</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357563"/>
            <a:ext cx="39290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143375"/>
            <a:ext cx="35004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052736"/>
            <a:ext cx="26114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ovéPole 11"/>
          <p:cNvSpPr txBox="1">
            <a:spLocks noChangeArrowheads="1"/>
          </p:cNvSpPr>
          <p:nvPr/>
        </p:nvSpPr>
        <p:spPr bwMode="auto">
          <a:xfrm>
            <a:off x="1071563" y="1571625"/>
            <a:ext cx="4357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400">
                <a:latin typeface="Times New Roman" pitchFamily="18" charset="0"/>
              </a:rPr>
              <a:t>Cínový talíř ze sbírky Muzea Komenského v Přerově</a:t>
            </a:r>
          </a:p>
        </p:txBody>
      </p:sp>
    </p:spTree>
    <p:extLst>
      <p:ext uri="{BB962C8B-B14F-4D97-AF65-F5344CB8AC3E}">
        <p14:creationId xmlns:p14="http://schemas.microsoft.com/office/powerpoint/2010/main" val="28375198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a:xfrm>
            <a:off x="1187450" y="12700"/>
            <a:ext cx="7772400" cy="1371600"/>
          </a:xfrm>
        </p:spPr>
        <p:txBody>
          <a:bodyPr/>
          <a:lstStyle/>
          <a:p>
            <a:r>
              <a:rPr lang="cs-CZ" altLang="cs-CZ" dirty="0" smtClean="0"/>
              <a:t>Cínování</a:t>
            </a:r>
          </a:p>
        </p:txBody>
      </p:sp>
      <p:sp>
        <p:nvSpPr>
          <p:cNvPr id="31747" name="Zástupný symbol pro obsah 2"/>
          <p:cNvSpPr>
            <a:spLocks noGrp="1"/>
          </p:cNvSpPr>
          <p:nvPr>
            <p:ph idx="1"/>
          </p:nvPr>
        </p:nvSpPr>
        <p:spPr>
          <a:xfrm>
            <a:off x="323528" y="1052736"/>
            <a:ext cx="7344816" cy="5617369"/>
          </a:xfrm>
        </p:spPr>
        <p:txBody>
          <a:bodyPr/>
          <a:lstStyle/>
          <a:p>
            <a:pPr>
              <a:defRPr/>
            </a:pPr>
            <a:r>
              <a:rPr lang="cs-CZ" altLang="cs-CZ" sz="1800" dirty="0" smtClean="0"/>
              <a:t>Amalgámy cínu – reflexní vrstvy na skle –zrcadla (od 16. stol. do poč. 20 stol., počátky již od r. 1300 - Benátčané)</a:t>
            </a:r>
          </a:p>
          <a:p>
            <a:pPr>
              <a:defRPr/>
            </a:pPr>
            <a:endParaRPr lang="cs-CZ" altLang="cs-CZ" sz="1800" dirty="0"/>
          </a:p>
          <a:p>
            <a:pPr>
              <a:defRPr/>
            </a:pPr>
            <a:endParaRPr lang="cs-CZ" altLang="cs-CZ" sz="1800" dirty="0" smtClean="0"/>
          </a:p>
          <a:p>
            <a:pPr>
              <a:defRPr/>
            </a:pPr>
            <a:endParaRPr lang="cs-CZ" altLang="cs-CZ" sz="1800" dirty="0"/>
          </a:p>
          <a:p>
            <a:pPr>
              <a:defRPr/>
            </a:pPr>
            <a:endParaRPr lang="cs-CZ" altLang="cs-CZ" sz="1800" dirty="0" smtClean="0"/>
          </a:p>
          <a:p>
            <a:pPr>
              <a:defRPr/>
            </a:pPr>
            <a:endParaRPr lang="cs-CZ" altLang="cs-CZ" sz="1800" dirty="0"/>
          </a:p>
          <a:p>
            <a:pPr>
              <a:defRPr/>
            </a:pPr>
            <a:endParaRPr lang="cs-CZ" altLang="cs-CZ" sz="1800" dirty="0" smtClean="0"/>
          </a:p>
          <a:p>
            <a:pPr>
              <a:defRPr/>
            </a:pPr>
            <a:endParaRPr lang="cs-CZ" altLang="cs-CZ" sz="1800" dirty="0" smtClean="0"/>
          </a:p>
          <a:p>
            <a:pPr>
              <a:defRPr/>
            </a:pPr>
            <a:endParaRPr lang="cs-CZ" altLang="cs-CZ" sz="1800" dirty="0"/>
          </a:p>
          <a:p>
            <a:pPr>
              <a:defRPr/>
            </a:pPr>
            <a:r>
              <a:rPr lang="cs-CZ" altLang="cs-CZ" sz="1800" dirty="0" smtClean="0"/>
              <a:t>Cínování na železo, měď, litinu (roztíráním zahřátého cínu </a:t>
            </a:r>
            <a:br>
              <a:rPr lang="cs-CZ" altLang="cs-CZ" sz="1800" dirty="0" smtClean="0"/>
            </a:br>
            <a:r>
              <a:rPr lang="cs-CZ" altLang="cs-CZ" sz="1800" dirty="0" smtClean="0"/>
              <a:t>na povrchu, ponorem v roztaveném cínu, amalgám cínu, elektrochemicky/elektrolyticky)</a:t>
            </a:r>
          </a:p>
          <a:p>
            <a:pPr lvl="1">
              <a:defRPr/>
            </a:pPr>
            <a:endParaRPr lang="cs-CZ" altLang="cs-CZ" sz="1600" dirty="0" smtClean="0"/>
          </a:p>
          <a:p>
            <a:pPr>
              <a:defRPr/>
            </a:pPr>
            <a:endParaRPr lang="cs-CZ" altLang="cs-CZ" sz="2000" dirty="0" smtClean="0"/>
          </a:p>
        </p:txBody>
      </p:sp>
      <p:pic>
        <p:nvPicPr>
          <p:cNvPr id="4" name="Obrázek 3" descr="C:\Users\nemec\Desktop\NAKI fota 2015\Lednice Čínský salon\P102035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7447" y="1719461"/>
            <a:ext cx="4030345" cy="2266950"/>
          </a:xfrm>
          <a:prstGeom prst="rect">
            <a:avLst/>
          </a:prstGeom>
          <a:noFill/>
          <a:ln>
            <a:noFill/>
          </a:ln>
        </p:spPr>
      </p:pic>
      <p:sp>
        <p:nvSpPr>
          <p:cNvPr id="2" name="TextovéPole 1"/>
          <p:cNvSpPr txBox="1"/>
          <p:nvPr/>
        </p:nvSpPr>
        <p:spPr>
          <a:xfrm>
            <a:off x="370635" y="2507983"/>
            <a:ext cx="2232248" cy="1477328"/>
          </a:xfrm>
          <a:prstGeom prst="rect">
            <a:avLst/>
          </a:prstGeom>
          <a:noFill/>
        </p:spPr>
        <p:txBody>
          <a:bodyPr wrap="square" rtlCol="0">
            <a:spAutoFit/>
          </a:bodyPr>
          <a:lstStyle/>
          <a:p>
            <a:r>
              <a:rPr lang="cs-CZ" i="1" dirty="0" smtClean="0"/>
              <a:t>Zrcadlo v Čínském salónu, SZ lednice, degradovaná vrstva cínového zrcadla s malbou</a:t>
            </a:r>
            <a:endParaRPr lang="cs-CZ" i="1" dirty="0"/>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899" y="3284984"/>
            <a:ext cx="2548024" cy="3395242"/>
          </a:xfrm>
          <a:prstGeom prst="rect">
            <a:avLst/>
          </a:prstGeom>
        </p:spPr>
      </p:pic>
      <p:sp>
        <p:nvSpPr>
          <p:cNvPr id="5" name="TextovéPole 4"/>
          <p:cNvSpPr txBox="1"/>
          <p:nvPr/>
        </p:nvSpPr>
        <p:spPr>
          <a:xfrm>
            <a:off x="2602883" y="6033895"/>
            <a:ext cx="3912016" cy="646331"/>
          </a:xfrm>
          <a:prstGeom prst="rect">
            <a:avLst/>
          </a:prstGeom>
          <a:noFill/>
        </p:spPr>
        <p:txBody>
          <a:bodyPr wrap="square" rtlCol="0">
            <a:spAutoFit/>
          </a:bodyPr>
          <a:lstStyle/>
          <a:p>
            <a:r>
              <a:rPr lang="cs-CZ" i="1" dirty="0" smtClean="0"/>
              <a:t>Kování dveří, cínované železo, </a:t>
            </a:r>
            <a:r>
              <a:rPr lang="cs-CZ" i="1" dirty="0" err="1" smtClean="0"/>
              <a:t>Dietrichsteinská</a:t>
            </a:r>
            <a:r>
              <a:rPr lang="cs-CZ" i="1" dirty="0" smtClean="0"/>
              <a:t> hrobka, Mikulov, 2018</a:t>
            </a:r>
            <a:endParaRPr lang="cs-CZ" i="1" dirty="0"/>
          </a:p>
        </p:txBody>
      </p:sp>
    </p:spTree>
    <p:extLst>
      <p:ext uri="{BB962C8B-B14F-4D97-AF65-F5344CB8AC3E}">
        <p14:creationId xmlns:p14="http://schemas.microsoft.com/office/powerpoint/2010/main" val="16272339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p:txBody>
          <a:bodyPr/>
          <a:lstStyle/>
          <a:p>
            <a:r>
              <a:rPr lang="cs-CZ" altLang="cs-CZ" smtClean="0"/>
              <a:t>Koroze</a:t>
            </a:r>
          </a:p>
        </p:txBody>
      </p:sp>
      <p:sp>
        <p:nvSpPr>
          <p:cNvPr id="34819" name="Zástupný symbol pro obsah 2"/>
          <p:cNvSpPr>
            <a:spLocks noGrp="1"/>
          </p:cNvSpPr>
          <p:nvPr>
            <p:ph idx="1"/>
          </p:nvPr>
        </p:nvSpPr>
        <p:spPr/>
        <p:txBody>
          <a:bodyPr/>
          <a:lstStyle/>
          <a:p>
            <a:pPr>
              <a:buFont typeface="Monotype Sorts" pitchFamily="2" charset="2"/>
              <a:buNone/>
            </a:pPr>
            <a:endParaRPr lang="cs-CZ" altLang="cs-CZ" sz="2000" dirty="0" smtClean="0"/>
          </a:p>
          <a:p>
            <a:pPr>
              <a:buFont typeface="Monotype Sorts" pitchFamily="2" charset="2"/>
              <a:buNone/>
            </a:pPr>
            <a:r>
              <a:rPr lang="cs-CZ" altLang="cs-CZ" sz="2000" dirty="0" smtClean="0"/>
              <a:t>Vybrané sloučeniny:</a:t>
            </a:r>
          </a:p>
          <a:p>
            <a:r>
              <a:rPr lang="cs-CZ" altLang="cs-CZ" sz="2000" dirty="0" smtClean="0"/>
              <a:t>Oxid cínatý </a:t>
            </a:r>
            <a:r>
              <a:rPr lang="cs-CZ" altLang="cs-CZ" sz="2000" dirty="0" err="1" smtClean="0"/>
              <a:t>SnO</a:t>
            </a:r>
            <a:r>
              <a:rPr lang="cs-CZ" altLang="cs-CZ" sz="2000" dirty="0" smtClean="0"/>
              <a:t> (</a:t>
            </a:r>
            <a:r>
              <a:rPr lang="cs-CZ" altLang="cs-CZ" sz="2000" dirty="0" err="1" smtClean="0"/>
              <a:t>romarchit</a:t>
            </a:r>
            <a:r>
              <a:rPr lang="cs-CZ" altLang="cs-CZ" sz="2000" dirty="0" smtClean="0"/>
              <a:t>) – černý</a:t>
            </a:r>
          </a:p>
          <a:p>
            <a:r>
              <a:rPr lang="cs-CZ" altLang="cs-CZ" sz="2000" dirty="0" smtClean="0"/>
              <a:t>Oxid cíničitý SnO2 (</a:t>
            </a:r>
            <a:r>
              <a:rPr lang="cs-CZ" altLang="cs-CZ" sz="2000" dirty="0" err="1" smtClean="0"/>
              <a:t>kassiterit</a:t>
            </a:r>
            <a:r>
              <a:rPr lang="cs-CZ" altLang="cs-CZ" sz="2000" dirty="0" smtClean="0"/>
              <a:t>) – bílý</a:t>
            </a:r>
          </a:p>
          <a:p>
            <a:r>
              <a:rPr lang="cs-CZ" altLang="cs-CZ" sz="2000" dirty="0" smtClean="0"/>
              <a:t>Sulfid cínatý </a:t>
            </a:r>
            <a:r>
              <a:rPr lang="cs-CZ" altLang="cs-CZ" sz="2000" dirty="0" err="1" smtClean="0"/>
              <a:t>SnS</a:t>
            </a:r>
            <a:r>
              <a:rPr lang="cs-CZ" altLang="cs-CZ" sz="2000" dirty="0" smtClean="0"/>
              <a:t> (</a:t>
            </a:r>
            <a:r>
              <a:rPr lang="cs-CZ" altLang="cs-CZ" sz="2000" dirty="0" err="1" smtClean="0"/>
              <a:t>herzenbergit</a:t>
            </a:r>
            <a:r>
              <a:rPr lang="cs-CZ" altLang="cs-CZ" sz="2000" dirty="0" smtClean="0"/>
              <a:t>) – černý</a:t>
            </a:r>
          </a:p>
          <a:p>
            <a:pPr>
              <a:buFont typeface="Monotype Sorts" pitchFamily="2" charset="2"/>
              <a:buNone/>
            </a:pPr>
            <a:r>
              <a:rPr lang="cs-CZ" altLang="cs-CZ" sz="2000" dirty="0" smtClean="0"/>
              <a:t> </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322239"/>
            <a:ext cx="3329390" cy="248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148064" y="3933056"/>
            <a:ext cx="3312368" cy="369332"/>
          </a:xfrm>
          <a:prstGeom prst="rect">
            <a:avLst/>
          </a:prstGeom>
          <a:noFill/>
        </p:spPr>
        <p:txBody>
          <a:bodyPr wrap="square" rtlCol="0">
            <a:spAutoFit/>
          </a:bodyPr>
          <a:lstStyle/>
          <a:p>
            <a:r>
              <a:rPr lang="cs-CZ" dirty="0" smtClean="0"/>
              <a:t>Cínová konvice, rest. V. Němec</a:t>
            </a:r>
            <a:endParaRPr lang="cs-CZ" dirty="0"/>
          </a:p>
        </p:txBody>
      </p:sp>
      <p:pic>
        <p:nvPicPr>
          <p:cNvPr id="2050" name="Picture 2" descr="C:\Alena II\MCK výkazy práce\2018\Varhanní píštaly - Michek\8s Principal ds2 menší.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89" y="3787599"/>
            <a:ext cx="3886832" cy="2591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860032" y="5733256"/>
            <a:ext cx="3240360" cy="646331"/>
          </a:xfrm>
          <a:prstGeom prst="rect">
            <a:avLst/>
          </a:prstGeom>
          <a:noFill/>
        </p:spPr>
        <p:txBody>
          <a:bodyPr wrap="square" rtlCol="0">
            <a:spAutoFit/>
          </a:bodyPr>
          <a:lstStyle/>
          <a:p>
            <a:r>
              <a:rPr lang="cs-CZ" dirty="0" smtClean="0"/>
              <a:t>Detail poškození varhanních píšťal, rest. D. Michek, 2018</a:t>
            </a:r>
            <a:endParaRPr lang="cs-CZ" dirty="0"/>
          </a:p>
        </p:txBody>
      </p:sp>
    </p:spTree>
    <p:extLst>
      <p:ext uri="{BB962C8B-B14F-4D97-AF65-F5344CB8AC3E}">
        <p14:creationId xmlns:p14="http://schemas.microsoft.com/office/powerpoint/2010/main" val="2099800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r>
              <a:rPr lang="cs-CZ" altLang="cs-CZ" dirty="0" smtClean="0"/>
              <a:t>Cínový mor/</a:t>
            </a:r>
          </a:p>
        </p:txBody>
      </p:sp>
      <p:sp>
        <p:nvSpPr>
          <p:cNvPr id="35843" name="Zástupný symbol pro obsah 2"/>
          <p:cNvSpPr>
            <a:spLocks noGrp="1"/>
          </p:cNvSpPr>
          <p:nvPr>
            <p:ph idx="1"/>
          </p:nvPr>
        </p:nvSpPr>
        <p:spPr>
          <a:xfrm>
            <a:off x="251521" y="1305054"/>
            <a:ext cx="8712968" cy="4114800"/>
          </a:xfrm>
        </p:spPr>
        <p:txBody>
          <a:bodyPr>
            <a:normAutofit/>
          </a:bodyPr>
          <a:lstStyle/>
          <a:p>
            <a:r>
              <a:rPr lang="cs-CZ" altLang="cs-CZ" sz="2000" dirty="0" smtClean="0"/>
              <a:t>Fázová přeměna ß-</a:t>
            </a:r>
            <a:r>
              <a:rPr lang="cs-CZ" altLang="cs-CZ" sz="2000" dirty="0" err="1" smtClean="0"/>
              <a:t>Sn</a:t>
            </a:r>
            <a:r>
              <a:rPr lang="cs-CZ" altLang="cs-CZ" sz="2000" dirty="0" smtClean="0"/>
              <a:t>      </a:t>
            </a:r>
            <a:r>
              <a:rPr lang="el-GR" altLang="cs-CZ" sz="2000" dirty="0" smtClean="0"/>
              <a:t>α</a:t>
            </a:r>
            <a:r>
              <a:rPr lang="cs-CZ" altLang="cs-CZ" sz="2000" dirty="0" smtClean="0"/>
              <a:t>-</a:t>
            </a:r>
            <a:r>
              <a:rPr lang="cs-CZ" altLang="cs-CZ" sz="2000" dirty="0" err="1" smtClean="0"/>
              <a:t>Sn</a:t>
            </a:r>
            <a:r>
              <a:rPr lang="cs-CZ" altLang="cs-CZ" sz="2000" dirty="0" smtClean="0"/>
              <a:t> teoreticky při T = 13,2°C; prakticky je nutné dosáhnou T ˂ 0°C (pod -40°C) …. vředovité práškovité útvary  (nejedná se o korozi, ale polymorfní přeměnu)</a:t>
            </a:r>
          </a:p>
        </p:txBody>
      </p:sp>
      <p:cxnSp>
        <p:nvCxnSpPr>
          <p:cNvPr id="35844" name="Přímá spojovací šipka 4"/>
          <p:cNvCxnSpPr>
            <a:cxnSpLocks noChangeShapeType="1"/>
          </p:cNvCxnSpPr>
          <p:nvPr/>
        </p:nvCxnSpPr>
        <p:spPr bwMode="auto">
          <a:xfrm>
            <a:off x="2987824" y="1534166"/>
            <a:ext cx="17859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5845" name="Obrázek 5" descr="Obr.2 Cínová křtitelnice poškozená cínovým mor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060848"/>
            <a:ext cx="32861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ovéPole 6"/>
          <p:cNvSpPr txBox="1">
            <a:spLocks noChangeArrowheads="1"/>
          </p:cNvSpPr>
          <p:nvPr/>
        </p:nvSpPr>
        <p:spPr bwMode="auto">
          <a:xfrm>
            <a:off x="4927939" y="4301024"/>
            <a:ext cx="32403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2000" i="1" dirty="0">
                <a:latin typeface="Times New Roman" pitchFamily="18" charset="0"/>
              </a:rPr>
              <a:t>Detail cínového </a:t>
            </a:r>
            <a:r>
              <a:rPr kumimoji="0" lang="cs-CZ" altLang="cs-CZ" sz="2000" i="1" dirty="0" smtClean="0">
                <a:latin typeface="Times New Roman" pitchFamily="18" charset="0"/>
              </a:rPr>
              <a:t>moru, křtitelnice</a:t>
            </a:r>
            <a:r>
              <a:rPr kumimoji="0" lang="cs-CZ" altLang="cs-CZ" sz="2000" i="1" dirty="0">
                <a:latin typeface="Times New Roman" pitchFamily="18" charset="0"/>
              </a:rPr>
              <a:t>, foto </a:t>
            </a:r>
            <a:r>
              <a:rPr kumimoji="0" lang="cs-CZ" altLang="cs-CZ" sz="2000" i="1" dirty="0" err="1">
                <a:latin typeface="Times New Roman" pitchFamily="18" charset="0"/>
              </a:rPr>
              <a:t>Eisler</a:t>
            </a:r>
            <a:endParaRPr kumimoji="0" lang="cs-CZ" altLang="cs-CZ" sz="2000" i="1" dirty="0">
              <a:latin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67" y="2708920"/>
            <a:ext cx="4074501" cy="335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03982" y="5957999"/>
            <a:ext cx="7892216" cy="923330"/>
          </a:xfrm>
          <a:prstGeom prst="rect">
            <a:avLst/>
          </a:prstGeom>
          <a:noFill/>
        </p:spPr>
        <p:txBody>
          <a:bodyPr wrap="square" rtlCol="0">
            <a:spAutoFit/>
          </a:bodyPr>
          <a:lstStyle/>
          <a:p>
            <a:r>
              <a:rPr lang="cs-CZ" dirty="0" smtClean="0"/>
              <a:t>Morfologické znaky degradace cínových varhanních píšťal – způsobené korozními ději (působení vlhkosti, kyselých složek ze dřeva), </a:t>
            </a:r>
            <a:r>
              <a:rPr lang="cs-CZ" dirty="0" err="1" smtClean="0"/>
              <a:t>Chiavari</a:t>
            </a:r>
            <a:r>
              <a:rPr lang="cs-CZ" dirty="0" smtClean="0"/>
              <a:t>: </a:t>
            </a:r>
            <a:r>
              <a:rPr lang="cs-CZ" dirty="0" err="1" smtClean="0"/>
              <a:t>Deterioration</a:t>
            </a:r>
            <a:r>
              <a:rPr lang="cs-CZ" dirty="0" smtClean="0"/>
              <a:t> </a:t>
            </a:r>
            <a:r>
              <a:rPr lang="cs-CZ" dirty="0" err="1" smtClean="0"/>
              <a:t>of</a:t>
            </a:r>
            <a:r>
              <a:rPr lang="cs-CZ" dirty="0" smtClean="0"/>
              <a:t> </a:t>
            </a:r>
            <a:r>
              <a:rPr lang="cs-CZ" dirty="0" err="1" smtClean="0"/>
              <a:t>tin</a:t>
            </a:r>
            <a:r>
              <a:rPr lang="cs-CZ" dirty="0" smtClean="0"/>
              <a:t> </a:t>
            </a:r>
            <a:r>
              <a:rPr lang="cs-CZ" dirty="0" err="1" smtClean="0"/>
              <a:t>rich</a:t>
            </a:r>
            <a:r>
              <a:rPr lang="cs-CZ" dirty="0" smtClean="0"/>
              <a:t> organ </a:t>
            </a:r>
            <a:r>
              <a:rPr lang="cs-CZ" dirty="0" err="1" smtClean="0"/>
              <a:t>pipes</a:t>
            </a:r>
            <a:r>
              <a:rPr lang="cs-CZ" dirty="0" smtClean="0"/>
              <a:t>, 2006 </a:t>
            </a:r>
            <a:endParaRPr lang="cs-CZ" dirty="0"/>
          </a:p>
        </p:txBody>
      </p:sp>
    </p:spTree>
    <p:extLst>
      <p:ext uri="{BB962C8B-B14F-4D97-AF65-F5344CB8AC3E}">
        <p14:creationId xmlns:p14="http://schemas.microsoft.com/office/powerpoint/2010/main" val="6159350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455246" y="-171400"/>
            <a:ext cx="8229600" cy="1143000"/>
          </a:xfrm>
        </p:spPr>
        <p:txBody>
          <a:bodyPr/>
          <a:lstStyle/>
          <a:p>
            <a:r>
              <a:rPr lang="cs-CZ" altLang="cs-CZ" dirty="0" smtClean="0"/>
              <a:t>Konzervace</a:t>
            </a:r>
          </a:p>
        </p:txBody>
      </p:sp>
      <p:sp>
        <p:nvSpPr>
          <p:cNvPr id="36867" name="Zástupný symbol pro obsah 2"/>
          <p:cNvSpPr>
            <a:spLocks noGrp="1"/>
          </p:cNvSpPr>
          <p:nvPr>
            <p:ph idx="1"/>
          </p:nvPr>
        </p:nvSpPr>
        <p:spPr>
          <a:xfrm>
            <a:off x="533827" y="836712"/>
            <a:ext cx="8072437" cy="4929188"/>
          </a:xfrm>
        </p:spPr>
        <p:txBody>
          <a:bodyPr/>
          <a:lstStyle/>
          <a:p>
            <a:r>
              <a:rPr lang="cs-CZ" altLang="cs-CZ" sz="1800" dirty="0" smtClean="0"/>
              <a:t>Zachování stabilní patiny:</a:t>
            </a:r>
          </a:p>
          <a:p>
            <a:pPr lvl="1"/>
            <a:r>
              <a:rPr lang="cs-CZ" altLang="cs-CZ" sz="1800" dirty="0" smtClean="0"/>
              <a:t>oplach v </a:t>
            </a:r>
            <a:r>
              <a:rPr lang="cs-CZ" altLang="cs-CZ" sz="1800" dirty="0" err="1" smtClean="0"/>
              <a:t>dest</a:t>
            </a:r>
            <a:r>
              <a:rPr lang="cs-CZ" altLang="cs-CZ" sz="1800" dirty="0" smtClean="0"/>
              <a:t>. vodě s neionogenním tenzidem, vysušení</a:t>
            </a:r>
          </a:p>
          <a:p>
            <a:r>
              <a:rPr lang="cs-CZ" altLang="cs-CZ" sz="1800" dirty="0" smtClean="0"/>
              <a:t>Lokální koroze (vrstvy </a:t>
            </a:r>
            <a:r>
              <a:rPr lang="cs-CZ" altLang="cs-CZ" sz="1800" dirty="0" err="1" smtClean="0"/>
              <a:t>SnO</a:t>
            </a:r>
            <a:r>
              <a:rPr lang="cs-CZ" altLang="cs-CZ" sz="1800" dirty="0" smtClean="0"/>
              <a:t> + SnO2) – brusná pasta (cínový prach + mletá pemza + voda)</a:t>
            </a:r>
          </a:p>
          <a:p>
            <a:r>
              <a:rPr lang="cs-CZ" altLang="cs-CZ" sz="1800" dirty="0" smtClean="0"/>
              <a:t>Odstranění hrubých nečistot, korozních produktů</a:t>
            </a:r>
          </a:p>
          <a:p>
            <a:pPr lvl="1"/>
            <a:r>
              <a:rPr lang="cs-CZ" altLang="cs-CZ" sz="1600" dirty="0" smtClean="0"/>
              <a:t>3-5% </a:t>
            </a:r>
            <a:r>
              <a:rPr lang="cs-CZ" altLang="cs-CZ" sz="1600" dirty="0" err="1" smtClean="0"/>
              <a:t>Chelaton</a:t>
            </a:r>
            <a:r>
              <a:rPr lang="cs-CZ" altLang="cs-CZ" sz="1600" dirty="0" smtClean="0"/>
              <a:t> III</a:t>
            </a:r>
          </a:p>
          <a:p>
            <a:pPr lvl="1"/>
            <a:r>
              <a:rPr lang="cs-CZ" altLang="cs-CZ" sz="1600" dirty="0" smtClean="0"/>
              <a:t>Elektrolytická redukce v 5% </a:t>
            </a:r>
            <a:r>
              <a:rPr lang="cs-CZ" altLang="cs-CZ" sz="1600" dirty="0" err="1" smtClean="0"/>
              <a:t>NaOH</a:t>
            </a:r>
            <a:r>
              <a:rPr lang="cs-CZ" altLang="cs-CZ" sz="1600" dirty="0" smtClean="0"/>
              <a:t> , proudová hustota 100 mA/dm2</a:t>
            </a:r>
          </a:p>
          <a:p>
            <a:r>
              <a:rPr lang="cs-CZ" altLang="cs-CZ" sz="1800" dirty="0" smtClean="0"/>
              <a:t>Pocínované vrstvy na železe (při porušení povlaku vzniká galvanická koroze  mezi </a:t>
            </a:r>
            <a:r>
              <a:rPr lang="cs-CZ" altLang="cs-CZ" sz="1800" dirty="0" err="1" smtClean="0"/>
              <a:t>Fe</a:t>
            </a:r>
            <a:r>
              <a:rPr lang="cs-CZ" altLang="cs-CZ" sz="1800" dirty="0" smtClean="0"/>
              <a:t> a </a:t>
            </a:r>
            <a:r>
              <a:rPr lang="cs-CZ" altLang="cs-CZ" sz="1800" dirty="0" err="1" smtClean="0"/>
              <a:t>Sn</a:t>
            </a:r>
            <a:r>
              <a:rPr lang="cs-CZ" altLang="cs-CZ" sz="1800" dirty="0" smtClean="0"/>
              <a:t>) – stabilizace tanátem, fixace lakem</a:t>
            </a:r>
          </a:p>
          <a:p>
            <a:pPr lvl="1"/>
            <a:endParaRPr lang="cs-CZ" altLang="cs-CZ" sz="2400" dirty="0" smtClean="0"/>
          </a:p>
        </p:txBody>
      </p:sp>
      <p:pic>
        <p:nvPicPr>
          <p:cNvPr id="368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837704"/>
            <a:ext cx="2039268" cy="26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785060"/>
            <a:ext cx="2585626" cy="256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10"/>
          <p:cNvSpPr txBox="1">
            <a:spLocks noChangeArrowheads="1"/>
          </p:cNvSpPr>
          <p:nvPr/>
        </p:nvSpPr>
        <p:spPr bwMode="auto">
          <a:xfrm>
            <a:off x="0" y="4174753"/>
            <a:ext cx="1643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dirty="0">
                <a:latin typeface="Times New Roman" pitchFamily="18" charset="0"/>
              </a:rPr>
              <a:t>Stabilní patina na cínové nádobě</a:t>
            </a:r>
          </a:p>
        </p:txBody>
      </p:sp>
      <p:sp>
        <p:nvSpPr>
          <p:cNvPr id="36871" name="TextovéPole 12"/>
          <p:cNvSpPr txBox="1">
            <a:spLocks noChangeArrowheads="1"/>
          </p:cNvSpPr>
          <p:nvPr/>
        </p:nvSpPr>
        <p:spPr bwMode="auto">
          <a:xfrm>
            <a:off x="4570046" y="6351674"/>
            <a:ext cx="3862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600" dirty="0">
                <a:latin typeface="Times New Roman" pitchFamily="18" charset="0"/>
              </a:rPr>
              <a:t>Koroze železa na cínované </a:t>
            </a:r>
            <a:r>
              <a:rPr kumimoji="0" lang="cs-CZ" altLang="cs-CZ" sz="1600" dirty="0" smtClean="0">
                <a:latin typeface="Times New Roman" pitchFamily="18" charset="0"/>
              </a:rPr>
              <a:t>nádobě a kování</a:t>
            </a:r>
            <a:endParaRPr kumimoji="0" lang="cs-CZ" altLang="cs-CZ" sz="1600" dirty="0">
              <a:latin typeface="Times New Roman" pitchFamily="18" charset="0"/>
            </a:endParaRPr>
          </a:p>
        </p:txBody>
      </p:sp>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542" y="3614319"/>
            <a:ext cx="1920892" cy="2559589"/>
          </a:xfrm>
          <a:prstGeom prst="rect">
            <a:avLst/>
          </a:prstGeom>
        </p:spPr>
      </p:pic>
    </p:spTree>
    <p:extLst>
      <p:ext uri="{BB962C8B-B14F-4D97-AF65-F5344CB8AC3E}">
        <p14:creationId xmlns:p14="http://schemas.microsoft.com/office/powerpoint/2010/main" val="1235298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p:txBody>
          <a:bodyPr/>
          <a:lstStyle/>
          <a:p>
            <a:r>
              <a:rPr lang="cs-CZ" altLang="cs-CZ" smtClean="0"/>
              <a:t>Povrchová úprava</a:t>
            </a:r>
          </a:p>
        </p:txBody>
      </p:sp>
      <p:sp>
        <p:nvSpPr>
          <p:cNvPr id="37891" name="Zástupný symbol pro obsah 2"/>
          <p:cNvSpPr>
            <a:spLocks noGrp="1"/>
          </p:cNvSpPr>
          <p:nvPr>
            <p:ph idx="1"/>
          </p:nvPr>
        </p:nvSpPr>
        <p:spPr>
          <a:xfrm>
            <a:off x="1071563" y="2071688"/>
            <a:ext cx="7772400" cy="4543425"/>
          </a:xfrm>
        </p:spPr>
        <p:txBody>
          <a:bodyPr/>
          <a:lstStyle/>
          <a:p>
            <a:r>
              <a:rPr lang="cs-CZ" altLang="cs-CZ" sz="2400" smtClean="0"/>
              <a:t>Patinování</a:t>
            </a:r>
          </a:p>
          <a:p>
            <a:r>
              <a:rPr lang="cs-CZ" altLang="cs-CZ" sz="2400" smtClean="0"/>
              <a:t>Pasivace (alkalický roztok chromanu draselného)</a:t>
            </a:r>
          </a:p>
          <a:p>
            <a:r>
              <a:rPr lang="cs-CZ" altLang="cs-CZ" sz="2400" smtClean="0"/>
              <a:t>Včelí vosk (nanášení na zahřáté předměty)</a:t>
            </a:r>
          </a:p>
        </p:txBody>
      </p:sp>
      <p:pic>
        <p:nvPicPr>
          <p:cNvPr id="37892" name="Obrázek 4" descr="Obr. 4b Mešní konvička z 1. pol. 18. stol. po restaur..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3714750"/>
            <a:ext cx="2413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ovéPole 5"/>
          <p:cNvSpPr txBox="1">
            <a:spLocks noChangeArrowheads="1"/>
          </p:cNvSpPr>
          <p:nvPr/>
        </p:nvSpPr>
        <p:spPr bwMode="auto">
          <a:xfrm>
            <a:off x="3000375" y="5357813"/>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i="1">
                <a:latin typeface="Times New Roman" pitchFamily="18" charset="0"/>
              </a:rPr>
              <a:t>Mešní konvička z 1. pol. 18. stol, restaurátorská zpráva SUPŠ VOŠ Turnov </a:t>
            </a:r>
          </a:p>
        </p:txBody>
      </p:sp>
    </p:spTree>
    <p:extLst>
      <p:ext uri="{BB962C8B-B14F-4D97-AF65-F5344CB8AC3E}">
        <p14:creationId xmlns:p14="http://schemas.microsoft.com/office/powerpoint/2010/main" val="1820541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cs-CZ" altLang="cs-CZ" smtClean="0"/>
              <a:t>Rozdělení kovů</a:t>
            </a:r>
          </a:p>
        </p:txBody>
      </p:sp>
      <p:sp>
        <p:nvSpPr>
          <p:cNvPr id="11267" name="Rectangle 3"/>
          <p:cNvSpPr>
            <a:spLocks noGrp="1" noChangeArrowheads="1"/>
          </p:cNvSpPr>
          <p:nvPr>
            <p:ph type="body" sz="half" idx="1"/>
          </p:nvPr>
        </p:nvSpPr>
        <p:spPr>
          <a:xfrm>
            <a:off x="457200" y="1600200"/>
            <a:ext cx="4258816" cy="4525963"/>
          </a:xfrm>
        </p:spPr>
        <p:txBody>
          <a:bodyPr>
            <a:normAutofit fontScale="92500" lnSpcReduction="10000"/>
          </a:bodyPr>
          <a:lstStyle/>
          <a:p>
            <a:r>
              <a:rPr lang="cs-CZ" altLang="cs-CZ" b="1" dirty="0" smtClean="0"/>
              <a:t>Železné kovy</a:t>
            </a:r>
          </a:p>
          <a:p>
            <a:pPr lvl="1"/>
            <a:r>
              <a:rPr lang="cs-CZ" altLang="cs-CZ" sz="2000" b="1" dirty="0" smtClean="0"/>
              <a:t>kujné nízkouhlíkové železo (</a:t>
            </a:r>
            <a:r>
              <a:rPr lang="cs-CZ" altLang="cs-CZ" sz="2000" dirty="0" smtClean="0"/>
              <a:t>obsah uhlíku C ≤ 0,2 %; </a:t>
            </a:r>
            <a:r>
              <a:rPr lang="cs-CZ" altLang="cs-CZ" sz="2000" b="1" dirty="0" smtClean="0"/>
              <a:t>svářkové železo C </a:t>
            </a:r>
            <a:r>
              <a:rPr lang="cs-CZ" altLang="cs-CZ" sz="2000" dirty="0" smtClean="0"/>
              <a:t>˂ </a:t>
            </a:r>
            <a:r>
              <a:rPr lang="cs-CZ" altLang="cs-CZ" sz="2000" b="1" dirty="0" smtClean="0"/>
              <a:t>0,1 % - </a:t>
            </a:r>
            <a:r>
              <a:rPr lang="cs-CZ" altLang="cs-CZ" sz="2000" dirty="0" smtClean="0"/>
              <a:t>produkt nejstaršího hutnického zpracování ze železných rud</a:t>
            </a:r>
            <a:r>
              <a:rPr lang="cs-CZ" altLang="cs-CZ" sz="2000" b="1" dirty="0" smtClean="0"/>
              <a:t>)</a:t>
            </a:r>
            <a:endParaRPr lang="cs-CZ" altLang="cs-CZ" sz="2000" dirty="0" smtClean="0"/>
          </a:p>
          <a:p>
            <a:pPr lvl="1"/>
            <a:r>
              <a:rPr lang="cs-CZ" altLang="cs-CZ" sz="2000" b="1" dirty="0" smtClean="0"/>
              <a:t>ocel </a:t>
            </a:r>
            <a:r>
              <a:rPr lang="cs-CZ" altLang="cs-CZ" sz="2000" dirty="0" smtClean="0"/>
              <a:t>(0,2 – 2,14 % C)</a:t>
            </a:r>
          </a:p>
          <a:p>
            <a:pPr lvl="2"/>
            <a:r>
              <a:rPr lang="cs-CZ" altLang="cs-CZ" sz="1600" dirty="0" smtClean="0"/>
              <a:t>Korozivzdorná ocel (nerez) + </a:t>
            </a:r>
            <a:r>
              <a:rPr lang="cs-CZ" altLang="cs-CZ" sz="1600" dirty="0" err="1" smtClean="0"/>
              <a:t>Cr</a:t>
            </a:r>
            <a:r>
              <a:rPr lang="cs-CZ" altLang="cs-CZ" sz="1600" dirty="0" smtClean="0"/>
              <a:t>, Ni, popř. další kovy</a:t>
            </a:r>
          </a:p>
          <a:p>
            <a:pPr lvl="1"/>
            <a:r>
              <a:rPr lang="cs-CZ" altLang="cs-CZ" sz="2000" b="1" dirty="0" smtClean="0"/>
              <a:t>litina</a:t>
            </a:r>
            <a:r>
              <a:rPr lang="cs-CZ" altLang="cs-CZ" sz="2000" dirty="0" smtClean="0"/>
              <a:t> (vyšší obsah uhlíku C ˃ 2 %)</a:t>
            </a:r>
          </a:p>
          <a:p>
            <a:r>
              <a:rPr lang="cs-CZ" altLang="cs-CZ" b="1" dirty="0" smtClean="0"/>
              <a:t>Neželezné kovy</a:t>
            </a:r>
            <a:endParaRPr lang="cs-CZ" altLang="cs-CZ" dirty="0" smtClean="0"/>
          </a:p>
          <a:p>
            <a:pPr lvl="1"/>
            <a:r>
              <a:rPr lang="cs-CZ" altLang="cs-CZ" sz="2000" dirty="0" smtClean="0"/>
              <a:t>těžké: </a:t>
            </a:r>
            <a:r>
              <a:rPr lang="cs-CZ" altLang="cs-CZ" sz="2000" dirty="0" err="1" smtClean="0"/>
              <a:t>Cu</a:t>
            </a:r>
            <a:r>
              <a:rPr lang="cs-CZ" altLang="cs-CZ" sz="2000" dirty="0" smtClean="0"/>
              <a:t>, </a:t>
            </a:r>
            <a:r>
              <a:rPr lang="cs-CZ" altLang="cs-CZ" sz="2000" dirty="0" err="1" smtClean="0"/>
              <a:t>Zn</a:t>
            </a:r>
            <a:r>
              <a:rPr lang="cs-CZ" altLang="cs-CZ" sz="2000" dirty="0" smtClean="0"/>
              <a:t>, </a:t>
            </a:r>
            <a:r>
              <a:rPr lang="cs-CZ" altLang="cs-CZ" sz="2000" dirty="0" err="1" smtClean="0"/>
              <a:t>Pb</a:t>
            </a:r>
            <a:r>
              <a:rPr lang="cs-CZ" altLang="cs-CZ" sz="2000" dirty="0" smtClean="0"/>
              <a:t>, </a:t>
            </a:r>
            <a:r>
              <a:rPr lang="cs-CZ" altLang="cs-CZ" sz="2000" dirty="0" err="1" smtClean="0"/>
              <a:t>Sn</a:t>
            </a:r>
            <a:r>
              <a:rPr lang="cs-CZ" altLang="cs-CZ" sz="2000" dirty="0" smtClean="0"/>
              <a:t> (bronzy, mosazi, pájky apod.) …</a:t>
            </a:r>
          </a:p>
          <a:p>
            <a:pPr lvl="1"/>
            <a:r>
              <a:rPr lang="cs-CZ" altLang="cs-CZ" sz="2000" dirty="0" smtClean="0"/>
              <a:t>lehké: Al, Mg, Ti (jejich slitiny) … </a:t>
            </a:r>
          </a:p>
          <a:p>
            <a:pPr>
              <a:buFontTx/>
              <a:buNone/>
            </a:pPr>
            <a:endParaRPr lang="cs-CZ" altLang="cs-CZ" dirty="0" smtClean="0"/>
          </a:p>
        </p:txBody>
      </p:sp>
      <p:sp>
        <p:nvSpPr>
          <p:cNvPr id="11268" name="Rectangle 4"/>
          <p:cNvSpPr>
            <a:spLocks noGrp="1" noChangeArrowheads="1"/>
          </p:cNvSpPr>
          <p:nvPr>
            <p:ph type="body" sz="half" idx="2"/>
          </p:nvPr>
        </p:nvSpPr>
        <p:spPr/>
        <p:txBody>
          <a:bodyPr>
            <a:normAutofit fontScale="92500"/>
          </a:bodyPr>
          <a:lstStyle/>
          <a:p>
            <a:r>
              <a:rPr lang="cs-CZ" altLang="cs-CZ" b="1" dirty="0" smtClean="0"/>
              <a:t>Podle dostupnosti </a:t>
            </a:r>
            <a:br>
              <a:rPr lang="cs-CZ" altLang="cs-CZ" b="1" dirty="0" smtClean="0"/>
            </a:br>
            <a:r>
              <a:rPr lang="cs-CZ" altLang="cs-CZ" b="1" dirty="0" smtClean="0"/>
              <a:t>a ceny</a:t>
            </a:r>
          </a:p>
          <a:p>
            <a:pPr lvl="1"/>
            <a:r>
              <a:rPr lang="cs-CZ" altLang="cs-CZ" sz="2000" b="1" dirty="0" smtClean="0"/>
              <a:t>Drahé kovy (</a:t>
            </a:r>
            <a:r>
              <a:rPr lang="cs-CZ" altLang="cs-CZ" sz="1800" dirty="0" smtClean="0"/>
              <a:t>Au, </a:t>
            </a:r>
            <a:r>
              <a:rPr lang="cs-CZ" altLang="cs-CZ" sz="1800" dirty="0" err="1" smtClean="0"/>
              <a:t>Ag</a:t>
            </a:r>
            <a:r>
              <a:rPr lang="cs-CZ" altLang="cs-CZ" sz="1800" dirty="0" smtClean="0"/>
              <a:t>, platinové kovy: </a:t>
            </a:r>
            <a:r>
              <a:rPr lang="cs-CZ" sz="1800" dirty="0" smtClean="0"/>
              <a:t>platina, </a:t>
            </a:r>
            <a:r>
              <a:rPr lang="cs-CZ" sz="1800" dirty="0"/>
              <a:t>paladium, iridium, ruthenium, rhodium a </a:t>
            </a:r>
            <a:r>
              <a:rPr lang="cs-CZ" sz="1800" dirty="0" smtClean="0"/>
              <a:t>osmium)</a:t>
            </a:r>
            <a:r>
              <a:rPr lang="cs-CZ" altLang="cs-CZ" sz="1800" dirty="0" smtClean="0"/>
              <a:t> </a:t>
            </a:r>
          </a:p>
          <a:p>
            <a:pPr lvl="1"/>
            <a:r>
              <a:rPr lang="cs-CZ" altLang="cs-CZ" sz="2000" b="1" dirty="0" smtClean="0"/>
              <a:t>Obecné kovy </a:t>
            </a:r>
            <a:r>
              <a:rPr lang="cs-CZ" altLang="cs-CZ" sz="2000" dirty="0" smtClean="0"/>
              <a:t>– ostatní kovy něž drahé (např. </a:t>
            </a:r>
            <a:r>
              <a:rPr lang="cs-CZ" altLang="cs-CZ" sz="2000" dirty="0" err="1" smtClean="0"/>
              <a:t>Fe</a:t>
            </a:r>
            <a:r>
              <a:rPr lang="cs-CZ" altLang="cs-CZ" sz="2000" dirty="0" smtClean="0"/>
              <a:t>, </a:t>
            </a:r>
            <a:r>
              <a:rPr lang="cs-CZ" altLang="cs-CZ" sz="2000" dirty="0" err="1" smtClean="0"/>
              <a:t>Cu</a:t>
            </a:r>
            <a:r>
              <a:rPr lang="cs-CZ" altLang="cs-CZ" sz="2000" dirty="0" smtClean="0"/>
              <a:t>, Al, </a:t>
            </a:r>
            <a:r>
              <a:rPr lang="cs-CZ" altLang="cs-CZ" sz="2000" dirty="0" err="1" smtClean="0"/>
              <a:t>Zn</a:t>
            </a:r>
            <a:r>
              <a:rPr lang="cs-CZ" altLang="cs-CZ" sz="2000" dirty="0" smtClean="0"/>
              <a:t>)</a:t>
            </a:r>
          </a:p>
          <a:p>
            <a:r>
              <a:rPr lang="cs-CZ" altLang="cs-CZ" dirty="0" smtClean="0"/>
              <a:t>Podle stálosti na vzduchu:</a:t>
            </a:r>
          </a:p>
          <a:p>
            <a:pPr lvl="1"/>
            <a:r>
              <a:rPr lang="cs-CZ" altLang="cs-CZ" sz="2000" b="1" dirty="0" smtClean="0"/>
              <a:t>Ušlechtilé</a:t>
            </a:r>
            <a:r>
              <a:rPr lang="cs-CZ" altLang="cs-CZ" sz="2000" dirty="0" smtClean="0"/>
              <a:t> (např. </a:t>
            </a:r>
            <a:r>
              <a:rPr lang="cs-CZ" altLang="cs-CZ" sz="2000" dirty="0" err="1" smtClean="0"/>
              <a:t>Pt</a:t>
            </a:r>
            <a:r>
              <a:rPr lang="cs-CZ" altLang="cs-CZ" sz="2000" dirty="0" smtClean="0"/>
              <a:t>, Au, </a:t>
            </a:r>
            <a:r>
              <a:rPr lang="cs-CZ" altLang="cs-CZ" sz="2000" dirty="0" err="1" smtClean="0"/>
              <a:t>Ag</a:t>
            </a:r>
            <a:r>
              <a:rPr lang="cs-CZ" altLang="cs-CZ" sz="2000" dirty="0" smtClean="0"/>
              <a:t>, </a:t>
            </a:r>
            <a:r>
              <a:rPr lang="cs-CZ" altLang="cs-CZ" sz="2000" dirty="0" err="1" smtClean="0"/>
              <a:t>Pd</a:t>
            </a:r>
            <a:r>
              <a:rPr lang="cs-CZ" altLang="cs-CZ" sz="2000" dirty="0" smtClean="0"/>
              <a:t>)</a:t>
            </a:r>
          </a:p>
          <a:p>
            <a:pPr lvl="1"/>
            <a:r>
              <a:rPr lang="cs-CZ" altLang="cs-CZ" sz="2000" b="1" dirty="0" smtClean="0"/>
              <a:t>Neušlechtilé</a:t>
            </a:r>
            <a:r>
              <a:rPr lang="cs-CZ" altLang="cs-CZ" sz="2000" dirty="0" smtClean="0"/>
              <a:t> (např. </a:t>
            </a:r>
            <a:r>
              <a:rPr lang="cs-CZ" altLang="cs-CZ" sz="2000" dirty="0" err="1" smtClean="0"/>
              <a:t>Fe</a:t>
            </a:r>
            <a:r>
              <a:rPr lang="cs-CZ" altLang="cs-CZ" sz="2000" dirty="0" smtClean="0"/>
              <a:t>, </a:t>
            </a:r>
            <a:r>
              <a:rPr lang="cs-CZ" altLang="cs-CZ" sz="2000" dirty="0" err="1" smtClean="0"/>
              <a:t>Zn</a:t>
            </a:r>
            <a:r>
              <a:rPr lang="cs-CZ" altLang="cs-CZ" sz="2000" dirty="0" smtClean="0"/>
              <a:t>, Mg)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smtClean="0"/>
              <a:t>Olovo - plumbum Pb </a:t>
            </a:r>
          </a:p>
        </p:txBody>
      </p:sp>
      <p:sp>
        <p:nvSpPr>
          <p:cNvPr id="39939" name="Rectangle 3"/>
          <p:cNvSpPr>
            <a:spLocks noGrp="1" noChangeArrowheads="1"/>
          </p:cNvSpPr>
          <p:nvPr>
            <p:ph type="body" idx="1"/>
          </p:nvPr>
        </p:nvSpPr>
        <p:spPr>
          <a:xfrm>
            <a:off x="1143000" y="1524000"/>
            <a:ext cx="7772400" cy="4114800"/>
          </a:xfrm>
        </p:spPr>
        <p:txBody>
          <a:bodyPr/>
          <a:lstStyle/>
          <a:p>
            <a:r>
              <a:rPr lang="cs-CZ" altLang="cs-CZ" sz="2000" smtClean="0"/>
              <a:t>Bod tání 327 °C, měr. hmot. 11,34 g/cm</a:t>
            </a:r>
            <a:r>
              <a:rPr lang="cs-CZ" altLang="cs-CZ" sz="2000" baseline="30000" smtClean="0"/>
              <a:t>3</a:t>
            </a:r>
            <a:r>
              <a:rPr lang="cs-CZ" altLang="cs-CZ" sz="2000" smtClean="0"/>
              <a:t>, barva  modro-šedá</a:t>
            </a:r>
          </a:p>
          <a:p>
            <a:r>
              <a:rPr lang="cs-CZ" altLang="cs-CZ" sz="2000" smtClean="0"/>
              <a:t>Těžký, velice měkký kov, vysoká toxicita, pohlcuje RTG záření</a:t>
            </a:r>
          </a:p>
          <a:p>
            <a:r>
              <a:rPr lang="cs-CZ" altLang="cs-CZ" sz="2000" smtClean="0"/>
              <a:t>slitiny olova s cínem</a:t>
            </a:r>
          </a:p>
          <a:p>
            <a:pPr lvl="1"/>
            <a:r>
              <a:rPr lang="cs-CZ" altLang="cs-CZ" sz="1800" smtClean="0"/>
              <a:t>25 - 50 % Pb (antika)</a:t>
            </a:r>
          </a:p>
          <a:p>
            <a:pPr lvl="1"/>
            <a:r>
              <a:rPr lang="cs-CZ" altLang="cs-CZ" sz="1800" smtClean="0"/>
              <a:t>pod 25 % Pb (středověk)</a:t>
            </a:r>
          </a:p>
          <a:p>
            <a:pPr lvl="1"/>
            <a:r>
              <a:rPr lang="cs-CZ" altLang="cs-CZ" sz="1800" smtClean="0"/>
              <a:t>63 % Sn - </a:t>
            </a:r>
            <a:r>
              <a:rPr lang="cs-CZ" altLang="cs-CZ" sz="1800" b="1" smtClean="0"/>
              <a:t>měkké pájky</a:t>
            </a:r>
            <a:r>
              <a:rPr lang="cs-CZ" altLang="cs-CZ" sz="1800" smtClean="0"/>
              <a:t> (bod tání 183°C)</a:t>
            </a:r>
          </a:p>
          <a:p>
            <a:pPr lvl="1"/>
            <a:r>
              <a:rPr lang="cs-CZ" altLang="cs-CZ" sz="1800" smtClean="0"/>
              <a:t>Sn + Sb – liteřina (tiskařské litery)</a:t>
            </a:r>
          </a:p>
          <a:p>
            <a:pPr lvl="1"/>
            <a:r>
              <a:rPr lang="cs-CZ" altLang="cs-CZ" sz="1800" smtClean="0"/>
              <a:t>Sn + Cu + Sb (moderní slitiny cínu), výroba akumulátorů, plášťů kabelů, střeliva</a:t>
            </a:r>
          </a:p>
          <a:p>
            <a:pPr lvl="1"/>
            <a:r>
              <a:rPr lang="cs-CZ" altLang="cs-CZ" sz="1800" smtClean="0"/>
              <a:t>Ocelový plech potažený Pb-Sn – matový bílý plech, ternový kov (Terne Metal), výroba střešní krytiny  </a:t>
            </a:r>
            <a:endParaRPr lang="cs-CZ" altLang="cs-CZ" sz="1600" smtClean="0"/>
          </a:p>
          <a:p>
            <a:endParaRPr lang="cs-CZ" altLang="cs-CZ" sz="1600" smtClean="0"/>
          </a:p>
          <a:p>
            <a:endParaRPr lang="cs-CZ" altLang="cs-CZ" sz="1600" smtClean="0"/>
          </a:p>
          <a:p>
            <a:pPr lvl="1"/>
            <a:endParaRPr lang="cs-CZ" altLang="cs-CZ" sz="1600" smtClean="0"/>
          </a:p>
          <a:p>
            <a:pPr>
              <a:buFont typeface="Monotype Sorts" pitchFamily="2" charset="2"/>
              <a:buNone/>
            </a:pPr>
            <a:endParaRPr lang="cs-CZ" altLang="cs-CZ" smtClean="0"/>
          </a:p>
        </p:txBody>
      </p:sp>
    </p:spTree>
    <p:extLst>
      <p:ext uri="{BB962C8B-B14F-4D97-AF65-F5344CB8AC3E}">
        <p14:creationId xmlns:p14="http://schemas.microsoft.com/office/powerpoint/2010/main" val="33585131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dirty="0" smtClean="0"/>
              <a:t>Předměty ze slitiny olova </a:t>
            </a:r>
          </a:p>
        </p:txBody>
      </p:sp>
      <p:pic>
        <p:nvPicPr>
          <p:cNvPr id="5" name="Picture 8" descr="item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831" y="1329398"/>
            <a:ext cx="2232247" cy="280786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95535" y="4183982"/>
            <a:ext cx="3561735" cy="707886"/>
          </a:xfrm>
          <a:prstGeom prst="rect">
            <a:avLst/>
          </a:prstGeom>
          <a:noFill/>
        </p:spPr>
        <p:txBody>
          <a:bodyPr wrap="square" rtlCol="0">
            <a:spAutoFit/>
          </a:bodyPr>
          <a:lstStyle/>
          <a:p>
            <a:r>
              <a:rPr lang="cs-CZ" sz="2000" dirty="0" smtClean="0"/>
              <a:t>Olověný sarkofág, 2. – 3. st. AD, Metropolitan Museum</a:t>
            </a:r>
            <a:endParaRPr lang="cs-CZ" dirty="0"/>
          </a:p>
        </p:txBody>
      </p:sp>
      <p:pic>
        <p:nvPicPr>
          <p:cNvPr id="7" name="Picture 6" descr="AVERS A REVERS PEČETI (buly) Klimenta V.: Nápis s papežovým jménem a portréty apoštolů sv. Petra a Pav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376114"/>
            <a:ext cx="1872208" cy="2499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5652120" y="1376114"/>
            <a:ext cx="3168352" cy="2031325"/>
          </a:xfrm>
          <a:prstGeom prst="rect">
            <a:avLst/>
          </a:prstGeom>
          <a:noFill/>
        </p:spPr>
        <p:txBody>
          <a:bodyPr wrap="square" rtlCol="0">
            <a:spAutoFit/>
          </a:bodyPr>
          <a:lstStyle/>
          <a:p>
            <a:r>
              <a:rPr lang="cs-CZ" sz="1800" dirty="0" smtClean="0"/>
              <a:t>Olověná bula, r. 1305, premonstrátský klášter </a:t>
            </a:r>
            <a:r>
              <a:rPr lang="cs-CZ" sz="1800" dirty="0"/>
              <a:t>Panny Marie v Litomyšli </a:t>
            </a:r>
            <a:r>
              <a:rPr lang="cs-CZ" sz="1800" dirty="0" smtClean="0"/>
              <a:t>http://www.soupispamatek.com/okres_litomysl/fotografie/litomysl/litomysl_premonstr_klaster.htm</a:t>
            </a:r>
            <a:endParaRPr lang="cs-CZ" sz="1800" dirty="0"/>
          </a:p>
        </p:txBody>
      </p:sp>
      <p:pic>
        <p:nvPicPr>
          <p:cNvPr id="9" name="Picture 4" descr="DSC_5795H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511" y="4058128"/>
            <a:ext cx="369411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2877151" y="5804088"/>
            <a:ext cx="2160240" cy="830997"/>
          </a:xfrm>
          <a:prstGeom prst="rect">
            <a:avLst/>
          </a:prstGeom>
          <a:noFill/>
        </p:spPr>
        <p:txBody>
          <a:bodyPr wrap="square" rtlCol="0">
            <a:spAutoFit/>
          </a:bodyPr>
          <a:lstStyle/>
          <a:p>
            <a:r>
              <a:rPr lang="cs-CZ" dirty="0" smtClean="0"/>
              <a:t>Olověná socha, SZ Lednice</a:t>
            </a:r>
            <a:endParaRPr lang="cs-CZ" dirty="0"/>
          </a:p>
        </p:txBody>
      </p:sp>
    </p:spTree>
    <p:extLst>
      <p:ext uri="{BB962C8B-B14F-4D97-AF65-F5344CB8AC3E}">
        <p14:creationId xmlns:p14="http://schemas.microsoft.com/office/powerpoint/2010/main" val="34225284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Předměty z olova</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412777"/>
            <a:ext cx="4032448" cy="2509556"/>
          </a:xfrm>
        </p:spPr>
      </p:pic>
      <p:sp>
        <p:nvSpPr>
          <p:cNvPr id="5" name="TextovéPole 4"/>
          <p:cNvSpPr txBox="1"/>
          <p:nvPr/>
        </p:nvSpPr>
        <p:spPr>
          <a:xfrm>
            <a:off x="395536" y="4041938"/>
            <a:ext cx="2304256" cy="923330"/>
          </a:xfrm>
          <a:prstGeom prst="rect">
            <a:avLst/>
          </a:prstGeom>
          <a:noFill/>
        </p:spPr>
        <p:txBody>
          <a:bodyPr wrap="square" rtlCol="0">
            <a:spAutoFit/>
          </a:bodyPr>
          <a:lstStyle/>
          <a:p>
            <a:r>
              <a:rPr lang="cs-CZ" dirty="0" smtClean="0"/>
              <a:t>Socha Neptuna, 17. stol., zlacené olovo, </a:t>
            </a:r>
            <a:r>
              <a:rPr lang="cs-CZ" dirty="0" err="1" smtClean="0"/>
              <a:t>Verslailles</a:t>
            </a:r>
            <a:endParaRPr lang="cs-CZ" dirty="0"/>
          </a:p>
        </p:txBody>
      </p:sp>
      <p:pic>
        <p:nvPicPr>
          <p:cNvPr id="1026" name="Picture 2" descr="Red l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492" y="4050531"/>
            <a:ext cx="2667000" cy="2000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284182" y="6211669"/>
            <a:ext cx="4680520" cy="646331"/>
          </a:xfrm>
          <a:prstGeom prst="rect">
            <a:avLst/>
          </a:prstGeom>
          <a:noFill/>
        </p:spPr>
        <p:txBody>
          <a:bodyPr wrap="square" rtlCol="0">
            <a:spAutoFit/>
          </a:bodyPr>
          <a:lstStyle/>
          <a:p>
            <a:r>
              <a:rPr lang="cs-CZ" dirty="0" smtClean="0"/>
              <a:t>Suřík-minium, oxid </a:t>
            </a:r>
            <a:r>
              <a:rPr lang="cs-CZ" dirty="0" err="1" smtClean="0"/>
              <a:t>olovnato-olovičitý</a:t>
            </a:r>
            <a:r>
              <a:rPr lang="cs-CZ" dirty="0" smtClean="0"/>
              <a:t>, pigment, antikorozní povrchová úprava (</a:t>
            </a:r>
            <a:r>
              <a:rPr lang="cs-CZ" dirty="0" err="1" smtClean="0"/>
              <a:t>wikipedia</a:t>
            </a:r>
            <a:r>
              <a:rPr lang="cs-CZ" dirty="0" smtClean="0"/>
              <a:t>)</a:t>
            </a:r>
            <a:endParaRPr lang="cs-CZ" dirty="0"/>
          </a:p>
        </p:txBody>
      </p:sp>
      <p:pic>
        <p:nvPicPr>
          <p:cNvPr id="1028" name="Picture 4" descr="Výsledek obrázk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403225"/>
            <a:ext cx="2304256" cy="3076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300192" y="4797152"/>
            <a:ext cx="2448272" cy="646331"/>
          </a:xfrm>
          <a:prstGeom prst="rect">
            <a:avLst/>
          </a:prstGeom>
          <a:noFill/>
        </p:spPr>
        <p:txBody>
          <a:bodyPr wrap="square" rtlCol="0">
            <a:spAutoFit/>
          </a:bodyPr>
          <a:lstStyle/>
          <a:p>
            <a:r>
              <a:rPr lang="cs-CZ" dirty="0" smtClean="0"/>
              <a:t>Olověné spoje vitráží (</a:t>
            </a:r>
            <a:r>
              <a:rPr lang="cs-CZ" dirty="0" err="1" smtClean="0"/>
              <a:t>wikipedia</a:t>
            </a:r>
            <a:r>
              <a:rPr lang="cs-CZ" dirty="0" smtClean="0"/>
              <a:t>)</a:t>
            </a:r>
            <a:endParaRPr lang="cs-CZ" dirty="0"/>
          </a:p>
        </p:txBody>
      </p:sp>
    </p:spTree>
    <p:extLst>
      <p:ext uri="{BB962C8B-B14F-4D97-AF65-F5344CB8AC3E}">
        <p14:creationId xmlns:p14="http://schemas.microsoft.com/office/powerpoint/2010/main" val="35525332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mtClean="0"/>
              <a:t>Koroze</a:t>
            </a:r>
          </a:p>
        </p:txBody>
      </p:sp>
      <p:sp>
        <p:nvSpPr>
          <p:cNvPr id="40963" name="Zástupný symbol pro obsah 2"/>
          <p:cNvSpPr>
            <a:spLocks noGrp="1"/>
          </p:cNvSpPr>
          <p:nvPr>
            <p:ph idx="1"/>
          </p:nvPr>
        </p:nvSpPr>
        <p:spPr/>
        <p:txBody>
          <a:bodyPr/>
          <a:lstStyle/>
          <a:p>
            <a:r>
              <a:rPr lang="cs-CZ" altLang="cs-CZ" sz="2800" dirty="0" smtClean="0"/>
              <a:t>Koroduje v měkké, destilované vodě (rozpuštěné plyny O</a:t>
            </a:r>
            <a:r>
              <a:rPr lang="cs-CZ" altLang="cs-CZ" sz="2800" baseline="-25000" dirty="0" smtClean="0"/>
              <a:t>2</a:t>
            </a:r>
            <a:r>
              <a:rPr lang="cs-CZ" altLang="cs-CZ" sz="2800" dirty="0" smtClean="0"/>
              <a:t>, CO</a:t>
            </a:r>
            <a:r>
              <a:rPr lang="cs-CZ" altLang="cs-CZ" sz="2800" baseline="-25000" dirty="0" smtClean="0"/>
              <a:t>2</a:t>
            </a:r>
            <a:r>
              <a:rPr lang="cs-CZ" altLang="cs-CZ" sz="2800" dirty="0" smtClean="0"/>
              <a:t>)</a:t>
            </a:r>
          </a:p>
          <a:p>
            <a:r>
              <a:rPr lang="cs-CZ" altLang="cs-CZ" sz="2800" dirty="0" smtClean="0"/>
              <a:t>vlivem organických kyselin (octová, mravenčí) – aktivní koroze</a:t>
            </a:r>
          </a:p>
          <a:p>
            <a:endParaRPr lang="cs-CZ" altLang="cs-CZ" dirty="0" smtClean="0"/>
          </a:p>
        </p:txBody>
      </p:sp>
      <p:pic>
        <p:nvPicPr>
          <p:cNvPr id="40964" name="Obrázek 3" descr="Obr. 2 Olověná kulka z období napoleonských válek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2302" y="3573016"/>
            <a:ext cx="3758761" cy="260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ovéPole 4"/>
          <p:cNvSpPr txBox="1">
            <a:spLocks noChangeArrowheads="1"/>
          </p:cNvSpPr>
          <p:nvPr/>
        </p:nvSpPr>
        <p:spPr bwMode="auto">
          <a:xfrm>
            <a:off x="1907704" y="5373216"/>
            <a:ext cx="2500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cs-CZ" altLang="cs-CZ" sz="1800" i="1" dirty="0">
                <a:latin typeface="Times New Roman" pitchFamily="18" charset="0"/>
              </a:rPr>
              <a:t>Olověná kulka z období napoleonských válek</a:t>
            </a:r>
          </a:p>
        </p:txBody>
      </p:sp>
    </p:spTree>
    <p:extLst>
      <p:ext uri="{BB962C8B-B14F-4D97-AF65-F5344CB8AC3E}">
        <p14:creationId xmlns:p14="http://schemas.microsoft.com/office/powerpoint/2010/main" val="29638747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lstStyle/>
          <a:p>
            <a:r>
              <a:rPr lang="cs-CZ" altLang="cs-CZ" smtClean="0"/>
              <a:t>Korozní produkty</a:t>
            </a:r>
          </a:p>
        </p:txBody>
      </p:sp>
      <p:sp>
        <p:nvSpPr>
          <p:cNvPr id="41987" name="Zástupný symbol pro obsah 2"/>
          <p:cNvSpPr>
            <a:spLocks noGrp="1"/>
          </p:cNvSpPr>
          <p:nvPr>
            <p:ph idx="1"/>
          </p:nvPr>
        </p:nvSpPr>
        <p:spPr/>
        <p:txBody>
          <a:bodyPr/>
          <a:lstStyle/>
          <a:p>
            <a:r>
              <a:rPr lang="cs-CZ" altLang="cs-CZ" sz="2000" smtClean="0"/>
              <a:t>Vybrané korozní produkty</a:t>
            </a:r>
          </a:p>
          <a:p>
            <a:pPr lvl="1"/>
            <a:r>
              <a:rPr lang="cs-CZ" altLang="cs-CZ" sz="1800" smtClean="0"/>
              <a:t>PbO – (lithargit) světlé hnědý</a:t>
            </a:r>
          </a:p>
          <a:p>
            <a:pPr lvl="1"/>
            <a:r>
              <a:rPr lang="cs-CZ" altLang="cs-CZ" sz="1800" smtClean="0"/>
              <a:t>Pb</a:t>
            </a:r>
            <a:r>
              <a:rPr lang="cs-CZ" altLang="cs-CZ" sz="1800" baseline="-25000" smtClean="0"/>
              <a:t>3</a:t>
            </a:r>
            <a:r>
              <a:rPr lang="cs-CZ" altLang="cs-CZ" sz="1800" smtClean="0"/>
              <a:t>O</a:t>
            </a:r>
            <a:r>
              <a:rPr lang="cs-CZ" altLang="cs-CZ" sz="1800" baseline="-25000" smtClean="0"/>
              <a:t>4 </a:t>
            </a:r>
            <a:r>
              <a:rPr lang="cs-CZ" altLang="cs-CZ" sz="1800" smtClean="0"/>
              <a:t>– minium, suřík – červený</a:t>
            </a:r>
          </a:p>
          <a:p>
            <a:pPr lvl="1"/>
            <a:r>
              <a:rPr lang="cs-CZ" altLang="cs-CZ" sz="1800" smtClean="0"/>
              <a:t>PbCO</a:t>
            </a:r>
            <a:r>
              <a:rPr lang="cs-CZ" altLang="cs-CZ" sz="1800" baseline="-25000" smtClean="0"/>
              <a:t>3.</a:t>
            </a:r>
            <a:r>
              <a:rPr lang="cs-CZ" altLang="cs-CZ" sz="1800" smtClean="0"/>
              <a:t>.PbCO</a:t>
            </a:r>
            <a:r>
              <a:rPr lang="cs-CZ" altLang="cs-CZ" sz="1800" baseline="-25000" smtClean="0"/>
              <a:t>3</a:t>
            </a:r>
            <a:r>
              <a:rPr lang="cs-CZ" altLang="cs-CZ" sz="1800" smtClean="0"/>
              <a:t>.Pb(OH)</a:t>
            </a:r>
            <a:r>
              <a:rPr lang="cs-CZ" altLang="cs-CZ" sz="1800" baseline="-25000" smtClean="0"/>
              <a:t>2</a:t>
            </a:r>
            <a:r>
              <a:rPr lang="cs-CZ" altLang="cs-CZ" sz="1800" smtClean="0"/>
              <a:t> – bílý, zásaditý uhličitan olovnatý (hydrocerusit, cerusa, olovnatá běloba) </a:t>
            </a:r>
          </a:p>
          <a:p>
            <a:pPr lvl="1"/>
            <a:r>
              <a:rPr lang="cs-CZ" altLang="cs-CZ" sz="1800" smtClean="0"/>
              <a:t>PbCl</a:t>
            </a:r>
            <a:r>
              <a:rPr lang="cs-CZ" altLang="cs-CZ" sz="1800" baseline="-25000" smtClean="0"/>
              <a:t>2 </a:t>
            </a:r>
            <a:r>
              <a:rPr lang="cs-CZ" altLang="cs-CZ" sz="1800" smtClean="0"/>
              <a:t>– cotunit, bílý</a:t>
            </a:r>
            <a:r>
              <a:rPr lang="cs-CZ" altLang="cs-CZ" sz="1800" baseline="-25000" smtClean="0"/>
              <a:t> </a:t>
            </a:r>
          </a:p>
          <a:p>
            <a:pPr lvl="1"/>
            <a:r>
              <a:rPr lang="cs-CZ" altLang="cs-CZ" sz="1800" smtClean="0"/>
              <a:t>PbS – galenit, černý, anaerobní koroze</a:t>
            </a:r>
            <a:endParaRPr lang="cs-CZ" altLang="cs-CZ" sz="3200" smtClean="0"/>
          </a:p>
        </p:txBody>
      </p:sp>
    </p:spTree>
    <p:extLst>
      <p:ext uri="{BB962C8B-B14F-4D97-AF65-F5344CB8AC3E}">
        <p14:creationId xmlns:p14="http://schemas.microsoft.com/office/powerpoint/2010/main" val="9456226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cs-CZ" altLang="cs-CZ" smtClean="0"/>
              <a:t>Konzervace olova</a:t>
            </a:r>
          </a:p>
        </p:txBody>
      </p:sp>
      <p:sp>
        <p:nvSpPr>
          <p:cNvPr id="44035" name="Rectangle 3"/>
          <p:cNvSpPr>
            <a:spLocks noGrp="1" noChangeArrowheads="1"/>
          </p:cNvSpPr>
          <p:nvPr>
            <p:ph type="body" idx="1"/>
          </p:nvPr>
        </p:nvSpPr>
        <p:spPr>
          <a:xfrm>
            <a:off x="1219200" y="1676400"/>
            <a:ext cx="7772400" cy="4114800"/>
          </a:xfrm>
        </p:spPr>
        <p:txBody>
          <a:bodyPr/>
          <a:lstStyle/>
          <a:p>
            <a:r>
              <a:rPr lang="cs-CZ" altLang="cs-CZ" sz="2000" b="1" dirty="0" smtClean="0"/>
              <a:t>Průzkum</a:t>
            </a:r>
          </a:p>
          <a:p>
            <a:pPr lvl="1"/>
            <a:r>
              <a:rPr lang="cs-CZ" altLang="cs-CZ" sz="1800" dirty="0" err="1" smtClean="0"/>
              <a:t>Neutronografie</a:t>
            </a:r>
            <a:r>
              <a:rPr lang="cs-CZ" altLang="cs-CZ" sz="1800" dirty="0" smtClean="0"/>
              <a:t> </a:t>
            </a:r>
          </a:p>
          <a:p>
            <a:pPr lvl="1"/>
            <a:r>
              <a:rPr lang="cs-CZ" altLang="cs-CZ" sz="1800" dirty="0" smtClean="0"/>
              <a:t>Hmotnostní spektrometrie (izotopy olova)</a:t>
            </a:r>
          </a:p>
          <a:p>
            <a:pPr lvl="1">
              <a:buFontTx/>
              <a:buNone/>
            </a:pPr>
            <a:endParaRPr lang="cs-CZ" altLang="cs-CZ" sz="1800" dirty="0" smtClean="0"/>
          </a:p>
          <a:p>
            <a:r>
              <a:rPr lang="cs-CZ" altLang="cs-CZ" sz="1800" b="1" dirty="0" smtClean="0"/>
              <a:t>Metody</a:t>
            </a:r>
            <a:r>
              <a:rPr lang="cs-CZ" altLang="cs-CZ" sz="2000" b="1" dirty="0" smtClean="0"/>
              <a:t> </a:t>
            </a:r>
            <a:r>
              <a:rPr lang="cs-CZ" altLang="cs-CZ" sz="1800" b="1" dirty="0" smtClean="0"/>
              <a:t>čištění</a:t>
            </a:r>
          </a:p>
          <a:p>
            <a:pPr lvl="1"/>
            <a:r>
              <a:rPr lang="cs-CZ" altLang="cs-CZ" sz="1400" dirty="0" err="1" smtClean="0"/>
              <a:t>Miktotryskání</a:t>
            </a:r>
            <a:endParaRPr lang="cs-CZ" altLang="cs-CZ" sz="1400" dirty="0" smtClean="0"/>
          </a:p>
          <a:p>
            <a:pPr lvl="1"/>
            <a:r>
              <a:rPr lang="cs-CZ" altLang="cs-CZ" sz="1400" dirty="0" smtClean="0"/>
              <a:t>Ultrazvuk</a:t>
            </a:r>
          </a:p>
          <a:p>
            <a:pPr lvl="1"/>
            <a:r>
              <a:rPr lang="cs-CZ" altLang="cs-CZ" sz="1400" dirty="0" smtClean="0"/>
              <a:t>5-10% </a:t>
            </a:r>
            <a:r>
              <a:rPr lang="cs-CZ" altLang="cs-CZ" sz="1400" dirty="0" err="1" smtClean="0"/>
              <a:t>Chelaton</a:t>
            </a:r>
            <a:r>
              <a:rPr lang="cs-CZ" altLang="cs-CZ" sz="1400" dirty="0" smtClean="0"/>
              <a:t> III</a:t>
            </a:r>
          </a:p>
          <a:p>
            <a:pPr lvl="1"/>
            <a:r>
              <a:rPr lang="cs-CZ" altLang="cs-CZ" sz="1400" dirty="0" err="1" smtClean="0"/>
              <a:t>HCl</a:t>
            </a:r>
            <a:r>
              <a:rPr lang="cs-CZ" altLang="cs-CZ" sz="1400" dirty="0" smtClean="0"/>
              <a:t> (1:10), 10% octan olovnatý při 60°C – diskutabilní, může naleptávat povrch kovu</a:t>
            </a:r>
          </a:p>
          <a:p>
            <a:pPr lvl="1"/>
            <a:r>
              <a:rPr lang="cs-CZ" altLang="cs-CZ" sz="1600" dirty="0" smtClean="0"/>
              <a:t>elektrolytická redukce korozních produktů</a:t>
            </a:r>
          </a:p>
          <a:p>
            <a:r>
              <a:rPr lang="cs-CZ" altLang="cs-CZ" sz="1800" b="1" dirty="0" smtClean="0"/>
              <a:t>Stabilizace</a:t>
            </a:r>
          </a:p>
          <a:p>
            <a:pPr lvl="1"/>
            <a:r>
              <a:rPr lang="cs-CZ" altLang="cs-CZ" sz="1600" dirty="0" smtClean="0"/>
              <a:t>nepřímá (kontrola RV, T, silikagel, odstranění organických látek)</a:t>
            </a:r>
          </a:p>
          <a:p>
            <a:pPr lvl="1"/>
            <a:r>
              <a:rPr lang="cs-CZ" altLang="cs-CZ" sz="1600" dirty="0" smtClean="0"/>
              <a:t>elektrolytická redukce</a:t>
            </a:r>
          </a:p>
          <a:p>
            <a:endParaRPr lang="cs-CZ" altLang="cs-CZ" sz="1800" b="1" dirty="0" smtClean="0"/>
          </a:p>
          <a:p>
            <a:endParaRPr lang="cs-CZ" altLang="cs-CZ" dirty="0" smtClean="0"/>
          </a:p>
        </p:txBody>
      </p:sp>
    </p:spTree>
    <p:extLst>
      <p:ext uri="{BB962C8B-B14F-4D97-AF65-F5344CB8AC3E}">
        <p14:creationId xmlns:p14="http://schemas.microsoft.com/office/powerpoint/2010/main" val="7018442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p:txBody>
          <a:bodyPr/>
          <a:lstStyle/>
          <a:p>
            <a:r>
              <a:rPr lang="cs-CZ" altLang="cs-CZ" smtClean="0"/>
              <a:t>Povrchová úprava</a:t>
            </a:r>
          </a:p>
        </p:txBody>
      </p:sp>
      <p:sp>
        <p:nvSpPr>
          <p:cNvPr id="46083" name="Zástupný symbol pro obsah 2"/>
          <p:cNvSpPr>
            <a:spLocks noGrp="1"/>
          </p:cNvSpPr>
          <p:nvPr>
            <p:ph idx="1"/>
          </p:nvPr>
        </p:nvSpPr>
        <p:spPr/>
        <p:txBody>
          <a:bodyPr/>
          <a:lstStyle/>
          <a:p>
            <a:r>
              <a:rPr lang="cs-CZ" altLang="cs-CZ" sz="2400" b="1" smtClean="0"/>
              <a:t>Pasivace</a:t>
            </a:r>
          </a:p>
          <a:p>
            <a:pPr lvl="1"/>
            <a:r>
              <a:rPr lang="cs-CZ" altLang="cs-CZ" sz="1800" b="1" smtClean="0"/>
              <a:t>Kyselina sírová (pH 3 – 3,5)</a:t>
            </a:r>
          </a:p>
          <a:p>
            <a:pPr lvl="1"/>
            <a:r>
              <a:rPr lang="cs-CZ" altLang="cs-CZ" sz="1800" b="1" smtClean="0"/>
              <a:t>Dekanoát sodný (CH</a:t>
            </a:r>
            <a:r>
              <a:rPr lang="cs-CZ" altLang="cs-CZ" sz="1800" b="1" baseline="-25000" smtClean="0"/>
              <a:t>3</a:t>
            </a:r>
            <a:r>
              <a:rPr lang="cs-CZ" altLang="cs-CZ" sz="1800" b="1" smtClean="0"/>
              <a:t>(CH</a:t>
            </a:r>
            <a:r>
              <a:rPr lang="cs-CZ" altLang="cs-CZ" sz="1800" b="1" baseline="-25000" smtClean="0"/>
              <a:t>2</a:t>
            </a:r>
            <a:r>
              <a:rPr lang="cs-CZ" altLang="cs-CZ" sz="1800" b="1" smtClean="0"/>
              <a:t>)</a:t>
            </a:r>
            <a:r>
              <a:rPr lang="cs-CZ" altLang="cs-CZ" sz="1800" b="1" baseline="-25000" smtClean="0"/>
              <a:t>8</a:t>
            </a:r>
            <a:r>
              <a:rPr lang="cs-CZ" altLang="cs-CZ" sz="1800" b="1" smtClean="0"/>
              <a:t>COONa</a:t>
            </a:r>
          </a:p>
          <a:p>
            <a:endParaRPr lang="cs-CZ" altLang="cs-CZ" sz="2400" b="1" smtClean="0"/>
          </a:p>
          <a:p>
            <a:r>
              <a:rPr lang="cs-CZ" altLang="cs-CZ" sz="2400" b="1" smtClean="0"/>
              <a:t>Konzervace</a:t>
            </a:r>
          </a:p>
          <a:p>
            <a:pPr lvl="1"/>
            <a:r>
              <a:rPr lang="cs-CZ" altLang="cs-CZ" sz="2000" smtClean="0"/>
              <a:t>lakem (např. Paraloid B72)</a:t>
            </a:r>
          </a:p>
          <a:p>
            <a:pPr lvl="1"/>
            <a:r>
              <a:rPr lang="cs-CZ" altLang="cs-CZ" sz="2000" smtClean="0"/>
              <a:t>voskem (např. včelí vosk)</a:t>
            </a:r>
          </a:p>
          <a:p>
            <a:endParaRPr lang="cs-CZ" altLang="cs-CZ" sz="4000" smtClean="0"/>
          </a:p>
        </p:txBody>
      </p:sp>
    </p:spTree>
    <p:extLst>
      <p:ext uri="{BB962C8B-B14F-4D97-AF65-F5344CB8AC3E}">
        <p14:creationId xmlns:p14="http://schemas.microsoft.com/office/powerpoint/2010/main" val="632138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a:t>
            </a:r>
            <a:endParaRPr lang="cs-CZ" dirty="0"/>
          </a:p>
        </p:txBody>
      </p:sp>
      <p:sp>
        <p:nvSpPr>
          <p:cNvPr id="3" name="Zástupný symbol pro obsah 2"/>
          <p:cNvSpPr>
            <a:spLocks noGrp="1"/>
          </p:cNvSpPr>
          <p:nvPr>
            <p:ph idx="1"/>
          </p:nvPr>
        </p:nvSpPr>
        <p:spPr/>
        <p:txBody>
          <a:bodyPr>
            <a:normAutofit fontScale="92500"/>
          </a:bodyPr>
          <a:lstStyle/>
          <a:p>
            <a:r>
              <a:rPr lang="cs-CZ" dirty="0" smtClean="0"/>
              <a:t>Jmenujte základní vlastnosti a slitiny cínu a olova.</a:t>
            </a:r>
          </a:p>
          <a:p>
            <a:r>
              <a:rPr lang="cs-CZ" dirty="0" smtClean="0"/>
              <a:t>Jaké postupy cínování znáte?</a:t>
            </a:r>
          </a:p>
          <a:p>
            <a:r>
              <a:rPr lang="cs-CZ" dirty="0" smtClean="0"/>
              <a:t>Co je to cínový mor a jak mu lze předcházet?</a:t>
            </a:r>
          </a:p>
          <a:p>
            <a:r>
              <a:rPr lang="cs-CZ" dirty="0" smtClean="0"/>
              <a:t>Jaké jsou základní postupy konzervace předmětů z cínu?</a:t>
            </a:r>
          </a:p>
          <a:p>
            <a:r>
              <a:rPr lang="cs-CZ" dirty="0" smtClean="0"/>
              <a:t>Jaká jsou hlavní rizika poškozování olova?</a:t>
            </a:r>
          </a:p>
          <a:p>
            <a:r>
              <a:rPr lang="cs-CZ" dirty="0" smtClean="0"/>
              <a:t>S jakými olověnými předměty se můžete setkat v muzeích? </a:t>
            </a:r>
          </a:p>
          <a:p>
            <a:endParaRPr lang="cs-CZ" dirty="0" smtClean="0"/>
          </a:p>
          <a:p>
            <a:endParaRPr lang="cs-CZ" dirty="0"/>
          </a:p>
        </p:txBody>
      </p:sp>
    </p:spTree>
    <p:extLst>
      <p:ext uri="{BB962C8B-B14F-4D97-AF65-F5344CB8AC3E}">
        <p14:creationId xmlns:p14="http://schemas.microsoft.com/office/powerpoint/2010/main" val="35707029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7763</Words>
  <Application>Microsoft Office PowerPoint</Application>
  <PresentationFormat>Předvádění na obrazovce (4:3)</PresentationFormat>
  <Paragraphs>834</Paragraphs>
  <Slides>97</Slides>
  <Notes>96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97</vt:i4>
      </vt:variant>
    </vt:vector>
  </HeadingPairs>
  <TitlesOfParts>
    <vt:vector size="99" baseType="lpstr">
      <vt:lpstr>Motiv sady Office</vt:lpstr>
      <vt:lpstr>CorelDRAW</vt:lpstr>
      <vt:lpstr>Základy muzejní konzervace KOVY</vt:lpstr>
      <vt:lpstr>Úvod</vt:lpstr>
      <vt:lpstr>Eneolit - doba měděná</vt:lpstr>
      <vt:lpstr>Doba bronzová na našem území 2100 – 700 př. n. l.  </vt:lpstr>
      <vt:lpstr>Doba železná </vt:lpstr>
      <vt:lpstr>Svářkové železo/ Litina/ocel</vt:lpstr>
      <vt:lpstr>Historie používání kovů</vt:lpstr>
      <vt:lpstr>Kovové předměty ve sbírkách</vt:lpstr>
      <vt:lpstr>Rozdělení kovů</vt:lpstr>
      <vt:lpstr>Získávání kovů z rud</vt:lpstr>
      <vt:lpstr>Vlastnosti kovů</vt:lpstr>
      <vt:lpstr> Krystalová struktura kovů</vt:lpstr>
      <vt:lpstr>Mikrostruktura kovů</vt:lpstr>
      <vt:lpstr>Struktura kovů</vt:lpstr>
      <vt:lpstr>Slitiny kovů</vt:lpstr>
      <vt:lpstr>Technologie zpracování kovů</vt:lpstr>
      <vt:lpstr>Výzdobné techniky kovů</vt:lpstr>
      <vt:lpstr>Niello</vt:lpstr>
      <vt:lpstr>Možnosti identifikace kovů</vt:lpstr>
      <vt:lpstr>Barva kovů a jejich korozních produktů</vt:lpstr>
      <vt:lpstr>Instrumentální metody analýzy</vt:lpstr>
      <vt:lpstr>Instrumentální metody analýzy</vt:lpstr>
      <vt:lpstr>Tomografie</vt:lpstr>
      <vt:lpstr>Hustota kovů (g.cm-3)</vt:lpstr>
      <vt:lpstr>Magnetické vlastnosti</vt:lpstr>
      <vt:lpstr>Nejčastější druhy poškození </vt:lpstr>
      <vt:lpstr>Koroze kovů na příkladu železa v kapce vody</vt:lpstr>
      <vt:lpstr>Ochrana proti korozi</vt:lpstr>
      <vt:lpstr>Literatura</vt:lpstr>
      <vt:lpstr>Otázky k opakování</vt:lpstr>
      <vt:lpstr>Železo - ferrum Fe</vt:lpstr>
      <vt:lpstr>OCEL                            LITINA  (kujné železo) pod 2% C            nad 2% C tvárné, kujné                              pevná, tvrdá a křehká   </vt:lpstr>
      <vt:lpstr>Železo - ferrum Fe</vt:lpstr>
      <vt:lpstr>Historie zpracování železa</vt:lpstr>
      <vt:lpstr>Historie zpracování železa</vt:lpstr>
      <vt:lpstr>Koroze železa</vt:lpstr>
      <vt:lpstr>Rozsah koroze</vt:lpstr>
      <vt:lpstr>Aktivní chloridová koroze – tzv. „pocení/slzení (sweating/weeping) kovu“</vt:lpstr>
      <vt:lpstr>Čištění povrchu</vt:lpstr>
      <vt:lpstr>Konzervace železa</vt:lpstr>
      <vt:lpstr>Mechanické čištění</vt:lpstr>
      <vt:lpstr>Prezentace aplikace PowerPoint</vt:lpstr>
      <vt:lpstr>Otázky</vt:lpstr>
      <vt:lpstr>Měď - cuprum Cu</vt:lpstr>
      <vt:lpstr>Měď - historie</vt:lpstr>
      <vt:lpstr>Bronzy</vt:lpstr>
      <vt:lpstr>Mosazi</vt:lpstr>
      <vt:lpstr>Prezentace aplikace PowerPoint</vt:lpstr>
      <vt:lpstr>Mosazi</vt:lpstr>
      <vt:lpstr>Bronzy</vt:lpstr>
      <vt:lpstr>Koroze</vt:lpstr>
      <vt:lpstr>Koroze mědi</vt:lpstr>
      <vt:lpstr>Koroze mědi</vt:lpstr>
      <vt:lpstr>Metody konzervace Cu</vt:lpstr>
      <vt:lpstr>Čištění </vt:lpstr>
      <vt:lpstr>Čištění</vt:lpstr>
      <vt:lpstr>Zlacení bronzu</vt:lpstr>
      <vt:lpstr>Stabilizace korozních produktů</vt:lpstr>
      <vt:lpstr>Povrchová úprava</vt:lpstr>
      <vt:lpstr>Povrchová úprava</vt:lpstr>
      <vt:lpstr>Otázky</vt:lpstr>
      <vt:lpstr>Zlato – aurum Au</vt:lpstr>
      <vt:lpstr>Zlato - historie</vt:lpstr>
      <vt:lpstr>Značení – české současné puncovní značky  dle Puncovního úřadu </vt:lpstr>
      <vt:lpstr>Povrchové zlacení</vt:lpstr>
      <vt:lpstr>Zlacení - žárové</vt:lpstr>
      <vt:lpstr>Koroze zlata</vt:lpstr>
      <vt:lpstr>Průzkum</vt:lpstr>
      <vt:lpstr>Konzervace;</vt:lpstr>
      <vt:lpstr>Stříbro - argentum Ag</vt:lpstr>
      <vt:lpstr>Postříbření</vt:lpstr>
      <vt:lpstr>Stříbro v muzejních sbírkách</vt:lpstr>
      <vt:lpstr>Alpaka</vt:lpstr>
      <vt:lpstr>Koroze stříbra</vt:lpstr>
      <vt:lpstr>Koroze – černání stříbra</vt:lpstr>
      <vt:lpstr>Průzkum</vt:lpstr>
      <vt:lpstr>Čištění stříbra</vt:lpstr>
      <vt:lpstr>Předmět po čištění</vt:lpstr>
      <vt:lpstr>Povrchová úprava</vt:lpstr>
      <vt:lpstr>Rizikové faktory pro Ag</vt:lpstr>
      <vt:lpstr>Otázky</vt:lpstr>
      <vt:lpstr>Cín – Stannum, Sn</vt:lpstr>
      <vt:lpstr>Cín - historie</vt:lpstr>
      <vt:lpstr>Cín - značky</vt:lpstr>
      <vt:lpstr>Cínování</vt:lpstr>
      <vt:lpstr>Koroze</vt:lpstr>
      <vt:lpstr>Cínový mor/</vt:lpstr>
      <vt:lpstr>Konzervace</vt:lpstr>
      <vt:lpstr>Povrchová úprava</vt:lpstr>
      <vt:lpstr>Olovo - plumbum Pb </vt:lpstr>
      <vt:lpstr>Předměty ze slitiny olova </vt:lpstr>
      <vt:lpstr>Předměty z olova</vt:lpstr>
      <vt:lpstr>Koroze</vt:lpstr>
      <vt:lpstr>Korozní produkty</vt:lpstr>
      <vt:lpstr>Konzervace olova</vt:lpstr>
      <vt:lpstr>Povrchová úprava</vt:lpstr>
      <vt:lpstr>Otázky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Metodiky konzervování předmětů vyrobených z anorganických materiálů I KOVY</dc:title>
  <dc:creator>Selucká</dc:creator>
  <cp:lastModifiedBy>Selucká</cp:lastModifiedBy>
  <cp:revision>83</cp:revision>
  <cp:lastPrinted>2021-11-02T15:02:02Z</cp:lastPrinted>
  <dcterms:created xsi:type="dcterms:W3CDTF">2017-02-17T13:50:31Z</dcterms:created>
  <dcterms:modified xsi:type="dcterms:W3CDTF">2021-11-03T13:43:16Z</dcterms:modified>
</cp:coreProperties>
</file>