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79" r:id="rId4"/>
    <p:sldId id="272" r:id="rId5"/>
    <p:sldId id="273" r:id="rId6"/>
    <p:sldId id="259" r:id="rId7"/>
    <p:sldId id="263" r:id="rId8"/>
    <p:sldId id="266" r:id="rId9"/>
    <p:sldId id="265" r:id="rId10"/>
    <p:sldId id="268" r:id="rId11"/>
    <p:sldId id="267" r:id="rId12"/>
    <p:sldId id="271" r:id="rId13"/>
    <p:sldId id="269" r:id="rId14"/>
    <p:sldId id="275" r:id="rId15"/>
    <p:sldId id="276" r:id="rId16"/>
    <p:sldId id="295" r:id="rId17"/>
    <p:sldId id="260" r:id="rId18"/>
    <p:sldId id="298" r:id="rId19"/>
    <p:sldId id="274" r:id="rId20"/>
    <p:sldId id="296" r:id="rId21"/>
    <p:sldId id="286" r:id="rId22"/>
    <p:sldId id="287" r:id="rId23"/>
    <p:sldId id="283" r:id="rId24"/>
    <p:sldId id="277" r:id="rId25"/>
    <p:sldId id="294" r:id="rId26"/>
    <p:sldId id="280" r:id="rId27"/>
    <p:sldId id="288" r:id="rId28"/>
    <p:sldId id="285" r:id="rId29"/>
    <p:sldId id="289" r:id="rId30"/>
    <p:sldId id="281" r:id="rId31"/>
    <p:sldId id="290" r:id="rId32"/>
    <p:sldId id="291" r:id="rId33"/>
    <p:sldId id="292" r:id="rId34"/>
    <p:sldId id="293" r:id="rId35"/>
    <p:sldId id="299" r:id="rId36"/>
    <p:sldId id="297" r:id="rId37"/>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68803" autoAdjust="0"/>
  </p:normalViewPr>
  <p:slideViewPr>
    <p:cSldViewPr>
      <p:cViewPr varScale="1">
        <p:scale>
          <a:sx n="60" d="100"/>
          <a:sy n="60" d="100"/>
        </p:scale>
        <p:origin x="-1954"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A1421440-9D6D-4542-A1CA-613BA5116631}" type="datetimeFigureOut">
              <a:rPr lang="cs-CZ" smtClean="0"/>
              <a:t>03.11.2021</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30092"/>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4" y="9430092"/>
            <a:ext cx="2945659" cy="496411"/>
          </a:xfrm>
          <a:prstGeom prst="rect">
            <a:avLst/>
          </a:prstGeom>
        </p:spPr>
        <p:txBody>
          <a:bodyPr vert="horz" lIns="91440" tIns="45720" rIns="91440" bIns="45720" rtlCol="0" anchor="b"/>
          <a:lstStyle>
            <a:lvl1pPr algn="r">
              <a:defRPr sz="1200"/>
            </a:lvl1pPr>
          </a:lstStyle>
          <a:p>
            <a:fld id="{ABB57A26-C35E-4114-81C9-C44B411C19CA}" type="slidenum">
              <a:rPr lang="cs-CZ" smtClean="0"/>
              <a:t>‹#›</a:t>
            </a:fld>
            <a:endParaRPr lang="cs-CZ"/>
          </a:p>
        </p:txBody>
      </p:sp>
    </p:spTree>
    <p:extLst>
      <p:ext uri="{BB962C8B-B14F-4D97-AF65-F5344CB8AC3E}">
        <p14:creationId xmlns:p14="http://schemas.microsoft.com/office/powerpoint/2010/main" val="309525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s.wikipedia.org/w/index.php?title=Kalcinace&amp;action=edit&amp;redlink=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cs.wikipedia.org/wiki/Nicolas_Leblanc"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cs.wikipedia.org/wiki/RTG_z%C3%A1%C5%99en%C3%AD" TargetMode="External"/><Relationship Id="rId3" Type="http://schemas.openxmlformats.org/officeDocument/2006/relationships/hyperlink" Target="https://cs.wikipedia.org/wiki/K%C5%99i%C5%A1%C5%A5%C3%A1lov%C3%A9_sklo#cite_note-1" TargetMode="External"/><Relationship Id="rId7" Type="http://schemas.openxmlformats.org/officeDocument/2006/relationships/hyperlink" Target="https://cs.wikipedia.org/wiki/Dekorace"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cs.wikipedia.org/wiki/Sv%C4%9Btlo" TargetMode="External"/><Relationship Id="rId5" Type="http://schemas.openxmlformats.org/officeDocument/2006/relationships/hyperlink" Target="https://cs.wikipedia.org/wiki/Index_lomu" TargetMode="External"/><Relationship Id="rId4" Type="http://schemas.openxmlformats.org/officeDocument/2006/relationships/hyperlink" Target="https://cs.wikipedia.org/wiki/Olovnat%C3%A9_sklo" TargetMode="External"/><Relationship Id="rId9" Type="http://schemas.openxmlformats.org/officeDocument/2006/relationships/hyperlink" Target="https://cs.wikipedia.org/wiki/Oxid_olovnat%C3%BD"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anada.ca/en/conservation-institute/services/preventive-conservation/guidelines-collections/ceramics-glass-preventive-conservation.html#a3b5"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a:t>
            </a:fld>
            <a:endParaRPr lang="cs-CZ"/>
          </a:p>
        </p:txBody>
      </p:sp>
    </p:spTree>
    <p:extLst>
      <p:ext uri="{BB962C8B-B14F-4D97-AF65-F5344CB8AC3E}">
        <p14:creationId xmlns:p14="http://schemas.microsoft.com/office/powerpoint/2010/main" val="4132530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Tzv. terakota patří mezi neglazovanou pórovinu. Jedná se o hrnčířské výrobky se střepem různé kvality barvy cihlové, žlutavé až bělavé. Název je odvozen z latinského pojmenování </a:t>
            </a:r>
            <a:r>
              <a:rPr lang="cs-CZ" sz="1200" kern="1200" dirty="0" err="1" smtClean="0">
                <a:solidFill>
                  <a:schemeClr val="tx1"/>
                </a:solidFill>
                <a:effectLst/>
                <a:latin typeface="+mn-lt"/>
                <a:ea typeface="+mn-ea"/>
                <a:cs typeface="+mn-cs"/>
              </a:rPr>
              <a:t>terra</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cotta</a:t>
            </a:r>
            <a:r>
              <a:rPr lang="cs-CZ" sz="1200" kern="1200" dirty="0" smtClean="0">
                <a:solidFill>
                  <a:schemeClr val="tx1"/>
                </a:solidFill>
                <a:effectLst/>
                <a:latin typeface="+mn-lt"/>
                <a:ea typeface="+mn-ea"/>
                <a:cs typeface="+mn-cs"/>
              </a:rPr>
              <a:t> – pálená země. Terakotové výrobky se vypalují při teplotách přibližně 1000</a:t>
            </a:r>
            <a:r>
              <a:rPr lang="cs-CZ" sz="1200" kern="1200" baseline="30000" dirty="0" smtClean="0">
                <a:solidFill>
                  <a:schemeClr val="tx1"/>
                </a:solidFill>
                <a:effectLst/>
                <a:latin typeface="+mn-lt"/>
                <a:ea typeface="+mn-ea"/>
                <a:cs typeface="+mn-cs"/>
              </a:rPr>
              <a:t> O</a:t>
            </a:r>
            <a:r>
              <a:rPr lang="cs-CZ" sz="1200" kern="1200" dirty="0" smtClean="0">
                <a:solidFill>
                  <a:schemeClr val="tx1"/>
                </a:solidFill>
                <a:effectLst/>
                <a:latin typeface="+mn-lt"/>
                <a:ea typeface="+mn-ea"/>
                <a:cs typeface="+mn-cs"/>
              </a:rPr>
              <a:t> C. </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10</a:t>
            </a:fld>
            <a:endParaRPr lang="cs-CZ"/>
          </a:p>
        </p:txBody>
      </p:sp>
    </p:spTree>
    <p:extLst>
      <p:ext uri="{BB962C8B-B14F-4D97-AF65-F5344CB8AC3E}">
        <p14:creationId xmlns:p14="http://schemas.microsoft.com/office/powerpoint/2010/main" val="4192683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smtClean="0">
                <a:solidFill>
                  <a:schemeClr val="tx1"/>
                </a:solidFill>
                <a:effectLst/>
                <a:latin typeface="+mn-lt"/>
                <a:ea typeface="+mn-ea"/>
                <a:cs typeface="+mn-cs"/>
              </a:rPr>
              <a:t>Porcelán</a:t>
            </a:r>
            <a:endParaRPr lang="cs-CZ" dirty="0" smtClean="0">
              <a:effectLst/>
            </a:endParaRPr>
          </a:p>
          <a:p>
            <a:r>
              <a:rPr lang="cs-CZ" sz="1200" kern="1200" dirty="0" smtClean="0">
                <a:solidFill>
                  <a:schemeClr val="tx1"/>
                </a:solidFill>
                <a:effectLst/>
                <a:latin typeface="+mn-lt"/>
                <a:ea typeface="+mn-ea"/>
                <a:cs typeface="+mn-cs"/>
              </a:rPr>
              <a:t>Porcelán je označení pro materiál, který je slinutý bílý a v tenké vrstvě průsvitný. Nepropouští vodu ani plyny. Vyrábí se z jemně mleté směsi kaolínu, křemene a živce.</a:t>
            </a:r>
            <a:endParaRPr lang="cs-CZ" dirty="0" smtClean="0">
              <a:effectLst/>
            </a:endParaRPr>
          </a:p>
          <a:p>
            <a:r>
              <a:rPr lang="cs-CZ" sz="1200" kern="1200" dirty="0" smtClean="0">
                <a:solidFill>
                  <a:schemeClr val="tx1"/>
                </a:solidFill>
                <a:effectLst/>
                <a:latin typeface="+mn-lt"/>
                <a:ea typeface="+mn-ea"/>
                <a:cs typeface="+mn-cs"/>
              </a:rPr>
              <a:t>Měkké porcelány mají teplotu výpalu mezi 1280–1300</a:t>
            </a:r>
            <a:r>
              <a:rPr lang="cs-CZ" sz="1200" kern="1200" baseline="30000" dirty="0" smtClean="0">
                <a:solidFill>
                  <a:schemeClr val="tx1"/>
                </a:solidFill>
                <a:effectLst/>
                <a:latin typeface="+mn-lt"/>
                <a:ea typeface="+mn-ea"/>
                <a:cs typeface="+mn-cs"/>
              </a:rPr>
              <a:t> O</a:t>
            </a:r>
            <a:r>
              <a:rPr lang="cs-CZ" sz="1200" kern="1200" dirty="0" smtClean="0">
                <a:solidFill>
                  <a:schemeClr val="tx1"/>
                </a:solidFill>
                <a:effectLst/>
                <a:latin typeface="+mn-lt"/>
                <a:ea typeface="+mn-ea"/>
                <a:cs typeface="+mn-cs"/>
              </a:rPr>
              <a:t>C. Technologie výroby byla vyvinuta v prvních stoletích našeho letopočtu v Číně. Tajemství výroby bylo prozrazeno až koncem 16. století, kdy se výrobního tajemství zmocnili Japonci. V Evropě došlo k objevení technologie výroby tvrdého porcelánu až v roce 1709 </a:t>
            </a:r>
            <a:r>
              <a:rPr lang="cs-CZ" sz="1200" kern="1200" dirty="0" err="1" smtClean="0">
                <a:solidFill>
                  <a:schemeClr val="tx1"/>
                </a:solidFill>
                <a:effectLst/>
                <a:latin typeface="+mn-lt"/>
                <a:ea typeface="+mn-ea"/>
                <a:cs typeface="+mn-cs"/>
              </a:rPr>
              <a:t>Böttger</a:t>
            </a:r>
            <a:r>
              <a:rPr lang="cs-CZ" sz="1200" kern="1200" dirty="0" smtClean="0">
                <a:solidFill>
                  <a:schemeClr val="tx1"/>
                </a:solidFill>
                <a:effectLst/>
                <a:latin typeface="+mn-lt"/>
                <a:ea typeface="+mn-ea"/>
                <a:cs typeface="+mn-cs"/>
              </a:rPr>
              <a:t> a E. W. von </a:t>
            </a:r>
            <a:r>
              <a:rPr lang="cs-CZ" sz="1200" kern="1200" dirty="0" err="1" smtClean="0">
                <a:solidFill>
                  <a:schemeClr val="tx1"/>
                </a:solidFill>
                <a:effectLst/>
                <a:latin typeface="+mn-lt"/>
                <a:ea typeface="+mn-ea"/>
                <a:cs typeface="+mn-cs"/>
              </a:rPr>
              <a:t>Tschirnhaus</a:t>
            </a:r>
            <a:r>
              <a:rPr lang="cs-CZ" sz="1200" kern="1200" dirty="0" smtClean="0">
                <a:solidFill>
                  <a:schemeClr val="tx1"/>
                </a:solidFill>
                <a:effectLst/>
                <a:latin typeface="+mn-lt"/>
                <a:ea typeface="+mn-ea"/>
                <a:cs typeface="+mn-cs"/>
              </a:rPr>
              <a:t>. Jeho výroba byla zahájena v Míšni v roce 1710. V našich zemích vznikla první porcelánka v Horním Slavkově v roce 1792.</a:t>
            </a:r>
          </a:p>
          <a:p>
            <a:endParaRPr lang="cs-CZ" sz="1200" kern="1200" dirty="0" smtClean="0">
              <a:solidFill>
                <a:schemeClr val="tx1"/>
              </a:solidFill>
              <a:effectLst/>
              <a:latin typeface="+mn-lt"/>
              <a:ea typeface="+mn-ea"/>
              <a:cs typeface="+mn-cs"/>
            </a:endParaRPr>
          </a:p>
          <a:p>
            <a:r>
              <a:rPr lang="en-US" dirty="0" smtClean="0"/>
              <a:t>Glazes are the most common form of finish on European and Asian ceramics. The highest fired ceramics are the true porcelains, which have a white, non-porous fabric and a glaze that is very similar in composition to the fabric (Figures 1a and 1b). The glaze on Chinese porcelain, termed "feldspathic," appears to be an integral part of the porcelain body. The two fuse together so completely in the firing process that it is very difficult to see a boundary between the glaze and fabric.</a:t>
            </a:r>
            <a:endParaRPr lang="cs-CZ" dirty="0" smtClean="0"/>
          </a:p>
          <a:p>
            <a:endParaRPr lang="cs-CZ" dirty="0" smtClean="0">
              <a:effectLst/>
            </a:endParaRPr>
          </a:p>
          <a:p>
            <a:r>
              <a:rPr lang="cs-CZ" dirty="0" smtClean="0"/>
              <a:t>Sklo a keramiku lze pozlacovat pozlátkem, trvalejší a také levnější je </a:t>
            </a:r>
            <a:r>
              <a:rPr lang="cs-CZ" b="1" dirty="0" smtClean="0"/>
              <a:t>zlacení vpalováním</a:t>
            </a:r>
            <a:r>
              <a:rPr lang="cs-CZ" dirty="0" smtClean="0"/>
              <a:t>. Dekor se nanese zlatou pastou, která se pak vypálí a při některých postupech ještě dodatečně leští hladítky. Vpalované zlacení je poměrně trvanlivé, je však také nákladné a dnes se obvykle nahrazuje jinými materiály. </a:t>
            </a:r>
            <a:endParaRPr lang="cs-CZ" dirty="0" smtClean="0">
              <a:effectLst/>
            </a:endParaRP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11</a:t>
            </a:fld>
            <a:endParaRPr lang="cs-CZ"/>
          </a:p>
        </p:txBody>
      </p:sp>
    </p:spTree>
    <p:extLst>
      <p:ext uri="{BB962C8B-B14F-4D97-AF65-F5344CB8AC3E}">
        <p14:creationId xmlns:p14="http://schemas.microsoft.com/office/powerpoint/2010/main" val="1288467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Předmět, který přemisťujeme, nejprve pozorně prohlédneme, abychom zkontrolovali opravy a objevili části, které se mohou ulomit, u nádoby s víkem je třeba dát pozor na možné spadnutí víka. Vždy předmět uchopíme oběma rukama a přesvědčíme se, zda máme dostatek prostoru, abychom nesrazili další kusy např. rukávy. Nikdy se nenahýbejte přes jeden kus, abyste zvedli druhý. Vlasové trhliny nejsou vždy na první pohled patrné, proto bychom měli být opatrní jak při zvedání, tak při pokládání předmětu hlavně na tvrdé povrchy jako je mramor. Nebezpečné je položení předmětu na okraj, kdy může dojít k jeho stržení lidmi procházejícími kolem. Další nebezpečí hrozí u nestabilního kusu, např. nábytku. Je třeba se nejdříve přesvědčit před uložením předmětu, že plocha je mechanicky stabilní.</a:t>
            </a:r>
            <a:endParaRPr lang="cs-CZ" dirty="0" smtClean="0">
              <a:effectLst/>
            </a:endParaRP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12</a:t>
            </a:fld>
            <a:endParaRPr lang="cs-CZ"/>
          </a:p>
        </p:txBody>
      </p:sp>
    </p:spTree>
    <p:extLst>
      <p:ext uri="{BB962C8B-B14F-4D97-AF65-F5344CB8AC3E}">
        <p14:creationId xmlns:p14="http://schemas.microsoft.com/office/powerpoint/2010/main" val="1827658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The more highly fired a ceramic is (i.e. the higher the temperature used), the more impervious</a:t>
            </a:r>
            <a:r>
              <a:rPr lang="cs-CZ" dirty="0" smtClean="0"/>
              <a:t> (nepropustný)</a:t>
            </a:r>
            <a:r>
              <a:rPr lang="en-US" dirty="0" smtClean="0"/>
              <a:t> it is to its environment. It will still be brittle but more resistant to water. The porosity of the fabric, the type of surface finish and, to some extent, its </a:t>
            </a:r>
            <a:r>
              <a:rPr lang="en-US" dirty="0" err="1" smtClean="0"/>
              <a:t>colour</a:t>
            </a:r>
            <a:r>
              <a:rPr lang="en-US" dirty="0" smtClean="0"/>
              <a:t> are indications of a ceramic's firing temperature. Ceramics with porous, </a:t>
            </a:r>
            <a:r>
              <a:rPr lang="en-US" dirty="0" err="1" smtClean="0"/>
              <a:t>coloured</a:t>
            </a:r>
            <a:r>
              <a:rPr lang="en-US" dirty="0" smtClean="0"/>
              <a:t> fabrics—typically buff, red or red-grey—are fired at a lower temperature than ceramics with a white fabric.</a:t>
            </a:r>
            <a:endParaRPr lang="cs-CZ" b="1"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13</a:t>
            </a:fld>
            <a:endParaRPr lang="cs-CZ"/>
          </a:p>
        </p:txBody>
      </p:sp>
    </p:spTree>
    <p:extLst>
      <p:ext uri="{BB962C8B-B14F-4D97-AF65-F5344CB8AC3E}">
        <p14:creationId xmlns:p14="http://schemas.microsoft.com/office/powerpoint/2010/main" val="3654271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RH is, however, a greater concern for ceramics contaminated with salts. When the RH rises above a certain critical RH, the salts deliquesce </a:t>
            </a:r>
            <a:r>
              <a:rPr lang="cs-CZ" dirty="0" smtClean="0"/>
              <a:t>– soli se rozpouštějí </a:t>
            </a:r>
            <a:r>
              <a:rPr lang="en-US" dirty="0" smtClean="0"/>
              <a:t>(they absorb enough moisture to form a solution) and later will crystallize when the RH falls below this critical RH. During the drying and crystallizing stage, the salt solution moves towards the zone of evaporation and crystals grow to the point of exploding the pore structure. The resultant flaking of the ceramic is called spalling</a:t>
            </a:r>
            <a:endParaRPr lang="cs-CZ" dirty="0" smtClean="0"/>
          </a:p>
          <a:p>
            <a:endParaRPr lang="cs-CZ" dirty="0" smtClean="0"/>
          </a:p>
          <a:p>
            <a:endParaRPr lang="cs-CZ" dirty="0" smtClean="0"/>
          </a:p>
          <a:p>
            <a:r>
              <a:rPr lang="en-US" dirty="0" smtClean="0"/>
              <a:t>The most common soluble salts are chlorides found in seawater, urine, blood, acids, bleaches, leather tanning products and salt used in food preparation and preservation; nitrates found in decaying organic materials, urine and gunpowder; and phosphates found in ash from kiln sites. Pure salts of chlorides and nitrates deliquesce (absorb moisture from the air to form a liquid compound) at around 70–76% RH; however, mixtures of soluble salts deliquesce at an RH significantly lower than that of pure salts (consult </a:t>
            </a:r>
            <a:r>
              <a:rPr lang="en-US" dirty="0" err="1" smtClean="0"/>
              <a:t>Rörig-Dalgaard</a:t>
            </a:r>
            <a:r>
              <a:rPr lang="en-US" dirty="0" smtClean="0"/>
              <a:t> 2014), so RH should be maintained well below this level. Since, experimentally, salt mixtures have been shown to deliquesce at an RH as low as 53%, it would be best for these items, to be safe, to remain below 50% RH. Fluctuations in RH above and below a critical RH which cause salts to deliquesce and recrystallize are a major cause of damage and should be avoided. </a:t>
            </a:r>
          </a:p>
          <a:p>
            <a:r>
              <a:rPr lang="en-US" dirty="0" smtClean="0"/>
              <a:t>Spalling is well known in archaeological ceramics from salty environments, but this can also happen to non-archaeological objects that once contained salty solutions, particularly those with unglazed, poorly glazed or crazed surfaces. Chamber pots are a good example: spalling of the glaze might be observed in the lower portion.</a:t>
            </a: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14</a:t>
            </a:fld>
            <a:endParaRPr lang="cs-CZ"/>
          </a:p>
        </p:txBody>
      </p:sp>
    </p:spTree>
    <p:extLst>
      <p:ext uri="{BB962C8B-B14F-4D97-AF65-F5344CB8AC3E}">
        <p14:creationId xmlns:p14="http://schemas.microsoft.com/office/powerpoint/2010/main" val="2653321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smtClean="0"/>
              <a:t>Recommendations</a:t>
            </a:r>
          </a:p>
          <a:p>
            <a:r>
              <a:rPr lang="en-US" dirty="0" smtClean="0"/>
              <a:t>Handling ceramics and glass requires care and common sense:</a:t>
            </a:r>
          </a:p>
          <a:p>
            <a:r>
              <a:rPr lang="en-US" dirty="0" smtClean="0"/>
              <a:t>Do not handle unless necessary.</a:t>
            </a:r>
          </a:p>
          <a:p>
            <a:r>
              <a:rPr lang="en-US" dirty="0" smtClean="0"/>
              <a:t>Handle extremely carefully and plan all moves to prevent breaking the object.</a:t>
            </a:r>
          </a:p>
          <a:p>
            <a:r>
              <a:rPr lang="en-US" dirty="0" smtClean="0"/>
              <a:t>Support the object with one hand directly under its </a:t>
            </a:r>
            <a:r>
              <a:rPr lang="en-US" dirty="0" err="1" smtClean="0"/>
              <a:t>centre</a:t>
            </a:r>
            <a:r>
              <a:rPr lang="en-US" dirty="0" smtClean="0"/>
              <a:t> of gravity, and use the other hand to stabilize it and prevent any movement.</a:t>
            </a:r>
          </a:p>
          <a:p>
            <a:r>
              <a:rPr lang="en-US" dirty="0" smtClean="0"/>
              <a:t>Handle with clean hands to prevent transferring oils or salts to the surface. Do not use hand lotion.</a:t>
            </a:r>
          </a:p>
          <a:p>
            <a:r>
              <a:rPr lang="en-US" dirty="0" smtClean="0"/>
              <a:t>Do not wear gloves when handling as gloves can be slippery, especially cotton ones. For unstable glass where wearing gloves is necessary, use nitrile gloves as the glass should not be exposed to moisture or salts from the hands.</a:t>
            </a:r>
          </a:p>
          <a:p>
            <a:r>
              <a:rPr lang="en-US" dirty="0" smtClean="0"/>
              <a:t>Never pick up objects by handles or spouts since these could break </a:t>
            </a:r>
            <a:r>
              <a:rPr lang="en-US" dirty="0" smtClean="0"/>
              <a:t>off.</a:t>
            </a:r>
            <a:endParaRPr lang="en-US" dirty="0" smtClean="0"/>
          </a:p>
          <a:p>
            <a:r>
              <a:rPr lang="en-US" dirty="0" smtClean="0"/>
              <a:t>Beware of loose pieces, such as lids, as these may fall and break when handled.</a:t>
            </a: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15</a:t>
            </a:fld>
            <a:endParaRPr lang="cs-CZ"/>
          </a:p>
        </p:txBody>
      </p:sp>
    </p:spTree>
    <p:extLst>
      <p:ext uri="{BB962C8B-B14F-4D97-AF65-F5344CB8AC3E}">
        <p14:creationId xmlns:p14="http://schemas.microsoft.com/office/powerpoint/2010/main" val="3975332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Lepení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a)Tavná lepidla </a:t>
            </a:r>
            <a:r>
              <a:rPr lang="cs-CZ" sz="1200" b="0" i="0" u="none" strike="noStrike" kern="1200" baseline="0" dirty="0" smtClean="0">
                <a:solidFill>
                  <a:schemeClr val="tx1"/>
                </a:solidFill>
                <a:latin typeface="+mn-lt"/>
                <a:ea typeface="+mn-ea"/>
                <a:cs typeface="+mn-cs"/>
              </a:rPr>
              <a:t>(kopolymer PE-PVAC); </a:t>
            </a:r>
            <a:r>
              <a:rPr lang="cs-CZ" sz="1200" b="0" i="0" u="none" strike="noStrike" kern="1200" baseline="0" dirty="0" err="1" smtClean="0">
                <a:solidFill>
                  <a:schemeClr val="tx1"/>
                </a:solidFill>
                <a:latin typeface="+mn-lt"/>
                <a:ea typeface="+mn-ea"/>
                <a:cs typeface="+mn-cs"/>
              </a:rPr>
              <a:t>prac</a:t>
            </a:r>
            <a:r>
              <a:rPr lang="cs-CZ" sz="1200" b="0" i="0" u="none" strike="noStrike" kern="1200" baseline="0" dirty="0" smtClean="0">
                <a:solidFill>
                  <a:schemeClr val="tx1"/>
                </a:solidFill>
                <a:latin typeface="+mn-lt"/>
                <a:ea typeface="+mn-ea"/>
                <a:cs typeface="+mn-cs"/>
              </a:rPr>
              <a:t>. teploty 70-200°C, reverzibilní; porézní i slinutý střep, nelze nanášet v tenké vrstvě Obchodní názvy: lepidlo „U“(EVA), tavné lepidlo </a:t>
            </a:r>
          </a:p>
          <a:p>
            <a:r>
              <a:rPr lang="cs-CZ" sz="1200" b="1" i="0" u="none" strike="noStrike" kern="1200" baseline="0" dirty="0" smtClean="0">
                <a:solidFill>
                  <a:schemeClr val="tx1"/>
                </a:solidFill>
                <a:latin typeface="+mn-lt"/>
                <a:ea typeface="+mn-ea"/>
                <a:cs typeface="+mn-cs"/>
              </a:rPr>
              <a:t>b)Vytvrzení odvedením rozpouštědla </a:t>
            </a:r>
            <a:r>
              <a:rPr lang="cs-CZ" sz="1200" b="0" i="0" u="none" strike="noStrike" kern="1200" baseline="0" dirty="0" smtClean="0">
                <a:solidFill>
                  <a:schemeClr val="tx1"/>
                </a:solidFill>
                <a:latin typeface="+mn-lt"/>
                <a:ea typeface="+mn-ea"/>
                <a:cs typeface="+mn-cs"/>
              </a:rPr>
              <a:t>(univ. lepidla, vodné disperze PVAC/špatně reverzibilní/ či akrylátů), první skupina vhodná na porézní i slinutý střep, druhá jen na porézní Obchodní názvy: UHU-</a:t>
            </a:r>
            <a:r>
              <a:rPr lang="cs-CZ" sz="1200" b="0" i="0" u="none" strike="noStrike" kern="1200" baseline="0" dirty="0" err="1" smtClean="0">
                <a:solidFill>
                  <a:schemeClr val="tx1"/>
                </a:solidFill>
                <a:latin typeface="+mn-lt"/>
                <a:ea typeface="+mn-ea"/>
                <a:cs typeface="+mn-cs"/>
              </a:rPr>
              <a:t>Alleskleber</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Bison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Disperkoll</a:t>
            </a:r>
            <a:r>
              <a:rPr lang="cs-CZ" sz="1200" b="0" i="0" u="none" strike="noStrike" kern="1200" baseline="0" dirty="0" smtClean="0">
                <a:solidFill>
                  <a:schemeClr val="tx1"/>
                </a:solidFill>
                <a:latin typeface="+mn-lt"/>
                <a:ea typeface="+mn-ea"/>
                <a:cs typeface="+mn-cs"/>
              </a:rPr>
              <a:t>, Herkules, </a:t>
            </a:r>
            <a:r>
              <a:rPr lang="cs-CZ" sz="1200" b="0" i="0" u="none" strike="noStrike" kern="1200" baseline="0" dirty="0" err="1" smtClean="0">
                <a:solidFill>
                  <a:schemeClr val="tx1"/>
                </a:solidFill>
                <a:latin typeface="+mn-lt"/>
                <a:ea typeface="+mn-ea"/>
                <a:cs typeface="+mn-cs"/>
              </a:rPr>
              <a:t>Sokrat</a:t>
            </a:r>
            <a:r>
              <a:rPr lang="cs-CZ" sz="1200" b="0" i="0" u="none" strike="noStrike" kern="1200" baseline="0" dirty="0" smtClean="0">
                <a:solidFill>
                  <a:schemeClr val="tx1"/>
                </a:solidFill>
                <a:latin typeface="+mn-lt"/>
                <a:ea typeface="+mn-ea"/>
                <a:cs typeface="+mn-cs"/>
              </a:rPr>
              <a:t> 2802 – </a:t>
            </a:r>
            <a:r>
              <a:rPr lang="cs-CZ" sz="1200" b="0" i="0" u="none" strike="noStrike" kern="1200" baseline="0" dirty="0" err="1" smtClean="0">
                <a:solidFill>
                  <a:schemeClr val="tx1"/>
                </a:solidFill>
                <a:latin typeface="+mn-lt"/>
                <a:ea typeface="+mn-ea"/>
                <a:cs typeface="+mn-cs"/>
              </a:rPr>
              <a:t>Sodur</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Plextol</a:t>
            </a:r>
            <a:r>
              <a:rPr lang="cs-CZ" sz="1200" b="0" i="0" u="none" strike="noStrike" kern="1200" baseline="0" dirty="0" smtClean="0">
                <a:solidFill>
                  <a:schemeClr val="tx1"/>
                </a:solidFill>
                <a:latin typeface="+mn-lt"/>
                <a:ea typeface="+mn-ea"/>
                <a:cs typeface="+mn-cs"/>
              </a:rPr>
              <a:t> B 500 </a:t>
            </a:r>
          </a:p>
          <a:p>
            <a:r>
              <a:rPr lang="cs-CZ" sz="1200" b="1" i="0" u="none" strike="noStrike" kern="1200" baseline="0" dirty="0" smtClean="0">
                <a:solidFill>
                  <a:schemeClr val="tx1"/>
                </a:solidFill>
                <a:latin typeface="+mn-lt"/>
                <a:ea typeface="+mn-ea"/>
                <a:cs typeface="+mn-cs"/>
              </a:rPr>
              <a:t>c)Vytvrzení chemickou reakcí </a:t>
            </a:r>
            <a:r>
              <a:rPr lang="cs-CZ" sz="1200" b="0" i="0" u="none" strike="noStrike" kern="1200" baseline="0" dirty="0" smtClean="0">
                <a:solidFill>
                  <a:schemeClr val="tx1"/>
                </a:solidFill>
                <a:latin typeface="+mn-lt"/>
                <a:ea typeface="+mn-ea"/>
                <a:cs typeface="+mn-cs"/>
              </a:rPr>
              <a:t>(epoxidová lepidla), ireverzibilní příp. špatně reverzibilní, porézní i slinutý střep, Obchodní názvy: </a:t>
            </a:r>
            <a:r>
              <a:rPr lang="cs-CZ" sz="1200" b="0" i="0" u="none" strike="noStrike" kern="1200" baseline="0" dirty="0" err="1" smtClean="0">
                <a:solidFill>
                  <a:schemeClr val="tx1"/>
                </a:solidFill>
                <a:latin typeface="+mn-lt"/>
                <a:ea typeface="+mn-ea"/>
                <a:cs typeface="+mn-cs"/>
              </a:rPr>
              <a:t>Lepox</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univerzal</a:t>
            </a:r>
            <a:r>
              <a:rPr lang="cs-CZ" sz="1200" b="0" i="0" u="none" strike="noStrike" kern="1200" baseline="0" dirty="0" smtClean="0">
                <a:solidFill>
                  <a:schemeClr val="tx1"/>
                </a:solidFill>
                <a:latin typeface="+mn-lt"/>
                <a:ea typeface="+mn-ea"/>
                <a:cs typeface="+mn-cs"/>
              </a:rPr>
              <a:t>, tempo, CHS </a:t>
            </a:r>
            <a:r>
              <a:rPr lang="cs-CZ" sz="1200" b="0" i="0" u="none" strike="noStrike" kern="1200" baseline="0" dirty="0" err="1" smtClean="0">
                <a:solidFill>
                  <a:schemeClr val="tx1"/>
                </a:solidFill>
                <a:latin typeface="+mn-lt"/>
                <a:ea typeface="+mn-ea"/>
                <a:cs typeface="+mn-cs"/>
              </a:rPr>
              <a:t>Epoxy</a:t>
            </a:r>
            <a:r>
              <a:rPr lang="cs-CZ" sz="1200" b="0" i="0" u="none" strike="noStrike" kern="1200" baseline="0" dirty="0" smtClean="0">
                <a:solidFill>
                  <a:schemeClr val="tx1"/>
                </a:solidFill>
                <a:latin typeface="+mn-lt"/>
                <a:ea typeface="+mn-ea"/>
                <a:cs typeface="+mn-cs"/>
              </a:rPr>
              <a:t> 371, 514 </a:t>
            </a:r>
          </a:p>
          <a:p>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Doplňování </a:t>
            </a:r>
            <a:endParaRPr lang="cs-CZ" sz="1200" b="0" i="0" u="none" strike="noStrike" kern="1200" baseline="0" dirty="0" smtClean="0">
              <a:solidFill>
                <a:schemeClr val="tx1"/>
              </a:solidFill>
              <a:latin typeface="+mn-lt"/>
              <a:ea typeface="+mn-ea"/>
              <a:cs typeface="+mn-cs"/>
            </a:endParaRPr>
          </a:p>
          <a:p>
            <a:r>
              <a:rPr lang="cs-CZ" sz="1200" b="1" i="0" u="none" strike="noStrike" kern="1200" baseline="0" dirty="0" smtClean="0">
                <a:solidFill>
                  <a:schemeClr val="tx1"/>
                </a:solidFill>
                <a:latin typeface="+mn-lt"/>
                <a:ea typeface="+mn-ea"/>
                <a:cs typeface="+mn-cs"/>
              </a:rPr>
              <a:t>a)Porézní střepy doplňujeme většinou sádrou </a:t>
            </a:r>
            <a:r>
              <a:rPr lang="cs-CZ" sz="1200" b="0" i="0" u="none" strike="noStrike" kern="1200" baseline="0" dirty="0" smtClean="0">
                <a:solidFill>
                  <a:schemeClr val="tx1"/>
                </a:solidFill>
                <a:latin typeface="+mn-lt"/>
                <a:ea typeface="+mn-ea"/>
                <a:cs typeface="+mn-cs"/>
              </a:rPr>
              <a:t>(často modifikovanou) </a:t>
            </a:r>
          </a:p>
          <a:p>
            <a:r>
              <a:rPr lang="cs-CZ" sz="1200" b="1" i="0" u="none" strike="noStrike" kern="1200" baseline="0" dirty="0" smtClean="0">
                <a:solidFill>
                  <a:schemeClr val="tx1"/>
                </a:solidFill>
                <a:latin typeface="+mn-lt"/>
                <a:ea typeface="+mn-ea"/>
                <a:cs typeface="+mn-cs"/>
              </a:rPr>
              <a:t>b)Slinuté střepy doplňujeme tmely na epoxydové, akrylátové či cementové bázi </a:t>
            </a:r>
            <a:r>
              <a:rPr lang="cs-CZ" sz="1200" b="0" i="0" u="none" strike="noStrike" kern="1200" baseline="0" dirty="0" smtClean="0">
                <a:solidFill>
                  <a:schemeClr val="tx1"/>
                </a:solidFill>
                <a:latin typeface="+mn-lt"/>
                <a:ea typeface="+mn-ea"/>
                <a:cs typeface="+mn-cs"/>
              </a:rPr>
              <a:t>(</a:t>
            </a:r>
            <a:r>
              <a:rPr lang="cs-CZ" sz="1200" b="0" i="0" u="none" strike="noStrike" kern="1200" baseline="0" dirty="0" err="1" smtClean="0">
                <a:solidFill>
                  <a:schemeClr val="tx1"/>
                </a:solidFill>
                <a:latin typeface="+mn-lt"/>
                <a:ea typeface="+mn-ea"/>
                <a:cs typeface="+mn-cs"/>
              </a:rPr>
              <a:t>Eprosin</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Evicrol</a:t>
            </a:r>
            <a:r>
              <a:rPr lang="cs-CZ" sz="1200" b="0" i="0" u="none" strike="noStrike" kern="1200" baseline="0" dirty="0" smtClean="0">
                <a:solidFill>
                  <a:schemeClr val="tx1"/>
                </a:solidFill>
                <a:latin typeface="+mn-lt"/>
                <a:ea typeface="+mn-ea"/>
                <a:cs typeface="+mn-cs"/>
              </a:rPr>
              <a:t>) </a:t>
            </a:r>
          </a:p>
          <a:p>
            <a:r>
              <a:rPr lang="cs-CZ" sz="1200" b="1" i="0" u="none" strike="noStrike" kern="1200" baseline="0" dirty="0" smtClean="0">
                <a:solidFill>
                  <a:schemeClr val="tx1"/>
                </a:solidFill>
                <a:latin typeface="+mn-lt"/>
                <a:ea typeface="+mn-ea"/>
                <a:cs typeface="+mn-cs"/>
              </a:rPr>
              <a:t>* Tuto operaci je třeba vždy pečlivě zvážit! </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16</a:t>
            </a:fld>
            <a:endParaRPr lang="cs-CZ"/>
          </a:p>
        </p:txBody>
      </p:sp>
    </p:spTree>
    <p:extLst>
      <p:ext uri="{BB962C8B-B14F-4D97-AF65-F5344CB8AC3E}">
        <p14:creationId xmlns:p14="http://schemas.microsoft.com/office/powerpoint/2010/main" val="4233029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Nádoby „</a:t>
            </a:r>
            <a:r>
              <a:rPr lang="cs-CZ" sz="1200" b="0" i="1" u="none" strike="noStrike" kern="1200" baseline="0" dirty="0" smtClean="0">
                <a:solidFill>
                  <a:schemeClr val="tx1"/>
                </a:solidFill>
                <a:latin typeface="+mn-lt"/>
                <a:ea typeface="+mn-ea"/>
                <a:cs typeface="+mn-cs"/>
              </a:rPr>
              <a:t>in </a:t>
            </a:r>
            <a:r>
              <a:rPr lang="cs-CZ" sz="1200" b="0" i="1" u="none" strike="noStrike" kern="1200" baseline="0" dirty="0" err="1" smtClean="0">
                <a:solidFill>
                  <a:schemeClr val="tx1"/>
                </a:solidFill>
                <a:latin typeface="+mn-lt"/>
                <a:ea typeface="+mn-ea"/>
                <a:cs typeface="+mn-cs"/>
              </a:rPr>
              <a:t>situ</a:t>
            </a:r>
            <a:r>
              <a:rPr lang="cs-CZ" sz="1200" b="0" i="1" u="none" strike="noStrike" kern="1200" baseline="0" dirty="0" smtClean="0">
                <a:solidFill>
                  <a:schemeClr val="tx1"/>
                </a:solidFill>
                <a:latin typeface="+mn-lt"/>
                <a:ea typeface="+mn-ea"/>
                <a:cs typeface="+mn-cs"/>
              </a:rPr>
              <a:t>“ </a:t>
            </a:r>
            <a:r>
              <a:rPr lang="cs-CZ" sz="1200" b="0" i="0" u="none" strike="noStrike" kern="1200" baseline="0" dirty="0" smtClean="0">
                <a:solidFill>
                  <a:schemeClr val="tx1"/>
                </a:solidFill>
                <a:latin typeface="+mn-lt"/>
                <a:ea typeface="+mn-ea"/>
                <a:cs typeface="+mn-cs"/>
              </a:rPr>
              <a:t>jsou často v celku. Stačí vybrat nebo vysypat výplň. </a:t>
            </a:r>
          </a:p>
          <a:p>
            <a:r>
              <a:rPr lang="cs-CZ" sz="1200" b="0" i="0" u="none" strike="noStrike" kern="1200" baseline="0" dirty="0" smtClean="0">
                <a:solidFill>
                  <a:schemeClr val="tx1"/>
                </a:solidFill>
                <a:latin typeface="+mn-lt"/>
                <a:ea typeface="+mn-ea"/>
                <a:cs typeface="+mn-cs"/>
              </a:rPr>
              <a:t>Odstranění houževnatě držící výplně - suchá, tvrdá, ulpělá hlína uvnitř dobře vypálené nádoby se odstraňuje po jemném navlhčení vodou, nastříkáním vody střičkou, injekční stříkačkou do ztvrdlé výplně a neprodyšném zabalení nádoby do potravinové, polyetylénové (PE) fólie. Za cca 30 minut voda prostoupí výplní a ta se sama uvolní, oddělí a snadno se vyklepne, nebo dřevěnou špachtlí odstraní. Pozor na devastaci v důsledku násilného rozebírání! </a:t>
            </a:r>
          </a:p>
          <a:p>
            <a:r>
              <a:rPr lang="cs-CZ" sz="1200" b="0" i="0" u="none" strike="noStrike" kern="1200" baseline="0" dirty="0" smtClean="0">
                <a:solidFill>
                  <a:schemeClr val="tx1"/>
                </a:solidFill>
                <a:latin typeface="+mn-lt"/>
                <a:ea typeface="+mn-ea"/>
                <a:cs typeface="+mn-cs"/>
              </a:rPr>
              <a:t>Čištění: Mechanicky, chemicky –vodou, na bázi </a:t>
            </a:r>
            <a:r>
              <a:rPr lang="cs-CZ" sz="1200" b="0" i="0" u="none" strike="noStrike" kern="1200" baseline="0" dirty="0" err="1" smtClean="0">
                <a:solidFill>
                  <a:schemeClr val="tx1"/>
                </a:solidFill>
                <a:latin typeface="+mn-lt"/>
                <a:ea typeface="+mn-ea"/>
                <a:cs typeface="+mn-cs"/>
              </a:rPr>
              <a:t>kys</a:t>
            </a:r>
            <a:r>
              <a:rPr lang="cs-CZ" sz="1200" b="0" i="0" u="none" strike="noStrike" kern="1200" baseline="0" dirty="0" smtClean="0">
                <a:solidFill>
                  <a:schemeClr val="tx1"/>
                </a:solidFill>
                <a:latin typeface="+mn-lt"/>
                <a:ea typeface="+mn-ea"/>
                <a:cs typeface="+mn-cs"/>
              </a:rPr>
              <a:t>. </a:t>
            </a:r>
            <a:r>
              <a:rPr lang="cs-CZ" sz="1200" b="0" i="0" u="none" strike="noStrike" kern="1200" baseline="0" dirty="0" err="1" smtClean="0">
                <a:solidFill>
                  <a:schemeClr val="tx1"/>
                </a:solidFill>
                <a:latin typeface="+mn-lt"/>
                <a:ea typeface="+mn-ea"/>
                <a:cs typeface="+mn-cs"/>
              </a:rPr>
              <a:t>duičné</a:t>
            </a:r>
            <a:r>
              <a:rPr lang="cs-CZ" sz="1200" b="0" i="0" u="none" strike="noStrike" kern="1200" baseline="0" dirty="0" smtClean="0">
                <a:solidFill>
                  <a:schemeClr val="tx1"/>
                </a:solidFill>
                <a:latin typeface="+mn-lt"/>
                <a:ea typeface="+mn-ea"/>
                <a:cs typeface="+mn-cs"/>
              </a:rPr>
              <a:t>, solné</a:t>
            </a:r>
          </a:p>
          <a:p>
            <a:r>
              <a:rPr lang="cs-CZ" sz="1200" b="0" i="0" u="none" strike="noStrike" kern="1200" baseline="0" dirty="0" smtClean="0">
                <a:solidFill>
                  <a:schemeClr val="tx1"/>
                </a:solidFill>
                <a:latin typeface="+mn-lt"/>
                <a:ea typeface="+mn-ea"/>
                <a:cs typeface="+mn-cs"/>
              </a:rPr>
              <a:t>Neutralizace</a:t>
            </a:r>
          </a:p>
          <a:p>
            <a:r>
              <a:rPr lang="cs-CZ" sz="1200" b="0" i="0" u="none" strike="noStrike" kern="1200" baseline="0" dirty="0" smtClean="0">
                <a:solidFill>
                  <a:schemeClr val="tx1"/>
                </a:solidFill>
                <a:latin typeface="+mn-lt"/>
                <a:ea typeface="+mn-ea"/>
                <a:cs typeface="+mn-cs"/>
              </a:rPr>
              <a:t>Zpevnění střepů</a:t>
            </a:r>
          </a:p>
          <a:p>
            <a:r>
              <a:rPr lang="cs-CZ" sz="1200" b="0" i="0" u="none" strike="noStrike" kern="1200" baseline="0" dirty="0" smtClean="0">
                <a:solidFill>
                  <a:schemeClr val="tx1"/>
                </a:solidFill>
                <a:latin typeface="+mn-lt"/>
                <a:ea typeface="+mn-ea"/>
                <a:cs typeface="+mn-cs"/>
              </a:rPr>
              <a:t>Lepení – tavná </a:t>
            </a:r>
            <a:r>
              <a:rPr lang="cs-CZ" sz="1200" b="0" i="0" u="none" strike="noStrike" kern="1200" baseline="0" dirty="0" err="1" smtClean="0">
                <a:solidFill>
                  <a:schemeClr val="tx1"/>
                </a:solidFill>
                <a:latin typeface="+mn-lt"/>
                <a:ea typeface="+mn-ea"/>
                <a:cs typeface="+mn-cs"/>
              </a:rPr>
              <a:t>lepidla,PVAC</a:t>
            </a:r>
            <a:r>
              <a:rPr lang="cs-CZ" sz="1200" b="0" i="0" u="none" strike="noStrike" kern="1200" baseline="0" dirty="0" smtClean="0">
                <a:solidFill>
                  <a:schemeClr val="tx1"/>
                </a:solidFill>
                <a:latin typeface="+mn-lt"/>
                <a:ea typeface="+mn-ea"/>
                <a:cs typeface="+mn-cs"/>
              </a:rPr>
              <a:t> – Herkules, akrylátové laky</a:t>
            </a:r>
          </a:p>
          <a:p>
            <a:r>
              <a:rPr lang="cs-CZ" sz="1200" b="0" i="0" u="none" strike="noStrike" kern="1200" baseline="0" dirty="0" smtClean="0">
                <a:solidFill>
                  <a:schemeClr val="tx1"/>
                </a:solidFill>
                <a:latin typeface="+mn-lt"/>
                <a:ea typeface="+mn-ea"/>
                <a:cs typeface="+mn-cs"/>
              </a:rPr>
              <a:t>Doplňování sádrovými plombami na separační vrstvu</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17</a:t>
            </a:fld>
            <a:endParaRPr lang="cs-CZ"/>
          </a:p>
        </p:txBody>
      </p:sp>
    </p:spTree>
    <p:extLst>
      <p:ext uri="{BB962C8B-B14F-4D97-AF65-F5344CB8AC3E}">
        <p14:creationId xmlns:p14="http://schemas.microsoft.com/office/powerpoint/2010/main" val="1009097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smtClean="0"/>
              <a:t>Glass</a:t>
            </a:r>
          </a:p>
          <a:p>
            <a:r>
              <a:rPr lang="en-US" dirty="0" smtClean="0"/>
              <a:t>Glass is an amorphous (non-crystalline) solid, consisting of a silica network in which other elements, such as fluxes and stabilizers, are bound (Figures 7a and 7b). Silica is difficult to melt since it has an extremely high melting point; as such, fluxes are added to lower the melting point. Common fluxes are soda (sodium oxide) and potash (potassium oxide) or a mixture of the two. A stabilizer, lime (calcium oxide), used to be added to make glass stronger and insoluble in water.</a:t>
            </a:r>
            <a:endParaRPr lang="cs-CZ" dirty="0" smtClean="0"/>
          </a:p>
          <a:p>
            <a:endParaRPr lang="cs-CZ" dirty="0" smtClean="0"/>
          </a:p>
          <a:p>
            <a:r>
              <a:rPr lang="en-US" dirty="0" smtClean="0"/>
              <a:t>Common types of glass include:</a:t>
            </a:r>
          </a:p>
          <a:p>
            <a:r>
              <a:rPr lang="en-US" b="1" dirty="0" smtClean="0"/>
              <a:t>Soda-lime glass</a:t>
            </a:r>
            <a:r>
              <a:rPr lang="en-US" dirty="0" smtClean="0"/>
              <a:t>: made of silica melted with sodium and lime (calcium oxide) in varying proportions. Soda-lime glass is light and has been the most common type of glass manufactured from antiquity until the present.</a:t>
            </a:r>
          </a:p>
          <a:p>
            <a:r>
              <a:rPr lang="en-US" b="1" dirty="0" smtClean="0"/>
              <a:t>Potash glass</a:t>
            </a:r>
            <a:r>
              <a:rPr lang="en-US" dirty="0" smtClean="0"/>
              <a:t>: made of silica melted with potassium and lime in varying proportions. This glass is slightly denser</a:t>
            </a:r>
            <a:r>
              <a:rPr lang="cs-CZ" dirty="0" smtClean="0"/>
              <a:t> (hustší)</a:t>
            </a:r>
            <a:r>
              <a:rPr lang="en-US" dirty="0" smtClean="0"/>
              <a:t> but less durable</a:t>
            </a:r>
            <a:r>
              <a:rPr lang="cs-CZ" dirty="0" smtClean="0"/>
              <a:t> (odolný)</a:t>
            </a:r>
            <a:r>
              <a:rPr lang="en-US" dirty="0" smtClean="0"/>
              <a:t> than soda-lime glass. Potash glass was more common in Europe from the medieval period to the 19th century due to the lack of local sources of soda.</a:t>
            </a:r>
          </a:p>
          <a:p>
            <a:r>
              <a:rPr lang="en-US" b="1" dirty="0" smtClean="0"/>
              <a:t>Mixed alkali glass</a:t>
            </a:r>
            <a:r>
              <a:rPr lang="en-US" dirty="0" smtClean="0"/>
              <a:t>: a combination of sodium and potassium with lime in varying proportions. This glass is also less durable than soda-lime glass.</a:t>
            </a:r>
          </a:p>
          <a:p>
            <a:r>
              <a:rPr lang="en-US" b="1" dirty="0" smtClean="0"/>
              <a:t>Lead crystal</a:t>
            </a:r>
            <a:r>
              <a:rPr lang="en-US" dirty="0" smtClean="0"/>
              <a:t>: contains lead oxides (lead[II] oxide) instead of lime, often in a concentration as high as 20–30%. While not a crystalline structure, the material was named after rock crystals due to its high refractive index, which results in a brilliant clarity. It is considerably heavier than soda-lime glass. The lead lowers the melting temperature, making it easy to melt, shape, cut and engrave. However, it has poor durability and is easily scratched (Figure 8).</a:t>
            </a:r>
          </a:p>
          <a:p>
            <a:endParaRPr lang="cs-CZ" dirty="0" smtClean="0"/>
          </a:p>
          <a:p>
            <a:r>
              <a:rPr lang="cs-CZ" dirty="0" smtClean="0"/>
              <a:t>Soda je známa od nepaměti. Již ve starém Egyptě byla k dispozici  přírodní usazenina obsahující 4 % Na</a:t>
            </a:r>
            <a:r>
              <a:rPr lang="cs-CZ" baseline="-25000" dirty="0" smtClean="0"/>
              <a:t>2</a:t>
            </a:r>
            <a:r>
              <a:rPr lang="cs-CZ" dirty="0" smtClean="0"/>
              <a:t>CO</a:t>
            </a:r>
            <a:r>
              <a:rPr lang="cs-CZ" baseline="-25000" dirty="0" smtClean="0"/>
              <a:t>3</a:t>
            </a:r>
            <a:r>
              <a:rPr lang="cs-CZ" dirty="0" smtClean="0"/>
              <a:t> a 25 % NaHCO</a:t>
            </a:r>
            <a:r>
              <a:rPr lang="cs-CZ" baseline="-25000" dirty="0" smtClean="0"/>
              <a:t>3</a:t>
            </a:r>
            <a:r>
              <a:rPr lang="cs-CZ" dirty="0" smtClean="0"/>
              <a:t>, která se používala např. při mumifikaci.  Do 18. století byla soda vyráběna spalováním rostlin rostoucích na mokrých a slaných půdách. Popel byl poté </a:t>
            </a:r>
            <a:r>
              <a:rPr lang="cs-CZ" dirty="0" smtClean="0">
                <a:hlinkClick r:id="rId3" tooltip="Kalcinace (stránka neexistuje)"/>
              </a:rPr>
              <a:t>kalcinován</a:t>
            </a:r>
            <a:r>
              <a:rPr lang="cs-CZ" dirty="0" smtClean="0"/>
              <a:t> a vyluhován. Vzniklý produkt obsahující podle provenience od 3 do 30 % Na</a:t>
            </a:r>
            <a:r>
              <a:rPr lang="cs-CZ" baseline="-25000" dirty="0" smtClean="0"/>
              <a:t>2</a:t>
            </a:r>
            <a:r>
              <a:rPr lang="cs-CZ" dirty="0" smtClean="0"/>
              <a:t>CO</a:t>
            </a:r>
            <a:r>
              <a:rPr lang="cs-CZ" baseline="-25000" dirty="0" smtClean="0"/>
              <a:t>3</a:t>
            </a:r>
            <a:r>
              <a:rPr lang="cs-CZ" dirty="0" smtClean="0"/>
              <a:t>, byl drahý a dostupný jen v omezeném množství. V 18. století se zvýšila poptávka zejména po skle, mýdle a textilu a dostupné zdroje sody přestaly dostačovat. Proto r. 1775 Francouzská akademie věd vyhlásila soutěž o nejlepší postup, jak z dostupných surovin vyrobit sodu. Soutěž vyhrál francouzský lékař </a:t>
            </a:r>
            <a:r>
              <a:rPr lang="cs-CZ" dirty="0" smtClean="0">
                <a:hlinkClick r:id="rId4" tooltip="Nicolas Leblanc"/>
              </a:rPr>
              <a:t>Nicolas </a:t>
            </a:r>
            <a:r>
              <a:rPr lang="cs-CZ" dirty="0" err="1" smtClean="0">
                <a:hlinkClick r:id="rId4" tooltip="Nicolas Leblanc"/>
              </a:rPr>
              <a:t>Leblanc</a:t>
            </a:r>
            <a:r>
              <a:rPr lang="cs-CZ" dirty="0" smtClean="0"/>
              <a:t>, k</a:t>
            </a:r>
          </a:p>
          <a:p>
            <a:endParaRPr lang="cs-CZ" dirty="0" smtClean="0"/>
          </a:p>
          <a:p>
            <a:r>
              <a:rPr lang="cs-CZ" b="1" dirty="0" smtClean="0"/>
              <a:t>Historie skla</a:t>
            </a:r>
          </a:p>
          <a:p>
            <a:r>
              <a:rPr lang="cs-CZ" dirty="0" smtClean="0">
                <a:effectLst/>
              </a:rPr>
              <a:t>Historie skla sahá až do starověkého Egypta. I když dnešnímu sklu se asi moc nepodobalo. Kolem roku 100 př. n. l. došlo k revoluční změně ve výrobě skla. Objevilo se vyfukování skla. Železná trubka se jedním koncem namočila do roztaveného skla a to se druhým koncem vyfukovalo ven. Sklo se mohlo foukat do formy a tím se utvořil jeho tvar. Tedy dnešní podoba skla.</a:t>
            </a:r>
            <a:br>
              <a:rPr lang="cs-CZ" dirty="0" smtClean="0">
                <a:effectLst/>
              </a:rPr>
            </a:br>
            <a:r>
              <a:rPr lang="cs-CZ" dirty="0" smtClean="0">
                <a:effectLst/>
              </a:rPr>
              <a:t/>
            </a:r>
            <a:br>
              <a:rPr lang="cs-CZ" dirty="0" smtClean="0">
                <a:effectLst/>
              </a:rPr>
            </a:br>
            <a:r>
              <a:rPr lang="cs-CZ" dirty="0" smtClean="0">
                <a:effectLst/>
              </a:rPr>
              <a:t>Nejstarší technikou zpracování skla, známou ze starověkého Egypta, bylo ovíjení. Na hliněnou formu se navíjela, těsně vedle sebe, skleněná vlákna (o síle několika milimetrů), aby se okraje dotýkaly. Takto vytvořený výrobek se pak znovu ohřál v peci, aby se okraje vláken stavily dohromady. Nakonec se hliněná forma rozbila a střepy odstranily. Tak se vytvářely poměrně jednoduché, duté nádoby, které měly na povrchu mnohdy zajímavý dekor, daný užitím vláken různé barvy.</a:t>
            </a:r>
            <a:br>
              <a:rPr lang="cs-CZ" dirty="0" smtClean="0">
                <a:effectLst/>
              </a:rPr>
            </a:br>
            <a:r>
              <a:rPr lang="cs-CZ" dirty="0" smtClean="0">
                <a:effectLst/>
              </a:rPr>
              <a:t/>
            </a:r>
            <a:br>
              <a:rPr lang="cs-CZ" dirty="0" smtClean="0">
                <a:effectLst/>
              </a:rPr>
            </a:br>
            <a:r>
              <a:rPr lang="cs-CZ" dirty="0" smtClean="0">
                <a:effectLst/>
              </a:rPr>
              <a:t>Výroba skla foukáním je známá z Fénicie. Nejstarší foukané sklo se vyrábělo z volné ruky, tedy bez použití forem. Předpokládaný tvar se po vyfouknutí dotvářel ručním tvarováním.</a:t>
            </a:r>
            <a:br>
              <a:rPr lang="cs-CZ" dirty="0" smtClean="0">
                <a:effectLst/>
              </a:rPr>
            </a:br>
            <a:r>
              <a:rPr lang="cs-CZ" dirty="0" smtClean="0">
                <a:effectLst/>
              </a:rPr>
              <a:t/>
            </a:r>
            <a:br>
              <a:rPr lang="cs-CZ" dirty="0" smtClean="0">
                <a:effectLst/>
              </a:rPr>
            </a:br>
            <a:r>
              <a:rPr lang="cs-CZ" dirty="0" smtClean="0">
                <a:effectLst/>
              </a:rPr>
              <a:t>Objevu sklářské píšťaly (doložena v 1 stol. př. n. l. ) předcházelo zřejmě foukání skla tak, že se vyrobila skleněná trubice, ochladila se, pak se jeden konec nahřál a druhým koncem trubice se vyfoukl požadovaný tvar.</a:t>
            </a:r>
            <a:br>
              <a:rPr lang="cs-CZ" dirty="0" smtClean="0">
                <a:effectLst/>
              </a:rPr>
            </a:br>
            <a:r>
              <a:rPr lang="cs-CZ" dirty="0" smtClean="0">
                <a:effectLst/>
              </a:rPr>
              <a:t/>
            </a:r>
            <a:br>
              <a:rPr lang="cs-CZ" dirty="0" smtClean="0">
                <a:effectLst/>
              </a:rPr>
            </a:br>
            <a:r>
              <a:rPr lang="cs-CZ" dirty="0" smtClean="0">
                <a:effectLst/>
              </a:rPr>
              <a:t>Formy se ve sklářství začaly užívat již zhruba v 5. století př. n. l. Zpočátku to zřejmě byly otevřené miskovité dvoustěnné formy, které sloužily k výrobě dutého skla technikou </a:t>
            </a:r>
            <a:r>
              <a:rPr lang="cs-CZ" dirty="0" err="1" smtClean="0">
                <a:effectLst/>
              </a:rPr>
              <a:t>sintrování</a:t>
            </a:r>
            <a:r>
              <a:rPr lang="cs-CZ" dirty="0" smtClean="0">
                <a:effectLst/>
              </a:rPr>
              <a:t>, neboli spékání, sloužící k výrobě předmětů z práškových hmot. Jejich zahřátím na vysokou teplotu, avšak pod jejich teplotu tání, docházelo k vzájemnému splynutí práškových částic.</a:t>
            </a:r>
            <a:br>
              <a:rPr lang="cs-CZ" dirty="0" smtClean="0">
                <a:effectLst/>
              </a:rPr>
            </a:br>
            <a:r>
              <a:rPr lang="cs-CZ" dirty="0" smtClean="0">
                <a:effectLst/>
              </a:rPr>
              <a:t/>
            </a:r>
            <a:br>
              <a:rPr lang="cs-CZ" dirty="0" smtClean="0">
                <a:effectLst/>
              </a:rPr>
            </a:br>
            <a:r>
              <a:rPr lang="cs-CZ" dirty="0" smtClean="0">
                <a:effectLst/>
              </a:rPr>
              <a:t>V minulosti se na roztavení skla používaly pece, ve kterých se topilo dřevem. V současné době jsou pece většinou plynové. Skláři dokáží vyfouknout zajímavé tvary sklenic, váz i uměleckého skla. Sklo se vyrábí čiré, průhledné nebo s </a:t>
            </a:r>
            <a:r>
              <a:rPr lang="cs-CZ" dirty="0" err="1" smtClean="0">
                <a:effectLst/>
              </a:rPr>
              <a:t>příměsy</a:t>
            </a:r>
            <a:r>
              <a:rPr lang="cs-CZ" dirty="0" smtClean="0">
                <a:effectLst/>
              </a:rPr>
              <a:t> barviv.  </a:t>
            </a:r>
            <a:br>
              <a:rPr lang="cs-CZ" dirty="0" smtClean="0">
                <a:effectLst/>
              </a:rPr>
            </a:br>
            <a:r>
              <a:rPr lang="cs-CZ" dirty="0" smtClean="0">
                <a:effectLst/>
              </a:rPr>
              <a:t/>
            </a:r>
            <a:br>
              <a:rPr lang="cs-CZ" dirty="0" smtClean="0">
                <a:effectLst/>
              </a:rPr>
            </a:br>
            <a:r>
              <a:rPr lang="cs-CZ" b="1" dirty="0" smtClean="0">
                <a:effectLst/>
              </a:rPr>
              <a:t>Historie skla v českých zemích</a:t>
            </a:r>
            <a:r>
              <a:rPr lang="cs-CZ" dirty="0" smtClean="0">
                <a:effectLst/>
              </a:rPr>
              <a:t/>
            </a:r>
            <a:br>
              <a:rPr lang="cs-CZ" dirty="0" smtClean="0">
                <a:effectLst/>
              </a:rPr>
            </a:br>
            <a:r>
              <a:rPr lang="cs-CZ" dirty="0" smtClean="0">
                <a:effectLst/>
              </a:rPr>
              <a:t/>
            </a:r>
            <a:br>
              <a:rPr lang="cs-CZ" dirty="0" smtClean="0">
                <a:effectLst/>
              </a:rPr>
            </a:br>
            <a:r>
              <a:rPr lang="cs-CZ" dirty="0" smtClean="0">
                <a:effectLst/>
              </a:rPr>
              <a:t>Sklo bylo objeveno v polovině 3. tisíciletí př. n. l. v Mezopotámii. Zpočátku bylo velmi nečisté a používalo se především na výrobu ozdob (korálků). Jak dokládají historické nálezy, sklo se u nás ve větší míře zpracovávalo už za starých keltských kmenů (zhruba v období 400 př. n. l. - 0) Podle nich dali na přelomu letopočtu Římané těmto zemím, podle převažujícího osídlení, jméno </a:t>
            </a:r>
            <a:r>
              <a:rPr lang="cs-CZ" dirty="0" err="1" smtClean="0">
                <a:effectLst/>
              </a:rPr>
              <a:t>Boiohaemum</a:t>
            </a:r>
            <a:r>
              <a:rPr lang="cs-CZ" dirty="0" smtClean="0">
                <a:effectLst/>
              </a:rPr>
              <a:t> (domov </a:t>
            </a:r>
            <a:r>
              <a:rPr lang="cs-CZ" dirty="0" err="1" smtClean="0">
                <a:effectLst/>
              </a:rPr>
              <a:t>Boiů</a:t>
            </a:r>
            <a:r>
              <a:rPr lang="cs-CZ" dirty="0" smtClean="0">
                <a:effectLst/>
              </a:rPr>
              <a:t>), později </a:t>
            </a:r>
            <a:r>
              <a:rPr lang="cs-CZ" dirty="0" err="1" smtClean="0">
                <a:effectLst/>
              </a:rPr>
              <a:t>Bohemum</a:t>
            </a:r>
            <a:r>
              <a:rPr lang="cs-CZ" dirty="0" smtClean="0">
                <a:effectLst/>
              </a:rPr>
              <a:t>, Bohemia.</a:t>
            </a:r>
            <a:br>
              <a:rPr lang="cs-CZ" dirty="0" smtClean="0">
                <a:effectLst/>
              </a:rPr>
            </a:br>
            <a:r>
              <a:rPr lang="cs-CZ" dirty="0" smtClean="0">
                <a:effectLst/>
              </a:rPr>
              <a:t/>
            </a:r>
            <a:br>
              <a:rPr lang="cs-CZ" dirty="0" smtClean="0">
                <a:effectLst/>
              </a:rPr>
            </a:br>
            <a:r>
              <a:rPr lang="cs-CZ" dirty="0" smtClean="0">
                <a:effectLst/>
              </a:rPr>
              <a:t>O počátcích českého středověkého sklářství můžeme mluvit od přelomu 12. a 13. století (první písemná zmínka o  skle na našem území pochází až z roku 1162). Nejstarší sklářská sídla jsou doložena na vimperském panství z roku 1359 a rožmberském panství u Vysokého, před rokem 1377. </a:t>
            </a:r>
            <a:r>
              <a:rPr lang="cs-CZ" b="1" dirty="0" smtClean="0">
                <a:effectLst/>
              </a:rPr>
              <a:t>Díky dostatku vody, dřeva (dřevo sloužilo nejen k vytápění pecí, ale také k získávání důležité suroviny z popelu - potaše. </a:t>
            </a:r>
            <a:r>
              <a:rPr lang="cs-CZ" dirty="0" smtClean="0">
                <a:effectLst/>
              </a:rPr>
              <a:t>Podle starých pramenů bylo třeba ke zhotovení jednoho kilogramu potaše mnoha desítek kilogramů dobrého bukového či jiného dřeva. Proto byly lesy v okolí sklářských hutí záhy vymýceny.) a křemičitého písku v české kotlině a její jedinečné polohy v centru Evropy nabídly sklářům vynikající možnosti k založení prvních skláren. Zpočátku to byla zejména výroba okenního skla, kterou významně podpořil římský císař a český král Karel IV., když pověřil tuzemské dílny výrobou vitráží pro Pražský hrad. Protože si skláři ve volných chvílích vyráběli skleněné nádoby pro domácnost, snažili se majitelé hutí jejich zručnosti využít. Půvabné poháry z nazelenalého gotického skla jsou dodnes ozdobou mnoha muzeí.</a:t>
            </a:r>
            <a:br>
              <a:rPr lang="cs-CZ" dirty="0" smtClean="0">
                <a:effectLst/>
              </a:rPr>
            </a:br>
            <a:r>
              <a:rPr lang="cs-CZ" dirty="0" smtClean="0">
                <a:effectLst/>
              </a:rPr>
              <a:t/>
            </a:r>
            <a:br>
              <a:rPr lang="cs-CZ" dirty="0" smtClean="0">
                <a:effectLst/>
              </a:rPr>
            </a:br>
            <a:r>
              <a:rPr lang="cs-CZ" dirty="0" smtClean="0">
                <a:effectLst/>
              </a:rPr>
              <a:t>Během středověku úloha českého skla neustále rostla. Do země přicházeli umělci z celé Evropy a císař Rudolf II. povýšil dvě dynastie sklářských huťmistrů do šlechtického stavu. České sklo a křišťál se staly ve světě pojmem a zastínily i do té doby vedoucí benátskou výrobu. V 19. století prochází světové sklářství důležitými změnami, které ovlivňují jeho další vývoj. Díky železniční dopravě a přechodu na pece vytápěné generátorovým plynem přestávají být sklárny závislé na lesích a stěhují se do průmyslových oblastí.</a:t>
            </a: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19</a:t>
            </a:fld>
            <a:endParaRPr lang="cs-CZ"/>
          </a:p>
        </p:txBody>
      </p:sp>
    </p:spTree>
    <p:extLst>
      <p:ext uri="{BB962C8B-B14F-4D97-AF65-F5344CB8AC3E}">
        <p14:creationId xmlns:p14="http://schemas.microsoft.com/office/powerpoint/2010/main" val="3710573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latin typeface="+mn-lt"/>
                <a:ea typeface="+mn-ea"/>
                <a:cs typeface="+mn-cs"/>
              </a:rPr>
              <a:t>Sklo je </a:t>
            </a:r>
            <a:r>
              <a:rPr lang="cs-CZ" sz="1200" b="1" kern="1200" dirty="0" smtClean="0">
                <a:solidFill>
                  <a:schemeClr val="tx1"/>
                </a:solidFill>
                <a:latin typeface="+mn-lt"/>
                <a:ea typeface="+mn-ea"/>
                <a:cs typeface="+mn-cs"/>
              </a:rPr>
              <a:t>anorganický amorfní </a:t>
            </a:r>
            <a:r>
              <a:rPr lang="cs-CZ" sz="1200" kern="1200" dirty="0" smtClean="0">
                <a:solidFill>
                  <a:schemeClr val="tx1"/>
                </a:solidFill>
                <a:latin typeface="+mn-lt"/>
                <a:ea typeface="+mn-ea"/>
                <a:cs typeface="+mn-cs"/>
              </a:rPr>
              <a:t>(nekrystalický)</a:t>
            </a:r>
            <a:r>
              <a:rPr lang="cs-CZ" sz="1200" b="1" kern="1200" dirty="0" smtClean="0">
                <a:solidFill>
                  <a:schemeClr val="tx1"/>
                </a:solidFill>
                <a:latin typeface="+mn-lt"/>
                <a:ea typeface="+mn-ea"/>
                <a:cs typeface="+mn-cs"/>
              </a:rPr>
              <a:t> </a:t>
            </a:r>
            <a:r>
              <a:rPr lang="cs-CZ" sz="1200" kern="1200" dirty="0" smtClean="0">
                <a:solidFill>
                  <a:schemeClr val="tx1"/>
                </a:solidFill>
                <a:latin typeface="+mn-lt"/>
                <a:ea typeface="+mn-ea"/>
                <a:cs typeface="+mn-cs"/>
              </a:rPr>
              <a:t>materiál, vyrobený tavením vhodných surovin a následným řízeným ochlazením vzniklé skloviny bez krystalizace. </a:t>
            </a:r>
            <a:r>
              <a:rPr lang="cs-CZ" sz="1200" b="1" kern="1200" dirty="0" smtClean="0">
                <a:solidFill>
                  <a:schemeClr val="tx1"/>
                </a:solidFill>
                <a:latin typeface="+mn-lt"/>
                <a:ea typeface="+mn-ea"/>
                <a:cs typeface="+mn-cs"/>
              </a:rPr>
              <a:t>Skelný stav</a:t>
            </a:r>
            <a:r>
              <a:rPr lang="cs-CZ" sz="1200" kern="1200" dirty="0" smtClean="0">
                <a:solidFill>
                  <a:schemeClr val="tx1"/>
                </a:solidFill>
                <a:latin typeface="+mn-lt"/>
                <a:ea typeface="+mn-ea"/>
                <a:cs typeface="+mn-cs"/>
              </a:rPr>
              <a:t> vzniká plynulým přechodem ze stavu kapalného do stavu pevného, při ochlazování skla dochází k plynulému růstu viskozity až na tak vysokou hodnotu, že se materiál navenek jeví jako pevná látka. Na rozdíl od krystalických látek </a:t>
            </a:r>
            <a:r>
              <a:rPr lang="cs-CZ" sz="1200" b="1" kern="1200" dirty="0" smtClean="0">
                <a:solidFill>
                  <a:schemeClr val="tx1"/>
                </a:solidFill>
                <a:latin typeface="+mn-lt"/>
                <a:ea typeface="+mn-ea"/>
                <a:cs typeface="+mn-cs"/>
              </a:rPr>
              <a:t>postrádá</a:t>
            </a:r>
            <a:r>
              <a:rPr lang="cs-CZ" sz="1200" kern="1200" dirty="0" smtClean="0">
                <a:solidFill>
                  <a:schemeClr val="tx1"/>
                </a:solidFill>
                <a:latin typeface="+mn-lt"/>
                <a:ea typeface="+mn-ea"/>
                <a:cs typeface="+mn-cs"/>
              </a:rPr>
              <a:t> struktura skla </a:t>
            </a:r>
            <a:r>
              <a:rPr lang="cs-CZ" sz="1200" b="1" kern="1200" dirty="0" smtClean="0">
                <a:solidFill>
                  <a:schemeClr val="tx1"/>
                </a:solidFill>
                <a:latin typeface="+mn-lt"/>
                <a:ea typeface="+mn-ea"/>
                <a:cs typeface="+mn-cs"/>
              </a:rPr>
              <a:t>pravidelné</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symetrické</a:t>
            </a:r>
            <a:r>
              <a:rPr lang="cs-CZ" sz="1200" kern="1200" dirty="0" smtClean="0">
                <a:solidFill>
                  <a:schemeClr val="tx1"/>
                </a:solidFill>
                <a:latin typeface="+mn-lt"/>
                <a:ea typeface="+mn-ea"/>
                <a:cs typeface="+mn-cs"/>
              </a:rPr>
              <a:t> a </a:t>
            </a:r>
            <a:r>
              <a:rPr lang="cs-CZ" sz="1200" b="1" kern="1200" dirty="0" smtClean="0">
                <a:solidFill>
                  <a:schemeClr val="tx1"/>
                </a:solidFill>
                <a:latin typeface="+mn-lt"/>
                <a:ea typeface="+mn-ea"/>
                <a:cs typeface="+mn-cs"/>
              </a:rPr>
              <a:t>periodické</a:t>
            </a:r>
            <a:r>
              <a:rPr lang="cs-CZ" sz="1200" kern="1200" dirty="0" smtClean="0">
                <a:solidFill>
                  <a:schemeClr val="tx1"/>
                </a:solidFill>
                <a:latin typeface="+mn-lt"/>
                <a:ea typeface="+mn-ea"/>
                <a:cs typeface="+mn-cs"/>
              </a:rPr>
              <a:t> </a:t>
            </a:r>
            <a:r>
              <a:rPr lang="cs-CZ" sz="1200" b="1" kern="1200" dirty="0" smtClean="0">
                <a:solidFill>
                  <a:schemeClr val="tx1"/>
                </a:solidFill>
                <a:latin typeface="+mn-lt"/>
                <a:ea typeface="+mn-ea"/>
                <a:cs typeface="+mn-cs"/>
              </a:rPr>
              <a:t>uspořádání</a:t>
            </a:r>
            <a:r>
              <a:rPr lang="cs-CZ" sz="1200" kern="1200" dirty="0" smtClean="0">
                <a:solidFill>
                  <a:schemeClr val="tx1"/>
                </a:solidFill>
                <a:latin typeface="+mn-lt"/>
                <a:ea typeface="+mn-ea"/>
                <a:cs typeface="+mn-cs"/>
              </a:rPr>
              <a:t> základních stavebních jednotek na delší vzdálenosti </a:t>
            </a:r>
          </a:p>
          <a:p>
            <a:endParaRPr lang="cs-CZ" sz="1200" kern="1200" dirty="0" smtClean="0">
              <a:solidFill>
                <a:schemeClr val="tx1"/>
              </a:solidFill>
              <a:latin typeface="+mn-lt"/>
              <a:ea typeface="+mn-ea"/>
              <a:cs typeface="+mn-cs"/>
            </a:endParaRPr>
          </a:p>
          <a:p>
            <a:r>
              <a:rPr lang="cs-CZ" sz="1200" b="1" kern="1200" dirty="0" smtClean="0">
                <a:solidFill>
                  <a:schemeClr val="tx1"/>
                </a:solidFill>
                <a:latin typeface="+mn-lt"/>
                <a:ea typeface="+mn-ea"/>
                <a:cs typeface="+mn-cs"/>
              </a:rPr>
              <a:t>skla přírodní</a:t>
            </a:r>
            <a:r>
              <a:rPr lang="cs-CZ" sz="1200" kern="1200" dirty="0" smtClean="0">
                <a:solidFill>
                  <a:schemeClr val="tx1"/>
                </a:solidFill>
                <a:latin typeface="+mn-lt"/>
                <a:ea typeface="+mn-ea"/>
                <a:cs typeface="+mn-cs"/>
              </a:rPr>
              <a:t> – skla, která vznikla přírodními procesy, a to nejčastěji vulkanickou činností (obsidián) nebo v souvislosti s jiným tepelným procesem v přírodě (dopad meteoritů – vltavín).</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20</a:t>
            </a:fld>
            <a:endParaRPr lang="cs-CZ"/>
          </a:p>
        </p:txBody>
      </p:sp>
    </p:spTree>
    <p:extLst>
      <p:ext uri="{BB962C8B-B14F-4D97-AF65-F5344CB8AC3E}">
        <p14:creationId xmlns:p14="http://schemas.microsoft.com/office/powerpoint/2010/main" val="423290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Keramika je chemicky odolný a stabilní materiál, který je ale tvrdý, křehký, citlivý na nárazy, otřesy, vibrace a na manipulaci. </a:t>
            </a:r>
            <a:endParaRPr lang="cs-CZ" dirty="0" smtClean="0">
              <a:effectLst/>
            </a:endParaRPr>
          </a:p>
          <a:p>
            <a:r>
              <a:rPr lang="cs-CZ" sz="1200" kern="1200" dirty="0" smtClean="0">
                <a:solidFill>
                  <a:schemeClr val="tx1"/>
                </a:solidFill>
                <a:effectLst/>
                <a:latin typeface="+mn-lt"/>
                <a:ea typeface="+mn-ea"/>
                <a:cs typeface="+mn-cs"/>
              </a:rPr>
              <a:t>Ve sbírkách se často setkáváme s výrobky z keramiky, která má tisíciletou tradici. Keramika na bázi přírodních surovin je jeden z nejdéle používaných materiálů v historii lidstva, kromě kamene a dřeva. Nálezy nejstarších nádob jsou z jižní Číny  již z doby kolem roku 10 370 př. n. l.  +/- 870 let. Keramika tak vedle kamene a dřeva představuje jeden z nejdéle používaných materiálů.</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Jako keramika, konkrétně keramické materiály, se označují soudržné, ve vodě prakticky nerozpustné  polykrystalické látky, někdy s určitým podílem skelné fáze, které byly získány z anorganických nekovových surovin, </a:t>
            </a:r>
            <a:r>
              <a:rPr lang="cs-CZ" sz="1200" b="1" kern="1200" dirty="0" smtClean="0">
                <a:solidFill>
                  <a:srgbClr val="FF0000"/>
                </a:solidFill>
                <a:effectLst/>
                <a:latin typeface="+mn-lt"/>
                <a:ea typeface="+mn-ea"/>
                <a:cs typeface="+mn-cs"/>
              </a:rPr>
              <a:t>nejčastěji na bázi silikátů zpracováním do požadovaného tvaru a následným vypálením výrobku v žáru. Během výpalu dojde slinováním ke zpevnění a vytvoření nové mikrostruktury.  </a:t>
            </a:r>
            <a:r>
              <a:rPr lang="cs-CZ" sz="1200" kern="1200" dirty="0" smtClean="0">
                <a:solidFill>
                  <a:schemeClr val="tx1"/>
                </a:solidFill>
                <a:effectLst/>
                <a:latin typeface="+mn-lt"/>
                <a:ea typeface="+mn-ea"/>
                <a:cs typeface="+mn-cs"/>
              </a:rPr>
              <a:t>Keramický výrobek získává během procesu požadované fyzikální a mechanické vlastností</a:t>
            </a:r>
            <a:endParaRPr lang="cs-CZ" dirty="0" smtClean="0"/>
          </a:p>
          <a:p>
            <a:endParaRPr lang="cs-CZ" dirty="0" smtClean="0"/>
          </a:p>
          <a:p>
            <a:r>
              <a:rPr lang="cs-CZ" dirty="0" smtClean="0"/>
              <a:t>Struktura keramických materiálů je heterogenní, polykrystalická a polyfázová. Keramika obsahují zpravidla více krystalických fází a často i fáze skelné, vzniklé roztavením některých anorganických látek (křemičitanů). </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a:t>
            </a:fld>
            <a:endParaRPr lang="cs-CZ"/>
          </a:p>
        </p:txBody>
      </p:sp>
    </p:spTree>
    <p:extLst>
      <p:ext uri="{BB962C8B-B14F-4D97-AF65-F5344CB8AC3E}">
        <p14:creationId xmlns:p14="http://schemas.microsoft.com/office/powerpoint/2010/main" val="2909294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Důležitou součástí expozice jsou například skla z konce 17. století se zatavenými rubínovými nitkami, </a:t>
            </a:r>
            <a:r>
              <a:rPr lang="cs-CZ" dirty="0" err="1" smtClean="0"/>
              <a:t>dvojstěnky</a:t>
            </a:r>
            <a:r>
              <a:rPr lang="cs-CZ" dirty="0" smtClean="0"/>
              <a:t> - skla s rytou zlatou fólií mezi dvěma skly</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21</a:t>
            </a:fld>
            <a:endParaRPr lang="cs-CZ"/>
          </a:p>
        </p:txBody>
      </p:sp>
    </p:spTree>
    <p:extLst>
      <p:ext uri="{BB962C8B-B14F-4D97-AF65-F5344CB8AC3E}">
        <p14:creationId xmlns:p14="http://schemas.microsoft.com/office/powerpoint/2010/main" val="3485148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Název "</a:t>
            </a:r>
            <a:r>
              <a:rPr lang="cs-CZ" b="1" dirty="0" smtClean="0"/>
              <a:t>Lesní</a:t>
            </a:r>
            <a:r>
              <a:rPr lang="cs-CZ" dirty="0" smtClean="0"/>
              <a:t>" toto zelené sklo dostalo podle hutí, které vznikaly v lesích, kde byl dostatek surovin pro tavbu skla a především dřeva na topení ve sklářských pecí. Charakteristický nazelenalý odstín je dán obsahem kysličníku železa obsaženého ve sklářském písku. Lesní sklárny produkovaly většinou již zmiňované nazelenalé sklo s bublinkami a nečistotou ve sklovině, jež byla způsobena minimálním čištěním surovin a nedokonalou tavbou skloviny.</a:t>
            </a:r>
          </a:p>
          <a:p>
            <a:r>
              <a:rPr lang="cs-CZ" dirty="0" smtClean="0"/>
              <a:t> </a:t>
            </a:r>
          </a:p>
          <a:p>
            <a:r>
              <a:rPr lang="cs-CZ" dirty="0" smtClean="0"/>
              <a:t>V českém sklářství dosáhla výroba lesního skla proslulosti ve 14. a 15. století a běžně se vyrábělo až do počátku 18. století. V Čechách je doložena výroba také modrého skla barveného kobaltem, který byl odpadní surovinou při těžbě stříbra. Zprvu se </a:t>
            </a:r>
            <a:r>
              <a:rPr lang="cs-CZ" b="1" i="1" dirty="0" smtClean="0"/>
              <a:t>modré sklo</a:t>
            </a:r>
            <a:r>
              <a:rPr lang="cs-CZ" dirty="0" smtClean="0"/>
              <a:t> používalo jen jako dekor zeleného skla a teprve od pol. 16. století byla u nás zavedena výroba modrého skla. Z benátských skláren se k nám následně dostala také výroba červeného skla, které se zprvu používalo především k dekoraci čirého skla.</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22</a:t>
            </a:fld>
            <a:endParaRPr lang="cs-CZ"/>
          </a:p>
        </p:txBody>
      </p:sp>
    </p:spTree>
    <p:extLst>
      <p:ext uri="{BB962C8B-B14F-4D97-AF65-F5344CB8AC3E}">
        <p14:creationId xmlns:p14="http://schemas.microsoft.com/office/powerpoint/2010/main" val="3149966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t>Křišťálové sklo</a:t>
            </a:r>
            <a:r>
              <a:rPr lang="cs-CZ" dirty="0" smtClean="0"/>
              <a:t>, v nejčistší podobě zvané též </a:t>
            </a:r>
            <a:r>
              <a:rPr lang="cs-CZ" b="1" dirty="0" smtClean="0"/>
              <a:t>křišťál</a:t>
            </a:r>
            <a:r>
              <a:rPr lang="cs-CZ" dirty="0" smtClean="0"/>
              <a:t>,</a:t>
            </a:r>
            <a:r>
              <a:rPr lang="cs-CZ" baseline="30000" dirty="0" smtClean="0">
                <a:hlinkClick r:id="rId3"/>
              </a:rPr>
              <a:t>[1]</a:t>
            </a:r>
            <a:r>
              <a:rPr lang="cs-CZ" dirty="0" smtClean="0"/>
              <a:t> je </a:t>
            </a:r>
            <a:r>
              <a:rPr lang="cs-CZ" dirty="0" smtClean="0">
                <a:hlinkClick r:id="rId4" tooltip="Olovnaté sklo"/>
              </a:rPr>
              <a:t>olovnaté sklo</a:t>
            </a:r>
            <a:r>
              <a:rPr lang="cs-CZ" dirty="0" smtClean="0"/>
              <a:t> (nověji též bezolovnaté barnaté sklo) používané pro své světelně-odrazivé vlastnosti (vysoký </a:t>
            </a:r>
            <a:r>
              <a:rPr lang="cs-CZ" dirty="0" smtClean="0">
                <a:hlinkClick r:id="rId5" tooltip="Index lomu"/>
              </a:rPr>
              <a:t>index lomu</a:t>
            </a:r>
            <a:r>
              <a:rPr lang="cs-CZ" dirty="0" smtClean="0"/>
              <a:t> </a:t>
            </a:r>
            <a:r>
              <a:rPr lang="cs-CZ" dirty="0" smtClean="0">
                <a:hlinkClick r:id="rId6" tooltip="Světlo"/>
              </a:rPr>
              <a:t>světla</a:t>
            </a:r>
            <a:r>
              <a:rPr lang="cs-CZ" dirty="0" smtClean="0"/>
              <a:t>) především k </a:t>
            </a:r>
            <a:r>
              <a:rPr lang="cs-CZ" dirty="0" smtClean="0">
                <a:hlinkClick r:id="rId7" tooltip="Dekorace"/>
              </a:rPr>
              <a:t>dekorativním</a:t>
            </a:r>
            <a:r>
              <a:rPr lang="cs-CZ" dirty="0" smtClean="0"/>
              <a:t> účelům. Obsahuje zpravidla 18-35% oxidu olovnatého (</a:t>
            </a:r>
            <a:r>
              <a:rPr lang="cs-CZ" dirty="0" err="1" smtClean="0"/>
              <a:t>PbO</a:t>
            </a:r>
            <a:r>
              <a:rPr lang="cs-CZ" dirty="0" smtClean="0"/>
              <a:t>), kterým jsou nahrazeny vápenaté složky běžného skla. Olovnaté sklo také může sloužit jakožto materiál, který pohlcuje </a:t>
            </a:r>
            <a:r>
              <a:rPr lang="cs-CZ" dirty="0" smtClean="0">
                <a:hlinkClick r:id="rId8" tooltip="RTG záření"/>
              </a:rPr>
              <a:t>RTG záření</a:t>
            </a:r>
            <a:r>
              <a:rPr lang="cs-CZ" dirty="0" smtClean="0"/>
              <a:t>, vyrábějí se z něj také ochranná skla proti nebezpečnému elektromagnetickému (tvrdému) záření. </a:t>
            </a:r>
          </a:p>
          <a:p>
            <a:r>
              <a:rPr lang="cs-CZ" dirty="0" smtClean="0">
                <a:hlinkClick r:id="rId9" tooltip="Oxid olovnatý"/>
              </a:rPr>
              <a:t>Oxid olovnatý</a:t>
            </a:r>
            <a:r>
              <a:rPr lang="cs-CZ" dirty="0" smtClean="0"/>
              <a:t>, nedílná součást tradičního křišťálu, sklu dodává větší hustotu, menší tepelnou vodivost, vyšší index lomu (vyšší lesk), větší odolnost a houževnatost. Je ovšem náročnější na zpracování, a kladou se tak větší nároky na umění skláře. Spolu s tím stoupá také hodnota a cena křišťálového skla.</a:t>
            </a: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23</a:t>
            </a:fld>
            <a:endParaRPr lang="cs-CZ"/>
          </a:p>
        </p:txBody>
      </p:sp>
    </p:spTree>
    <p:extLst>
      <p:ext uri="{BB962C8B-B14F-4D97-AF65-F5344CB8AC3E}">
        <p14:creationId xmlns:p14="http://schemas.microsoft.com/office/powerpoint/2010/main" val="12963167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Iron</a:t>
            </a:r>
            <a:r>
              <a:rPr lang="cs-CZ" dirty="0" smtClean="0"/>
              <a:t> (zelená)</a:t>
            </a:r>
            <a:r>
              <a:rPr lang="en-US" dirty="0" smtClean="0"/>
              <a:t>, copper</a:t>
            </a:r>
            <a:r>
              <a:rPr lang="cs-CZ" dirty="0" smtClean="0"/>
              <a:t> (tyrkysová)</a:t>
            </a:r>
            <a:r>
              <a:rPr lang="en-US" dirty="0" smtClean="0"/>
              <a:t>, manganese and cobalt</a:t>
            </a:r>
            <a:r>
              <a:rPr lang="cs-CZ" dirty="0" smtClean="0"/>
              <a:t> (modrá)</a:t>
            </a:r>
            <a:r>
              <a:rPr lang="en-US" dirty="0" smtClean="0"/>
              <a:t>, either as impurities or additions, give glass </a:t>
            </a:r>
            <a:r>
              <a:rPr lang="en-US" dirty="0" err="1" smtClean="0"/>
              <a:t>colour</a:t>
            </a:r>
            <a:r>
              <a:rPr lang="cs-CZ" dirty="0" smtClean="0"/>
              <a:t> (zlato – rubínová barva)</a:t>
            </a:r>
            <a:r>
              <a:rPr lang="en-US" dirty="0" smtClean="0"/>
              <a:t>. Some glass objects are further decorated by gilding, etching and grinding.</a:t>
            </a:r>
            <a:endParaRPr lang="cs-CZ" dirty="0" smtClean="0"/>
          </a:p>
          <a:p>
            <a:r>
              <a:rPr lang="cs-CZ" dirty="0" smtClean="0"/>
              <a:t>Uran – svítící žlutá a zelená barva</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24</a:t>
            </a:fld>
            <a:endParaRPr lang="cs-CZ"/>
          </a:p>
        </p:txBody>
      </p:sp>
    </p:spTree>
    <p:extLst>
      <p:ext uri="{BB962C8B-B14F-4D97-AF65-F5344CB8AC3E}">
        <p14:creationId xmlns:p14="http://schemas.microsoft.com/office/powerpoint/2010/main" val="49352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25</a:t>
            </a:fld>
            <a:endParaRPr lang="cs-CZ"/>
          </a:p>
        </p:txBody>
      </p:sp>
    </p:spTree>
    <p:extLst>
      <p:ext uri="{BB962C8B-B14F-4D97-AF65-F5344CB8AC3E}">
        <p14:creationId xmlns:p14="http://schemas.microsoft.com/office/powerpoint/2010/main" val="1079432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Like ceramics, glass is brittle and the most common form of damage is breakage. Since glass is amorphous, once a crack has been propagated, it tends to continue unimpeded due to the lack of crystal boundaries. Glass undergoes a certain amount of elastic deformation when it is broken; for this reason, it is difficult to align broken shards of glass.</a:t>
            </a:r>
            <a:endParaRPr lang="cs-CZ" dirty="0" smtClean="0"/>
          </a:p>
          <a:p>
            <a:endParaRPr lang="cs-CZ" dirty="0" smtClean="0"/>
          </a:p>
          <a:p>
            <a:r>
              <a:rPr lang="en-US" b="1" dirty="0" smtClean="0"/>
              <a:t>Water</a:t>
            </a:r>
          </a:p>
          <a:p>
            <a:r>
              <a:rPr lang="en-US" dirty="0" smtClean="0"/>
              <a:t>Historic glass, being a non-porous material, is not greatly affected by water over the short term. However, in the case of archaeological glass excavated from wet burial sites (pH 9 or lower), the alkali component of the glass will have been leached from the surface, forming iridescence. Multiple layers of remaining silica interfere with the transmission of light to create the iridescence. Extremely degraded archaeological glass will have many layers of fragile iridescent glass, referred to as "onion skin" degradation, which will flake or crumble when touched. This glass is too fragile to wash (Figure 16). Glass from burial sites where the soil's pH is very alkaline (greater than pH 9) will lose its silica component and the surface will appear etched.</a:t>
            </a: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26</a:t>
            </a:fld>
            <a:endParaRPr lang="cs-CZ"/>
          </a:p>
        </p:txBody>
      </p:sp>
    </p:spTree>
    <p:extLst>
      <p:ext uri="{BB962C8B-B14F-4D97-AF65-F5344CB8AC3E}">
        <p14:creationId xmlns:p14="http://schemas.microsoft.com/office/powerpoint/2010/main" val="4174985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Like ceramics, glass is brittle and the most common form of damage is breakage. Since glass is amorphous, once a crack has been propagated, it tends to continue unimpeded </a:t>
            </a:r>
            <a:r>
              <a:rPr lang="cs-CZ" dirty="0" smtClean="0"/>
              <a:t>(neomezeně)</a:t>
            </a:r>
            <a:r>
              <a:rPr lang="en-US" dirty="0" smtClean="0"/>
              <a:t>due to the lack of crystal boundaries. Glass undergoes a certain amount of elastic deformation when it is broken; for this reason, it is difficult to align broken shards of glass.</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27</a:t>
            </a:fld>
            <a:endParaRPr lang="cs-CZ"/>
          </a:p>
        </p:txBody>
      </p:sp>
    </p:spTree>
    <p:extLst>
      <p:ext uri="{BB962C8B-B14F-4D97-AF65-F5344CB8AC3E}">
        <p14:creationId xmlns:p14="http://schemas.microsoft.com/office/powerpoint/2010/main" val="2403537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1" dirty="0" smtClean="0"/>
              <a:t>Water</a:t>
            </a:r>
          </a:p>
          <a:p>
            <a:r>
              <a:rPr lang="en-US" u="sng" dirty="0" smtClean="0"/>
              <a:t>Historic glass, being a non-porous material, is not greatly affected by water over the short term</a:t>
            </a:r>
            <a:r>
              <a:rPr lang="en-US" dirty="0" smtClean="0"/>
              <a:t>. However, in the case of archaeological glass excavated from wet burial sites (pH 9 or lower), the alkali component of the glass will have been leached from the surface, forming iridescence. Multiple layers of remaining silica interfere with the transmission of light to create the iridescence</a:t>
            </a:r>
            <a:r>
              <a:rPr lang="en-US" u="sng" dirty="0" smtClean="0"/>
              <a:t>. Extremely degraded archaeological glass will have many layers of fragile iridescent glass, referred to as "onion skin" </a:t>
            </a:r>
            <a:r>
              <a:rPr lang="en-US" dirty="0" smtClean="0"/>
              <a:t>degradation, which will flake or crumble when touched. This glass is too fragile to wash (Figure 16). Glass from burial sites where the soil's pH is very alkaline (greater than pH 9) will lose its silica component and the surface will appear etched.</a:t>
            </a:r>
          </a:p>
          <a:p>
            <a:endParaRPr lang="cs-CZ" dirty="0" smtClean="0"/>
          </a:p>
          <a:p>
            <a:r>
              <a:rPr lang="en-US" u="sng" dirty="0" smtClean="0"/>
              <a:t>Very deteriorated glass, such as archaeological specimens, is porous and can absorb not only water </a:t>
            </a:r>
            <a:r>
              <a:rPr lang="en-US" dirty="0" smtClean="0"/>
              <a:t>(from leaks, floods, etc.) but also any dirt, minerals or organic extracts dissolved in the water, resulting in staining or physical damage (Figure 15). Further information on the effects of water on glass can be found under </a:t>
            </a:r>
            <a:r>
              <a:rPr lang="en-US" dirty="0" smtClean="0">
                <a:hlinkClick r:id="rId3"/>
              </a:rPr>
              <a:t>Incorrect relative humidity</a:t>
            </a:r>
            <a:r>
              <a:rPr lang="en-US" dirty="0" smtClean="0"/>
              <a:t>.</a:t>
            </a:r>
            <a:endParaRPr lang="cs-CZ" dirty="0" smtClean="0"/>
          </a:p>
          <a:p>
            <a:endParaRPr lang="cs-CZ" dirty="0" smtClean="0"/>
          </a:p>
          <a:p>
            <a:r>
              <a:rPr lang="cs-CZ" sz="1200" kern="1200" dirty="0" smtClean="0">
                <a:solidFill>
                  <a:schemeClr val="tx1"/>
                </a:solidFill>
                <a:effectLst/>
                <a:latin typeface="+mn-lt"/>
                <a:ea typeface="+mn-ea"/>
                <a:cs typeface="+mn-cs"/>
              </a:rPr>
              <a:t>V případě nestabilních emailů, s vyšším podílem </a:t>
            </a:r>
            <a:r>
              <a:rPr lang="cs-CZ" sz="1200" b="1" kern="1200" dirty="0" smtClean="0">
                <a:solidFill>
                  <a:schemeClr val="tx1"/>
                </a:solidFill>
                <a:effectLst/>
                <a:latin typeface="+mn-lt"/>
                <a:ea typeface="+mn-ea"/>
                <a:cs typeface="+mn-cs"/>
              </a:rPr>
              <a:t>alkalických tavících složek</a:t>
            </a:r>
            <a:r>
              <a:rPr lang="cs-CZ" sz="1200" kern="1200" dirty="0" smtClean="0">
                <a:solidFill>
                  <a:schemeClr val="tx1"/>
                </a:solidFill>
                <a:effectLst/>
                <a:latin typeface="+mn-lt"/>
                <a:ea typeface="+mn-ea"/>
                <a:cs typeface="+mn-cs"/>
              </a:rPr>
              <a:t>, se více projevuje mechanismus koroze smaltu podobný korozi skla, kdy dochází k </a:t>
            </a:r>
            <a:r>
              <a:rPr lang="cs-CZ" sz="1200" b="1" kern="1200" dirty="0" smtClean="0">
                <a:solidFill>
                  <a:schemeClr val="tx1"/>
                </a:solidFill>
                <a:effectLst/>
                <a:latin typeface="+mn-lt"/>
                <a:ea typeface="+mn-ea"/>
                <a:cs typeface="+mn-cs"/>
              </a:rPr>
              <a:t>vymývání alkalických iontů </a:t>
            </a:r>
            <a:r>
              <a:rPr lang="cs-CZ" sz="1200" kern="1200" dirty="0" smtClean="0">
                <a:solidFill>
                  <a:schemeClr val="tx1"/>
                </a:solidFill>
                <a:effectLst/>
                <a:latin typeface="+mn-lt"/>
                <a:ea typeface="+mn-ea"/>
                <a:cs typeface="+mn-cs"/>
              </a:rPr>
              <a:t>vázaných ve struktuře skla působením vzdušné vlhkosti. Vznikající alkalický film na korodovaném povrchu emailu reaguje dále s oxidem uhličitým za vytváření alkalických uhličitanů, </a:t>
            </a:r>
            <a:r>
              <a:rPr lang="cs-CZ" sz="1200" kern="1200" dirty="0" err="1" smtClean="0">
                <a:solidFill>
                  <a:schemeClr val="tx1"/>
                </a:solidFill>
                <a:effectLst/>
                <a:latin typeface="+mn-lt"/>
                <a:ea typeface="+mn-ea"/>
                <a:cs typeface="+mn-cs"/>
              </a:rPr>
              <a:t>ktreé</a:t>
            </a:r>
            <a:r>
              <a:rPr lang="cs-CZ" sz="1200" kern="1200" dirty="0" smtClean="0">
                <a:solidFill>
                  <a:schemeClr val="tx1"/>
                </a:solidFill>
                <a:effectLst/>
                <a:latin typeface="+mn-lt"/>
                <a:ea typeface="+mn-ea"/>
                <a:cs typeface="+mn-cs"/>
              </a:rPr>
              <a:t> dále i ovlivňují korozi podkladového kovu (zejména v případě měděné podložky)  </a:t>
            </a:r>
          </a:p>
          <a:p>
            <a:pPr marL="0" marR="0" indent="0" algn="l" defTabSz="9144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Napadení se nejdříve projevuje mírným zakalením povrchu skla (dochází k nevratné změně optických vlastností), doprovázeným tvorbou viditelného filmu vznikajících precipitátů. Při větších poškozeních v důsledku korozních procesů může dojít až ke ztrátě materiálu (např. odlupováním zkorodovaných/nesoudržných vrstev z předmětu) či rozpadu předmětu. </a:t>
            </a:r>
          </a:p>
          <a:p>
            <a:endParaRPr lang="cs-CZ" dirty="0" smtClean="0"/>
          </a:p>
          <a:p>
            <a:r>
              <a:rPr lang="cs-CZ" sz="1200" b="0" i="0" u="none" strike="noStrike" kern="1200" baseline="0" dirty="0" err="1" smtClean="0">
                <a:solidFill>
                  <a:schemeClr val="tx1"/>
                </a:solidFill>
                <a:latin typeface="+mn-lt"/>
                <a:ea typeface="+mn-ea"/>
                <a:cs typeface="+mn-cs"/>
              </a:rPr>
              <a:t>Zahrňuje</a:t>
            </a:r>
            <a:r>
              <a:rPr lang="cs-CZ" sz="1200" b="0" i="0" u="none" strike="noStrike" kern="1200" baseline="0" dirty="0" smtClean="0">
                <a:solidFill>
                  <a:schemeClr val="tx1"/>
                </a:solidFill>
                <a:latin typeface="+mn-lt"/>
                <a:ea typeface="+mn-ea"/>
                <a:cs typeface="+mn-cs"/>
              </a:rPr>
              <a:t> tři souběžné děje:</a:t>
            </a:r>
          </a:p>
          <a:p>
            <a:r>
              <a:rPr lang="cs-CZ" sz="1200" b="0" i="0" u="none" strike="noStrike" kern="1200" baseline="0" dirty="0" smtClean="0">
                <a:solidFill>
                  <a:schemeClr val="tx1"/>
                </a:solidFill>
                <a:latin typeface="+mn-lt"/>
                <a:ea typeface="+mn-ea"/>
                <a:cs typeface="+mn-cs"/>
              </a:rPr>
              <a:t>• vylouhováni alkálií z povrchu skla a výměna za H+</a:t>
            </a:r>
          </a:p>
          <a:p>
            <a:r>
              <a:rPr lang="pt-BR" sz="1200" b="0" i="0" u="none" strike="noStrike" kern="1200" baseline="0" dirty="0" smtClean="0">
                <a:solidFill>
                  <a:schemeClr val="tx1"/>
                </a:solidFill>
                <a:latin typeface="+mn-lt"/>
                <a:ea typeface="+mn-ea"/>
                <a:cs typeface="+mn-cs"/>
              </a:rPr>
              <a:t>(H3O+) ionty (interdifúze Na+ ↔ H+)</a:t>
            </a:r>
          </a:p>
          <a:p>
            <a:r>
              <a:rPr lang="cs-CZ" sz="1200" b="0" i="0" u="none" strike="noStrike" kern="1200" baseline="0" dirty="0" smtClean="0">
                <a:solidFill>
                  <a:schemeClr val="tx1"/>
                </a:solidFill>
                <a:latin typeface="+mn-lt"/>
                <a:ea typeface="+mn-ea"/>
                <a:cs typeface="+mn-cs"/>
              </a:rPr>
              <a:t>• celkové rozpouštění sítě SiO2</a:t>
            </a:r>
          </a:p>
          <a:p>
            <a:r>
              <a:rPr lang="pl-PL" sz="1200" b="0" i="0" u="none" strike="noStrike" kern="1200" baseline="0" dirty="0" smtClean="0">
                <a:solidFill>
                  <a:schemeClr val="tx1"/>
                </a:solidFill>
                <a:latin typeface="+mn-lt"/>
                <a:ea typeface="+mn-ea"/>
                <a:cs typeface="+mn-cs"/>
              </a:rPr>
              <a:t>• precipitace korozních produktů na povrchu skla</a:t>
            </a:r>
          </a:p>
          <a:p>
            <a:r>
              <a:rPr lang="cs-CZ" sz="1200" b="0" i="0" u="none" strike="noStrike" kern="1200" baseline="0" dirty="0" smtClean="0">
                <a:solidFill>
                  <a:schemeClr val="tx1"/>
                </a:solidFill>
                <a:latin typeface="+mn-lt"/>
                <a:ea typeface="+mn-ea"/>
                <a:cs typeface="+mn-cs"/>
              </a:rPr>
              <a:t>Děje běží různou rychlostí a kinetika každého z dějů</a:t>
            </a:r>
          </a:p>
          <a:p>
            <a:r>
              <a:rPr lang="cs-CZ" sz="1200" b="0" i="0" u="none" strike="noStrike" kern="1200" baseline="0" dirty="0" smtClean="0">
                <a:solidFill>
                  <a:schemeClr val="tx1"/>
                </a:solidFill>
                <a:latin typeface="+mn-lt"/>
                <a:ea typeface="+mn-ea"/>
                <a:cs typeface="+mn-cs"/>
              </a:rPr>
              <a:t>ovlivňuje výsledný efekt koroze</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28</a:t>
            </a:fld>
            <a:endParaRPr lang="cs-CZ"/>
          </a:p>
        </p:txBody>
      </p:sp>
    </p:spTree>
    <p:extLst>
      <p:ext uri="{BB962C8B-B14F-4D97-AF65-F5344CB8AC3E}">
        <p14:creationId xmlns:p14="http://schemas.microsoft.com/office/powerpoint/2010/main" val="3721661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Government of Canada, Canadian Conservation Institute. CCI 126827-0007</a:t>
            </a:r>
            <a:br>
              <a:rPr lang="en-US" dirty="0" smtClean="0"/>
            </a:br>
            <a:r>
              <a:rPr lang="en-US" dirty="0" smtClean="0"/>
              <a:t>Figure 17a. Due to a lack of stabilizing lime flux when the glass was first made, this wineglass is unstable. The foggy appearance is a classic sign of unstable glass and is due to the sodium component of the glass absorbing moisture from the air to form sodium hydroxide. At a pH of 10, the sodium hydroxide will dissolve the silica component. At a higher RH, the sodium hydroxide will form droplets, referred to as weeping glass. Unstable glass will continue to deteriorate if not stored below 42% RH.</a:t>
            </a:r>
            <a:endParaRPr lang="cs-CZ" dirty="0" smtClean="0"/>
          </a:p>
          <a:p>
            <a:endParaRPr lang="cs-CZ" dirty="0" smtClean="0"/>
          </a:p>
          <a:p>
            <a:r>
              <a:rPr lang="en-US" b="1" dirty="0" smtClean="0"/>
              <a:t>Incorrect relative humidity</a:t>
            </a:r>
          </a:p>
          <a:p>
            <a:r>
              <a:rPr lang="en-US" dirty="0" smtClean="0"/>
              <a:t>Most glass in collections is stable and can be safely stored at an RH between 40–50% (</a:t>
            </a:r>
            <a:r>
              <a:rPr lang="en-US" dirty="0" err="1" smtClean="0"/>
              <a:t>Koob</a:t>
            </a:r>
            <a:r>
              <a:rPr lang="en-US" dirty="0" smtClean="0"/>
              <a:t> 2006, p. 133). Fluctuations in RH should be avoided. Unstable glass, however, requires extremely tight control of the atmospheric environment to slow the deterioration from glass disease. The proportion of stabilizers within the glass determines its chemical stability. Glass that has less than 4% lime (calcium oxide) will be extremely sensitive to moisture. In soda-lime glass, the excess sodium in the glass absorbs moisture directly from the air to form sodium hydroxide, a strong base, which then dissolves the silica in the glass. It is a cyclic reaction, as the removal of silica frees up more sodium for reaction. The glass appears foggy and has a soapy feel (Figures 17a and b). At a higher RH, the result is weeping, a condition in which the glass surface becomes damp and forms droplets. Initially, washing will remove the hazy layer and return the transparency of the glass; however, over time, as more damage occurs, the result is permanent and the cloudiness cannot be removed. Leaching of the silica produces very fine cracks in the glass. Strict control of the RH is essential for unstable glass. Sodium deliquesces at 42% RH; therefore, to prevent severely deteriorated glass from deteriorating even more, the RH must be lower than 42%. However, at an RH below 30%, severely deteriorated glass will desiccate and turn opaque as a network of fine cracks is exposed. This condition is called "</a:t>
            </a:r>
            <a:r>
              <a:rPr lang="en-US" dirty="0" err="1" smtClean="0"/>
              <a:t>crizzling</a:t>
            </a:r>
            <a:r>
              <a:rPr lang="en-US" dirty="0" smtClean="0"/>
              <a:t>" and is irreversible.</a:t>
            </a:r>
          </a:p>
          <a:p>
            <a:r>
              <a:rPr lang="en-US" dirty="0" smtClean="0"/>
              <a:t>Potash-based glass is more sensitive to leaching. Placing an unstable glass object in direct sunlight will cause the RH to drop drastically due to localized heating, which will desiccate the glass and cause </a:t>
            </a:r>
            <a:r>
              <a:rPr lang="en-US" dirty="0" err="1" smtClean="0"/>
              <a:t>crizzling</a:t>
            </a:r>
            <a:r>
              <a:rPr lang="en-US" dirty="0" smtClean="0"/>
              <a:t>. As well, heat from lights in display cases should be avoided as this may cause local desiccation and </a:t>
            </a:r>
            <a:r>
              <a:rPr lang="en-US" dirty="0" err="1" smtClean="0"/>
              <a:t>crizzling</a:t>
            </a:r>
            <a:r>
              <a:rPr lang="en-US" dirty="0" smtClean="0"/>
              <a:t>. If not kept in stable RH, </a:t>
            </a:r>
            <a:r>
              <a:rPr lang="en-US" dirty="0" err="1" smtClean="0"/>
              <a:t>crizzled</a:t>
            </a:r>
            <a:r>
              <a:rPr lang="en-US" dirty="0" smtClean="0"/>
              <a:t> glass will eventually disintegrate.</a:t>
            </a: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29</a:t>
            </a:fld>
            <a:endParaRPr lang="cs-CZ"/>
          </a:p>
        </p:txBody>
      </p:sp>
    </p:spTree>
    <p:extLst>
      <p:ext uri="{BB962C8B-B14F-4D97-AF65-F5344CB8AC3E}">
        <p14:creationId xmlns:p14="http://schemas.microsoft.com/office/powerpoint/2010/main" val="3993517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smtClean="0"/>
          </a:p>
          <a:p>
            <a:endParaRPr lang="cs-CZ" dirty="0" smtClean="0"/>
          </a:p>
          <a:p>
            <a:r>
              <a:rPr lang="en-US" dirty="0" smtClean="0"/>
              <a:t>In the 1860s the formula for making pressed glassware changed. Manganese was substituted for lead to act as a stabilizer and to make the glass brighter and clearer.  Nearly every major American glass manufacturer used manganese dioxide for such a purpose until 1915, when industrial chemists realized that selenium made for a better stabilizing/clarifying agent.</a:t>
            </a:r>
            <a:endParaRPr lang="cs-CZ" dirty="0" smtClean="0"/>
          </a:p>
          <a:p>
            <a:r>
              <a:rPr lang="en-US" b="1" dirty="0" smtClean="0"/>
              <a:t>Light and ultraviolet</a:t>
            </a:r>
          </a:p>
          <a:p>
            <a:r>
              <a:rPr lang="en-US" dirty="0" smtClean="0"/>
              <a:t>Some types of glass were tinted with manganese oxide to make them appear </a:t>
            </a:r>
            <a:r>
              <a:rPr lang="en-US" dirty="0" err="1" smtClean="0"/>
              <a:t>colourless</a:t>
            </a:r>
            <a:r>
              <a:rPr lang="en-US" dirty="0" smtClean="0"/>
              <a:t>. If exposed to ultraviolet (UV) light, this type of glass can turn purple. If glass contains a small amount of arsenic and selenium, it will develop a brown tint. This shift in </a:t>
            </a:r>
            <a:r>
              <a:rPr lang="en-US" dirty="0" err="1" smtClean="0"/>
              <a:t>colour</a:t>
            </a:r>
            <a:r>
              <a:rPr lang="en-US" dirty="0" smtClean="0"/>
              <a:t> is called "</a:t>
            </a:r>
            <a:r>
              <a:rPr lang="en-US" dirty="0" err="1" smtClean="0"/>
              <a:t>solarization</a:t>
            </a:r>
            <a:r>
              <a:rPr lang="en-US" dirty="0" smtClean="0"/>
              <a:t>." In some cases, this is considered aesthetically pleasing, but it is not the object's original </a:t>
            </a:r>
            <a:r>
              <a:rPr lang="en-US" dirty="0" err="1" smtClean="0"/>
              <a:t>colour</a:t>
            </a:r>
            <a:r>
              <a:rPr lang="en-US" dirty="0" smtClean="0"/>
              <a:t>. </a:t>
            </a:r>
            <a:r>
              <a:rPr lang="en-US" dirty="0" err="1" smtClean="0"/>
              <a:t>Solarization</a:t>
            </a:r>
            <a:r>
              <a:rPr lang="en-US" dirty="0" smtClean="0"/>
              <a:t> only occurs after long periods of high-intensity UV exposure. There is a low risk of this occurring under the low to moderate light levels and filtered UV typically found in a museum environment. However, adhesives used to repair glass may become </a:t>
            </a:r>
            <a:r>
              <a:rPr lang="en-US" dirty="0" err="1" smtClean="0"/>
              <a:t>discoloured</a:t>
            </a:r>
            <a:r>
              <a:rPr lang="en-US" dirty="0" smtClean="0"/>
              <a:t> from exposure to light and UV.</a:t>
            </a:r>
          </a:p>
          <a:p>
            <a:r>
              <a:rPr lang="cs-CZ" altLang="cs-CZ" dirty="0" smtClean="0"/>
              <a:t>2.2.6 Solarizace </a:t>
            </a:r>
          </a:p>
          <a:p>
            <a:r>
              <a:rPr lang="cs-CZ" altLang="cs-CZ" dirty="0" smtClean="0"/>
              <a:t>Změna barvy skla novověkého skla UV složkou světla, se kterým se můžeme setkat je </a:t>
            </a:r>
          </a:p>
          <a:p>
            <a:r>
              <a:rPr lang="cs-CZ" altLang="cs-CZ" dirty="0" smtClean="0"/>
              <a:t>jeho postupné vybarvování se do fialova nebo žluto-zelena. Tento jev je způsoben tzv. solarizací, změnou původně</a:t>
            </a:r>
          </a:p>
          <a:p>
            <a:r>
              <a:rPr lang="cs-CZ" altLang="cs-CZ" dirty="0" smtClean="0"/>
              <a:t>bezbarvého skla vlivem slunečního záření. Potlačení vlivu barvících oxidů, především Fe2O3 přítomného ve vstupních surovinách, se již od 16. století </a:t>
            </a:r>
          </a:p>
          <a:p>
            <a:r>
              <a:rPr lang="cs-CZ" altLang="cs-CZ" dirty="0" smtClean="0"/>
              <a:t>provádělo přídavkem burelu – oxid manganičitý (MnO2), který kompenzuje zeleno-modrou barvu způsobenou dvojmocnou formou železa (Fe2+). Tento proces se nazývá odbarvování skla. Fe2++ Mn3+↔ Fe3++ Mn2+ Působením slunečního záření dochází u skel odbarvených burelem k posunu nebarvící formy Mn2+na barvící Mn3+</a:t>
            </a:r>
          </a:p>
          <a:p>
            <a:r>
              <a:rPr lang="cs-CZ" altLang="cs-CZ" dirty="0" smtClean="0"/>
              <a:t>a zbarvení skla do fialova až hněda. </a:t>
            </a:r>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30</a:t>
            </a:fld>
            <a:endParaRPr lang="cs-CZ"/>
          </a:p>
        </p:txBody>
      </p:sp>
    </p:spTree>
    <p:extLst>
      <p:ext uri="{BB962C8B-B14F-4D97-AF65-F5344CB8AC3E}">
        <p14:creationId xmlns:p14="http://schemas.microsoft.com/office/powerpoint/2010/main" val="1634673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Keramiku lze rozdělit podle několika základních hledisek: </a:t>
            </a:r>
            <a:endParaRPr lang="cs-CZ" dirty="0" smtClean="0">
              <a:effectLst/>
            </a:endParaRPr>
          </a:p>
          <a:p>
            <a:r>
              <a:rPr lang="cs-CZ" sz="1200" kern="1200" dirty="0" smtClean="0">
                <a:solidFill>
                  <a:schemeClr val="tx1"/>
                </a:solidFill>
                <a:effectLst/>
                <a:latin typeface="+mn-lt"/>
                <a:ea typeface="+mn-ea"/>
                <a:cs typeface="+mn-cs"/>
              </a:rPr>
              <a:t>obsahu pórů</a:t>
            </a:r>
            <a:endParaRPr lang="cs-CZ" dirty="0" smtClean="0">
              <a:effectLst/>
            </a:endParaRPr>
          </a:p>
          <a:p>
            <a:r>
              <a:rPr lang="cs-CZ" sz="1200" kern="1200" dirty="0" smtClean="0">
                <a:solidFill>
                  <a:schemeClr val="tx1"/>
                </a:solidFill>
                <a:effectLst/>
                <a:latin typeface="+mn-lt"/>
                <a:ea typeface="+mn-ea"/>
                <a:cs typeface="+mn-cs"/>
              </a:rPr>
              <a:t>struktury</a:t>
            </a:r>
            <a:endParaRPr lang="cs-CZ" dirty="0" smtClean="0">
              <a:effectLst/>
            </a:endParaRPr>
          </a:p>
          <a:p>
            <a:r>
              <a:rPr lang="cs-CZ" sz="1200" kern="1200" dirty="0" smtClean="0">
                <a:solidFill>
                  <a:schemeClr val="tx1"/>
                </a:solidFill>
                <a:effectLst/>
                <a:latin typeface="+mn-lt"/>
                <a:ea typeface="+mn-ea"/>
                <a:cs typeface="+mn-cs"/>
              </a:rPr>
              <a:t>použití výrobků</a:t>
            </a:r>
            <a:endParaRPr lang="cs-CZ" dirty="0" smtClean="0">
              <a:effectLst/>
            </a:endParaRPr>
          </a:p>
          <a:p>
            <a:r>
              <a:rPr lang="cs-CZ" sz="1200" kern="1200" dirty="0" smtClean="0">
                <a:solidFill>
                  <a:schemeClr val="tx1"/>
                </a:solidFill>
                <a:effectLst/>
                <a:latin typeface="+mn-lt"/>
                <a:ea typeface="+mn-ea"/>
                <a:cs typeface="+mn-cs"/>
              </a:rPr>
              <a:t>chemického a fázového složení¨</a:t>
            </a:r>
            <a:endParaRPr lang="cs-CZ" dirty="0" smtClean="0">
              <a:effectLst/>
            </a:endParaRPr>
          </a:p>
          <a:p>
            <a:r>
              <a:rPr lang="cs-CZ" sz="1200" kern="1200" dirty="0" smtClean="0">
                <a:solidFill>
                  <a:schemeClr val="tx1"/>
                </a:solidFill>
                <a:effectLst/>
                <a:latin typeface="+mn-lt"/>
                <a:ea typeface="+mn-ea"/>
                <a:cs typeface="+mn-cs"/>
              </a:rPr>
              <a:t>Veškerá historická keramika, se níž se setkáváme ve sbírkovém prostředí, je z jílových surovin, kromě egyptské fajánse.</a:t>
            </a:r>
          </a:p>
          <a:p>
            <a:endParaRPr lang="cs-CZ"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more highly fired a ceramic is (i.e. the higher the temperature used), the more impervious</a:t>
            </a:r>
            <a:r>
              <a:rPr lang="cs-CZ" dirty="0" smtClean="0"/>
              <a:t> (nepropustný)</a:t>
            </a:r>
            <a:r>
              <a:rPr lang="en-US" dirty="0" smtClean="0"/>
              <a:t> it is to its environment. It will still be brittle but more resistant to water. The porosity of the fabric, the type of surface finish and, to some extent, its </a:t>
            </a:r>
            <a:r>
              <a:rPr lang="en-US" dirty="0" err="1" smtClean="0"/>
              <a:t>colour</a:t>
            </a:r>
            <a:r>
              <a:rPr lang="en-US" dirty="0" smtClean="0"/>
              <a:t> are indications of a ceramic's firing temperature. Ceramics with porous, </a:t>
            </a:r>
            <a:r>
              <a:rPr lang="en-US" dirty="0" err="1" smtClean="0"/>
              <a:t>coloured</a:t>
            </a:r>
            <a:r>
              <a:rPr lang="en-US" dirty="0" smtClean="0"/>
              <a:t> fabrics—typically buff, red or red-grey—are fired at a lower temperature than ceramics with a white fabric.</a:t>
            </a:r>
            <a:endParaRPr lang="cs-CZ" b="1" dirty="0" smtClean="0"/>
          </a:p>
          <a:p>
            <a:endParaRPr lang="cs-CZ" dirty="0" smtClean="0">
              <a:effectLst/>
            </a:endParaRPr>
          </a:p>
          <a:p>
            <a:r>
              <a:rPr lang="en-US" dirty="0" smtClean="0"/>
              <a:t>In porcelains and stoneware, the altered clay minerals actually fuse together into a glassy matrix that gives them their characteristic vitreous quality. All clays shrink when fired.</a:t>
            </a:r>
            <a:endParaRPr lang="cs-CZ" dirty="0" smtClean="0">
              <a:effectLst/>
            </a:endParaRPr>
          </a:p>
          <a:p>
            <a:endParaRPr lang="cs-CZ" dirty="0" smtClean="0"/>
          </a:p>
          <a:p>
            <a:r>
              <a:rPr lang="cs-CZ" b="1" dirty="0" smtClean="0"/>
              <a:t>Šamot</a:t>
            </a:r>
            <a:r>
              <a:rPr lang="cs-CZ" dirty="0" smtClean="0"/>
              <a:t> (dříve psáno </a:t>
            </a:r>
            <a:r>
              <a:rPr lang="cs-CZ" dirty="0" err="1" smtClean="0"/>
              <a:t>chamotte</a:t>
            </a:r>
            <a:r>
              <a:rPr lang="cs-CZ" dirty="0" smtClean="0"/>
              <a:t>) je žáruvzdorná hmota, používaná pro vyzdívky kamen, pecí a dalších výrobků a staveb, které musejí odolávat vysokému žáru (kolem 1 650 °C).</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3</a:t>
            </a:fld>
            <a:endParaRPr lang="cs-CZ"/>
          </a:p>
        </p:txBody>
      </p:sp>
    </p:spTree>
    <p:extLst>
      <p:ext uri="{BB962C8B-B14F-4D97-AF65-F5344CB8AC3E}">
        <p14:creationId xmlns:p14="http://schemas.microsoft.com/office/powerpoint/2010/main" val="3386630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err="1" smtClean="0">
                <a:solidFill>
                  <a:schemeClr val="tx1"/>
                </a:solidFill>
                <a:effectLst/>
                <a:latin typeface="+mn-lt"/>
                <a:ea typeface="+mn-ea"/>
                <a:cs typeface="+mn-cs"/>
              </a:rPr>
              <a:t>Devitrifikace•Odskelnění</a:t>
            </a:r>
            <a:r>
              <a:rPr lang="cs-CZ" sz="1200" kern="1200" dirty="0" smtClean="0">
                <a:solidFill>
                  <a:schemeClr val="tx1"/>
                </a:solidFill>
                <a:effectLst/>
                <a:latin typeface="+mn-lt"/>
                <a:ea typeface="+mn-ea"/>
                <a:cs typeface="+mn-cs"/>
              </a:rPr>
              <a:t> (devitrifikace)vznik </a:t>
            </a:r>
            <a:r>
              <a:rPr lang="cs-CZ" sz="1200" kern="1200" dirty="0" err="1" smtClean="0">
                <a:solidFill>
                  <a:schemeClr val="tx1"/>
                </a:solidFill>
                <a:effectLst/>
                <a:latin typeface="+mn-lt"/>
                <a:ea typeface="+mn-ea"/>
                <a:cs typeface="+mn-cs"/>
              </a:rPr>
              <a:t>nukleí</a:t>
            </a:r>
            <a:r>
              <a:rPr lang="cs-CZ" sz="1200" kern="1200" dirty="0" smtClean="0">
                <a:solidFill>
                  <a:schemeClr val="tx1"/>
                </a:solidFill>
                <a:effectLst/>
                <a:latin typeface="+mn-lt"/>
                <a:ea typeface="+mn-ea"/>
                <a:cs typeface="+mn-cs"/>
              </a:rPr>
              <a:t> neboli zárodků krystalické fáze (podle minerálu </a:t>
            </a:r>
            <a:r>
              <a:rPr lang="cs-CZ" sz="1200" kern="1200" dirty="0" err="1" smtClean="0">
                <a:solidFill>
                  <a:schemeClr val="tx1"/>
                </a:solidFill>
                <a:effectLst/>
                <a:latin typeface="+mn-lt"/>
                <a:ea typeface="+mn-ea"/>
                <a:cs typeface="+mn-cs"/>
              </a:rPr>
              <a:t>devitritu</a:t>
            </a:r>
            <a:r>
              <a:rPr lang="cs-CZ" sz="1200" kern="1200" dirty="0" smtClean="0">
                <a:solidFill>
                  <a:schemeClr val="tx1"/>
                </a:solidFill>
                <a:effectLst/>
                <a:latin typeface="+mn-lt"/>
                <a:ea typeface="+mn-ea"/>
                <a:cs typeface="+mn-cs"/>
              </a:rPr>
              <a:t> –Na2O.3CaO.6SiO2</a:t>
            </a:r>
          </a:p>
          <a:p>
            <a:r>
              <a:rPr lang="cs-CZ" sz="1200" b="0" i="0" u="none" strike="noStrike" kern="1200" baseline="0" dirty="0" smtClean="0">
                <a:solidFill>
                  <a:schemeClr val="tx1"/>
                </a:solidFill>
                <a:latin typeface="+mn-lt"/>
                <a:ea typeface="+mn-ea"/>
                <a:cs typeface="+mn-cs"/>
              </a:rPr>
              <a:t>krystalické fáze vznikají </a:t>
            </a:r>
            <a:r>
              <a:rPr lang="cs-CZ" sz="1200" b="1" i="0" u="none" strike="noStrike" kern="1200" baseline="0" dirty="0" smtClean="0">
                <a:solidFill>
                  <a:schemeClr val="tx1"/>
                </a:solidFill>
                <a:latin typeface="+mn-lt"/>
                <a:ea typeface="+mn-ea"/>
                <a:cs typeface="+mn-cs"/>
              </a:rPr>
              <a:t>při chlazení skla</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31</a:t>
            </a:fld>
            <a:endParaRPr lang="cs-CZ"/>
          </a:p>
        </p:txBody>
      </p:sp>
    </p:spTree>
    <p:extLst>
      <p:ext uri="{BB962C8B-B14F-4D97-AF65-F5344CB8AC3E}">
        <p14:creationId xmlns:p14="http://schemas.microsoft.com/office/powerpoint/2010/main" val="683854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32</a:t>
            </a:fld>
            <a:endParaRPr lang="cs-CZ"/>
          </a:p>
        </p:txBody>
      </p:sp>
    </p:spTree>
    <p:extLst>
      <p:ext uri="{BB962C8B-B14F-4D97-AF65-F5344CB8AC3E}">
        <p14:creationId xmlns:p14="http://schemas.microsoft.com/office/powerpoint/2010/main" val="2982555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0" i="0" u="none" strike="noStrike" kern="1200" baseline="0" dirty="0" smtClean="0">
                <a:solidFill>
                  <a:schemeClr val="tx1"/>
                </a:solidFill>
                <a:latin typeface="+mn-lt"/>
                <a:ea typeface="+mn-ea"/>
                <a:cs typeface="+mn-cs"/>
              </a:rPr>
              <a:t>Na sklo působí korozivně (sklo rozkládají jako celek):</a:t>
            </a:r>
          </a:p>
          <a:p>
            <a:r>
              <a:rPr lang="cs-CZ" sz="1200" b="0" i="0" u="none" strike="noStrike" kern="1200" baseline="0" dirty="0" smtClean="0">
                <a:solidFill>
                  <a:schemeClr val="tx1"/>
                </a:solidFill>
                <a:latin typeface="+mn-lt"/>
                <a:ea typeface="+mn-ea"/>
                <a:cs typeface="+mn-cs"/>
              </a:rPr>
              <a:t>• HF (kyselina fluorovodíková) sklo koroduje výjimečně rychle (absolutně</a:t>
            </a:r>
          </a:p>
          <a:p>
            <a:r>
              <a:rPr lang="cs-CZ" sz="1200" b="0" i="0" u="none" strike="noStrike" kern="1200" baseline="0" dirty="0" smtClean="0">
                <a:solidFill>
                  <a:schemeClr val="tx1"/>
                </a:solidFill>
                <a:latin typeface="+mn-lt"/>
                <a:ea typeface="+mn-ea"/>
                <a:cs typeface="+mn-cs"/>
              </a:rPr>
              <a:t>zakázané pro práci restaurátora)</a:t>
            </a:r>
          </a:p>
          <a:p>
            <a:r>
              <a:rPr lang="cs-CZ" sz="1200" b="0" i="0" u="none" strike="noStrike" kern="1200" baseline="0" dirty="0" smtClean="0">
                <a:solidFill>
                  <a:schemeClr val="tx1"/>
                </a:solidFill>
                <a:latin typeface="+mn-lt"/>
                <a:ea typeface="+mn-ea"/>
                <a:cs typeface="+mn-cs"/>
              </a:rPr>
              <a:t>• alkalické roztoky (pH≥8) rozpouštějí sklo jako</a:t>
            </a:r>
          </a:p>
          <a:p>
            <a:r>
              <a:rPr lang="cs-CZ" sz="1200" b="0" i="0" u="none" strike="noStrike" kern="1200" baseline="0" dirty="0" smtClean="0">
                <a:solidFill>
                  <a:schemeClr val="tx1"/>
                </a:solidFill>
                <a:latin typeface="+mn-lt"/>
                <a:ea typeface="+mn-ea"/>
                <a:cs typeface="+mn-cs"/>
              </a:rPr>
              <a:t>celek poměrně rychle (např. </a:t>
            </a:r>
            <a:r>
              <a:rPr lang="cs-CZ" sz="1200" b="0" i="0" u="none" strike="noStrike" kern="1200" baseline="0" dirty="0" err="1" smtClean="0">
                <a:solidFill>
                  <a:schemeClr val="tx1"/>
                </a:solidFill>
                <a:latin typeface="+mn-lt"/>
                <a:ea typeface="+mn-ea"/>
                <a:cs typeface="+mn-cs"/>
              </a:rPr>
              <a:t>NaOH</a:t>
            </a:r>
            <a:r>
              <a:rPr lang="cs-CZ" sz="1200" b="0" i="0" u="none" strike="noStrike" kern="1200" baseline="0" dirty="0" smtClean="0">
                <a:solidFill>
                  <a:schemeClr val="tx1"/>
                </a:solidFill>
                <a:latin typeface="+mn-lt"/>
                <a:ea typeface="+mn-ea"/>
                <a:cs typeface="+mn-cs"/>
              </a:rPr>
              <a:t>, NaHCO3,</a:t>
            </a:r>
          </a:p>
          <a:p>
            <a:r>
              <a:rPr lang="pl-PL" sz="1200" b="0" i="0" u="none" strike="noStrike" kern="1200" baseline="0" dirty="0" smtClean="0">
                <a:solidFill>
                  <a:schemeClr val="tx1"/>
                </a:solidFill>
                <a:latin typeface="+mn-lt"/>
                <a:ea typeface="+mn-ea"/>
                <a:cs typeface="+mn-cs"/>
              </a:rPr>
              <a:t>Na2CO3, K3PO4, fosforečnany (v praxi</a:t>
            </a:r>
          </a:p>
          <a:p>
            <a:r>
              <a:rPr lang="pt-BR" sz="1200" b="0" i="0" u="none" strike="noStrike" kern="1200" baseline="0" dirty="0" smtClean="0">
                <a:solidFill>
                  <a:schemeClr val="tx1"/>
                </a:solidFill>
                <a:latin typeface="+mn-lt"/>
                <a:ea typeface="+mn-ea"/>
                <a:cs typeface="+mn-cs"/>
              </a:rPr>
              <a:t>restaurátora by se neměli objevit)</a:t>
            </a:r>
          </a:p>
          <a:p>
            <a:r>
              <a:rPr lang="cs-CZ" sz="1200" b="0" i="0" u="none" strike="noStrike" kern="1200" baseline="0" dirty="0" smtClean="0">
                <a:solidFill>
                  <a:schemeClr val="tx1"/>
                </a:solidFill>
                <a:latin typeface="+mn-lt"/>
                <a:ea typeface="+mn-ea"/>
                <a:cs typeface="+mn-cs"/>
              </a:rPr>
              <a:t>• alkalické soli organických kyselin (mravenčany,</a:t>
            </a:r>
          </a:p>
          <a:p>
            <a:r>
              <a:rPr lang="cs-CZ" sz="1200" b="0" i="0" u="none" strike="noStrike" kern="1200" baseline="0" dirty="0" smtClean="0">
                <a:solidFill>
                  <a:schemeClr val="tx1"/>
                </a:solidFill>
                <a:latin typeface="+mn-lt"/>
                <a:ea typeface="+mn-ea"/>
                <a:cs typeface="+mn-cs"/>
              </a:rPr>
              <a:t>citráty, mléčnany) působí na sklo také velmi</a:t>
            </a:r>
          </a:p>
          <a:p>
            <a:r>
              <a:rPr lang="cs-CZ" sz="1200" b="0" i="0" u="none" strike="noStrike" kern="1200" baseline="0" dirty="0" smtClean="0">
                <a:solidFill>
                  <a:schemeClr val="tx1"/>
                </a:solidFill>
                <a:latin typeface="+mn-lt"/>
                <a:ea typeface="+mn-ea"/>
                <a:cs typeface="+mn-cs"/>
              </a:rPr>
              <a:t>Korozivně</a:t>
            </a:r>
          </a:p>
          <a:p>
            <a:endParaRPr lang="cs-CZ" sz="1200" b="0" i="0" u="none" strike="noStrike" kern="1200" baseline="0" dirty="0" smtClean="0">
              <a:solidFill>
                <a:schemeClr val="tx1"/>
              </a:solidFill>
              <a:latin typeface="+mn-lt"/>
              <a:ea typeface="+mn-ea"/>
              <a:cs typeface="+mn-cs"/>
            </a:endParaRPr>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33</a:t>
            </a:fld>
            <a:endParaRPr lang="cs-CZ"/>
          </a:p>
        </p:txBody>
      </p:sp>
    </p:spTree>
    <p:extLst>
      <p:ext uri="{BB962C8B-B14F-4D97-AF65-F5344CB8AC3E}">
        <p14:creationId xmlns:p14="http://schemas.microsoft.com/office/powerpoint/2010/main" val="1803203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34</a:t>
            </a:fld>
            <a:endParaRPr lang="cs-CZ"/>
          </a:p>
        </p:txBody>
      </p:sp>
    </p:spTree>
    <p:extLst>
      <p:ext uri="{BB962C8B-B14F-4D97-AF65-F5344CB8AC3E}">
        <p14:creationId xmlns:p14="http://schemas.microsoft.com/office/powerpoint/2010/main" val="2403386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36</a:t>
            </a:fld>
            <a:endParaRPr lang="cs-CZ"/>
          </a:p>
        </p:txBody>
      </p:sp>
    </p:spTree>
    <p:extLst>
      <p:ext uri="{BB962C8B-B14F-4D97-AF65-F5344CB8AC3E}">
        <p14:creationId xmlns:p14="http://schemas.microsoft.com/office/powerpoint/2010/main" val="150504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b="1" kern="1200" dirty="0" smtClean="0">
                <a:solidFill>
                  <a:schemeClr val="tx1"/>
                </a:solidFill>
                <a:effectLst/>
                <a:latin typeface="+mn-lt"/>
                <a:ea typeface="+mn-ea"/>
                <a:cs typeface="+mn-cs"/>
              </a:rPr>
              <a:t>Seladon</a:t>
            </a:r>
            <a:r>
              <a:rPr lang="cs-CZ" sz="1200" kern="1200" dirty="0" smtClean="0">
                <a:solidFill>
                  <a:schemeClr val="tx1"/>
                </a:solidFill>
                <a:effectLst/>
                <a:latin typeface="+mn-lt"/>
                <a:ea typeface="+mn-ea"/>
                <a:cs typeface="+mn-cs"/>
              </a:rPr>
              <a:t> </a:t>
            </a:r>
            <a:r>
              <a:rPr lang="cs-CZ" sz="1200" kern="1200" dirty="0" smtClean="0">
                <a:solidFill>
                  <a:schemeClr val="tx1"/>
                </a:solidFill>
                <a:effectLst/>
                <a:latin typeface="+mn-lt"/>
                <a:ea typeface="+mn-ea"/>
                <a:cs typeface="+mn-cs"/>
              </a:rPr>
              <a:t>(z fr.). Termín odvozený od jména hrdiny romance „</a:t>
            </a:r>
            <a:r>
              <a:rPr lang="cs-CZ" sz="1200" kern="1200" dirty="0" err="1" smtClean="0">
                <a:solidFill>
                  <a:schemeClr val="tx1"/>
                </a:solidFill>
                <a:effectLst/>
                <a:latin typeface="+mn-lt"/>
                <a:ea typeface="+mn-ea"/>
                <a:cs typeface="+mn-cs"/>
              </a:rPr>
              <a:t>L’Astrée</a:t>
            </a:r>
            <a:r>
              <a:rPr lang="cs-CZ" sz="1200" kern="1200" dirty="0" smtClean="0">
                <a:solidFill>
                  <a:schemeClr val="tx1"/>
                </a:solidFill>
                <a:effectLst/>
                <a:latin typeface="+mn-lt"/>
                <a:ea typeface="+mn-ea"/>
                <a:cs typeface="+mn-cs"/>
              </a:rPr>
              <a:t>“ od </a:t>
            </a:r>
            <a:r>
              <a:rPr lang="cs-CZ" sz="1200" kern="1200" dirty="0" err="1" smtClean="0">
                <a:solidFill>
                  <a:schemeClr val="tx1"/>
                </a:solidFill>
                <a:effectLst/>
                <a:latin typeface="+mn-lt"/>
                <a:ea typeface="+mn-ea"/>
                <a:cs typeface="+mn-cs"/>
              </a:rPr>
              <a:t>Honoré</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ďUrfé</a:t>
            </a:r>
            <a:r>
              <a:rPr lang="cs-CZ" sz="1200" kern="1200" dirty="0" smtClean="0">
                <a:solidFill>
                  <a:schemeClr val="tx1"/>
                </a:solidFill>
                <a:effectLst/>
                <a:latin typeface="+mn-lt"/>
                <a:ea typeface="+mn-ea"/>
                <a:cs typeface="+mn-cs"/>
              </a:rPr>
              <a:t>. Hrdina této populární frašky nosil kostým olivově zelené barvy a jeho jméno se v Evropě ujalo pro podobnou barvu glazury i veškerou produkcí porcelánovité kameniny Dálného východu, kryté </a:t>
            </a:r>
            <a:r>
              <a:rPr lang="cs-CZ" sz="1200" kern="1200" dirty="0" err="1" smtClean="0">
                <a:solidFill>
                  <a:schemeClr val="tx1"/>
                </a:solidFill>
                <a:effectLst/>
                <a:latin typeface="+mn-lt"/>
                <a:ea typeface="+mn-ea"/>
                <a:cs typeface="+mn-cs"/>
              </a:rPr>
              <a:t>živcovitými</a:t>
            </a:r>
            <a:r>
              <a:rPr lang="cs-CZ" sz="1200" kern="1200" dirty="0" smtClean="0">
                <a:solidFill>
                  <a:schemeClr val="tx1"/>
                </a:solidFill>
                <a:effectLst/>
                <a:latin typeface="+mn-lt"/>
                <a:ea typeface="+mn-ea"/>
                <a:cs typeface="+mn-cs"/>
              </a:rPr>
              <a:t> glazurami. Seladonová barva vzniká redukcí oxidu železa v glazuře. Její tón se mění množstvím oxidu, výškou pálení a způsobem redukce. Nejstarší „seladony“ pocházejí z čínských hrobek asi z 15. století před n. 1., jejich produkce v Číně kulminovala v 10.— 15. století, v Koreji ve 12. —14. století (viz </a:t>
            </a:r>
            <a:r>
              <a:rPr lang="cs-CZ" sz="1200" kern="1200" dirty="0" err="1" smtClean="0">
                <a:solidFill>
                  <a:schemeClr val="tx1"/>
                </a:solidFill>
                <a:effectLst/>
                <a:latin typeface="+mn-lt"/>
                <a:ea typeface="+mn-ea"/>
                <a:cs typeface="+mn-cs"/>
              </a:rPr>
              <a:t>Korjó</a:t>
            </a:r>
            <a:r>
              <a:rPr lang="cs-CZ" sz="1200" kern="1200" dirty="0" smtClean="0">
                <a:solidFill>
                  <a:schemeClr val="tx1"/>
                </a:solidFill>
                <a:effectLst/>
                <a:latin typeface="+mn-lt"/>
                <a:ea typeface="+mn-ea"/>
                <a:cs typeface="+mn-cs"/>
              </a:rPr>
              <a:t>). V posledních staletích se seladonová poleva uplatňovala na porcelánu jak na Dálném východě, tak v Evropě (viz </a:t>
            </a:r>
            <a:r>
              <a:rPr lang="cs-CZ" sz="1200" kern="1200" dirty="0" err="1" smtClean="0">
                <a:solidFill>
                  <a:schemeClr val="tx1"/>
                </a:solidFill>
                <a:effectLst/>
                <a:latin typeface="+mn-lt"/>
                <a:ea typeface="+mn-ea"/>
                <a:cs typeface="+mn-cs"/>
              </a:rPr>
              <a:t>Lung-čchuan-yao</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Jue-yao</a:t>
            </a:r>
            <a:r>
              <a:rPr lang="cs-CZ" sz="1200" kern="1200" dirty="0" smtClean="0">
                <a:solidFill>
                  <a:schemeClr val="tx1"/>
                </a:solidFill>
                <a:effectLst/>
                <a:latin typeface="+mn-lt"/>
                <a:ea typeface="+mn-ea"/>
                <a:cs typeface="+mn-cs"/>
              </a:rPr>
              <a:t>, </a:t>
            </a:r>
            <a:r>
              <a:rPr lang="cs-CZ" sz="1200" kern="1200" dirty="0" err="1" smtClean="0">
                <a:solidFill>
                  <a:schemeClr val="tx1"/>
                </a:solidFill>
                <a:effectLst/>
                <a:latin typeface="+mn-lt"/>
                <a:ea typeface="+mn-ea"/>
                <a:cs typeface="+mn-cs"/>
              </a:rPr>
              <a:t>Žu-yao</a:t>
            </a:r>
            <a:r>
              <a:rPr lang="cs-CZ" sz="1200" kern="1200" dirty="0" smtClean="0">
                <a:solidFill>
                  <a:schemeClr val="tx1"/>
                </a:solidFill>
                <a:effectLst/>
                <a:latin typeface="+mn-lt"/>
                <a:ea typeface="+mn-ea"/>
                <a:cs typeface="+mn-cs"/>
              </a:rPr>
              <a:t>).</a:t>
            </a:r>
          </a:p>
          <a:p>
            <a:r>
              <a:rPr lang="cs-CZ" dirty="0" smtClean="0"/>
              <a:t>Žádná čínská glazura nedosáhla takového věhlasu a rozšíření jako seladony. Slovo seladon nemá zcela jednoznačný původ. Nejčastěji zmiňovaná teorie praví, že termín vznikl v 17. stol. ve Francii a odkazuje na stejnojmennou postavu pastýře v divadelní hře. </a:t>
            </a: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4</a:t>
            </a:fld>
            <a:endParaRPr lang="cs-CZ"/>
          </a:p>
        </p:txBody>
      </p:sp>
    </p:spTree>
    <p:extLst>
      <p:ext uri="{BB962C8B-B14F-4D97-AF65-F5344CB8AC3E}">
        <p14:creationId xmlns:p14="http://schemas.microsoft.com/office/powerpoint/2010/main" val="3869352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Lead glazes are low to moderately high fired and their stability will depend on the ratio of lead to silica. </a:t>
            </a:r>
            <a:r>
              <a:rPr lang="en-US" b="1" dirty="0" smtClean="0"/>
              <a:t>Lead glazes can be damaged by acidic food and beverages</a:t>
            </a:r>
            <a:r>
              <a:rPr lang="cs-CZ" b="1" dirty="0" smtClean="0"/>
              <a:t> </a:t>
            </a:r>
            <a:r>
              <a:rPr lang="cs-CZ" dirty="0" smtClean="0"/>
              <a:t>(nápoje)</a:t>
            </a:r>
            <a:r>
              <a:rPr lang="en-US" dirty="0" smtClean="0"/>
              <a:t> and, because these glazes are softer than those on porcelain or stoneware, they are usually scratched if the object was used or handled a lot. Lead glazes may also have fine crazing (a pattern of small cracks) over their surface (Figure 3).</a:t>
            </a:r>
            <a:endParaRPr lang="cs-CZ" dirty="0" smtClean="0"/>
          </a:p>
          <a:p>
            <a:endParaRPr lang="cs-CZ" dirty="0" smtClean="0"/>
          </a:p>
          <a:p>
            <a:r>
              <a:rPr lang="en-US" dirty="0" smtClean="0"/>
              <a:t>At the other end of the firing spectrum from porcelain is tin-glazed earthenware, which is composed of a soft, porous fabric and a soft, opaque white glaze that is sometimes poorly fused to the underlying ceramic. The opacity of the glaze is caused by the addition of tin oxide to a clear lead glaze. Objects made with this type of glaze are referred to as "faience," "Delftware," "majolica" or "tin-glazed." The white glaze is often painted with bright, fired-on patterns (Figure 4).</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5</a:t>
            </a:fld>
            <a:endParaRPr lang="cs-CZ"/>
          </a:p>
        </p:txBody>
      </p:sp>
    </p:spTree>
    <p:extLst>
      <p:ext uri="{BB962C8B-B14F-4D97-AF65-F5344CB8AC3E}">
        <p14:creationId xmlns:p14="http://schemas.microsoft.com/office/powerpoint/2010/main" val="2774851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err="1" smtClean="0">
                <a:solidFill>
                  <a:schemeClr val="tx1"/>
                </a:solidFill>
                <a:effectLst/>
                <a:latin typeface="+mn-lt"/>
                <a:ea typeface="+mn-ea"/>
                <a:cs typeface="+mn-cs"/>
              </a:rPr>
              <a:t>Hrnčina</a:t>
            </a:r>
            <a:endParaRPr lang="cs-CZ" dirty="0" smtClean="0">
              <a:effectLst/>
            </a:endParaRPr>
          </a:p>
          <a:p>
            <a:r>
              <a:rPr lang="cs-CZ" sz="1200" kern="1200" dirty="0" smtClean="0">
                <a:solidFill>
                  <a:schemeClr val="tx1"/>
                </a:solidFill>
                <a:effectLst/>
                <a:latin typeface="+mn-lt"/>
                <a:ea typeface="+mn-ea"/>
                <a:cs typeface="+mn-cs"/>
              </a:rPr>
              <a:t>Jako </a:t>
            </a:r>
            <a:r>
              <a:rPr lang="cs-CZ" sz="1200" kern="1200" dirty="0" err="1" smtClean="0">
                <a:solidFill>
                  <a:schemeClr val="tx1"/>
                </a:solidFill>
                <a:effectLst/>
                <a:latin typeface="+mn-lt"/>
                <a:ea typeface="+mn-ea"/>
                <a:cs typeface="+mn-cs"/>
              </a:rPr>
              <a:t>hrnčina</a:t>
            </a:r>
            <a:r>
              <a:rPr lang="cs-CZ" sz="1200" kern="1200" dirty="0" smtClean="0">
                <a:solidFill>
                  <a:schemeClr val="tx1"/>
                </a:solidFill>
                <a:effectLst/>
                <a:latin typeface="+mn-lt"/>
                <a:ea typeface="+mn-ea"/>
                <a:cs typeface="+mn-cs"/>
              </a:rPr>
              <a:t> se definuje keramický výrobek s průlinčitým (porézním) střepem. Vypaluje se dvakrát při nižších teplotách, </a:t>
            </a:r>
            <a:r>
              <a:rPr lang="cs-CZ" sz="1200" kern="1200" dirty="0" err="1" smtClean="0">
                <a:solidFill>
                  <a:schemeClr val="tx1"/>
                </a:solidFill>
                <a:effectLst/>
                <a:latin typeface="+mn-lt"/>
                <a:ea typeface="+mn-ea"/>
                <a:cs typeface="+mn-cs"/>
              </a:rPr>
              <a:t>přežah</a:t>
            </a:r>
            <a:r>
              <a:rPr lang="cs-CZ" sz="1200" kern="1200" dirty="0" smtClean="0">
                <a:solidFill>
                  <a:schemeClr val="tx1"/>
                </a:solidFill>
                <a:effectLst/>
                <a:latin typeface="+mn-lt"/>
                <a:ea typeface="+mn-ea"/>
                <a:cs typeface="+mn-cs"/>
              </a:rPr>
              <a:t> cca 900</a:t>
            </a:r>
            <a:r>
              <a:rPr lang="cs-CZ" sz="1200" kern="1200" baseline="30000" dirty="0" smtClean="0">
                <a:solidFill>
                  <a:schemeClr val="tx1"/>
                </a:solidFill>
                <a:effectLst/>
                <a:latin typeface="+mn-lt"/>
                <a:ea typeface="+mn-ea"/>
                <a:cs typeface="+mn-cs"/>
              </a:rPr>
              <a:t>O</a:t>
            </a:r>
            <a:r>
              <a:rPr lang="cs-CZ" sz="1200" kern="1200" dirty="0" smtClean="0">
                <a:solidFill>
                  <a:schemeClr val="tx1"/>
                </a:solidFill>
                <a:effectLst/>
                <a:latin typeface="+mn-lt"/>
                <a:ea typeface="+mn-ea"/>
                <a:cs typeface="+mn-cs"/>
              </a:rPr>
              <a:t> C, ostrý výpal při 900–1000</a:t>
            </a:r>
            <a:r>
              <a:rPr lang="cs-CZ" sz="1200" kern="1200" baseline="30000" dirty="0" smtClean="0">
                <a:solidFill>
                  <a:schemeClr val="tx1"/>
                </a:solidFill>
                <a:effectLst/>
                <a:latin typeface="+mn-lt"/>
                <a:ea typeface="+mn-ea"/>
                <a:cs typeface="+mn-cs"/>
              </a:rPr>
              <a:t>O</a:t>
            </a:r>
            <a:r>
              <a:rPr lang="cs-CZ" sz="1200" kern="1200" dirty="0" smtClean="0">
                <a:solidFill>
                  <a:schemeClr val="tx1"/>
                </a:solidFill>
                <a:effectLst/>
                <a:latin typeface="+mn-lt"/>
                <a:ea typeface="+mn-ea"/>
                <a:cs typeface="+mn-cs"/>
              </a:rPr>
              <a:t> C podle složení a případně dle typu glazury.  Více se nalézá v muzejních sbírkách ve formě dochovaných nádob nebo středověkých či renesančních střepů nalezených při archeologických vykopávkách.</a:t>
            </a:r>
            <a:endParaRPr lang="cs-CZ" dirty="0" smtClean="0">
              <a:effectLst/>
            </a:endParaRP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6</a:t>
            </a:fld>
            <a:endParaRPr lang="cs-CZ"/>
          </a:p>
        </p:txBody>
      </p:sp>
    </p:spTree>
    <p:extLst>
      <p:ext uri="{BB962C8B-B14F-4D97-AF65-F5344CB8AC3E}">
        <p14:creationId xmlns:p14="http://schemas.microsoft.com/office/powerpoint/2010/main" val="4143324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smtClean="0">
                <a:solidFill>
                  <a:schemeClr val="tx1"/>
                </a:solidFill>
                <a:effectLst/>
                <a:latin typeface="+mn-lt"/>
                <a:ea typeface="+mn-ea"/>
                <a:cs typeface="+mn-cs"/>
              </a:rPr>
              <a:t>Kamenina</a:t>
            </a:r>
            <a:endParaRPr lang="cs-CZ" sz="1200" kern="1200" dirty="0" smtClean="0">
              <a:solidFill>
                <a:schemeClr val="tx1"/>
              </a:solidFill>
              <a:effectLst/>
              <a:latin typeface="+mn-lt"/>
              <a:ea typeface="+mn-ea"/>
              <a:cs typeface="+mn-cs"/>
            </a:endParaRPr>
          </a:p>
          <a:p>
            <a:r>
              <a:rPr lang="cs-CZ" dirty="0" smtClean="0">
                <a:effectLst/>
              </a:rPr>
              <a:t>Kamenina je naopak materiál se slinutým střepem, jehož nasákavost je maximálně 5%, u užitné kameniny 1%. Finální teplota výpalu se pohybuje od 1200 do 1300</a:t>
            </a:r>
            <a:r>
              <a:rPr lang="cs-CZ" sz="1200" kern="1200" baseline="30000" dirty="0" smtClean="0">
                <a:solidFill>
                  <a:schemeClr val="tx1"/>
                </a:solidFill>
                <a:effectLst/>
                <a:latin typeface="+mn-lt"/>
                <a:ea typeface="+mn-ea"/>
                <a:cs typeface="+mn-cs"/>
              </a:rPr>
              <a:t>O</a:t>
            </a:r>
            <a:r>
              <a:rPr lang="cs-CZ" sz="1200" kern="1200" dirty="0" smtClean="0">
                <a:solidFill>
                  <a:schemeClr val="tx1"/>
                </a:solidFill>
                <a:effectLst/>
                <a:latin typeface="+mn-lt"/>
                <a:ea typeface="+mn-ea"/>
                <a:cs typeface="+mn-cs"/>
              </a:rPr>
              <a:t> C</a:t>
            </a:r>
            <a:r>
              <a:rPr lang="cs-CZ" dirty="0" smtClean="0">
                <a:effectLst/>
              </a:rPr>
              <a:t>. </a:t>
            </a:r>
          </a:p>
          <a:p>
            <a:r>
              <a:rPr lang="cs-CZ" dirty="0" smtClean="0">
                <a:effectLst/>
              </a:rPr>
              <a:t>Kamenina se solnou glazurou vznikla v 11. století v Porýní.</a:t>
            </a:r>
          </a:p>
          <a:p>
            <a:r>
              <a:rPr lang="cs-CZ" b="1" dirty="0" smtClean="0"/>
              <a:t>Kamenina</a:t>
            </a:r>
            <a:r>
              <a:rPr lang="cs-CZ" dirty="0" smtClean="0"/>
              <a:t>, druh jemné bělavé keramiky, tvoří z technologického hlediska mezičlánek mezi silnostěnnou </a:t>
            </a:r>
            <a:r>
              <a:rPr lang="cs-CZ" dirty="0" err="1" smtClean="0"/>
              <a:t>fajánsí</a:t>
            </a:r>
            <a:r>
              <a:rPr lang="cs-CZ" dirty="0" smtClean="0"/>
              <a:t> a porcelánem stojícím na vrcholu keramické produkce. Je to hmota tvrdá, lehká, velmi málo průlinčitá, zpravidla pokrytá transparentní glazurou. Její nejkvalitnější projevy vynikají čistotou klasicistně pojatých tvarů, střízlivým dekorem, účelností a elegancí. Kamenina byla vyráběna od poloviny 18. století nejprve v Anglii, krátce nato ve Francii a od přelomu 18. a 19. </a:t>
            </a:r>
            <a:r>
              <a:rPr lang="cs-CZ" smtClean="0"/>
              <a:t>století po celé Evropě.</a:t>
            </a:r>
            <a:endParaRPr lang="cs-CZ" dirty="0" smtClean="0">
              <a:effectLst/>
            </a:endParaRP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7</a:t>
            </a:fld>
            <a:endParaRPr lang="cs-CZ"/>
          </a:p>
        </p:txBody>
      </p:sp>
    </p:spTree>
    <p:extLst>
      <p:ext uri="{BB962C8B-B14F-4D97-AF65-F5344CB8AC3E}">
        <p14:creationId xmlns:p14="http://schemas.microsoft.com/office/powerpoint/2010/main" val="3954734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kern="1200" dirty="0" smtClean="0">
                <a:solidFill>
                  <a:schemeClr val="tx1"/>
                </a:solidFill>
                <a:effectLst/>
                <a:latin typeface="+mn-lt"/>
                <a:ea typeface="+mn-ea"/>
                <a:cs typeface="+mn-cs"/>
              </a:rPr>
              <a:t>Majolika</a:t>
            </a:r>
            <a:endParaRPr lang="cs-CZ" dirty="0" smtClean="0">
              <a:effectLst/>
            </a:endParaRPr>
          </a:p>
          <a:p>
            <a:r>
              <a:rPr lang="cs-CZ" dirty="0" smtClean="0"/>
              <a:t>Velkou zásluhou renesance bylo rozšíření majoliky, neboli fajáns, což je jemný keramický materiál, který se po prvním vypálení namáčí do </a:t>
            </a:r>
            <a:r>
              <a:rPr lang="cs-CZ" dirty="0" err="1" smtClean="0"/>
              <a:t>olovnatocíničité</a:t>
            </a:r>
            <a:r>
              <a:rPr lang="cs-CZ" dirty="0" smtClean="0"/>
              <a:t> glazury a po jejím vsáknutí je za </a:t>
            </a:r>
            <a:r>
              <a:rPr lang="cs-CZ" dirty="0" err="1" smtClean="0"/>
              <a:t>syrova</a:t>
            </a:r>
            <a:r>
              <a:rPr lang="cs-CZ" dirty="0" smtClean="0"/>
              <a:t> malován čtyřmi barvami: kobaltovou, zelenou, žlutou a manganově fialovou.</a:t>
            </a:r>
          </a:p>
          <a:p>
            <a:r>
              <a:rPr lang="cs-CZ" dirty="0" smtClean="0"/>
              <a:t>Toto umění pocházelo pravděpodobně z Egypta z 2. století př. n. l., rozšířilo se do Asie a prostřednictvím maurských nájezdníků, kteří okupovali část Pyrenejského poloostrova až do 15. století, se dostalo do oblasti dnešního Španělska.</a:t>
            </a:r>
          </a:p>
          <a:p>
            <a:r>
              <a:rPr lang="cs-CZ" dirty="0" smtClean="0"/>
              <a:t>Významnými centry výroby keramiky byla od 13. století střediska v Malaze, v Granadě a v </a:t>
            </a:r>
            <a:r>
              <a:rPr lang="cs-CZ" dirty="0" err="1" smtClean="0"/>
              <a:t>Manises</a:t>
            </a:r>
            <a:r>
              <a:rPr lang="cs-CZ" dirty="0" smtClean="0"/>
              <a:t> poblíž Valencie. Nejtypičtější ukázkou této výroby je palác Alhambra v Granadě, vyzdobený monumentálními křídlovými vázami a dalšími luxusními </a:t>
            </a:r>
            <a:r>
              <a:rPr lang="cs-CZ" dirty="0" smtClean="0"/>
              <a:t>předměty. </a:t>
            </a:r>
            <a:endParaRPr lang="cs-CZ" dirty="0" smtClean="0">
              <a:effectLst/>
            </a:endParaRPr>
          </a:p>
          <a:p>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8</a:t>
            </a:fld>
            <a:endParaRPr lang="cs-CZ"/>
          </a:p>
        </p:txBody>
      </p:sp>
    </p:spTree>
    <p:extLst>
      <p:ext uri="{BB962C8B-B14F-4D97-AF65-F5344CB8AC3E}">
        <p14:creationId xmlns:p14="http://schemas.microsoft.com/office/powerpoint/2010/main" val="888443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smtClean="0">
                <a:effectLst/>
              </a:rPr>
              <a:t>Fajáns</a:t>
            </a:r>
            <a:endParaRPr lang="cs-CZ" dirty="0" smtClean="0">
              <a:effectLst/>
            </a:endParaRPr>
          </a:p>
          <a:p>
            <a:r>
              <a:rPr lang="cs-CZ" dirty="0" smtClean="0">
                <a:effectLst/>
              </a:rPr>
              <a:t>Fajáns je pórovitá keramika s jemným bělavým, nažloutlým až našedlým střepem s neprůhlednou bělavou </a:t>
            </a:r>
            <a:r>
              <a:rPr lang="cs-CZ" dirty="0" err="1" smtClean="0">
                <a:effectLst/>
              </a:rPr>
              <a:t>olovnatocíničitou</a:t>
            </a:r>
            <a:r>
              <a:rPr lang="cs-CZ" dirty="0" smtClean="0">
                <a:effectLst/>
              </a:rPr>
              <a:t> glazurou. Název vznikl podle italského města </a:t>
            </a:r>
            <a:r>
              <a:rPr lang="cs-CZ" dirty="0" err="1" smtClean="0">
                <a:effectLst/>
              </a:rPr>
              <a:t>Faenza</a:t>
            </a:r>
            <a:r>
              <a:rPr lang="cs-CZ" dirty="0" smtClean="0">
                <a:effectLst/>
              </a:rPr>
              <a:t>, později se tento typ keramiky v zaalpských zemích nazývala </a:t>
            </a:r>
            <a:r>
              <a:rPr lang="cs-CZ" dirty="0" err="1" smtClean="0">
                <a:effectLst/>
              </a:rPr>
              <a:t>fayence</a:t>
            </a:r>
            <a:r>
              <a:rPr lang="cs-CZ" dirty="0" smtClean="0">
                <a:effectLst/>
              </a:rPr>
              <a:t>. Teplota výpalu je obdobná jako u majoliky.</a:t>
            </a:r>
          </a:p>
          <a:p>
            <a:endParaRPr lang="cs-CZ" dirty="0" smtClean="0"/>
          </a:p>
          <a:p>
            <a:r>
              <a:rPr lang="cs-CZ" i="1" dirty="0" smtClean="0"/>
              <a:t>V </a:t>
            </a:r>
            <a:r>
              <a:rPr lang="cs-CZ" i="1" dirty="0" smtClean="0"/>
              <a:t>užším smyslu</a:t>
            </a:r>
            <a:r>
              <a:rPr lang="cs-CZ" dirty="0" smtClean="0"/>
              <a:t> </a:t>
            </a:r>
            <a:r>
              <a:rPr lang="cs-CZ" b="1" dirty="0" smtClean="0"/>
              <a:t>f.</a:t>
            </a:r>
            <a:r>
              <a:rPr lang="cs-CZ" dirty="0" smtClean="0"/>
              <a:t> značí jen </a:t>
            </a:r>
            <a:r>
              <a:rPr lang="cs-CZ" b="1" dirty="0" smtClean="0"/>
              <a:t>2.</a:t>
            </a:r>
            <a:r>
              <a:rPr lang="cs-CZ" dirty="0" smtClean="0"/>
              <a:t> </a:t>
            </a:r>
            <a:r>
              <a:rPr lang="cs-CZ" i="1" dirty="0" smtClean="0"/>
              <a:t>italskou keramiku sytého koloritu a dokonalého lesku s bílou cíničitou glazurou, na níž jsou barvami modrými, zelenými, fialovými a žlutými grotesky, znetvořená těla, rostlinné a živočišné útvary, masky, chiméry i mytologické výjevy.</a:t>
            </a:r>
            <a:r>
              <a:rPr lang="cs-CZ" dirty="0" smtClean="0"/>
              <a:t> Barevná výzdoba je vpálena zároveň s cíničitou glazurou. </a:t>
            </a:r>
            <a:endParaRPr lang="cs-CZ" dirty="0"/>
          </a:p>
        </p:txBody>
      </p:sp>
      <p:sp>
        <p:nvSpPr>
          <p:cNvPr id="4" name="Zástupný symbol pro číslo snímku 3"/>
          <p:cNvSpPr>
            <a:spLocks noGrp="1"/>
          </p:cNvSpPr>
          <p:nvPr>
            <p:ph type="sldNum" sz="quarter" idx="10"/>
          </p:nvPr>
        </p:nvSpPr>
        <p:spPr/>
        <p:txBody>
          <a:bodyPr/>
          <a:lstStyle/>
          <a:p>
            <a:fld id="{ABB57A26-C35E-4114-81C9-C44B411C19CA}" type="slidenum">
              <a:rPr lang="cs-CZ" smtClean="0"/>
              <a:t>9</a:t>
            </a:fld>
            <a:endParaRPr lang="cs-CZ"/>
          </a:p>
        </p:txBody>
      </p:sp>
    </p:spTree>
    <p:extLst>
      <p:ext uri="{BB962C8B-B14F-4D97-AF65-F5344CB8AC3E}">
        <p14:creationId xmlns:p14="http://schemas.microsoft.com/office/powerpoint/2010/main" val="3658710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A3AA2D52-8CE9-42E6-AC48-698E59F3D6E4}"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1016856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AA2D52-8CE9-42E6-AC48-698E59F3D6E4}"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232027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AA2D52-8CE9-42E6-AC48-698E59F3D6E4}"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1156304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3AA2D52-8CE9-42E6-AC48-698E59F3D6E4}"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176135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A3AA2D52-8CE9-42E6-AC48-698E59F3D6E4}" type="datetimeFigureOut">
              <a:rPr lang="cs-CZ" smtClean="0"/>
              <a:t>03.11.2021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2156496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3AA2D52-8CE9-42E6-AC48-698E59F3D6E4}" type="datetimeFigureOut">
              <a:rPr lang="cs-CZ" smtClean="0"/>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3711600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3AA2D52-8CE9-42E6-AC48-698E59F3D6E4}" type="datetimeFigureOut">
              <a:rPr lang="cs-CZ" smtClean="0"/>
              <a:t>03.11.2021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4160915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3AA2D52-8CE9-42E6-AC48-698E59F3D6E4}" type="datetimeFigureOut">
              <a:rPr lang="cs-CZ" smtClean="0"/>
              <a:t>03.11.2021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1820752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3AA2D52-8CE9-42E6-AC48-698E59F3D6E4}" type="datetimeFigureOut">
              <a:rPr lang="cs-CZ" smtClean="0"/>
              <a:t>03.11.2021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1597936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A3AA2D52-8CE9-42E6-AC48-698E59F3D6E4}" type="datetimeFigureOut">
              <a:rPr lang="cs-CZ" smtClean="0"/>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1948381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A3AA2D52-8CE9-42E6-AC48-698E59F3D6E4}" type="datetimeFigureOut">
              <a:rPr lang="cs-CZ" smtClean="0"/>
              <a:t>03.11.2021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D1FD15E2-3E4A-47B7-8EA7-D8196C0263A7}" type="slidenum">
              <a:rPr lang="cs-CZ" smtClean="0"/>
              <a:t>‹#›</a:t>
            </a:fld>
            <a:endParaRPr lang="cs-CZ"/>
          </a:p>
        </p:txBody>
      </p:sp>
    </p:spTree>
    <p:extLst>
      <p:ext uri="{BB962C8B-B14F-4D97-AF65-F5344CB8AC3E}">
        <p14:creationId xmlns:p14="http://schemas.microsoft.com/office/powerpoint/2010/main" val="140823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AA2D52-8CE9-42E6-AC48-698E59F3D6E4}" type="datetimeFigureOut">
              <a:rPr lang="cs-CZ" smtClean="0"/>
              <a:t>03.11.2021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FD15E2-3E4A-47B7-8EA7-D8196C0263A7}" type="slidenum">
              <a:rPr lang="cs-CZ" smtClean="0"/>
              <a:t>‹#›</a:t>
            </a:fld>
            <a:endParaRPr lang="cs-CZ"/>
          </a:p>
        </p:txBody>
      </p:sp>
    </p:spTree>
    <p:extLst>
      <p:ext uri="{BB962C8B-B14F-4D97-AF65-F5344CB8AC3E}">
        <p14:creationId xmlns:p14="http://schemas.microsoft.com/office/powerpoint/2010/main" val="2245124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canada.ca/en/conservation-institute/services/preventive-conservation/guidelines-collections/ceramics-glass-preventive-conservation.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Ošetření sbírkových předmětů </a:t>
            </a:r>
            <a:br>
              <a:rPr lang="cs-CZ" dirty="0" smtClean="0"/>
            </a:br>
            <a:r>
              <a:rPr lang="cs-CZ" dirty="0" smtClean="0"/>
              <a:t>z keramiky a skla</a:t>
            </a:r>
            <a:endParaRPr lang="cs-CZ" dirty="0"/>
          </a:p>
        </p:txBody>
      </p:sp>
      <p:sp>
        <p:nvSpPr>
          <p:cNvPr id="3" name="Podnadpis 2"/>
          <p:cNvSpPr>
            <a:spLocks noGrp="1"/>
          </p:cNvSpPr>
          <p:nvPr>
            <p:ph type="subTitle" idx="1"/>
          </p:nvPr>
        </p:nvSpPr>
        <p:spPr/>
        <p:txBody>
          <a:bodyPr/>
          <a:lstStyle/>
          <a:p>
            <a:r>
              <a:rPr lang="cs-CZ" dirty="0" smtClean="0"/>
              <a:t>Ing. Alena </a:t>
            </a:r>
            <a:r>
              <a:rPr lang="cs-CZ" dirty="0" err="1" smtClean="0"/>
              <a:t>Selucká</a:t>
            </a:r>
            <a:r>
              <a:rPr lang="cs-CZ" dirty="0" smtClean="0"/>
              <a:t>, 2020</a:t>
            </a:r>
            <a:endParaRPr lang="cs-CZ" dirty="0"/>
          </a:p>
        </p:txBody>
      </p:sp>
    </p:spTree>
    <p:extLst>
      <p:ext uri="{BB962C8B-B14F-4D97-AF65-F5344CB8AC3E}">
        <p14:creationId xmlns:p14="http://schemas.microsoft.com/office/powerpoint/2010/main" val="2867204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Terakota</a:t>
            </a:r>
            <a:endParaRPr lang="cs-CZ" dirty="0"/>
          </a:p>
        </p:txBody>
      </p:sp>
      <p:sp>
        <p:nvSpPr>
          <p:cNvPr id="3" name="Zástupný symbol pro obsah 2"/>
          <p:cNvSpPr>
            <a:spLocks noGrp="1"/>
          </p:cNvSpPr>
          <p:nvPr>
            <p:ph idx="1"/>
          </p:nvPr>
        </p:nvSpPr>
        <p:spPr>
          <a:xfrm>
            <a:off x="467544" y="1268760"/>
            <a:ext cx="8229600" cy="4525963"/>
          </a:xfrm>
        </p:spPr>
        <p:txBody>
          <a:bodyPr/>
          <a:lstStyle/>
          <a:p>
            <a:r>
              <a:rPr lang="cs-CZ" sz="1600" dirty="0"/>
              <a:t>Tzv. terakota patří mezi neglazovanou pórovinu. Jedná se o hrnčířské výrobky se střepem různé kvality barvy cihlové, žlutavé až bělavé. Název je odvozen z latinského pojmenování </a:t>
            </a:r>
            <a:r>
              <a:rPr lang="cs-CZ" sz="1600" dirty="0" err="1"/>
              <a:t>terra</a:t>
            </a:r>
            <a:r>
              <a:rPr lang="cs-CZ" sz="1600" dirty="0"/>
              <a:t> </a:t>
            </a:r>
            <a:r>
              <a:rPr lang="cs-CZ" sz="1600" dirty="0" err="1"/>
              <a:t>cotta</a:t>
            </a:r>
            <a:r>
              <a:rPr lang="cs-CZ" sz="1600" dirty="0"/>
              <a:t> – pálená země. Terakotové výrobky se vypalují při teplotách přibližně 1000</a:t>
            </a:r>
            <a:r>
              <a:rPr lang="cs-CZ" sz="1600" baseline="30000" dirty="0"/>
              <a:t> O</a:t>
            </a:r>
            <a:r>
              <a:rPr lang="cs-CZ" sz="1600" dirty="0"/>
              <a:t> C. </a:t>
            </a:r>
          </a:p>
          <a:p>
            <a:endParaRPr lang="cs-CZ"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276872"/>
            <a:ext cx="3361064" cy="4196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211960" y="5934314"/>
            <a:ext cx="2016224" cy="646331"/>
          </a:xfrm>
          <a:prstGeom prst="rect">
            <a:avLst/>
          </a:prstGeom>
          <a:noFill/>
        </p:spPr>
        <p:txBody>
          <a:bodyPr wrap="square" rtlCol="0">
            <a:spAutoFit/>
          </a:bodyPr>
          <a:lstStyle/>
          <a:p>
            <a:r>
              <a:rPr lang="cs-CZ" dirty="0" smtClean="0"/>
              <a:t>Terakota, 5. stol. př. n. l., NM</a:t>
            </a:r>
            <a:endParaRPr lang="cs-CZ" dirty="0"/>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8144" y="2105463"/>
            <a:ext cx="2870938" cy="382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6588224" y="6165304"/>
            <a:ext cx="2664296" cy="646331"/>
          </a:xfrm>
          <a:prstGeom prst="rect">
            <a:avLst/>
          </a:prstGeom>
          <a:noFill/>
        </p:spPr>
        <p:txBody>
          <a:bodyPr wrap="square" rtlCol="0">
            <a:spAutoFit/>
          </a:bodyPr>
          <a:lstStyle/>
          <a:p>
            <a:r>
              <a:rPr lang="cs-CZ" dirty="0" smtClean="0"/>
              <a:t>Architektonický článek, 16. stol., NM</a:t>
            </a:r>
            <a:endParaRPr lang="cs-CZ" dirty="0"/>
          </a:p>
        </p:txBody>
      </p:sp>
    </p:spTree>
    <p:extLst>
      <p:ext uri="{BB962C8B-B14F-4D97-AF65-F5344CB8AC3E}">
        <p14:creationId xmlns:p14="http://schemas.microsoft.com/office/powerpoint/2010/main" val="2278588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332656"/>
            <a:ext cx="5112568" cy="1143000"/>
          </a:xfrm>
        </p:spPr>
        <p:txBody>
          <a:bodyPr/>
          <a:lstStyle/>
          <a:p>
            <a:r>
              <a:rPr lang="cs-CZ" dirty="0" smtClean="0"/>
              <a:t>Porcelán</a:t>
            </a:r>
            <a:endParaRPr lang="cs-CZ" dirty="0"/>
          </a:p>
        </p:txBody>
      </p:sp>
      <p:sp>
        <p:nvSpPr>
          <p:cNvPr id="7" name="TextovéPole 6"/>
          <p:cNvSpPr txBox="1"/>
          <p:nvPr/>
        </p:nvSpPr>
        <p:spPr>
          <a:xfrm>
            <a:off x="111406" y="6064437"/>
            <a:ext cx="5358698" cy="646331"/>
          </a:xfrm>
          <a:prstGeom prst="rect">
            <a:avLst/>
          </a:prstGeom>
          <a:noFill/>
        </p:spPr>
        <p:txBody>
          <a:bodyPr wrap="square" rtlCol="0">
            <a:spAutoFit/>
          </a:bodyPr>
          <a:lstStyle/>
          <a:p>
            <a:r>
              <a:rPr lang="cs-CZ" dirty="0" smtClean="0"/>
              <a:t>Muzeum českého porcelánu, Zámek Klášterec nad Ohří, ze sbírek UPM</a:t>
            </a:r>
            <a:endParaRPr lang="cs-CZ"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607" y="3212977"/>
            <a:ext cx="2873367" cy="364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ovéPole 7"/>
          <p:cNvSpPr txBox="1"/>
          <p:nvPr/>
        </p:nvSpPr>
        <p:spPr>
          <a:xfrm>
            <a:off x="4572000" y="4120122"/>
            <a:ext cx="1978224" cy="1200329"/>
          </a:xfrm>
          <a:prstGeom prst="rect">
            <a:avLst/>
          </a:prstGeom>
          <a:noFill/>
        </p:spPr>
        <p:txBody>
          <a:bodyPr wrap="square" rtlCol="0">
            <a:spAutoFit/>
          </a:bodyPr>
          <a:lstStyle/>
          <a:p>
            <a:r>
              <a:rPr lang="cs-CZ" dirty="0" smtClean="0"/>
              <a:t>Porcelán – malovaný emailem, 19. stol., NM</a:t>
            </a:r>
            <a:endParaRPr lang="cs-CZ" dirty="0"/>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0104" y="293565"/>
            <a:ext cx="3295779" cy="219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ovéPole 8"/>
          <p:cNvSpPr txBox="1"/>
          <p:nvPr/>
        </p:nvSpPr>
        <p:spPr>
          <a:xfrm>
            <a:off x="5470104" y="2740278"/>
            <a:ext cx="3960440" cy="369332"/>
          </a:xfrm>
          <a:prstGeom prst="rect">
            <a:avLst/>
          </a:prstGeom>
          <a:noFill/>
        </p:spPr>
        <p:txBody>
          <a:bodyPr wrap="square" rtlCol="0">
            <a:spAutoFit/>
          </a:bodyPr>
          <a:lstStyle/>
          <a:p>
            <a:r>
              <a:rPr lang="cs-CZ" dirty="0" smtClean="0"/>
              <a:t>Zlacený porcelán, 19. stol., NM</a:t>
            </a:r>
            <a:endParaRPr lang="cs-CZ" dirty="0"/>
          </a:p>
        </p:txBody>
      </p:sp>
      <p:sp>
        <p:nvSpPr>
          <p:cNvPr id="10" name="TextovéPole 9"/>
          <p:cNvSpPr txBox="1"/>
          <p:nvPr/>
        </p:nvSpPr>
        <p:spPr>
          <a:xfrm>
            <a:off x="323528" y="1412776"/>
            <a:ext cx="4968552" cy="1477328"/>
          </a:xfrm>
          <a:prstGeom prst="rect">
            <a:avLst/>
          </a:prstGeom>
          <a:noFill/>
        </p:spPr>
        <p:txBody>
          <a:bodyPr wrap="square" rtlCol="0">
            <a:spAutoFit/>
          </a:bodyPr>
          <a:lstStyle/>
          <a:p>
            <a:r>
              <a:rPr lang="cs-CZ" dirty="0"/>
              <a:t>Porcelán je označení pro materiál, který je slinutý bílý a v tenké vrstvě průsvitný. Nepropouští vodu ani plyny. Vyrábí se z jemně mleté směsi kaolínu, křemene a </a:t>
            </a:r>
            <a:r>
              <a:rPr lang="cs-CZ" dirty="0" smtClean="0"/>
              <a:t>živce. Měkké </a:t>
            </a:r>
            <a:r>
              <a:rPr lang="cs-CZ" dirty="0"/>
              <a:t>porcelány mají teplotu výpalu mezi 1280–1300</a:t>
            </a:r>
            <a:r>
              <a:rPr lang="cs-CZ" baseline="30000" dirty="0"/>
              <a:t> O</a:t>
            </a:r>
            <a:r>
              <a:rPr lang="cs-CZ" dirty="0"/>
              <a:t>C. </a:t>
            </a:r>
          </a:p>
        </p:txBody>
      </p:sp>
      <p:pic>
        <p:nvPicPr>
          <p:cNvPr id="1026" name="Picture 2" descr="https://upm.cz/content/pageimages/0/big/9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20" y="3376138"/>
            <a:ext cx="4032448" cy="268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94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4636" y="116632"/>
            <a:ext cx="8229600" cy="1143000"/>
          </a:xfrm>
        </p:spPr>
        <p:txBody>
          <a:bodyPr/>
          <a:lstStyle/>
          <a:p>
            <a:r>
              <a:rPr lang="cs-CZ" dirty="0" smtClean="0"/>
              <a:t>Rizika</a:t>
            </a:r>
            <a:endParaRPr lang="cs-CZ" dirty="0"/>
          </a:p>
        </p:txBody>
      </p:sp>
      <p:sp>
        <p:nvSpPr>
          <p:cNvPr id="3" name="Zástupný symbol pro obsah 2"/>
          <p:cNvSpPr>
            <a:spLocks noGrp="1"/>
          </p:cNvSpPr>
          <p:nvPr>
            <p:ph idx="1"/>
          </p:nvPr>
        </p:nvSpPr>
        <p:spPr>
          <a:xfrm>
            <a:off x="432532" y="1100659"/>
            <a:ext cx="8229600" cy="4525963"/>
          </a:xfrm>
        </p:spPr>
        <p:txBody>
          <a:bodyPr/>
          <a:lstStyle/>
          <a:p>
            <a:r>
              <a:rPr lang="cs-CZ" sz="2400" dirty="0" smtClean="0"/>
              <a:t>Mechanická poškození</a:t>
            </a:r>
          </a:p>
          <a:p>
            <a:r>
              <a:rPr lang="cs-CZ" sz="2400" dirty="0" smtClean="0"/>
              <a:t>Dodržovat správnou manipulaci</a:t>
            </a:r>
            <a:r>
              <a:rPr lang="cs-CZ" dirty="0" smtClean="0"/>
              <a:t>!</a:t>
            </a:r>
            <a:endParaRPr lang="cs-CZ" dirty="0"/>
          </a:p>
        </p:txBody>
      </p:sp>
      <p:pic>
        <p:nvPicPr>
          <p:cNvPr id="3074" name="Picture 2" descr="A broken china 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492896"/>
            <a:ext cx="3810000" cy="3133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611560" y="6021288"/>
            <a:ext cx="2664296" cy="646331"/>
          </a:xfrm>
          <a:prstGeom prst="rect">
            <a:avLst/>
          </a:prstGeom>
          <a:noFill/>
        </p:spPr>
        <p:txBody>
          <a:bodyPr wrap="square" rtlCol="0">
            <a:spAutoFit/>
          </a:bodyPr>
          <a:lstStyle/>
          <a:p>
            <a:r>
              <a:rPr lang="cs-CZ" dirty="0" smtClean="0"/>
              <a:t>CCI Notes, </a:t>
            </a:r>
            <a:r>
              <a:rPr lang="cs-CZ" dirty="0" err="1" smtClean="0"/>
              <a:t>Caring</a:t>
            </a:r>
            <a:r>
              <a:rPr lang="cs-CZ" dirty="0" smtClean="0"/>
              <a:t> </a:t>
            </a:r>
            <a:r>
              <a:rPr lang="cs-CZ" dirty="0" err="1" smtClean="0"/>
              <a:t>for</a:t>
            </a:r>
            <a:r>
              <a:rPr lang="cs-CZ" dirty="0" smtClean="0"/>
              <a:t> </a:t>
            </a:r>
            <a:r>
              <a:rPr lang="cs-CZ" dirty="0" err="1" smtClean="0"/>
              <a:t>ceramics</a:t>
            </a:r>
            <a:r>
              <a:rPr lang="cs-CZ" dirty="0" smtClean="0"/>
              <a:t> and </a:t>
            </a:r>
            <a:r>
              <a:rPr lang="cs-CZ" dirty="0" err="1" smtClean="0"/>
              <a:t>glass</a:t>
            </a:r>
            <a:r>
              <a:rPr lang="cs-CZ" dirty="0" smtClean="0"/>
              <a:t> </a:t>
            </a:r>
            <a:r>
              <a:rPr lang="cs-CZ" dirty="0" err="1" smtClean="0"/>
              <a:t>objects</a:t>
            </a:r>
            <a:r>
              <a:rPr lang="cs-CZ" dirty="0" smtClean="0"/>
              <a:t> </a:t>
            </a:r>
            <a:endParaRPr lang="cs-CZ" dirty="0"/>
          </a:p>
        </p:txBody>
      </p:sp>
      <p:pic>
        <p:nvPicPr>
          <p:cNvPr id="3076" name="Picture 4" descr="A broken plate repaired with metal staples (which have corroded) and adhesive (which has degraded and discolou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052736"/>
            <a:ext cx="3810000" cy="2543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043748" y="3875093"/>
            <a:ext cx="3456384" cy="369332"/>
          </a:xfrm>
          <a:prstGeom prst="rect">
            <a:avLst/>
          </a:prstGeom>
          <a:noFill/>
        </p:spPr>
        <p:txBody>
          <a:bodyPr wrap="square" rtlCol="0">
            <a:spAutoFit/>
          </a:bodyPr>
          <a:lstStyle/>
          <a:p>
            <a:r>
              <a:rPr lang="cs-CZ" dirty="0" smtClean="0"/>
              <a:t>Lepené spoje</a:t>
            </a:r>
            <a:endParaRPr lang="cs-CZ" dirty="0"/>
          </a:p>
        </p:txBody>
      </p:sp>
      <p:pic>
        <p:nvPicPr>
          <p:cNvPr id="2050" name="Picture 2" descr="A poor joint on a porcelain teac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4343342"/>
            <a:ext cx="2693876" cy="2357142"/>
          </a:xfrm>
          <a:prstGeom prst="rect">
            <a:avLst/>
          </a:prstGeom>
          <a:noFill/>
          <a:extLst>
            <a:ext uri="{909E8E84-426E-40DD-AFC4-6F175D3DCCD1}">
              <a14:hiddenFill xmlns:a14="http://schemas.microsoft.com/office/drawing/2010/main">
                <a:solidFill>
                  <a:srgbClr val="FFFFFF"/>
                </a:solidFill>
              </a14:hiddenFill>
            </a:ext>
          </a:extLst>
        </p:spPr>
      </p:pic>
      <p:sp>
        <p:nvSpPr>
          <p:cNvPr id="6" name="Násobení 5"/>
          <p:cNvSpPr/>
          <p:nvPr/>
        </p:nvSpPr>
        <p:spPr>
          <a:xfrm>
            <a:off x="4586548" y="5301208"/>
            <a:ext cx="914400" cy="914400"/>
          </a:xfrm>
          <a:prstGeom prst="mathMultiply">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3151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Podmínky prostředí</a:t>
            </a:r>
            <a:endParaRPr lang="cs-CZ" dirty="0"/>
          </a:p>
        </p:txBody>
      </p:sp>
      <p:sp>
        <p:nvSpPr>
          <p:cNvPr id="3" name="Zástupný symbol pro obsah 2"/>
          <p:cNvSpPr>
            <a:spLocks noGrp="1"/>
          </p:cNvSpPr>
          <p:nvPr>
            <p:ph idx="1"/>
          </p:nvPr>
        </p:nvSpPr>
        <p:spPr/>
        <p:txBody>
          <a:bodyPr>
            <a:normAutofit/>
          </a:bodyPr>
          <a:lstStyle/>
          <a:p>
            <a:r>
              <a:rPr lang="cs-CZ" dirty="0" smtClean="0"/>
              <a:t>RV – 40 – 60 % </a:t>
            </a:r>
          </a:p>
          <a:p>
            <a:r>
              <a:rPr lang="cs-CZ" dirty="0" smtClean="0"/>
              <a:t>RV ˃ 75 %: pozor zejména na pórovitou archeologickou keramiku - </a:t>
            </a:r>
            <a:r>
              <a:rPr lang="cs-CZ" dirty="0" err="1" smtClean="0"/>
              <a:t>hrnčinu</a:t>
            </a:r>
            <a:r>
              <a:rPr lang="cs-CZ" dirty="0" smtClean="0"/>
              <a:t> je velmi nasákavá; lepené spoje </a:t>
            </a:r>
            <a:r>
              <a:rPr lang="cs-CZ" dirty="0" err="1" smtClean="0"/>
              <a:t>Dispercolem</a:t>
            </a:r>
            <a:r>
              <a:rPr lang="cs-CZ" dirty="0" smtClean="0"/>
              <a:t> bobtnají, uvolňují </a:t>
            </a:r>
            <a:r>
              <a:rPr lang="cs-CZ" dirty="0" err="1" smtClean="0"/>
              <a:t>kys</a:t>
            </a:r>
            <a:r>
              <a:rPr lang="cs-CZ" dirty="0" smtClean="0"/>
              <a:t>. octovou a mohu plesnivět </a:t>
            </a:r>
          </a:p>
          <a:p>
            <a:r>
              <a:rPr lang="cs-CZ" dirty="0" smtClean="0"/>
              <a:t>RV &lt; 30 % hrozí krystalizace solí, </a:t>
            </a:r>
            <a:r>
              <a:rPr lang="cs-CZ" dirty="0" err="1" smtClean="0"/>
              <a:t>odpodadávání</a:t>
            </a:r>
            <a:r>
              <a:rPr lang="cs-CZ" dirty="0" smtClean="0"/>
              <a:t> glazury</a:t>
            </a:r>
          </a:p>
          <a:p>
            <a:r>
              <a:rPr lang="cs-CZ" dirty="0" smtClean="0"/>
              <a:t>T: 10 – 25 °C  pozor na zamrzání </a:t>
            </a:r>
            <a:r>
              <a:rPr lang="cs-CZ" smtClean="0"/>
              <a:t>vody </a:t>
            </a:r>
            <a:endParaRPr lang="cs-CZ" dirty="0"/>
          </a:p>
        </p:txBody>
      </p:sp>
    </p:spTree>
    <p:extLst>
      <p:ext uri="{BB962C8B-B14F-4D97-AF65-F5344CB8AC3E}">
        <p14:creationId xmlns:p14="http://schemas.microsoft.com/office/powerpoint/2010/main" val="143973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Krystalizace solí</a:t>
            </a:r>
            <a:endParaRPr lang="cs-CZ" dirty="0"/>
          </a:p>
        </p:txBody>
      </p:sp>
      <p:sp>
        <p:nvSpPr>
          <p:cNvPr id="3" name="Zástupný symbol pro obsah 2"/>
          <p:cNvSpPr>
            <a:spLocks noGrp="1"/>
          </p:cNvSpPr>
          <p:nvPr>
            <p:ph idx="1"/>
          </p:nvPr>
        </p:nvSpPr>
        <p:spPr>
          <a:xfrm>
            <a:off x="457200" y="1196752"/>
            <a:ext cx="8229600" cy="4929411"/>
          </a:xfrm>
        </p:spPr>
        <p:txBody>
          <a:bodyPr/>
          <a:lstStyle/>
          <a:p>
            <a:r>
              <a:rPr lang="cs-CZ" sz="2400" dirty="0" smtClean="0"/>
              <a:t>Velké výkyvy RV(keramika kontaminovaná solemi – chloridy, dusičnany, fosfáty) – problém zejména u archeologické keramiky (kontaminace může být ale i vlivem potravin, kontaktu s pecemi apod</a:t>
            </a:r>
            <a:r>
              <a:rPr lang="cs-CZ" dirty="0" smtClean="0"/>
              <a:t>.), </a:t>
            </a:r>
          </a:p>
          <a:p>
            <a:r>
              <a:rPr lang="cs-CZ" sz="2800" dirty="0" smtClean="0"/>
              <a:t>Doporučená RV 40 - 50% </a:t>
            </a:r>
            <a:endParaRPr lang="cs-CZ" sz="2800" dirty="0"/>
          </a:p>
        </p:txBody>
      </p:sp>
      <p:pic>
        <p:nvPicPr>
          <p:cNvPr id="1026" name="Picture 2" descr="A ceramic vessel covered with salt cryst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620" y="3510615"/>
            <a:ext cx="2736304" cy="29688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original surface of a ceramic vessel has spalled off or been lo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433" y="2420888"/>
            <a:ext cx="2930595" cy="3209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4499992" y="5629890"/>
            <a:ext cx="3166932" cy="646331"/>
          </a:xfrm>
          <a:prstGeom prst="rect">
            <a:avLst/>
          </a:prstGeom>
          <a:noFill/>
        </p:spPr>
        <p:txBody>
          <a:bodyPr wrap="square" rtlCol="0">
            <a:spAutoFit/>
          </a:bodyPr>
          <a:lstStyle/>
          <a:p>
            <a:r>
              <a:rPr lang="cs-CZ" dirty="0" smtClean="0"/>
              <a:t>CCI Notes, </a:t>
            </a:r>
            <a:r>
              <a:rPr lang="cs-CZ" dirty="0" err="1" smtClean="0"/>
              <a:t>Caring</a:t>
            </a:r>
            <a:r>
              <a:rPr lang="cs-CZ" dirty="0" smtClean="0"/>
              <a:t> </a:t>
            </a:r>
            <a:r>
              <a:rPr lang="cs-CZ" dirty="0" err="1" smtClean="0"/>
              <a:t>for</a:t>
            </a:r>
            <a:r>
              <a:rPr lang="cs-CZ" dirty="0" smtClean="0"/>
              <a:t> </a:t>
            </a:r>
            <a:r>
              <a:rPr lang="cs-CZ" dirty="0" err="1" smtClean="0"/>
              <a:t>ceramics</a:t>
            </a:r>
            <a:r>
              <a:rPr lang="cs-CZ" dirty="0" smtClean="0"/>
              <a:t> and </a:t>
            </a:r>
            <a:r>
              <a:rPr lang="cs-CZ" dirty="0" err="1" smtClean="0"/>
              <a:t>glass</a:t>
            </a:r>
            <a:r>
              <a:rPr lang="cs-CZ" dirty="0" smtClean="0"/>
              <a:t> </a:t>
            </a:r>
            <a:r>
              <a:rPr lang="cs-CZ" dirty="0" err="1" smtClean="0"/>
              <a:t>objects</a:t>
            </a:r>
            <a:r>
              <a:rPr lang="cs-CZ" dirty="0" smtClean="0"/>
              <a:t> </a:t>
            </a:r>
            <a:endParaRPr lang="cs-CZ" dirty="0"/>
          </a:p>
        </p:txBody>
      </p:sp>
    </p:spTree>
    <p:extLst>
      <p:ext uri="{BB962C8B-B14F-4D97-AF65-F5344CB8AC3E}">
        <p14:creationId xmlns:p14="http://schemas.microsoft.com/office/powerpoint/2010/main" val="102682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Manipulace a transport</a:t>
            </a:r>
            <a:endParaRPr lang="cs-CZ" dirty="0"/>
          </a:p>
        </p:txBody>
      </p:sp>
      <p:pic>
        <p:nvPicPr>
          <p:cNvPr id="1026" name="Picture 2" descr="Pots with small bases stored upside down with foam pads between each p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12776"/>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chaeological glass objects, some with degraded surfaces, on a padded storage t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492896"/>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548" y="4077072"/>
            <a:ext cx="3356024" cy="253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4194572" y="5584646"/>
            <a:ext cx="3761804" cy="646331"/>
          </a:xfrm>
          <a:prstGeom prst="rect">
            <a:avLst/>
          </a:prstGeom>
          <a:noFill/>
        </p:spPr>
        <p:txBody>
          <a:bodyPr wrap="square" rtlCol="0">
            <a:spAutoFit/>
          </a:bodyPr>
          <a:lstStyle/>
          <a:p>
            <a:r>
              <a:rPr lang="cs-CZ" dirty="0" smtClean="0"/>
              <a:t>Nestabilní keramiku/sklo manipulovat v nitrilových rukavicích</a:t>
            </a:r>
            <a:endParaRPr lang="cs-CZ" dirty="0"/>
          </a:p>
        </p:txBody>
      </p:sp>
    </p:spTree>
    <p:extLst>
      <p:ext uri="{BB962C8B-B14F-4D97-AF65-F5344CB8AC3E}">
        <p14:creationId xmlns:p14="http://schemas.microsoft.com/office/powerpoint/2010/main" val="2865179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Konzervace</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Čištění střepů: </a:t>
            </a:r>
          </a:p>
          <a:p>
            <a:pPr lvl="1"/>
            <a:r>
              <a:rPr lang="cs-CZ" dirty="0" smtClean="0"/>
              <a:t>Chemicky: voda + tenzid (+ desinfekce Ajatin, Septonex), odstraňování krust (</a:t>
            </a:r>
            <a:r>
              <a:rPr lang="cs-CZ" dirty="0" err="1" smtClean="0"/>
              <a:t>hexametafosforečnan</a:t>
            </a:r>
            <a:r>
              <a:rPr lang="cs-CZ" dirty="0" smtClean="0"/>
              <a:t> sodný, </a:t>
            </a:r>
            <a:r>
              <a:rPr lang="cs-CZ" dirty="0" err="1" smtClean="0"/>
              <a:t>Chelaton</a:t>
            </a:r>
            <a:r>
              <a:rPr lang="cs-CZ" dirty="0" smtClean="0"/>
              <a:t> III)</a:t>
            </a:r>
          </a:p>
          <a:p>
            <a:r>
              <a:rPr lang="cs-CZ" dirty="0" smtClean="0"/>
              <a:t>Zpevnění střepu:</a:t>
            </a:r>
          </a:p>
          <a:p>
            <a:pPr lvl="1"/>
            <a:r>
              <a:rPr lang="cs-CZ" dirty="0" smtClean="0"/>
              <a:t>Záchranné (odpadávající glazura, povrch): </a:t>
            </a:r>
            <a:r>
              <a:rPr lang="cs-CZ" dirty="0" err="1" smtClean="0"/>
              <a:t>cyklododekan</a:t>
            </a:r>
            <a:r>
              <a:rPr lang="cs-CZ" dirty="0" smtClean="0"/>
              <a:t> (</a:t>
            </a:r>
            <a:r>
              <a:rPr lang="cs-CZ" dirty="0" err="1" smtClean="0"/>
              <a:t>organic</a:t>
            </a:r>
            <a:r>
              <a:rPr lang="cs-CZ" dirty="0" smtClean="0"/>
              <a:t>. sloučenina </a:t>
            </a:r>
            <a:r>
              <a:rPr lang="cs-CZ" dirty="0" err="1" smtClean="0"/>
              <a:t>ropust</a:t>
            </a:r>
            <a:r>
              <a:rPr lang="cs-CZ" dirty="0" smtClean="0"/>
              <a:t>. v benzinu), </a:t>
            </a:r>
            <a:r>
              <a:rPr lang="cs-CZ" dirty="0" err="1" smtClean="0"/>
              <a:t>Sokrat</a:t>
            </a:r>
            <a:r>
              <a:rPr lang="cs-CZ" dirty="0" smtClean="0"/>
              <a:t> (akrylátový kopolymer rozpust. ve vodě)</a:t>
            </a:r>
            <a:endParaRPr lang="cs-CZ" dirty="0"/>
          </a:p>
          <a:p>
            <a:pPr lvl="1"/>
            <a:r>
              <a:rPr lang="cs-CZ" dirty="0" smtClean="0"/>
              <a:t>Petrifikace: na suchý střep – akrylátová pryskyřice </a:t>
            </a:r>
            <a:r>
              <a:rPr lang="cs-CZ" dirty="0" err="1" smtClean="0"/>
              <a:t>Paraloid</a:t>
            </a:r>
            <a:r>
              <a:rPr lang="cs-CZ" dirty="0" smtClean="0"/>
              <a:t>; na mokrý střep (akryláty ve vodě)</a:t>
            </a:r>
          </a:p>
          <a:p>
            <a:r>
              <a:rPr lang="cs-CZ" dirty="0" smtClean="0"/>
              <a:t>Lepení: tavná lepidla, Herkules, </a:t>
            </a:r>
            <a:r>
              <a:rPr lang="cs-CZ" dirty="0" err="1" smtClean="0"/>
              <a:t>Dispercol</a:t>
            </a:r>
            <a:r>
              <a:rPr lang="cs-CZ" dirty="0" smtClean="0"/>
              <a:t>, Epoxidová lepidla </a:t>
            </a:r>
            <a:endParaRPr lang="cs-CZ" dirty="0"/>
          </a:p>
        </p:txBody>
      </p:sp>
    </p:spTree>
    <p:extLst>
      <p:ext uri="{BB962C8B-B14F-4D97-AF65-F5344CB8AC3E}">
        <p14:creationId xmlns:p14="http://schemas.microsoft.com/office/powerpoint/2010/main" val="561525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sz="2800" dirty="0" smtClean="0"/>
              <a:t>Konzervace archeologické keramiky – L. Svobodová, AÚ Praha</a:t>
            </a:r>
            <a:endParaRPr lang="cs-CZ" sz="2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052736"/>
            <a:ext cx="3947542" cy="2600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4772" y="985546"/>
            <a:ext cx="3096344" cy="264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56" y="3848665"/>
            <a:ext cx="2460097" cy="2736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3883813"/>
            <a:ext cx="2537626" cy="2773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6361" y="3809659"/>
            <a:ext cx="2581338" cy="28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885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opakování</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Jaké znáte druhy keramiky a které z nich jsou nejvíce náchylné na změny parametrů okolního prostředí?</a:t>
            </a:r>
          </a:p>
          <a:p>
            <a:r>
              <a:rPr lang="cs-CZ" dirty="0" smtClean="0"/>
              <a:t>Jaké znáte druhy glazur?</a:t>
            </a:r>
          </a:p>
          <a:p>
            <a:r>
              <a:rPr lang="cs-CZ" dirty="0" smtClean="0"/>
              <a:t>Popište degradační mechanismus krystalizace solí u keramiky.</a:t>
            </a:r>
          </a:p>
          <a:p>
            <a:r>
              <a:rPr lang="cs-CZ" dirty="0" smtClean="0"/>
              <a:t>Jaké druhy lepidel se používají pro lepení keramiky?</a:t>
            </a:r>
          </a:p>
          <a:p>
            <a:r>
              <a:rPr lang="cs-CZ" dirty="0" smtClean="0"/>
              <a:t>Jaké jsou doporučené mikroklimatické podmínky pro uchovávání keramiky?</a:t>
            </a:r>
          </a:p>
          <a:p>
            <a:endParaRPr lang="cs-CZ" dirty="0" smtClean="0"/>
          </a:p>
          <a:p>
            <a:endParaRPr lang="cs-CZ" dirty="0"/>
          </a:p>
        </p:txBody>
      </p:sp>
    </p:spTree>
    <p:extLst>
      <p:ext uri="{BB962C8B-B14F-4D97-AF65-F5344CB8AC3E}">
        <p14:creationId xmlns:p14="http://schemas.microsoft.com/office/powerpoint/2010/main" val="1490517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Sklo</a:t>
            </a:r>
            <a:endParaRPr lang="cs-CZ" dirty="0"/>
          </a:p>
        </p:txBody>
      </p:sp>
      <p:sp>
        <p:nvSpPr>
          <p:cNvPr id="4" name="TextovéPole 3"/>
          <p:cNvSpPr txBox="1"/>
          <p:nvPr/>
        </p:nvSpPr>
        <p:spPr>
          <a:xfrm>
            <a:off x="683568" y="1196752"/>
            <a:ext cx="7776864" cy="3416320"/>
          </a:xfrm>
          <a:prstGeom prst="rect">
            <a:avLst/>
          </a:prstGeom>
          <a:noFill/>
        </p:spPr>
        <p:txBody>
          <a:bodyPr wrap="square" rtlCol="0">
            <a:spAutoFit/>
          </a:bodyPr>
          <a:lstStyle/>
          <a:p>
            <a:r>
              <a:rPr lang="cs-CZ" dirty="0"/>
              <a:t>Sklo je </a:t>
            </a:r>
            <a:r>
              <a:rPr lang="cs-CZ" b="1" dirty="0"/>
              <a:t>anorganický amorfní </a:t>
            </a:r>
            <a:r>
              <a:rPr lang="cs-CZ" dirty="0"/>
              <a:t>(nekrystalický)</a:t>
            </a:r>
            <a:r>
              <a:rPr lang="cs-CZ" b="1" dirty="0"/>
              <a:t> </a:t>
            </a:r>
            <a:r>
              <a:rPr lang="cs-CZ" dirty="0"/>
              <a:t>materiál, vyrobený tavením vhodných surovin a následným řízeným ochlazením vzniklé skloviny bez krystalizace. </a:t>
            </a:r>
            <a:r>
              <a:rPr lang="cs-CZ" dirty="0" smtClean="0"/>
              <a:t>Hlavní součástí je oxid křemičitý (křemičitý písek) a další přísady – uhličitan sodný, uhličitan draselný (snižují teplotu tavení) + vápenec</a:t>
            </a:r>
          </a:p>
          <a:p>
            <a:r>
              <a:rPr lang="cs-CZ" dirty="0" smtClean="0"/>
              <a:t>Podle </a:t>
            </a:r>
            <a:r>
              <a:rPr lang="cs-CZ" dirty="0"/>
              <a:t>chemického složení dělíme křemičitá skla na skla: </a:t>
            </a:r>
            <a:endParaRPr lang="cs-CZ" dirty="0" smtClean="0"/>
          </a:p>
          <a:p>
            <a:pPr marL="342900" indent="-342900">
              <a:buAutoNum type="arabicPeriod"/>
            </a:pPr>
            <a:r>
              <a:rPr lang="cs-CZ" dirty="0" smtClean="0"/>
              <a:t>sodnovápenatá </a:t>
            </a:r>
            <a:r>
              <a:rPr lang="cs-CZ" dirty="0"/>
              <a:t>- sklo je lehce tavitelné, štípatelné a vhodné pro foukání (jako např. stará skla antická, sklo benátské, sklo francouzské apod</a:t>
            </a:r>
            <a:r>
              <a:rPr lang="cs-CZ" dirty="0" smtClean="0"/>
              <a:t>.), </a:t>
            </a:r>
          </a:p>
          <a:p>
            <a:pPr marL="342900" indent="-342900">
              <a:buAutoNum type="arabicPeriod"/>
            </a:pPr>
            <a:r>
              <a:rPr lang="cs-CZ" dirty="0" err="1" smtClean="0"/>
              <a:t>draselnovápenatá</a:t>
            </a:r>
            <a:r>
              <a:rPr lang="cs-CZ" dirty="0" smtClean="0"/>
              <a:t> </a:t>
            </a:r>
            <a:r>
              <a:rPr lang="cs-CZ" dirty="0"/>
              <a:t>(české sklo vhodné k řezání a broušení), </a:t>
            </a:r>
            <a:r>
              <a:rPr lang="cs-CZ" dirty="0" smtClean="0"/>
              <a:t>převažuje od středověku do 19. stol. –  omezené zdroje sody</a:t>
            </a:r>
          </a:p>
          <a:p>
            <a:pPr marL="342900" indent="-342900">
              <a:buAutoNum type="arabicPeriod"/>
            </a:pPr>
            <a:r>
              <a:rPr lang="cs-CZ" dirty="0" err="1" smtClean="0"/>
              <a:t>sodnodraselnovápenatá</a:t>
            </a:r>
            <a:r>
              <a:rPr lang="cs-CZ" dirty="0" smtClean="0"/>
              <a:t> </a:t>
            </a:r>
            <a:r>
              <a:rPr lang="cs-CZ" dirty="0"/>
              <a:t>(sklo dnes běžně u nás vyráběné</a:t>
            </a:r>
            <a:r>
              <a:rPr lang="cs-CZ" dirty="0" smtClean="0"/>
              <a:t>),</a:t>
            </a:r>
          </a:p>
          <a:p>
            <a:pPr marL="342900" indent="-342900">
              <a:buAutoNum type="arabicPeriod"/>
            </a:pPr>
            <a:r>
              <a:rPr lang="cs-CZ" dirty="0" err="1" smtClean="0"/>
              <a:t>draselnoolovnatá</a:t>
            </a:r>
            <a:r>
              <a:rPr lang="cs-CZ" dirty="0" smtClean="0"/>
              <a:t> – křišťálové (anglická</a:t>
            </a:r>
            <a:r>
              <a:rPr lang="cs-CZ" dirty="0"/>
              <a:t>, sklo je měkké a lesklé a využívá se k broušení, lití a výrobě skla optického).</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4293096"/>
            <a:ext cx="3652664" cy="243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187624" y="5805264"/>
            <a:ext cx="3456384" cy="369332"/>
          </a:xfrm>
          <a:prstGeom prst="rect">
            <a:avLst/>
          </a:prstGeom>
          <a:noFill/>
        </p:spPr>
        <p:txBody>
          <a:bodyPr wrap="square" rtlCol="0">
            <a:spAutoFit/>
          </a:bodyPr>
          <a:lstStyle/>
          <a:p>
            <a:r>
              <a:rPr lang="cs-CZ" dirty="0" smtClean="0"/>
              <a:t>Antické sklo, 1. stol. př. n. l., NM</a:t>
            </a:r>
            <a:endParaRPr lang="cs-CZ" dirty="0"/>
          </a:p>
        </p:txBody>
      </p:sp>
    </p:spTree>
    <p:extLst>
      <p:ext uri="{BB962C8B-B14F-4D97-AF65-F5344CB8AC3E}">
        <p14:creationId xmlns:p14="http://schemas.microsoft.com/office/powerpoint/2010/main" val="1026827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35201"/>
            <a:ext cx="8229600" cy="1143000"/>
          </a:xfrm>
        </p:spPr>
        <p:txBody>
          <a:bodyPr/>
          <a:lstStyle/>
          <a:p>
            <a:r>
              <a:rPr lang="cs-CZ" dirty="0" smtClean="0"/>
              <a:t>Keramika ve sbírkách </a:t>
            </a:r>
            <a:endParaRPr lang="cs-CZ" dirty="0"/>
          </a:p>
        </p:txBody>
      </p:sp>
      <p:sp>
        <p:nvSpPr>
          <p:cNvPr id="3" name="Zástupný symbol pro obsah 2"/>
          <p:cNvSpPr>
            <a:spLocks noGrp="1"/>
          </p:cNvSpPr>
          <p:nvPr>
            <p:ph idx="1"/>
          </p:nvPr>
        </p:nvSpPr>
        <p:spPr>
          <a:xfrm>
            <a:off x="467544" y="907684"/>
            <a:ext cx="8229600" cy="4525963"/>
          </a:xfrm>
        </p:spPr>
        <p:txBody>
          <a:bodyPr/>
          <a:lstStyle/>
          <a:p>
            <a:r>
              <a:rPr lang="cs-CZ" sz="1800" dirty="0" smtClean="0"/>
              <a:t>Tradiční keramika se získává většinou z jílovitých surovin (minerály na bázi silikátů – oxidů křemíku) , které se zpracují do požadovaného tvaru a vypálí při teplotách okolo 800 – 1300°C i více</a:t>
            </a:r>
          </a:p>
          <a:p>
            <a:endParaRPr lang="cs-CZ" sz="2000" dirty="0" smtClean="0"/>
          </a:p>
          <a:p>
            <a:endParaRPr lang="cs-CZ" dirty="0"/>
          </a:p>
        </p:txBody>
      </p:sp>
      <p:pic>
        <p:nvPicPr>
          <p:cNvPr id="1026" name="Picture 2" descr="bez názvu-158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52" y="2440826"/>
            <a:ext cx="2483373" cy="367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291467" y="6208440"/>
            <a:ext cx="2624350" cy="646331"/>
          </a:xfrm>
          <a:prstGeom prst="rect">
            <a:avLst/>
          </a:prstGeom>
          <a:noFill/>
        </p:spPr>
        <p:txBody>
          <a:bodyPr wrap="square" rtlCol="0">
            <a:spAutoFit/>
          </a:bodyPr>
          <a:lstStyle/>
          <a:p>
            <a:r>
              <a:rPr lang="cs-CZ" dirty="0" smtClean="0"/>
              <a:t>Interiér cukrárny, SZ Hluboká, NPÚ</a:t>
            </a:r>
            <a:endParaRPr lang="cs-CZ" dirty="0"/>
          </a:p>
        </p:txBody>
      </p:sp>
      <p:pic>
        <p:nvPicPr>
          <p:cNvPr id="6" name="Picture 7" descr="C:\Alena II\Konference\Uherské Hradiště 2019\Depozitář archeologi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8" y="2331356"/>
            <a:ext cx="2877690" cy="38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3059832" y="6172045"/>
            <a:ext cx="3096344" cy="646331"/>
          </a:xfrm>
          <a:prstGeom prst="rect">
            <a:avLst/>
          </a:prstGeom>
          <a:noFill/>
        </p:spPr>
        <p:txBody>
          <a:bodyPr wrap="square" rtlCol="0">
            <a:spAutoFit/>
          </a:bodyPr>
          <a:lstStyle/>
          <a:p>
            <a:r>
              <a:rPr lang="cs-CZ" altLang="cs-CZ" dirty="0" smtClean="0"/>
              <a:t>Depozitář  Muzeum </a:t>
            </a:r>
            <a:r>
              <a:rPr lang="cs-CZ" altLang="cs-CZ" dirty="0"/>
              <a:t>v Chrudimi </a:t>
            </a:r>
          </a:p>
          <a:p>
            <a:endParaRPr lang="cs-CZ" dirty="0"/>
          </a:p>
        </p:txBody>
      </p:sp>
      <p:pic>
        <p:nvPicPr>
          <p:cNvPr id="7" name="Picture 2" descr="http://www.szm.cz/media/img/3/podsbirka-etnograficka-001-4cc58c407bf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2331308"/>
            <a:ext cx="2577083" cy="391951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588224" y="6381328"/>
            <a:ext cx="2016224" cy="369332"/>
          </a:xfrm>
          <a:prstGeom prst="rect">
            <a:avLst/>
          </a:prstGeom>
          <a:noFill/>
        </p:spPr>
        <p:txBody>
          <a:bodyPr wrap="square" rtlCol="0">
            <a:spAutoFit/>
          </a:bodyPr>
          <a:lstStyle/>
          <a:p>
            <a:r>
              <a:rPr lang="cs-CZ" dirty="0" smtClean="0"/>
              <a:t>Depozitář SZM</a:t>
            </a:r>
            <a:endParaRPr lang="cs-CZ" dirty="0"/>
          </a:p>
        </p:txBody>
      </p:sp>
    </p:spTree>
    <p:extLst>
      <p:ext uri="{BB962C8B-B14F-4D97-AF65-F5344CB8AC3E}">
        <p14:creationId xmlns:p14="http://schemas.microsoft.com/office/powerpoint/2010/main" val="37694186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Struktura skla</a:t>
            </a:r>
            <a:endParaRPr lang="cs-CZ"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772816"/>
            <a:ext cx="6951778" cy="36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043608" y="6128429"/>
            <a:ext cx="6807762" cy="646331"/>
          </a:xfrm>
          <a:prstGeom prst="rect">
            <a:avLst/>
          </a:prstGeom>
          <a:noFill/>
        </p:spPr>
        <p:txBody>
          <a:bodyPr wrap="square" rtlCol="0">
            <a:spAutoFit/>
          </a:bodyPr>
          <a:lstStyle/>
          <a:p>
            <a:r>
              <a:rPr lang="cs-CZ" dirty="0" smtClean="0"/>
              <a:t>Křemen – SiO</a:t>
            </a:r>
            <a:r>
              <a:rPr lang="cs-CZ" baseline="-25000" dirty="0" smtClean="0"/>
              <a:t>2</a:t>
            </a:r>
            <a:r>
              <a:rPr lang="cs-CZ" dirty="0" smtClean="0"/>
              <a:t> (T okolo 2000°C)                                     Sklo SiO</a:t>
            </a:r>
            <a:r>
              <a:rPr lang="cs-CZ" baseline="-25000" dirty="0" smtClean="0"/>
              <a:t>2</a:t>
            </a:r>
            <a:r>
              <a:rPr lang="cs-CZ" dirty="0" smtClean="0"/>
              <a:t> – Na</a:t>
            </a:r>
            <a:r>
              <a:rPr lang="cs-CZ" baseline="-25000" dirty="0" smtClean="0"/>
              <a:t>2</a:t>
            </a:r>
            <a:r>
              <a:rPr lang="cs-CZ" dirty="0" smtClean="0"/>
              <a:t>O</a:t>
            </a:r>
          </a:p>
          <a:p>
            <a:r>
              <a:rPr lang="cs-CZ" dirty="0" smtClean="0"/>
              <a:t>					       T okolo 1400 °C </a:t>
            </a:r>
            <a:endParaRPr lang="cs-CZ" dirty="0"/>
          </a:p>
        </p:txBody>
      </p:sp>
      <p:sp>
        <p:nvSpPr>
          <p:cNvPr id="5" name="Šipka doprava 4"/>
          <p:cNvSpPr/>
          <p:nvPr/>
        </p:nvSpPr>
        <p:spPr>
          <a:xfrm>
            <a:off x="2915816" y="1484784"/>
            <a:ext cx="266429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ovéPole 2"/>
          <p:cNvSpPr txBox="1"/>
          <p:nvPr/>
        </p:nvSpPr>
        <p:spPr>
          <a:xfrm>
            <a:off x="1187624" y="5397004"/>
            <a:ext cx="2304256" cy="646331"/>
          </a:xfrm>
          <a:prstGeom prst="rect">
            <a:avLst/>
          </a:prstGeom>
          <a:noFill/>
        </p:spPr>
        <p:txBody>
          <a:bodyPr wrap="square" rtlCol="0">
            <a:spAutoFit/>
          </a:bodyPr>
          <a:lstStyle/>
          <a:p>
            <a:r>
              <a:rPr lang="cs-CZ" dirty="0" smtClean="0"/>
              <a:t>Krystalická struktura křemene</a:t>
            </a:r>
            <a:endParaRPr lang="cs-CZ" dirty="0"/>
          </a:p>
        </p:txBody>
      </p:sp>
      <p:sp>
        <p:nvSpPr>
          <p:cNvPr id="6" name="TextovéPole 5"/>
          <p:cNvSpPr txBox="1"/>
          <p:nvPr/>
        </p:nvSpPr>
        <p:spPr>
          <a:xfrm>
            <a:off x="3923928" y="5397004"/>
            <a:ext cx="1800200" cy="369332"/>
          </a:xfrm>
          <a:prstGeom prst="rect">
            <a:avLst/>
          </a:prstGeom>
          <a:noFill/>
        </p:spPr>
        <p:txBody>
          <a:bodyPr wrap="square" rtlCol="0">
            <a:spAutoFit/>
          </a:bodyPr>
          <a:lstStyle/>
          <a:p>
            <a:r>
              <a:rPr lang="cs-CZ" dirty="0" smtClean="0"/>
              <a:t>Skelný stav SiO</a:t>
            </a:r>
            <a:r>
              <a:rPr lang="cs-CZ" baseline="-25000" dirty="0" smtClean="0"/>
              <a:t>2</a:t>
            </a:r>
            <a:endParaRPr lang="cs-CZ" baseline="-25000" dirty="0"/>
          </a:p>
        </p:txBody>
      </p:sp>
      <p:sp>
        <p:nvSpPr>
          <p:cNvPr id="7" name="TextovéPole 6"/>
          <p:cNvSpPr txBox="1"/>
          <p:nvPr/>
        </p:nvSpPr>
        <p:spPr>
          <a:xfrm>
            <a:off x="6012160" y="5403374"/>
            <a:ext cx="2160240" cy="369332"/>
          </a:xfrm>
          <a:prstGeom prst="rect">
            <a:avLst/>
          </a:prstGeom>
          <a:noFill/>
        </p:spPr>
        <p:txBody>
          <a:bodyPr wrap="square" rtlCol="0">
            <a:spAutoFit/>
          </a:bodyPr>
          <a:lstStyle/>
          <a:p>
            <a:r>
              <a:rPr lang="cs-CZ" dirty="0" err="1" smtClean="0"/>
              <a:t>Sodnokřemičité</a:t>
            </a:r>
            <a:r>
              <a:rPr lang="cs-CZ" dirty="0" smtClean="0"/>
              <a:t> sklo</a:t>
            </a:r>
            <a:endParaRPr lang="cs-CZ" dirty="0"/>
          </a:p>
        </p:txBody>
      </p:sp>
    </p:spTree>
    <p:extLst>
      <p:ext uri="{BB962C8B-B14F-4D97-AF65-F5344CB8AC3E}">
        <p14:creationId xmlns:p14="http://schemas.microsoft.com/office/powerpoint/2010/main" val="2828946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err="1" smtClean="0"/>
              <a:t>Sodno</a:t>
            </a:r>
            <a:r>
              <a:rPr lang="cs-CZ" sz="3600" dirty="0" smtClean="0"/>
              <a:t>-vápenatá/</a:t>
            </a:r>
            <a:r>
              <a:rPr lang="cs-CZ" sz="3600" dirty="0" err="1" smtClean="0"/>
              <a:t>draselno</a:t>
            </a:r>
            <a:r>
              <a:rPr lang="cs-CZ" sz="3600" dirty="0" smtClean="0"/>
              <a:t>-vápenatá skla</a:t>
            </a:r>
            <a:endParaRPr lang="cs-CZ" sz="3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988840"/>
            <a:ext cx="4876800" cy="325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084168" y="1988840"/>
            <a:ext cx="2520280" cy="369332"/>
          </a:xfrm>
          <a:prstGeom prst="rect">
            <a:avLst/>
          </a:prstGeom>
          <a:noFill/>
        </p:spPr>
        <p:txBody>
          <a:bodyPr wrap="square" rtlCol="0">
            <a:spAutoFit/>
          </a:bodyPr>
          <a:lstStyle/>
          <a:p>
            <a:r>
              <a:rPr lang="cs-CZ" dirty="0" smtClean="0"/>
              <a:t>Antické sklo, 1, stol., NM</a:t>
            </a:r>
            <a:endParaRPr lang="cs-CZ" dirty="0"/>
          </a:p>
        </p:txBody>
      </p:sp>
      <p:pic>
        <p:nvPicPr>
          <p:cNvPr id="4100" name="Picture 4" descr="http://www.cesonline.cz/arl-ces/cs/csg/?repo=cesrepo&amp;key=717699570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0504" y="2924944"/>
            <a:ext cx="2453931" cy="3686423"/>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547664" y="5877272"/>
            <a:ext cx="5184576" cy="1200329"/>
          </a:xfrm>
          <a:prstGeom prst="rect">
            <a:avLst/>
          </a:prstGeom>
          <a:noFill/>
        </p:spPr>
        <p:txBody>
          <a:bodyPr wrap="square" rtlCol="0">
            <a:spAutoFit/>
          </a:bodyPr>
          <a:lstStyle/>
          <a:p>
            <a:r>
              <a:rPr lang="cs-CZ" b="1" dirty="0"/>
              <a:t>Pohárek z čirého foukaného skla, který je sestaven ze dvou kalíšků jako tzv. </a:t>
            </a:r>
            <a:r>
              <a:rPr lang="cs-CZ" b="1" dirty="0" err="1"/>
              <a:t>dvojstěnka</a:t>
            </a:r>
            <a:r>
              <a:rPr lang="cs-CZ" b="1" dirty="0"/>
              <a:t>, </a:t>
            </a:r>
            <a:r>
              <a:rPr lang="cs-CZ" b="1" dirty="0" smtClean="0"/>
              <a:t>1714, </a:t>
            </a:r>
            <a:r>
              <a:rPr lang="cs-CZ" dirty="0"/>
              <a:t>Sbírka Muzea Vysočiny Havlíčkův Brod </a:t>
            </a:r>
            <a:endParaRPr lang="cs-CZ" b="1" dirty="0"/>
          </a:p>
          <a:p>
            <a:endParaRPr lang="cs-CZ" dirty="0"/>
          </a:p>
        </p:txBody>
      </p:sp>
    </p:spTree>
    <p:extLst>
      <p:ext uri="{BB962C8B-B14F-4D97-AF65-F5344CB8AC3E}">
        <p14:creationId xmlns:p14="http://schemas.microsoft.com/office/powerpoint/2010/main" val="2688620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Lesní/zelené sklo</a:t>
            </a:r>
            <a:endParaRPr lang="cs-CZ" dirty="0"/>
          </a:p>
        </p:txBody>
      </p:sp>
      <p:sp>
        <p:nvSpPr>
          <p:cNvPr id="4" name="AutoShape 2" descr="Výsledek obrázku pro lesní skl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ýsledek obrázku pro lesní skl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6" descr="Výsledek obrázku pro lesní skl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7" name="AutoShape 8" descr="Výsledek obrázku pro lesní skl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10" descr="Výsledek obrázku pro lesní skl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AutoShape 12" descr="Výsledek obrázku pro lesní sklo"/>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6158" name="Picture 14" descr="http://previous.npu.cz/download/1425565014/kniha+St%C5%99edov%C4%9Bk%C3%A9+sklo+z+Prahy_ilustrace+%282%29+515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40768"/>
            <a:ext cx="3007655" cy="46720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4572000" y="5643522"/>
            <a:ext cx="3312368" cy="369332"/>
          </a:xfrm>
          <a:prstGeom prst="rect">
            <a:avLst/>
          </a:prstGeom>
          <a:noFill/>
        </p:spPr>
        <p:txBody>
          <a:bodyPr wrap="square" rtlCol="0">
            <a:spAutoFit/>
          </a:bodyPr>
          <a:lstStyle/>
          <a:p>
            <a:r>
              <a:rPr lang="cs-CZ" dirty="0" smtClean="0"/>
              <a:t>Středověké sklo v Praze, NPÚ</a:t>
            </a:r>
            <a:endParaRPr lang="cs-CZ" dirty="0"/>
          </a:p>
        </p:txBody>
      </p:sp>
      <p:pic>
        <p:nvPicPr>
          <p:cNvPr id="6160" name="Picture 16" descr="Výsledek obrázku pro středověké sklo z pra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27076"/>
            <a:ext cx="3815945" cy="28685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p:cNvSpPr txBox="1"/>
          <p:nvPr/>
        </p:nvSpPr>
        <p:spPr>
          <a:xfrm>
            <a:off x="4860032" y="4195614"/>
            <a:ext cx="3960440" cy="369332"/>
          </a:xfrm>
          <a:prstGeom prst="rect">
            <a:avLst/>
          </a:prstGeom>
          <a:noFill/>
        </p:spPr>
        <p:txBody>
          <a:bodyPr wrap="square" rtlCol="0">
            <a:spAutoFit/>
          </a:bodyPr>
          <a:lstStyle/>
          <a:p>
            <a:r>
              <a:rPr lang="cs-CZ" dirty="0" smtClean="0"/>
              <a:t>Replika zeleného středověkého  skla</a:t>
            </a:r>
            <a:endParaRPr lang="cs-CZ" dirty="0"/>
          </a:p>
        </p:txBody>
      </p:sp>
    </p:spTree>
    <p:extLst>
      <p:ext uri="{BB962C8B-B14F-4D97-AF65-F5344CB8AC3E}">
        <p14:creationId xmlns:p14="http://schemas.microsoft.com/office/powerpoint/2010/main" val="438682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Olovnaté sklo</a:t>
            </a:r>
            <a:endParaRPr lang="cs-CZ" dirty="0"/>
          </a:p>
        </p:txBody>
      </p:sp>
      <p:pic>
        <p:nvPicPr>
          <p:cNvPr id="3074" name="Picture 2" descr="A woman carefully dismantles a regency-period (1844) lead crystal glass chandelier from the West Block, Parliament Hill, Otta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340768"/>
            <a:ext cx="4439589"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39065" y="4293096"/>
            <a:ext cx="4608513" cy="923330"/>
          </a:xfrm>
          <a:prstGeom prst="rect">
            <a:avLst/>
          </a:prstGeom>
          <a:noFill/>
        </p:spPr>
        <p:txBody>
          <a:bodyPr wrap="square" rtlCol="0">
            <a:spAutoFit/>
          </a:bodyPr>
          <a:lstStyle/>
          <a:p>
            <a:r>
              <a:rPr lang="cs-CZ" dirty="0" smtClean="0"/>
              <a:t>Lustr, 1844, olovnaté sklo, CCI Notes, </a:t>
            </a:r>
            <a:r>
              <a:rPr lang="cs-CZ" dirty="0" err="1"/>
              <a:t>Caring</a:t>
            </a:r>
            <a:r>
              <a:rPr lang="cs-CZ" dirty="0"/>
              <a:t> </a:t>
            </a:r>
            <a:r>
              <a:rPr lang="cs-CZ" dirty="0" err="1"/>
              <a:t>for</a:t>
            </a:r>
            <a:r>
              <a:rPr lang="cs-CZ" dirty="0"/>
              <a:t> </a:t>
            </a:r>
            <a:r>
              <a:rPr lang="cs-CZ" dirty="0" err="1"/>
              <a:t>ceramics</a:t>
            </a:r>
            <a:r>
              <a:rPr lang="cs-CZ" dirty="0"/>
              <a:t> and </a:t>
            </a:r>
            <a:r>
              <a:rPr lang="cs-CZ" dirty="0" err="1"/>
              <a:t>glass</a:t>
            </a:r>
            <a:r>
              <a:rPr lang="cs-CZ" dirty="0"/>
              <a:t> </a:t>
            </a:r>
            <a:r>
              <a:rPr lang="cs-CZ" dirty="0" err="1"/>
              <a:t>objects</a:t>
            </a:r>
            <a:r>
              <a:rPr lang="cs-CZ" dirty="0"/>
              <a:t> </a:t>
            </a:r>
          </a:p>
          <a:p>
            <a:endParaRPr lang="cs-CZ" dirty="0"/>
          </a:p>
        </p:txBody>
      </p:sp>
      <p:pic>
        <p:nvPicPr>
          <p:cNvPr id="3076" name="Picture 4" descr="https://cdn.myshoptet.com/usr/www.sklenenyshop.cz/user/shop/big/886_whisky-set-crystal-bohemia-brittany.jpg?5c58326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5334" y="2420888"/>
            <a:ext cx="4032448" cy="302433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875334" y="5493196"/>
            <a:ext cx="4032448" cy="646331"/>
          </a:xfrm>
          <a:prstGeom prst="rect">
            <a:avLst/>
          </a:prstGeom>
          <a:noFill/>
        </p:spPr>
        <p:txBody>
          <a:bodyPr wrap="square" rtlCol="0">
            <a:spAutoFit/>
          </a:bodyPr>
          <a:lstStyle/>
          <a:p>
            <a:r>
              <a:rPr lang="cs-CZ" dirty="0" smtClean="0"/>
              <a:t>Bohemia </a:t>
            </a:r>
            <a:r>
              <a:rPr lang="cs-CZ" dirty="0" err="1" smtClean="0"/>
              <a:t>Crystal</a:t>
            </a:r>
            <a:r>
              <a:rPr lang="cs-CZ" dirty="0" smtClean="0"/>
              <a:t>, min. 24 % </a:t>
            </a:r>
            <a:r>
              <a:rPr lang="cs-CZ" dirty="0" err="1" smtClean="0"/>
              <a:t>PbO</a:t>
            </a:r>
            <a:r>
              <a:rPr lang="cs-CZ" dirty="0" smtClean="0"/>
              <a:t> – Křišťálové sklo</a:t>
            </a:r>
            <a:endParaRPr lang="cs-CZ" dirty="0"/>
          </a:p>
        </p:txBody>
      </p:sp>
    </p:spTree>
    <p:extLst>
      <p:ext uri="{BB962C8B-B14F-4D97-AF65-F5344CB8AC3E}">
        <p14:creationId xmlns:p14="http://schemas.microsoft.com/office/powerpoint/2010/main" val="2056159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Zdobení skla</a:t>
            </a:r>
            <a:endParaRPr lang="cs-CZ"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40768"/>
            <a:ext cx="2885504" cy="313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07504" y="4293096"/>
            <a:ext cx="4032448" cy="646331"/>
          </a:xfrm>
          <a:prstGeom prst="rect">
            <a:avLst/>
          </a:prstGeom>
          <a:noFill/>
        </p:spPr>
        <p:txBody>
          <a:bodyPr wrap="square" rtlCol="0">
            <a:spAutoFit/>
          </a:bodyPr>
          <a:lstStyle/>
          <a:p>
            <a:r>
              <a:rPr lang="cs-CZ" dirty="0" smtClean="0"/>
              <a:t>Leptané sklo, Městské muzeum </a:t>
            </a:r>
            <a:br>
              <a:rPr lang="cs-CZ" dirty="0" smtClean="0"/>
            </a:br>
            <a:r>
              <a:rPr lang="cs-CZ" dirty="0" smtClean="0"/>
              <a:t>v Železném Brodě</a:t>
            </a:r>
            <a:endParaRPr lang="cs-CZ" dirty="0"/>
          </a:p>
        </p:txBody>
      </p:sp>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9004" y="1249918"/>
            <a:ext cx="2829229" cy="2539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3590054" y="1317466"/>
            <a:ext cx="2349570" cy="923330"/>
          </a:xfrm>
          <a:prstGeom prst="rect">
            <a:avLst/>
          </a:prstGeom>
          <a:noFill/>
        </p:spPr>
        <p:txBody>
          <a:bodyPr wrap="square" rtlCol="0">
            <a:spAutoFit/>
          </a:bodyPr>
          <a:lstStyle/>
          <a:p>
            <a:r>
              <a:rPr lang="cs-CZ" dirty="0" smtClean="0"/>
              <a:t>Vrstevnaté sklo, ryté, Vlastivědné muzeum </a:t>
            </a:r>
            <a:br>
              <a:rPr lang="cs-CZ" dirty="0" smtClean="0"/>
            </a:br>
            <a:r>
              <a:rPr lang="cs-CZ" dirty="0" smtClean="0"/>
              <a:t>v Šumperku</a:t>
            </a:r>
            <a:endParaRPr lang="cs-CZ" dirty="0"/>
          </a:p>
        </p:txBody>
      </p:sp>
      <p:pic>
        <p:nvPicPr>
          <p:cNvPr id="1026" name="Picture 2" descr="Obrázek: Uranové sklo. Zdroj: Łukasz Karolewski (Own work) [CC BY-SA 4.0 (http://creativecommons.org/licenses/by-sa/4.0)], Wikimedia Commons, https://upload.wikimedia.org/wikipedia/commons/b/b5/Luminescence_of_various_kinds_of_uranium_glas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3861048"/>
            <a:ext cx="4548473" cy="2668438"/>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654956" y="5195267"/>
            <a:ext cx="3672408" cy="1477328"/>
          </a:xfrm>
          <a:prstGeom prst="rect">
            <a:avLst/>
          </a:prstGeom>
          <a:noFill/>
        </p:spPr>
        <p:txBody>
          <a:bodyPr wrap="square" rtlCol="0">
            <a:spAutoFit/>
          </a:bodyPr>
          <a:lstStyle/>
          <a:p>
            <a:r>
              <a:rPr lang="cs-CZ" dirty="0" smtClean="0"/>
              <a:t>Uranové sklo – barvené sloučeninami uranu, od pol. 19. stol., v UV </a:t>
            </a:r>
            <a:r>
              <a:rPr lang="cs-CZ" dirty="0"/>
              <a:t>světle fluoreskuje; https://danatenzler.blog.idnes.cz/blog.aspx?c=545595</a:t>
            </a:r>
          </a:p>
        </p:txBody>
      </p:sp>
    </p:spTree>
    <p:extLst>
      <p:ext uri="{BB962C8B-B14F-4D97-AF65-F5344CB8AC3E}">
        <p14:creationId xmlns:p14="http://schemas.microsoft.com/office/powerpoint/2010/main" val="3398875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Barvení skla</a:t>
            </a:r>
            <a:endParaRPr lang="cs-CZ"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56792"/>
            <a:ext cx="7787181" cy="4356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6309320"/>
            <a:ext cx="8712968" cy="369332"/>
          </a:xfrm>
          <a:prstGeom prst="rect">
            <a:avLst/>
          </a:prstGeom>
          <a:noFill/>
        </p:spPr>
        <p:txBody>
          <a:bodyPr wrap="square" rtlCol="0">
            <a:spAutoFit/>
          </a:bodyPr>
          <a:lstStyle/>
          <a:p>
            <a:r>
              <a:rPr lang="cs-CZ" dirty="0" smtClean="0"/>
              <a:t>Zdroj: Úvod do studia materiálů, Technická univerzita v Liberci</a:t>
            </a:r>
            <a:endParaRPr lang="cs-CZ" dirty="0"/>
          </a:p>
        </p:txBody>
      </p:sp>
    </p:spTree>
    <p:extLst>
      <p:ext uri="{BB962C8B-B14F-4D97-AF65-F5344CB8AC3E}">
        <p14:creationId xmlns:p14="http://schemas.microsoft.com/office/powerpoint/2010/main" val="36094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Poškození</a:t>
            </a:r>
            <a:endParaRPr lang="cs-CZ" dirty="0"/>
          </a:p>
        </p:txBody>
      </p:sp>
      <p:sp>
        <p:nvSpPr>
          <p:cNvPr id="3" name="Zástupný symbol pro obsah 2"/>
          <p:cNvSpPr>
            <a:spLocks noGrp="1"/>
          </p:cNvSpPr>
          <p:nvPr>
            <p:ph idx="1"/>
          </p:nvPr>
        </p:nvSpPr>
        <p:spPr/>
        <p:txBody>
          <a:bodyPr/>
          <a:lstStyle/>
          <a:p>
            <a:r>
              <a:rPr lang="cs-CZ" dirty="0" smtClean="0"/>
              <a:t>Mechanické/fyzikální</a:t>
            </a:r>
          </a:p>
          <a:p>
            <a:r>
              <a:rPr lang="cs-CZ" dirty="0" smtClean="0"/>
              <a:t>Voda</a:t>
            </a:r>
          </a:p>
          <a:p>
            <a:r>
              <a:rPr lang="cs-CZ" dirty="0" smtClean="0"/>
              <a:t>Nevhodná RV</a:t>
            </a:r>
          </a:p>
          <a:p>
            <a:r>
              <a:rPr lang="cs-CZ" dirty="0"/>
              <a:t>Polutanty</a:t>
            </a:r>
          </a:p>
          <a:p>
            <a:r>
              <a:rPr lang="cs-CZ" dirty="0" smtClean="0"/>
              <a:t>UV – záření</a:t>
            </a:r>
          </a:p>
          <a:p>
            <a:r>
              <a:rPr lang="cs-CZ" dirty="0" smtClean="0"/>
              <a:t>Devitrifikace – krystalizace skla (technologická vada)</a:t>
            </a:r>
          </a:p>
          <a:p>
            <a:endParaRPr lang="cs-CZ" dirty="0"/>
          </a:p>
        </p:txBody>
      </p:sp>
    </p:spTree>
    <p:extLst>
      <p:ext uri="{BB962C8B-B14F-4D97-AF65-F5344CB8AC3E}">
        <p14:creationId xmlns:p14="http://schemas.microsoft.com/office/powerpoint/2010/main" val="1465916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Mechanické poškození</a:t>
            </a:r>
            <a:endParaRPr lang="cs-CZ" dirty="0"/>
          </a:p>
        </p:txBody>
      </p:sp>
      <p:pic>
        <p:nvPicPr>
          <p:cNvPr id="8194" name="Picture 2" descr="A 16th-century archaeological glass vase with visible repai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844824"/>
            <a:ext cx="2893044" cy="386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3708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8279" y="132408"/>
            <a:ext cx="8229600" cy="1143000"/>
          </a:xfrm>
        </p:spPr>
        <p:txBody>
          <a:bodyPr/>
          <a:lstStyle/>
          <a:p>
            <a:r>
              <a:rPr lang="cs-CZ" dirty="0" smtClean="0"/>
              <a:t>Voda – koroze skla</a:t>
            </a:r>
            <a:endParaRPr lang="cs-CZ"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36" y="1268760"/>
            <a:ext cx="3010233" cy="4511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392460" y="5954156"/>
            <a:ext cx="2794209" cy="369332"/>
          </a:xfrm>
          <a:prstGeom prst="rect">
            <a:avLst/>
          </a:prstGeom>
          <a:noFill/>
        </p:spPr>
        <p:txBody>
          <a:bodyPr wrap="square" rtlCol="0">
            <a:spAutoFit/>
          </a:bodyPr>
          <a:lstStyle/>
          <a:p>
            <a:r>
              <a:rPr lang="cs-CZ" dirty="0" smtClean="0"/>
              <a:t>1. – 2. stol. , NM, e-sbírky</a:t>
            </a:r>
            <a:endParaRPr lang="cs-CZ" dirty="0"/>
          </a:p>
        </p:txBody>
      </p:sp>
      <p:sp>
        <p:nvSpPr>
          <p:cNvPr id="5" name="TextovéPole 4"/>
          <p:cNvSpPr txBox="1"/>
          <p:nvPr/>
        </p:nvSpPr>
        <p:spPr>
          <a:xfrm>
            <a:off x="3423705" y="1124744"/>
            <a:ext cx="5720295" cy="1015663"/>
          </a:xfrm>
          <a:prstGeom prst="rect">
            <a:avLst/>
          </a:prstGeom>
          <a:noFill/>
        </p:spPr>
        <p:txBody>
          <a:bodyPr wrap="square" rtlCol="0">
            <a:spAutoFit/>
          </a:bodyPr>
          <a:lstStyle/>
          <a:p>
            <a:r>
              <a:rPr lang="cs-CZ" sz="2000" dirty="0" smtClean="0"/>
              <a:t>Vytvářené irizující vrstvy, zakalení povrchu, odlupování – důsledek půdní koroze </a:t>
            </a:r>
            <a:br>
              <a:rPr lang="cs-CZ" sz="2000" dirty="0" smtClean="0"/>
            </a:br>
            <a:r>
              <a:rPr lang="cs-CZ" sz="2000" dirty="0" smtClean="0"/>
              <a:t>u archeologického skla:</a:t>
            </a:r>
            <a:endParaRPr lang="cs-CZ" sz="2000" dirty="0"/>
          </a:p>
        </p:txBody>
      </p:sp>
      <p:sp>
        <p:nvSpPr>
          <p:cNvPr id="7" name="Rectangle 28"/>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34" name="TextovéPole 33"/>
          <p:cNvSpPr txBox="1"/>
          <p:nvPr/>
        </p:nvSpPr>
        <p:spPr>
          <a:xfrm>
            <a:off x="3725053" y="2140407"/>
            <a:ext cx="4964360" cy="605294"/>
          </a:xfrm>
          <a:prstGeom prst="rect">
            <a:avLst/>
          </a:prstGeom>
          <a:noFill/>
        </p:spPr>
        <p:txBody>
          <a:bodyPr wrap="square" rtlCol="0">
            <a:spAutoFit/>
          </a:bodyPr>
          <a:lstStyle/>
          <a:p>
            <a:r>
              <a:rPr lang="cs-CZ" sz="2000" dirty="0" smtClean="0"/>
              <a:t>=</a:t>
            </a:r>
            <a:r>
              <a:rPr lang="cs-CZ" sz="2000" dirty="0" err="1" smtClean="0"/>
              <a:t>SiO</a:t>
            </a:r>
            <a:r>
              <a:rPr lang="cs-CZ" sz="2000" dirty="0" smtClean="0"/>
              <a:t> </a:t>
            </a:r>
            <a:r>
              <a:rPr lang="cs-CZ" sz="2000" baseline="30000" dirty="0" smtClean="0"/>
              <a:t>- </a:t>
            </a:r>
            <a:r>
              <a:rPr lang="cs-CZ" sz="2000" dirty="0" smtClean="0"/>
              <a:t>Na</a:t>
            </a:r>
            <a:r>
              <a:rPr lang="cs-CZ" sz="2000" baseline="30000" dirty="0" smtClean="0"/>
              <a:t>+   </a:t>
            </a:r>
            <a:r>
              <a:rPr lang="cs-CZ" sz="2000" dirty="0" smtClean="0"/>
              <a:t>+</a:t>
            </a:r>
            <a:r>
              <a:rPr lang="cs-CZ" sz="2000" baseline="30000" dirty="0" smtClean="0"/>
              <a:t> </a:t>
            </a:r>
            <a:r>
              <a:rPr lang="cs-CZ" sz="2000" dirty="0" smtClean="0"/>
              <a:t>H</a:t>
            </a:r>
            <a:r>
              <a:rPr lang="cs-CZ" sz="2000" baseline="-25000" dirty="0" smtClean="0"/>
              <a:t>2</a:t>
            </a:r>
            <a:r>
              <a:rPr lang="cs-CZ" sz="2000" dirty="0" smtClean="0"/>
              <a:t>O                =</a:t>
            </a:r>
            <a:r>
              <a:rPr lang="cs-CZ" sz="2000" dirty="0" err="1" smtClean="0"/>
              <a:t>SiOH</a:t>
            </a:r>
            <a:r>
              <a:rPr lang="cs-CZ" sz="2000" baseline="30000" dirty="0" smtClean="0"/>
              <a:t>+</a:t>
            </a:r>
            <a:r>
              <a:rPr lang="cs-CZ" sz="2000" dirty="0" smtClean="0"/>
              <a:t>  +  Na</a:t>
            </a:r>
            <a:r>
              <a:rPr lang="cs-CZ" sz="2000" baseline="30000" dirty="0" smtClean="0"/>
              <a:t>+</a:t>
            </a:r>
            <a:r>
              <a:rPr lang="cs-CZ" sz="2000" dirty="0" smtClean="0"/>
              <a:t>  + OH</a:t>
            </a:r>
            <a:r>
              <a:rPr lang="cs-CZ" sz="2000" baseline="30000" dirty="0" smtClean="0"/>
              <a:t>-</a:t>
            </a:r>
            <a:r>
              <a:rPr lang="cs-CZ" sz="2000" dirty="0" smtClean="0"/>
              <a:t> </a:t>
            </a:r>
          </a:p>
          <a:p>
            <a:endParaRPr lang="cs-CZ" sz="2000" baseline="30000" dirty="0"/>
          </a:p>
        </p:txBody>
      </p:sp>
      <p:cxnSp>
        <p:nvCxnSpPr>
          <p:cNvPr id="5123" name="Přímá spojnice se šipkou 5122"/>
          <p:cNvCxnSpPr/>
          <p:nvPr/>
        </p:nvCxnSpPr>
        <p:spPr>
          <a:xfrm>
            <a:off x="5781658" y="2348880"/>
            <a:ext cx="38327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25" name="TextovéPole 5124"/>
          <p:cNvSpPr txBox="1"/>
          <p:nvPr/>
        </p:nvSpPr>
        <p:spPr>
          <a:xfrm>
            <a:off x="3763215" y="2641541"/>
            <a:ext cx="4824536" cy="4924425"/>
          </a:xfrm>
          <a:prstGeom prst="rect">
            <a:avLst/>
          </a:prstGeom>
          <a:noFill/>
        </p:spPr>
        <p:txBody>
          <a:bodyPr wrap="square" rtlCol="0">
            <a:spAutoFit/>
          </a:bodyPr>
          <a:lstStyle/>
          <a:p>
            <a:r>
              <a:rPr lang="cs-CZ" sz="2000" b="1" dirty="0" smtClean="0"/>
              <a:t>Koroze skla:</a:t>
            </a:r>
          </a:p>
          <a:p>
            <a:pPr marL="342900" indent="-342900">
              <a:buFont typeface="Arial" panose="020B0604020202020204" pitchFamily="34" charset="0"/>
              <a:buChar char="•"/>
            </a:pPr>
            <a:r>
              <a:rPr lang="cs-CZ" sz="2000" dirty="0" smtClean="0"/>
              <a:t>vymývání </a:t>
            </a:r>
            <a:r>
              <a:rPr lang="cs-CZ" sz="2000" dirty="0"/>
              <a:t>alkalických iontů vázaných ve struktuře skla působením vzdušné </a:t>
            </a:r>
            <a:r>
              <a:rPr lang="cs-CZ" sz="2000" dirty="0" smtClean="0"/>
              <a:t>vlhkosti </a:t>
            </a:r>
          </a:p>
          <a:p>
            <a:pPr marL="342900" indent="-342900">
              <a:buFont typeface="Arial" panose="020B0604020202020204" pitchFamily="34" charset="0"/>
              <a:buChar char="•"/>
            </a:pPr>
            <a:r>
              <a:rPr lang="cs-CZ" sz="2000" dirty="0" smtClean="0"/>
              <a:t>vznikající </a:t>
            </a:r>
            <a:r>
              <a:rPr lang="cs-CZ" sz="2000" dirty="0"/>
              <a:t>alkalický film na korodovaném povrchu </a:t>
            </a:r>
            <a:r>
              <a:rPr lang="cs-CZ" sz="2000" dirty="0" smtClean="0"/>
              <a:t>skla </a:t>
            </a:r>
            <a:r>
              <a:rPr lang="cs-CZ" sz="2000" dirty="0"/>
              <a:t>reaguje dále s oxidem uhličitým za vytváření alkalických uhličitanů, které </a:t>
            </a:r>
            <a:r>
              <a:rPr lang="cs-CZ" sz="2000" dirty="0" smtClean="0"/>
              <a:t>dále narušují povrch – jejich precipitace formou korozních produktů</a:t>
            </a:r>
          </a:p>
          <a:p>
            <a:pPr marL="342900" indent="-342900">
              <a:buFont typeface="Arial" panose="020B0604020202020204" pitchFamily="34" charset="0"/>
              <a:buChar char="•"/>
            </a:pPr>
            <a:r>
              <a:rPr lang="cs-CZ" sz="2000" dirty="0" smtClean="0"/>
              <a:t>narušování sítě SiO2 (vznik křemičitého gelu – irizující vrstva)</a:t>
            </a:r>
          </a:p>
          <a:p>
            <a:r>
              <a:rPr lang="cs-CZ" sz="2000" b="1" dirty="0" smtClean="0"/>
              <a:t>Irizující vrstvu neodstraňujeme!</a:t>
            </a:r>
          </a:p>
          <a:p>
            <a:endParaRPr lang="cs-CZ" dirty="0"/>
          </a:p>
          <a:p>
            <a:endParaRPr lang="cs-CZ" dirty="0" smtClean="0"/>
          </a:p>
          <a:p>
            <a:endParaRPr lang="cs-CZ" dirty="0"/>
          </a:p>
        </p:txBody>
      </p:sp>
    </p:spTree>
    <p:extLst>
      <p:ext uri="{BB962C8B-B14F-4D97-AF65-F5344CB8AC3E}">
        <p14:creationId xmlns:p14="http://schemas.microsoft.com/office/powerpoint/2010/main" val="30091576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Nevhodná RV</a:t>
            </a:r>
            <a:endParaRPr lang="cs-CZ" dirty="0"/>
          </a:p>
        </p:txBody>
      </p:sp>
      <p:pic>
        <p:nvPicPr>
          <p:cNvPr id="1026" name="Picture 2" descr="An unstable wineglass that is fog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1589325"/>
            <a:ext cx="3223178" cy="474612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95536" y="1839054"/>
            <a:ext cx="4752528" cy="2308324"/>
          </a:xfrm>
          <a:prstGeom prst="rect">
            <a:avLst/>
          </a:prstGeom>
          <a:noFill/>
        </p:spPr>
        <p:txBody>
          <a:bodyPr wrap="square" rtlCol="0">
            <a:spAutoFit/>
          </a:bodyPr>
          <a:lstStyle/>
          <a:p>
            <a:r>
              <a:rPr lang="cs-CZ" b="1" dirty="0" smtClean="0"/>
              <a:t>Doporučená RV 40 – 50 % pro většinu skel</a:t>
            </a:r>
          </a:p>
          <a:p>
            <a:endParaRPr lang="cs-CZ" dirty="0" smtClean="0"/>
          </a:p>
          <a:p>
            <a:r>
              <a:rPr lang="cs-CZ" dirty="0" smtClean="0"/>
              <a:t>Nestabilní sklo s vyšším podílem alkalických složek „zamlžený povrch“ – důsledek vymývání alkalických složek:</a:t>
            </a:r>
          </a:p>
          <a:p>
            <a:r>
              <a:rPr lang="cs-CZ" b="1" dirty="0"/>
              <a:t>Slzení skla (</a:t>
            </a:r>
            <a:r>
              <a:rPr lang="cs-CZ" b="1" dirty="0" err="1"/>
              <a:t>weeping</a:t>
            </a:r>
            <a:r>
              <a:rPr lang="cs-CZ" b="1" dirty="0"/>
              <a:t>) </a:t>
            </a:r>
            <a:r>
              <a:rPr lang="cs-CZ" dirty="0"/>
              <a:t>– kapičky </a:t>
            </a:r>
            <a:r>
              <a:rPr lang="cs-CZ" dirty="0" err="1"/>
              <a:t>alkal</a:t>
            </a:r>
            <a:r>
              <a:rPr lang="cs-CZ" dirty="0"/>
              <a:t>. solí</a:t>
            </a:r>
          </a:p>
          <a:p>
            <a:r>
              <a:rPr lang="cs-CZ" b="1" dirty="0" smtClean="0"/>
              <a:t>Trhlinky </a:t>
            </a:r>
            <a:r>
              <a:rPr lang="cs-CZ" b="1" dirty="0"/>
              <a:t>skla (</a:t>
            </a:r>
            <a:r>
              <a:rPr lang="cs-CZ" b="1" dirty="0" err="1" smtClean="0"/>
              <a:t>crizzling</a:t>
            </a:r>
            <a:r>
              <a:rPr lang="cs-CZ" dirty="0"/>
              <a:t>) – krystalizace solí</a:t>
            </a:r>
          </a:p>
          <a:p>
            <a:endParaRPr lang="cs-CZ" dirty="0"/>
          </a:p>
        </p:txBody>
      </p:sp>
      <p:sp>
        <p:nvSpPr>
          <p:cNvPr id="3" name="TextovéPole 2"/>
          <p:cNvSpPr txBox="1"/>
          <p:nvPr/>
        </p:nvSpPr>
        <p:spPr>
          <a:xfrm>
            <a:off x="397868" y="4941168"/>
            <a:ext cx="4750196" cy="1200329"/>
          </a:xfrm>
          <a:prstGeom prst="rect">
            <a:avLst/>
          </a:prstGeom>
          <a:noFill/>
        </p:spPr>
        <p:txBody>
          <a:bodyPr wrap="square" rtlCol="0">
            <a:spAutoFit/>
          </a:bodyPr>
          <a:lstStyle/>
          <a:p>
            <a:r>
              <a:rPr lang="cs-CZ" dirty="0" smtClean="0"/>
              <a:t>Korozní vrstva </a:t>
            </a:r>
            <a:r>
              <a:rPr lang="cs-CZ" dirty="0" err="1" smtClean="0"/>
              <a:t>precipitovaná</a:t>
            </a:r>
            <a:r>
              <a:rPr lang="cs-CZ" dirty="0" smtClean="0"/>
              <a:t> – bílá, nažloutlá vrstva dusičnanů, uhličitanů, chloridům fosforečnanů – rozpustných i nerozpustných ve vodě (rozpustné lze opláchnout vodou). </a:t>
            </a:r>
            <a:endParaRPr lang="cs-CZ" dirty="0"/>
          </a:p>
        </p:txBody>
      </p:sp>
      <p:sp>
        <p:nvSpPr>
          <p:cNvPr id="5" name="Pravá složená závorka 4"/>
          <p:cNvSpPr/>
          <p:nvPr/>
        </p:nvSpPr>
        <p:spPr>
          <a:xfrm rot="5400000">
            <a:off x="1773627" y="2918273"/>
            <a:ext cx="700202" cy="20882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6" name="TextovéPole 5"/>
          <p:cNvSpPr txBox="1"/>
          <p:nvPr/>
        </p:nvSpPr>
        <p:spPr>
          <a:xfrm>
            <a:off x="611560" y="4348536"/>
            <a:ext cx="3384376" cy="369332"/>
          </a:xfrm>
          <a:prstGeom prst="rect">
            <a:avLst/>
          </a:prstGeom>
          <a:noFill/>
        </p:spPr>
        <p:txBody>
          <a:bodyPr wrap="square" rtlCol="0">
            <a:spAutoFit/>
          </a:bodyPr>
          <a:lstStyle/>
          <a:p>
            <a:r>
              <a:rPr lang="cs-CZ" b="1" dirty="0" smtClean="0"/>
              <a:t>„nemocné sklo“ –  RV 30 – 40 %</a:t>
            </a:r>
            <a:endParaRPr lang="cs-CZ" b="1" dirty="0"/>
          </a:p>
        </p:txBody>
      </p:sp>
    </p:spTree>
    <p:extLst>
      <p:ext uri="{BB962C8B-B14F-4D97-AF65-F5344CB8AC3E}">
        <p14:creationId xmlns:p14="http://schemas.microsoft.com/office/powerpoint/2010/main" val="4202212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Keramika – rozdělení, termíny</a:t>
            </a:r>
            <a:endParaRPr lang="cs-CZ" dirty="0"/>
          </a:p>
        </p:txBody>
      </p:sp>
      <p:sp>
        <p:nvSpPr>
          <p:cNvPr id="3" name="Zástupný symbol pro obsah 2"/>
          <p:cNvSpPr>
            <a:spLocks noGrp="1"/>
          </p:cNvSpPr>
          <p:nvPr>
            <p:ph idx="1"/>
          </p:nvPr>
        </p:nvSpPr>
        <p:spPr/>
        <p:txBody>
          <a:bodyPr>
            <a:normAutofit/>
          </a:bodyPr>
          <a:lstStyle/>
          <a:p>
            <a:r>
              <a:rPr lang="x-none"/>
              <a:t>Rozdělení keramiky podle nasákavosti :</a:t>
            </a:r>
            <a:endParaRPr lang="cs-CZ" b="1" dirty="0"/>
          </a:p>
          <a:p>
            <a:pPr lvl="1"/>
            <a:r>
              <a:rPr lang="cs-CZ" dirty="0"/>
              <a:t>slinuté – nasákavost &lt; 2% (porcelán);</a:t>
            </a:r>
          </a:p>
          <a:p>
            <a:pPr lvl="1"/>
            <a:r>
              <a:rPr lang="cs-CZ" dirty="0" err="1"/>
              <a:t>poloslinuté</a:t>
            </a:r>
            <a:r>
              <a:rPr lang="cs-CZ" dirty="0"/>
              <a:t> – nasákavost 2 – 5</a:t>
            </a:r>
            <a:r>
              <a:rPr lang="cs-CZ" dirty="0" smtClean="0"/>
              <a:t>%; (kamenina), </a:t>
            </a:r>
            <a:endParaRPr lang="cs-CZ" dirty="0"/>
          </a:p>
          <a:p>
            <a:pPr lvl="1"/>
            <a:r>
              <a:rPr lang="cs-CZ" dirty="0"/>
              <a:t>pórovité – nasákavost &gt; 5% (hrnčířské výrobky, cihlářské výrobky, brusné materiály atd</a:t>
            </a:r>
            <a:r>
              <a:rPr lang="cs-CZ" dirty="0" smtClean="0"/>
              <a:t>.)</a:t>
            </a:r>
          </a:p>
          <a:p>
            <a:r>
              <a:rPr lang="cs-CZ" dirty="0" smtClean="0"/>
              <a:t>Tradiční keramika: </a:t>
            </a:r>
            <a:r>
              <a:rPr lang="cs-CZ" dirty="0" err="1" smtClean="0"/>
              <a:t>hrnčina</a:t>
            </a:r>
            <a:r>
              <a:rPr lang="cs-CZ" dirty="0" smtClean="0"/>
              <a:t>, kamenina,</a:t>
            </a:r>
            <a:r>
              <a:rPr lang="cs-CZ" dirty="0"/>
              <a:t> </a:t>
            </a:r>
            <a:r>
              <a:rPr lang="cs-CZ" dirty="0" smtClean="0"/>
              <a:t> pórovina (majolika, fajáns, bělnina, terakota), </a:t>
            </a:r>
            <a:r>
              <a:rPr lang="cs-CZ" dirty="0"/>
              <a:t>porcelán a šamot.</a:t>
            </a:r>
          </a:p>
          <a:p>
            <a:endParaRPr lang="cs-CZ" dirty="0"/>
          </a:p>
          <a:p>
            <a:endParaRPr lang="cs-CZ" dirty="0"/>
          </a:p>
        </p:txBody>
      </p:sp>
    </p:spTree>
    <p:extLst>
      <p:ext uri="{BB962C8B-B14F-4D97-AF65-F5344CB8AC3E}">
        <p14:creationId xmlns:p14="http://schemas.microsoft.com/office/powerpoint/2010/main" val="18533431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Solarizace skla</a:t>
            </a:r>
            <a:endParaRPr lang="cs-CZ" dirty="0"/>
          </a:p>
        </p:txBody>
      </p:sp>
      <p:pic>
        <p:nvPicPr>
          <p:cNvPr id="2050" name="Picture 2" descr="https://ferrebeekeeper.files.wordpress.com/2012/09/sun-purple-teac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556792"/>
            <a:ext cx="5429250" cy="407670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195736" y="5949280"/>
            <a:ext cx="4572000" cy="646331"/>
          </a:xfrm>
          <a:prstGeom prst="rect">
            <a:avLst/>
          </a:prstGeom>
        </p:spPr>
        <p:txBody>
          <a:bodyPr>
            <a:spAutoFit/>
          </a:bodyPr>
          <a:lstStyle/>
          <a:p>
            <a:r>
              <a:rPr lang="cs-CZ" dirty="0"/>
              <a:t>https://ferrebeekeeper.wordpress.com/2012/09/14/sun-purple/</a:t>
            </a:r>
          </a:p>
        </p:txBody>
      </p:sp>
    </p:spTree>
    <p:extLst>
      <p:ext uri="{BB962C8B-B14F-4D97-AF65-F5344CB8AC3E}">
        <p14:creationId xmlns:p14="http://schemas.microsoft.com/office/powerpoint/2010/main" val="36385642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Devitrifikace – mineralizace skla</a:t>
            </a:r>
            <a:endParaRPr lang="cs-CZ" dirty="0"/>
          </a:p>
        </p:txBody>
      </p:sp>
      <p:sp>
        <p:nvSpPr>
          <p:cNvPr id="3" name="Zástupný symbol pro obsah 2"/>
          <p:cNvSpPr>
            <a:spLocks noGrp="1"/>
          </p:cNvSpPr>
          <p:nvPr>
            <p:ph idx="1"/>
          </p:nvPr>
        </p:nvSpPr>
        <p:spPr/>
        <p:txBody>
          <a:bodyPr/>
          <a:lstStyle/>
          <a:p>
            <a:endParaRPr lang="cs-CZ" dirty="0"/>
          </a:p>
          <a:p>
            <a:r>
              <a:rPr lang="pl-PL" b="1" dirty="0" smtClean="0"/>
              <a:t>přechod </a:t>
            </a:r>
            <a:r>
              <a:rPr lang="pl-PL" b="1" dirty="0"/>
              <a:t>skla z amorfní do krystalické formy </a:t>
            </a:r>
            <a:endParaRPr lang="pl-PL" dirty="0"/>
          </a:p>
          <a:p>
            <a:r>
              <a:rPr lang="cs-CZ" b="1" dirty="0" smtClean="0"/>
              <a:t>většinou </a:t>
            </a:r>
            <a:r>
              <a:rPr lang="cs-CZ" b="1" dirty="0"/>
              <a:t>se jedná o výrobní chybu – vznikne ložisko krystalizace a ta postupně pokračuje </a:t>
            </a:r>
            <a:endParaRPr lang="cs-CZ" dirty="0"/>
          </a:p>
          <a:p>
            <a:endParaRPr lang="cs-CZ" dirty="0"/>
          </a:p>
        </p:txBody>
      </p:sp>
    </p:spTree>
    <p:extLst>
      <p:ext uri="{BB962C8B-B14F-4D97-AF65-F5344CB8AC3E}">
        <p14:creationId xmlns:p14="http://schemas.microsoft.com/office/powerpoint/2010/main" val="36181256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Konzervace-restaurování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b="1" dirty="0" smtClean="0"/>
              <a:t>Roztřídění </a:t>
            </a:r>
            <a:r>
              <a:rPr lang="cs-CZ" dirty="0"/>
              <a:t>podle stupně zachovalosti: </a:t>
            </a:r>
            <a:r>
              <a:rPr lang="cs-CZ" dirty="0" smtClean="0"/>
              <a:t/>
            </a:r>
            <a:br>
              <a:rPr lang="cs-CZ" dirty="0" smtClean="0"/>
            </a:br>
            <a:r>
              <a:rPr lang="cs-CZ" b="1" dirty="0" smtClean="0"/>
              <a:t>1 </a:t>
            </a:r>
            <a:r>
              <a:rPr lang="cs-CZ" b="1" dirty="0"/>
              <a:t>- </a:t>
            </a:r>
            <a:r>
              <a:rPr lang="cs-CZ" dirty="0"/>
              <a:t>vůbec nebo lehce zkorodovaný povrch </a:t>
            </a:r>
            <a:r>
              <a:rPr lang="cs-CZ" dirty="0" smtClean="0"/>
              <a:t/>
            </a:r>
            <a:br>
              <a:rPr lang="cs-CZ" dirty="0" smtClean="0"/>
            </a:br>
            <a:r>
              <a:rPr lang="cs-CZ" b="1" dirty="0" smtClean="0"/>
              <a:t>2 </a:t>
            </a:r>
            <a:r>
              <a:rPr lang="cs-CZ" b="1" dirty="0"/>
              <a:t>- </a:t>
            </a:r>
            <a:r>
              <a:rPr lang="cs-CZ" dirty="0"/>
              <a:t>silně zkorodované </a:t>
            </a:r>
            <a:r>
              <a:rPr lang="cs-CZ" dirty="0" smtClean="0"/>
              <a:t/>
            </a:r>
            <a:br>
              <a:rPr lang="cs-CZ" dirty="0" smtClean="0"/>
            </a:br>
            <a:r>
              <a:rPr lang="cs-CZ" b="1" dirty="0" smtClean="0"/>
              <a:t>3 </a:t>
            </a:r>
            <a:r>
              <a:rPr lang="cs-CZ" b="1" dirty="0"/>
              <a:t>- </a:t>
            </a:r>
            <a:r>
              <a:rPr lang="cs-CZ" dirty="0"/>
              <a:t>zkorodované bez vlastního skleněného jádra </a:t>
            </a:r>
          </a:p>
          <a:p>
            <a:r>
              <a:rPr lang="cs-CZ" b="1" dirty="0"/>
              <a:t>b)Čištění </a:t>
            </a:r>
            <a:endParaRPr lang="cs-CZ" dirty="0"/>
          </a:p>
          <a:p>
            <a:r>
              <a:rPr lang="cs-CZ" b="1" dirty="0"/>
              <a:t>c)Konzervace </a:t>
            </a:r>
            <a:endParaRPr lang="cs-CZ" dirty="0"/>
          </a:p>
          <a:p>
            <a:r>
              <a:rPr lang="cs-CZ" b="1" dirty="0"/>
              <a:t>d)Rekonstrukce </a:t>
            </a:r>
            <a:r>
              <a:rPr lang="cs-CZ" dirty="0"/>
              <a:t>(restaurování) </a:t>
            </a:r>
            <a:endParaRPr lang="cs-CZ" dirty="0" smtClean="0"/>
          </a:p>
          <a:p>
            <a:pPr marL="0" indent="0">
              <a:buNone/>
            </a:pPr>
            <a:endParaRPr lang="cs-CZ" dirty="0" smtClean="0"/>
          </a:p>
          <a:p>
            <a:pPr marL="0" indent="0">
              <a:buNone/>
            </a:pPr>
            <a:r>
              <a:rPr lang="cs-CZ" sz="2600" dirty="0" smtClean="0"/>
              <a:t>Zdroj: Konzervace a restaurování skla, Slezská univerzita v Opavě</a:t>
            </a:r>
            <a:endParaRPr lang="cs-CZ" sz="2600" dirty="0"/>
          </a:p>
          <a:p>
            <a:endParaRPr lang="cs-CZ" dirty="0"/>
          </a:p>
        </p:txBody>
      </p:sp>
    </p:spTree>
    <p:extLst>
      <p:ext uri="{BB962C8B-B14F-4D97-AF65-F5344CB8AC3E}">
        <p14:creationId xmlns:p14="http://schemas.microsoft.com/office/powerpoint/2010/main" val="370531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Čištění - konzervace</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POSTUPOVAT </a:t>
            </a:r>
            <a:r>
              <a:rPr lang="cs-CZ" dirty="0"/>
              <a:t>INDIVIDUÁLNĚ!!! </a:t>
            </a:r>
          </a:p>
          <a:p>
            <a:r>
              <a:rPr lang="cs-CZ" dirty="0" smtClean="0"/>
              <a:t>Opatrné </a:t>
            </a:r>
            <a:r>
              <a:rPr lang="cs-CZ" dirty="0"/>
              <a:t>omytí v destilované vodě (příp. s přídavkem detergentu, alternativně lze použít i </a:t>
            </a:r>
            <a:r>
              <a:rPr lang="cs-CZ" dirty="0" err="1"/>
              <a:t>org</a:t>
            </a:r>
            <a:r>
              <a:rPr lang="cs-CZ" dirty="0"/>
              <a:t>. </a:t>
            </a:r>
            <a:r>
              <a:rPr lang="cs-CZ" dirty="0" err="1"/>
              <a:t>rozpoštědla</a:t>
            </a:r>
            <a:r>
              <a:rPr lang="cs-CZ" dirty="0"/>
              <a:t>) </a:t>
            </a:r>
          </a:p>
          <a:p>
            <a:r>
              <a:rPr lang="cs-CZ" dirty="0" smtClean="0"/>
              <a:t>Vysušení </a:t>
            </a:r>
            <a:r>
              <a:rPr lang="cs-CZ" dirty="0"/>
              <a:t>(</a:t>
            </a:r>
            <a:r>
              <a:rPr lang="cs-CZ" dirty="0" err="1"/>
              <a:t>voda+etanol</a:t>
            </a:r>
            <a:r>
              <a:rPr lang="cs-CZ" dirty="0"/>
              <a:t> - etanol - </a:t>
            </a:r>
            <a:r>
              <a:rPr lang="cs-CZ" dirty="0" err="1"/>
              <a:t>etanol+éter</a:t>
            </a:r>
            <a:r>
              <a:rPr lang="cs-CZ" dirty="0"/>
              <a:t>);sušárna cca 50°C </a:t>
            </a:r>
          </a:p>
          <a:p>
            <a:r>
              <a:rPr lang="cs-CZ" dirty="0" smtClean="0"/>
              <a:t>Zpevnění </a:t>
            </a:r>
            <a:r>
              <a:rPr lang="cs-CZ" dirty="0"/>
              <a:t>střepu – akryláty </a:t>
            </a:r>
            <a:r>
              <a:rPr lang="cs-CZ" dirty="0" smtClean="0"/>
              <a:t>(</a:t>
            </a:r>
            <a:r>
              <a:rPr lang="cs-CZ" dirty="0" err="1" smtClean="0"/>
              <a:t>Paraloid</a:t>
            </a:r>
            <a:r>
              <a:rPr lang="cs-CZ" dirty="0" smtClean="0"/>
              <a:t>), </a:t>
            </a:r>
            <a:r>
              <a:rPr lang="cs-CZ" dirty="0"/>
              <a:t>dočasně </a:t>
            </a:r>
            <a:r>
              <a:rPr lang="cs-CZ" dirty="0" err="1"/>
              <a:t>cyclododekanem</a:t>
            </a:r>
            <a:r>
              <a:rPr lang="cs-CZ" dirty="0"/>
              <a:t> </a:t>
            </a:r>
          </a:p>
          <a:p>
            <a:r>
              <a:rPr lang="cs-CZ" dirty="0" smtClean="0"/>
              <a:t>Dočištění </a:t>
            </a:r>
            <a:endParaRPr lang="cs-CZ" dirty="0"/>
          </a:p>
          <a:p>
            <a:r>
              <a:rPr lang="cs-CZ" dirty="0" smtClean="0"/>
              <a:t>Lepení </a:t>
            </a:r>
            <a:r>
              <a:rPr lang="cs-CZ" dirty="0"/>
              <a:t>/petrifikace/(akryláty </a:t>
            </a:r>
            <a:r>
              <a:rPr lang="cs-CZ" dirty="0" smtClean="0"/>
              <a:t>/</a:t>
            </a:r>
            <a:r>
              <a:rPr lang="cs-CZ" dirty="0" err="1" smtClean="0"/>
              <a:t>Paraloid</a:t>
            </a:r>
            <a:r>
              <a:rPr lang="cs-CZ" dirty="0" smtClean="0"/>
              <a:t>/, epoxidové </a:t>
            </a:r>
            <a:r>
              <a:rPr lang="cs-CZ" dirty="0"/>
              <a:t>pryskyřice /HXTAL NYL-1, </a:t>
            </a:r>
            <a:r>
              <a:rPr lang="cs-CZ" dirty="0" err="1"/>
              <a:t>Araldit</a:t>
            </a:r>
            <a:r>
              <a:rPr lang="cs-CZ" dirty="0"/>
              <a:t> 2020/, </a:t>
            </a:r>
            <a:r>
              <a:rPr lang="cs-CZ" dirty="0" err="1"/>
              <a:t>kyanoakrylátová</a:t>
            </a:r>
            <a:r>
              <a:rPr lang="cs-CZ" dirty="0"/>
              <a:t> lepidla/</a:t>
            </a:r>
            <a:r>
              <a:rPr lang="cs-CZ" dirty="0" err="1"/>
              <a:t>Loctite</a:t>
            </a:r>
            <a:r>
              <a:rPr lang="cs-CZ" dirty="0"/>
              <a:t>, </a:t>
            </a:r>
            <a:r>
              <a:rPr lang="cs-CZ" dirty="0" err="1"/>
              <a:t>Bison</a:t>
            </a:r>
            <a:r>
              <a:rPr lang="cs-CZ" dirty="0"/>
              <a:t>/) </a:t>
            </a:r>
          </a:p>
          <a:p>
            <a:endParaRPr lang="cs-CZ" dirty="0"/>
          </a:p>
        </p:txBody>
      </p:sp>
    </p:spTree>
    <p:extLst>
      <p:ext uri="{BB962C8B-B14F-4D97-AF65-F5344CB8AC3E}">
        <p14:creationId xmlns:p14="http://schemas.microsoft.com/office/powerpoint/2010/main" val="1638384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Restaurování</a:t>
            </a:r>
            <a:endParaRPr lang="cs-CZ" dirty="0"/>
          </a:p>
        </p:txBody>
      </p:sp>
      <p:pic>
        <p:nvPicPr>
          <p:cNvPr id="2050" name="Picture 2" descr="Renesanční skleněná láhev (17. - 1. pol. 18. století) – stav po restaurován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258" y="1556793"/>
            <a:ext cx="2409680" cy="424847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79142" y="5733256"/>
            <a:ext cx="5347686" cy="923330"/>
          </a:xfrm>
          <a:prstGeom prst="rect">
            <a:avLst/>
          </a:prstGeom>
          <a:noFill/>
        </p:spPr>
        <p:txBody>
          <a:bodyPr wrap="square" rtlCol="0">
            <a:spAutoFit/>
          </a:bodyPr>
          <a:lstStyle/>
          <a:p>
            <a:r>
              <a:rPr lang="cs-CZ" dirty="0"/>
              <a:t>Renesanční skleněná láhev (17. - 1. pol. 18. století) – stav po </a:t>
            </a:r>
            <a:r>
              <a:rPr lang="cs-CZ" dirty="0" smtClean="0"/>
              <a:t>restaurování, Středočeské muzeum </a:t>
            </a:r>
            <a:r>
              <a:rPr lang="cs-CZ" dirty="0"/>
              <a:t>v Roztokách u </a:t>
            </a:r>
            <a:r>
              <a:rPr lang="cs-CZ" dirty="0" smtClean="0"/>
              <a:t>Prahy</a:t>
            </a:r>
            <a:endParaRPr lang="cs-CZ" dirty="0"/>
          </a:p>
        </p:txBody>
      </p:sp>
      <p:pic>
        <p:nvPicPr>
          <p:cNvPr id="2052" name="Picture 4" descr="http://www.vam.ac.uk/__data/assets/image/0017/203291/39115-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484784"/>
            <a:ext cx="5334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635896" y="5158934"/>
            <a:ext cx="4968552" cy="369332"/>
          </a:xfrm>
          <a:prstGeom prst="rect">
            <a:avLst/>
          </a:prstGeom>
          <a:noFill/>
        </p:spPr>
        <p:txBody>
          <a:bodyPr wrap="square" rtlCol="0">
            <a:spAutoFit/>
          </a:bodyPr>
          <a:lstStyle/>
          <a:p>
            <a:r>
              <a:rPr lang="cs-CZ" dirty="0" smtClean="0"/>
              <a:t>Skleněná číše, 1862, Victoria and Albert Museum</a:t>
            </a:r>
            <a:endParaRPr lang="cs-CZ" dirty="0"/>
          </a:p>
        </p:txBody>
      </p:sp>
    </p:spTree>
    <p:extLst>
      <p:ext uri="{BB962C8B-B14F-4D97-AF65-F5344CB8AC3E}">
        <p14:creationId xmlns:p14="http://schemas.microsoft.com/office/powerpoint/2010/main" val="703691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opakování</a:t>
            </a:r>
            <a:endParaRPr lang="cs-CZ" dirty="0"/>
          </a:p>
        </p:txBody>
      </p:sp>
      <p:sp>
        <p:nvSpPr>
          <p:cNvPr id="3" name="Zástupný symbol pro obsah 2"/>
          <p:cNvSpPr>
            <a:spLocks noGrp="1"/>
          </p:cNvSpPr>
          <p:nvPr>
            <p:ph idx="1"/>
          </p:nvPr>
        </p:nvSpPr>
        <p:spPr/>
        <p:txBody>
          <a:bodyPr>
            <a:normAutofit fontScale="85000" lnSpcReduction="10000"/>
          </a:bodyPr>
          <a:lstStyle/>
          <a:p>
            <a:r>
              <a:rPr lang="cs-CZ" dirty="0" smtClean="0"/>
              <a:t>Jaké druhy skla znáte?</a:t>
            </a:r>
          </a:p>
          <a:p>
            <a:r>
              <a:rPr lang="cs-CZ" dirty="0" smtClean="0"/>
              <a:t>Vysvětlete rozdíl mezi látkami krystalickými a amorfními.</a:t>
            </a:r>
          </a:p>
          <a:p>
            <a:r>
              <a:rPr lang="cs-CZ" dirty="0" smtClean="0"/>
              <a:t>Vysvětlete mechanismus koroze skla a jak se projevuje.</a:t>
            </a:r>
          </a:p>
          <a:p>
            <a:r>
              <a:rPr lang="cs-CZ" dirty="0" smtClean="0"/>
              <a:t>Objasněte pojmy devitrifikace skla a solarizace skla.</a:t>
            </a:r>
          </a:p>
          <a:p>
            <a:r>
              <a:rPr lang="cs-CZ" dirty="0" smtClean="0"/>
              <a:t>Jaké jsou doporučené mikroklimatické podmínky pro nestabilní sklo?</a:t>
            </a:r>
          </a:p>
          <a:p>
            <a:r>
              <a:rPr lang="cs-CZ" dirty="0" smtClean="0"/>
              <a:t>Jmenujte hlavní rizikové faktory způsobující poškozováni skla.</a:t>
            </a:r>
          </a:p>
          <a:p>
            <a:endParaRPr lang="cs-CZ" dirty="0" smtClean="0"/>
          </a:p>
          <a:p>
            <a:endParaRPr lang="cs-CZ" dirty="0" smtClean="0"/>
          </a:p>
          <a:p>
            <a:endParaRPr lang="cs-CZ" dirty="0" smtClean="0"/>
          </a:p>
          <a:p>
            <a:endParaRPr lang="cs-CZ" dirty="0" smtClean="0"/>
          </a:p>
          <a:p>
            <a:endParaRPr lang="cs-CZ" dirty="0"/>
          </a:p>
        </p:txBody>
      </p:sp>
    </p:spTree>
    <p:extLst>
      <p:ext uri="{BB962C8B-B14F-4D97-AF65-F5344CB8AC3E}">
        <p14:creationId xmlns:p14="http://schemas.microsoft.com/office/powerpoint/2010/main" val="655768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Zdroje</a:t>
            </a:r>
            <a:endParaRPr lang="cs-CZ" dirty="0"/>
          </a:p>
        </p:txBody>
      </p:sp>
      <p:sp>
        <p:nvSpPr>
          <p:cNvPr id="3" name="Zástupný symbol pro obsah 2"/>
          <p:cNvSpPr>
            <a:spLocks noGrp="1"/>
          </p:cNvSpPr>
          <p:nvPr>
            <p:ph idx="1"/>
          </p:nvPr>
        </p:nvSpPr>
        <p:spPr/>
        <p:txBody>
          <a:bodyPr>
            <a:noAutofit/>
          </a:bodyPr>
          <a:lstStyle/>
          <a:p>
            <a:r>
              <a:rPr lang="cs-CZ" sz="1800" dirty="0">
                <a:hlinkClick r:id="rId3"/>
              </a:rPr>
              <a:t>https://</a:t>
            </a:r>
            <a:r>
              <a:rPr lang="cs-CZ" sz="1800" dirty="0" smtClean="0">
                <a:hlinkClick r:id="rId3"/>
              </a:rPr>
              <a:t>www.canada.ca/en/conservation-institute/services/preventive-conservation/guidelines-collections/ceramics-glass-preventive-conservation.html</a:t>
            </a:r>
            <a:endParaRPr lang="cs-CZ" sz="1800" dirty="0" smtClean="0"/>
          </a:p>
          <a:p>
            <a:r>
              <a:rPr lang="cs-CZ" sz="1800" dirty="0"/>
              <a:t>Preventivní péče o předměty kulturní povahy v expozicích, depozitářích a </a:t>
            </a:r>
            <a:r>
              <a:rPr lang="cs-CZ" sz="1800" dirty="0" smtClean="0"/>
              <a:t>zpřístupněných autentických interiérech; https</a:t>
            </a:r>
            <a:r>
              <a:rPr lang="cs-CZ" sz="1800" dirty="0"/>
              <a:t>://</a:t>
            </a:r>
            <a:r>
              <a:rPr lang="cs-CZ" sz="1800" dirty="0" smtClean="0"/>
              <a:t>mck.technicalmuseum.cz/wp-content/uploads/2017/12/Preventivn%C3%AD-p%C3%A9%C4%8De-o-p%C5%99edm%C4%9Bty-kulturn%C3%AD-povahy-v-expozic%C3%ADch-depozit%C3%A1%C5%99%C3%ADch-a-zp%C5%99%C3%ADstupn%C4%9Bn%C3%BDch-autentick%C3%BDch-interi%C3%A9rech.pd</a:t>
            </a:r>
          </a:p>
          <a:p>
            <a:r>
              <a:rPr lang="en-US" sz="1800" dirty="0"/>
              <a:t>Archaeological </a:t>
            </a:r>
            <a:r>
              <a:rPr lang="en-US" sz="1800" dirty="0" smtClean="0"/>
              <a:t>Evidence</a:t>
            </a:r>
            <a:r>
              <a:rPr lang="cs-CZ" sz="1800" dirty="0" smtClean="0"/>
              <a:t> </a:t>
            </a:r>
            <a:r>
              <a:rPr lang="en-US" sz="1800" dirty="0" smtClean="0"/>
              <a:t>for </a:t>
            </a:r>
            <a:r>
              <a:rPr lang="en-US" sz="1800" dirty="0" err="1"/>
              <a:t>Glassworking</a:t>
            </a:r>
            <a:r>
              <a:rPr lang="en-US" sz="1800" dirty="0"/>
              <a:t> </a:t>
            </a:r>
            <a:r>
              <a:rPr lang="en-US" sz="1800" i="1" dirty="0"/>
              <a:t>Guidelines for Best </a:t>
            </a:r>
            <a:r>
              <a:rPr lang="en-US" sz="1800" i="1" dirty="0" smtClean="0"/>
              <a:t>Practice</a:t>
            </a:r>
            <a:r>
              <a:rPr lang="cs-CZ" sz="1800" i="1" dirty="0" smtClean="0"/>
              <a:t>, 2011</a:t>
            </a:r>
          </a:p>
          <a:p>
            <a:r>
              <a:rPr lang="cs-CZ" sz="1800" dirty="0" smtClean="0"/>
              <a:t>Archeologické sklo, Dana Rohanová, Ústav skla a keramiky, Vysoká škola chemicko-technologická Praha</a:t>
            </a:r>
          </a:p>
          <a:p>
            <a:r>
              <a:rPr lang="cs-CZ" sz="1800" dirty="0" smtClean="0"/>
              <a:t>Sandra </a:t>
            </a:r>
            <a:r>
              <a:rPr lang="cs-CZ" sz="1800" dirty="0" err="1" smtClean="0"/>
              <a:t>Davidson</a:t>
            </a:r>
            <a:r>
              <a:rPr lang="cs-CZ" sz="1800" dirty="0" smtClean="0"/>
              <a:t>: </a:t>
            </a:r>
            <a:r>
              <a:rPr lang="cs-CZ" sz="1800" dirty="0" err="1" smtClean="0"/>
              <a:t>Conservation</a:t>
            </a:r>
            <a:r>
              <a:rPr lang="cs-CZ" sz="1800" dirty="0" smtClean="0"/>
              <a:t> and </a:t>
            </a:r>
            <a:r>
              <a:rPr lang="cs-CZ" sz="1800" dirty="0" err="1" smtClean="0"/>
              <a:t>Restoration</a:t>
            </a:r>
            <a:r>
              <a:rPr lang="cs-CZ" sz="1800" dirty="0" smtClean="0"/>
              <a:t> </a:t>
            </a:r>
            <a:r>
              <a:rPr lang="cs-CZ" sz="1800" dirty="0" err="1" smtClean="0"/>
              <a:t>of</a:t>
            </a:r>
            <a:r>
              <a:rPr lang="cs-CZ" sz="1800" dirty="0" smtClean="0"/>
              <a:t> </a:t>
            </a:r>
            <a:r>
              <a:rPr lang="cs-CZ" sz="1800" dirty="0" err="1" smtClean="0"/>
              <a:t>Glass</a:t>
            </a:r>
            <a:r>
              <a:rPr lang="cs-CZ" sz="1800" dirty="0" smtClean="0"/>
              <a:t>, 2006</a:t>
            </a:r>
          </a:p>
          <a:p>
            <a:endParaRPr lang="cs-CZ" sz="1800" dirty="0"/>
          </a:p>
        </p:txBody>
      </p:sp>
    </p:spTree>
    <p:extLst>
      <p:ext uri="{BB962C8B-B14F-4D97-AF65-F5344CB8AC3E}">
        <p14:creationId xmlns:p14="http://schemas.microsoft.com/office/powerpoint/2010/main" val="1225298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71400"/>
            <a:ext cx="8229600" cy="1143000"/>
          </a:xfrm>
        </p:spPr>
        <p:txBody>
          <a:bodyPr/>
          <a:lstStyle/>
          <a:p>
            <a:r>
              <a:rPr lang="cs-CZ" dirty="0" smtClean="0"/>
              <a:t>Glazura</a:t>
            </a:r>
            <a:endParaRPr lang="cs-CZ" dirty="0"/>
          </a:p>
        </p:txBody>
      </p:sp>
      <p:sp>
        <p:nvSpPr>
          <p:cNvPr id="3" name="Zástupný symbol pro obsah 2"/>
          <p:cNvSpPr>
            <a:spLocks noGrp="1"/>
          </p:cNvSpPr>
          <p:nvPr>
            <p:ph idx="1"/>
          </p:nvPr>
        </p:nvSpPr>
        <p:spPr>
          <a:xfrm>
            <a:off x="251123" y="764704"/>
            <a:ext cx="8229600" cy="4525963"/>
          </a:xfrm>
        </p:spPr>
        <p:txBody>
          <a:bodyPr>
            <a:normAutofit fontScale="55000" lnSpcReduction="20000"/>
          </a:bodyPr>
          <a:lstStyle/>
          <a:p>
            <a:r>
              <a:rPr lang="cs-CZ" dirty="0"/>
              <a:t>Glazura - sklovitý povlak na povrchu keramických výrobků (rozemleté sklovité, tavící, barvící a další složky), který se následně smíchají s vodou a takto nanáší na </a:t>
            </a:r>
            <a:r>
              <a:rPr lang="cs-CZ" dirty="0" err="1"/>
              <a:t>přežahnutý</a:t>
            </a:r>
            <a:r>
              <a:rPr lang="cs-CZ" dirty="0"/>
              <a:t> </a:t>
            </a:r>
            <a:r>
              <a:rPr lang="cs-CZ" dirty="0" smtClean="0"/>
              <a:t>výrobek</a:t>
            </a:r>
          </a:p>
          <a:p>
            <a:r>
              <a:rPr lang="cs-CZ" dirty="0"/>
              <a:t>Hlavní druhy glazur podle složení jsou: olovnaté, cíničité, solné, živcové a </a:t>
            </a:r>
            <a:r>
              <a:rPr lang="cs-CZ" dirty="0" smtClean="0"/>
              <a:t>hlinité:</a:t>
            </a:r>
          </a:p>
          <a:p>
            <a:pPr lvl="1"/>
            <a:r>
              <a:rPr lang="cs-CZ" b="1" dirty="0" smtClean="0"/>
              <a:t>Glazury olovnaté</a:t>
            </a:r>
            <a:r>
              <a:rPr lang="cs-CZ" dirty="0" smtClean="0"/>
              <a:t>: </a:t>
            </a:r>
            <a:r>
              <a:rPr lang="cs-CZ" dirty="0" err="1"/>
              <a:t>Nízkotavitelné</a:t>
            </a:r>
            <a:r>
              <a:rPr lang="cs-CZ" dirty="0"/>
              <a:t> glazury obsahující větší díl oxidu olova. </a:t>
            </a:r>
            <a:r>
              <a:rPr lang="cs-CZ" dirty="0" smtClean="0"/>
              <a:t>V </a:t>
            </a:r>
            <a:r>
              <a:rPr lang="cs-CZ" dirty="0"/>
              <a:t>islámské i evropské keramice byly nejužívanějšími </a:t>
            </a:r>
            <a:r>
              <a:rPr lang="cs-CZ" dirty="0" smtClean="0"/>
              <a:t>glazurami (např. </a:t>
            </a:r>
            <a:r>
              <a:rPr lang="cs-CZ" b="1" dirty="0" smtClean="0"/>
              <a:t>lidová </a:t>
            </a:r>
            <a:r>
              <a:rPr lang="cs-CZ" b="1" dirty="0" err="1" smtClean="0"/>
              <a:t>hrnčina</a:t>
            </a:r>
            <a:r>
              <a:rPr lang="cs-CZ" dirty="0" smtClean="0"/>
              <a:t>)</a:t>
            </a:r>
          </a:p>
          <a:p>
            <a:pPr lvl="1"/>
            <a:r>
              <a:rPr lang="cs-CZ" b="1" dirty="0" smtClean="0"/>
              <a:t>Glazury cíničité (</a:t>
            </a:r>
            <a:r>
              <a:rPr lang="cs-CZ" b="1" dirty="0" err="1" smtClean="0"/>
              <a:t>olovnato</a:t>
            </a:r>
            <a:r>
              <a:rPr lang="cs-CZ" b="1" dirty="0" smtClean="0"/>
              <a:t>-cíničité</a:t>
            </a:r>
            <a:r>
              <a:rPr lang="cs-CZ" dirty="0" smtClean="0"/>
              <a:t>). </a:t>
            </a:r>
            <a:r>
              <a:rPr lang="cs-CZ" dirty="0"/>
              <a:t>Bílé neprůsvitné glazury vznikající přidáním oxidu cíničitého do olovnaté </a:t>
            </a:r>
            <a:r>
              <a:rPr lang="cs-CZ" dirty="0" smtClean="0"/>
              <a:t>glazury (majolika </a:t>
            </a:r>
            <a:r>
              <a:rPr lang="cs-CZ" dirty="0"/>
              <a:t>a </a:t>
            </a:r>
            <a:r>
              <a:rPr lang="cs-CZ" dirty="0" smtClean="0"/>
              <a:t>fajáns)</a:t>
            </a:r>
          </a:p>
          <a:p>
            <a:pPr lvl="1"/>
            <a:r>
              <a:rPr lang="cs-CZ" b="1" dirty="0" smtClean="0"/>
              <a:t>Glazury solné</a:t>
            </a:r>
            <a:r>
              <a:rPr lang="cs-CZ" dirty="0" smtClean="0"/>
              <a:t>: </a:t>
            </a:r>
            <a:r>
              <a:rPr lang="cs-CZ" dirty="0"/>
              <a:t>Dosahují se na </a:t>
            </a:r>
            <a:r>
              <a:rPr lang="cs-CZ" b="1" dirty="0" err="1"/>
              <a:t>vysokožámé</a:t>
            </a:r>
            <a:r>
              <a:rPr lang="cs-CZ" b="1" dirty="0"/>
              <a:t> kamenině </a:t>
            </a:r>
            <a:r>
              <a:rPr lang="cs-CZ" dirty="0"/>
              <a:t>vhozením kamenné soli do pece v konečné fázi pálení. Tehdy vzniká oxid sodný a vytváří z křemičitanů tenký, ale tvrdý povlak </a:t>
            </a:r>
            <a:r>
              <a:rPr lang="cs-CZ" dirty="0" smtClean="0"/>
              <a:t>poloprůsvitných </a:t>
            </a:r>
            <a:r>
              <a:rPr lang="cs-CZ" dirty="0"/>
              <a:t>glazur</a:t>
            </a:r>
            <a:r>
              <a:rPr lang="cs-CZ" dirty="0" smtClean="0"/>
              <a:t>.</a:t>
            </a:r>
          </a:p>
          <a:p>
            <a:pPr lvl="1"/>
            <a:r>
              <a:rPr lang="cs-CZ" b="1" dirty="0" smtClean="0"/>
              <a:t>Glazury živcové (Seladonové</a:t>
            </a:r>
            <a:r>
              <a:rPr lang="cs-CZ" dirty="0" smtClean="0"/>
              <a:t>): obsahující barvící složky na bázi oxidů železa (od 15. stol. př. n. l. v Číně)</a:t>
            </a:r>
          </a:p>
          <a:p>
            <a:pPr lvl="1"/>
            <a:r>
              <a:rPr lang="cs-CZ" b="1" dirty="0" smtClean="0"/>
              <a:t>Glazury hlinité</a:t>
            </a:r>
            <a:r>
              <a:rPr lang="cs-CZ" dirty="0" smtClean="0"/>
              <a:t>: </a:t>
            </a:r>
            <a:r>
              <a:rPr lang="cs-CZ" dirty="0"/>
              <a:t>Glazura, jejíž jedinou nebo podstatnou součástí je </a:t>
            </a:r>
            <a:r>
              <a:rPr lang="cs-CZ" dirty="0" err="1"/>
              <a:t>nízkotavitelná</a:t>
            </a:r>
            <a:r>
              <a:rPr lang="cs-CZ" dirty="0"/>
              <a:t> hlína, která při vypálení sline.</a:t>
            </a:r>
          </a:p>
          <a:p>
            <a:pPr marL="457200" lvl="1" indent="0">
              <a:buNone/>
            </a:pPr>
            <a:r>
              <a:rPr lang="cs-CZ" dirty="0" smtClean="0"/>
              <a:t> </a:t>
            </a:r>
            <a:endParaRPr lang="cs-CZ" dirty="0"/>
          </a:p>
          <a:p>
            <a:endParaRPr lang="cs-CZ" dirty="0"/>
          </a:p>
        </p:txBody>
      </p:sp>
      <p:pic>
        <p:nvPicPr>
          <p:cNvPr id="1026" name="Picture 2" descr="j-16-0276-1_f4ab9e61-41e7-4074-a451-c1603d33a443_1024x1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1233" y="4217160"/>
            <a:ext cx="1800200"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3272333" y="5457998"/>
            <a:ext cx="2592288" cy="923330"/>
          </a:xfrm>
          <a:prstGeom prst="rect">
            <a:avLst/>
          </a:prstGeom>
          <a:noFill/>
        </p:spPr>
        <p:txBody>
          <a:bodyPr wrap="square" rtlCol="0">
            <a:spAutoFit/>
          </a:bodyPr>
          <a:lstStyle/>
          <a:p>
            <a:r>
              <a:rPr lang="cs-CZ" dirty="0" smtClean="0"/>
              <a:t>Seladonová glazura (zelenkavá) na čínské kamenině, 19. stol.</a:t>
            </a:r>
            <a:endParaRPr lang="cs-CZ"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4128620"/>
            <a:ext cx="2160240" cy="251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576116" y="3916931"/>
            <a:ext cx="2448272" cy="1200329"/>
          </a:xfrm>
          <a:prstGeom prst="rect">
            <a:avLst/>
          </a:prstGeom>
          <a:noFill/>
        </p:spPr>
        <p:txBody>
          <a:bodyPr wrap="square" rtlCol="0">
            <a:spAutoFit/>
          </a:bodyPr>
          <a:lstStyle/>
          <a:p>
            <a:r>
              <a:rPr lang="cs-CZ" dirty="0" smtClean="0"/>
              <a:t>Solná glazura (hnědo-oranžová), Dolní Lužice, konce 18. stol., zdroj Vít Kozák</a:t>
            </a:r>
            <a:endParaRPr lang="cs-CZ" dirty="0"/>
          </a:p>
        </p:txBody>
      </p:sp>
      <p:pic>
        <p:nvPicPr>
          <p:cNvPr id="6" name="Picture 2" descr="https://keramikum.s3.eu-central-1.amazonaws.com/79bd87f5ec4e59abe95c98e443bce94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7571" y="3875259"/>
            <a:ext cx="2139862" cy="2219421"/>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6228184" y="5781163"/>
            <a:ext cx="2789249" cy="1477328"/>
          </a:xfrm>
          <a:prstGeom prst="rect">
            <a:avLst/>
          </a:prstGeom>
        </p:spPr>
        <p:txBody>
          <a:bodyPr wrap="square">
            <a:spAutoFit/>
          </a:bodyPr>
          <a:lstStyle/>
          <a:p>
            <a:r>
              <a:rPr lang="cs-CZ" dirty="0"/>
              <a:t>Vzácný dekor "volavky a pivoňky", dynastie Severní Song (960–1179). Zdroj: </a:t>
            </a:r>
            <a:r>
              <a:rPr lang="cs-CZ" dirty="0" err="1"/>
              <a:t>Christie's</a:t>
            </a:r>
            <a:r>
              <a:rPr lang="cs-CZ" dirty="0"/>
              <a:t> </a:t>
            </a:r>
          </a:p>
          <a:p>
            <a:endParaRPr lang="cs-CZ" dirty="0"/>
          </a:p>
        </p:txBody>
      </p:sp>
    </p:spTree>
    <p:extLst>
      <p:ext uri="{BB962C8B-B14F-4D97-AF65-F5344CB8AC3E}">
        <p14:creationId xmlns:p14="http://schemas.microsoft.com/office/powerpoint/2010/main" val="355773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Olovnaté, cíničité glazury</a:t>
            </a:r>
            <a:endParaRPr lang="cs-CZ" dirty="0"/>
          </a:p>
        </p:txBody>
      </p:sp>
      <p:pic>
        <p:nvPicPr>
          <p:cNvPr id="2050" name="Picture 2" descr="Deteriorated lead glaze with crazing and st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835" y="1403266"/>
            <a:ext cx="3243192" cy="21648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arožitný džbán - Čepá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1" y="1340768"/>
            <a:ext cx="2065704" cy="309634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80728" y="4491427"/>
            <a:ext cx="3039144" cy="646331"/>
          </a:xfrm>
          <a:prstGeom prst="rect">
            <a:avLst/>
          </a:prstGeom>
          <a:noFill/>
        </p:spPr>
        <p:txBody>
          <a:bodyPr wrap="square" rtlCol="0">
            <a:spAutoFit/>
          </a:bodyPr>
          <a:lstStyle/>
          <a:p>
            <a:r>
              <a:rPr lang="cs-CZ" dirty="0" smtClean="0"/>
              <a:t>Džbán s olovnatou glazurou, poč. 20. stol., Galerie </a:t>
            </a:r>
            <a:r>
              <a:rPr lang="cs-CZ" dirty="0" err="1" smtClean="0"/>
              <a:t>Karoline</a:t>
            </a:r>
            <a:endParaRPr lang="cs-CZ" dirty="0"/>
          </a:p>
        </p:txBody>
      </p:sp>
      <p:sp>
        <p:nvSpPr>
          <p:cNvPr id="5" name="TextovéPole 4"/>
          <p:cNvSpPr txBox="1"/>
          <p:nvPr/>
        </p:nvSpPr>
        <p:spPr>
          <a:xfrm>
            <a:off x="6369094" y="1340768"/>
            <a:ext cx="2163346" cy="1754326"/>
          </a:xfrm>
          <a:prstGeom prst="rect">
            <a:avLst/>
          </a:prstGeom>
          <a:noFill/>
        </p:spPr>
        <p:txBody>
          <a:bodyPr wrap="square" rtlCol="0">
            <a:spAutoFit/>
          </a:bodyPr>
          <a:lstStyle/>
          <a:p>
            <a:r>
              <a:rPr lang="cs-CZ" dirty="0" smtClean="0"/>
              <a:t>Stabilita olovnatých glazur závisí na poměru olova a křemíku. Mohou být poškozeny jemnými trhlinkami</a:t>
            </a:r>
            <a:endParaRPr lang="cs-CZ" dirty="0"/>
          </a:p>
        </p:txBody>
      </p:sp>
      <p:pic>
        <p:nvPicPr>
          <p:cNvPr id="2054" name="Picture 6" descr="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936" y="3789513"/>
            <a:ext cx="2033427" cy="305014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charset="0"/>
              <a:cs typeface="Arial" charset="0"/>
            </a:endParaRPr>
          </a:p>
        </p:txBody>
      </p:sp>
      <p:sp>
        <p:nvSpPr>
          <p:cNvPr id="8" name="TextovéPole 7"/>
          <p:cNvSpPr txBox="1"/>
          <p:nvPr/>
        </p:nvSpPr>
        <p:spPr>
          <a:xfrm>
            <a:off x="6340027" y="4077072"/>
            <a:ext cx="2696469" cy="646331"/>
          </a:xfrm>
          <a:prstGeom prst="rect">
            <a:avLst/>
          </a:prstGeom>
          <a:noFill/>
        </p:spPr>
        <p:txBody>
          <a:bodyPr wrap="square" rtlCol="0">
            <a:spAutoFit/>
          </a:bodyPr>
          <a:lstStyle/>
          <a:p>
            <a:r>
              <a:rPr lang="cs-CZ" dirty="0" smtClean="0"/>
              <a:t>Fajáns s </a:t>
            </a:r>
            <a:r>
              <a:rPr lang="cs-CZ" dirty="0" err="1" smtClean="0"/>
              <a:t>olovnato</a:t>
            </a:r>
            <a:r>
              <a:rPr lang="cs-CZ" dirty="0" smtClean="0"/>
              <a:t>-cíničitou glazurou, 20. stol., SZM</a:t>
            </a:r>
            <a:endParaRPr lang="cs-CZ" dirty="0"/>
          </a:p>
        </p:txBody>
      </p:sp>
    </p:spTree>
    <p:extLst>
      <p:ext uri="{BB962C8B-B14F-4D97-AF65-F5344CB8AC3E}">
        <p14:creationId xmlns:p14="http://schemas.microsoft.com/office/powerpoint/2010/main" val="4226702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Hrnčina</a:t>
            </a:r>
            <a:endParaRPr lang="cs-CZ" dirty="0"/>
          </a:p>
        </p:txBody>
      </p:sp>
      <p:sp>
        <p:nvSpPr>
          <p:cNvPr id="3" name="Zástupný symbol pro obsah 2"/>
          <p:cNvSpPr>
            <a:spLocks noGrp="1"/>
          </p:cNvSpPr>
          <p:nvPr>
            <p:ph idx="1"/>
          </p:nvPr>
        </p:nvSpPr>
        <p:spPr>
          <a:xfrm>
            <a:off x="539552" y="1225543"/>
            <a:ext cx="8229600" cy="4525963"/>
          </a:xfrm>
        </p:spPr>
        <p:txBody>
          <a:bodyPr>
            <a:normAutofit/>
          </a:bodyPr>
          <a:lstStyle/>
          <a:p>
            <a:r>
              <a:rPr lang="cs-CZ" sz="2400" dirty="0" smtClean="0"/>
              <a:t>Pórovitá keramika, vysoká nasákavost střepu (neglazovaná/glazovaná)</a:t>
            </a:r>
            <a:endParaRPr lang="cs-CZ"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28" y="1916832"/>
            <a:ext cx="3022246" cy="3236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79512" y="5278913"/>
            <a:ext cx="3600400" cy="646331"/>
          </a:xfrm>
          <a:prstGeom prst="rect">
            <a:avLst/>
          </a:prstGeom>
          <a:noFill/>
        </p:spPr>
        <p:txBody>
          <a:bodyPr wrap="square" rtlCol="0">
            <a:spAutoFit/>
          </a:bodyPr>
          <a:lstStyle/>
          <a:p>
            <a:r>
              <a:rPr lang="cs-CZ" dirty="0" smtClean="0"/>
              <a:t>Slovanská keramika, L. Svobodová, AÚ Praha, 500 – 700 n. l.</a:t>
            </a:r>
            <a:endParaRPr lang="cs-CZ" dirty="0"/>
          </a:p>
        </p:txBody>
      </p:sp>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7240" y="2046236"/>
            <a:ext cx="3086472" cy="3182924"/>
          </a:xfrm>
          <a:prstGeom prst="rect">
            <a:avLst/>
          </a:prstGeom>
        </p:spPr>
      </p:pic>
      <p:sp>
        <p:nvSpPr>
          <p:cNvPr id="6" name="TextovéPole 5"/>
          <p:cNvSpPr txBox="1"/>
          <p:nvPr/>
        </p:nvSpPr>
        <p:spPr>
          <a:xfrm>
            <a:off x="3748844" y="5382174"/>
            <a:ext cx="2798440" cy="369332"/>
          </a:xfrm>
          <a:prstGeom prst="rect">
            <a:avLst/>
          </a:prstGeom>
          <a:noFill/>
        </p:spPr>
        <p:txBody>
          <a:bodyPr wrap="square" rtlCol="0">
            <a:spAutoFit/>
          </a:bodyPr>
          <a:lstStyle/>
          <a:p>
            <a:r>
              <a:rPr lang="cs-CZ" dirty="0" smtClean="0"/>
              <a:t>Doba halštatská, NM</a:t>
            </a:r>
            <a:endParaRPr lang="cs-CZ" dirty="0"/>
          </a:p>
        </p:txBody>
      </p:sp>
      <p:pic>
        <p:nvPicPr>
          <p:cNvPr id="1026" name="Picture 2" descr="https://www.mjakub.cz/obrazky/na-04644--f59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6324" y="1873502"/>
            <a:ext cx="2687993" cy="3528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523991" y="5751506"/>
            <a:ext cx="2490325" cy="923330"/>
          </a:xfrm>
          <a:prstGeom prst="rect">
            <a:avLst/>
          </a:prstGeom>
          <a:noFill/>
        </p:spPr>
        <p:txBody>
          <a:bodyPr wrap="square" rtlCol="0">
            <a:spAutoFit/>
          </a:bodyPr>
          <a:lstStyle/>
          <a:p>
            <a:r>
              <a:rPr lang="cs-CZ" dirty="0" smtClean="0"/>
              <a:t>Glazovaná </a:t>
            </a:r>
            <a:r>
              <a:rPr lang="cs-CZ" dirty="0" err="1" smtClean="0"/>
              <a:t>hrnčina</a:t>
            </a:r>
            <a:r>
              <a:rPr lang="cs-CZ" dirty="0" smtClean="0"/>
              <a:t>, 1816, Muzeum J. A. Komenského </a:t>
            </a:r>
            <a:endParaRPr lang="cs-CZ" dirty="0"/>
          </a:p>
        </p:txBody>
      </p:sp>
    </p:spTree>
    <p:extLst>
      <p:ext uri="{BB962C8B-B14F-4D97-AF65-F5344CB8AC3E}">
        <p14:creationId xmlns:p14="http://schemas.microsoft.com/office/powerpoint/2010/main" val="388669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Kamenina</a:t>
            </a:r>
            <a:endParaRPr lang="cs-CZ" dirty="0"/>
          </a:p>
        </p:txBody>
      </p:sp>
      <p:sp>
        <p:nvSpPr>
          <p:cNvPr id="3" name="Zástupný symbol pro obsah 2"/>
          <p:cNvSpPr>
            <a:spLocks noGrp="1"/>
          </p:cNvSpPr>
          <p:nvPr>
            <p:ph idx="1"/>
          </p:nvPr>
        </p:nvSpPr>
        <p:spPr>
          <a:xfrm>
            <a:off x="467544" y="1382042"/>
            <a:ext cx="8229600" cy="4525963"/>
          </a:xfrm>
        </p:spPr>
        <p:txBody>
          <a:bodyPr/>
          <a:lstStyle/>
          <a:p>
            <a:r>
              <a:rPr lang="cs-CZ" sz="1800" dirty="0"/>
              <a:t>Kamenina je naopak materiál se slinutým střepem, jehož nasákavost je maximálně 5%, u užitné kameniny 1%. Finální teplota výpalu se pohybuje od 1200 do 1300</a:t>
            </a:r>
            <a:r>
              <a:rPr lang="cs-CZ" sz="1800" baseline="30000" dirty="0"/>
              <a:t>O</a:t>
            </a:r>
            <a:r>
              <a:rPr lang="cs-CZ" sz="1800" dirty="0"/>
              <a:t> C. </a:t>
            </a:r>
            <a:r>
              <a:rPr lang="cs-CZ" sz="1800" dirty="0" smtClean="0"/>
              <a:t>Kamenina </a:t>
            </a:r>
            <a:r>
              <a:rPr lang="cs-CZ" sz="1800" dirty="0"/>
              <a:t>se solnou glazurou vznikla v 11. století v Porýní.</a:t>
            </a:r>
          </a:p>
          <a:p>
            <a:endParaRPr lang="cs-CZ" dirty="0"/>
          </a:p>
        </p:txBody>
      </p:sp>
      <p:pic>
        <p:nvPicPr>
          <p:cNvPr id="2050" name="Picture 2" descr="Kamenina manufaktury v Proskově"/>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48880"/>
            <a:ext cx="3456384" cy="230425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51520" y="4669766"/>
            <a:ext cx="2232248" cy="646331"/>
          </a:xfrm>
          <a:prstGeom prst="rect">
            <a:avLst/>
          </a:prstGeom>
          <a:noFill/>
        </p:spPr>
        <p:txBody>
          <a:bodyPr wrap="square" rtlCol="0">
            <a:spAutoFit/>
          </a:bodyPr>
          <a:lstStyle/>
          <a:p>
            <a:r>
              <a:rPr lang="cs-CZ" dirty="0" smtClean="0"/>
              <a:t>Kamenina z </a:t>
            </a:r>
            <a:r>
              <a:rPr lang="cs-CZ" dirty="0" err="1" smtClean="0"/>
              <a:t>Proskova</a:t>
            </a:r>
            <a:r>
              <a:rPr lang="cs-CZ" dirty="0" smtClean="0"/>
              <a:t>, Slezské zem. muzeum</a:t>
            </a:r>
            <a:endParaRPr lang="cs-CZ" dirty="0"/>
          </a:p>
        </p:txBody>
      </p:sp>
      <p:pic>
        <p:nvPicPr>
          <p:cNvPr id="2052" name="Picture 4" descr="Kamen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369462"/>
            <a:ext cx="3333750" cy="2905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6263680" y="5595171"/>
            <a:ext cx="2880320" cy="369332"/>
          </a:xfrm>
          <a:prstGeom prst="rect">
            <a:avLst/>
          </a:prstGeom>
          <a:noFill/>
        </p:spPr>
        <p:txBody>
          <a:bodyPr wrap="square" rtlCol="0">
            <a:spAutoFit/>
          </a:bodyPr>
          <a:lstStyle/>
          <a:p>
            <a:r>
              <a:rPr lang="cs-CZ" dirty="0" smtClean="0"/>
              <a:t>Kamenina ze sbírek  UPM</a:t>
            </a:r>
            <a:endParaRPr lang="cs-CZ" dirty="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7864" y="3068960"/>
            <a:ext cx="2350773" cy="352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p:cNvSpPr txBox="1"/>
          <p:nvPr/>
        </p:nvSpPr>
        <p:spPr>
          <a:xfrm>
            <a:off x="251520" y="5964503"/>
            <a:ext cx="2664296" cy="646331"/>
          </a:xfrm>
          <a:prstGeom prst="rect">
            <a:avLst/>
          </a:prstGeom>
          <a:noFill/>
        </p:spPr>
        <p:txBody>
          <a:bodyPr wrap="square" rtlCol="0">
            <a:spAutoFit/>
          </a:bodyPr>
          <a:lstStyle/>
          <a:p>
            <a:r>
              <a:rPr lang="cs-CZ" dirty="0" smtClean="0"/>
              <a:t>Kamenina, 19. stol,, Muzeum Břeclav</a:t>
            </a:r>
            <a:endParaRPr lang="cs-CZ" dirty="0"/>
          </a:p>
        </p:txBody>
      </p:sp>
    </p:spTree>
    <p:extLst>
      <p:ext uri="{BB962C8B-B14F-4D97-AF65-F5344CB8AC3E}">
        <p14:creationId xmlns:p14="http://schemas.microsoft.com/office/powerpoint/2010/main" val="3332530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Majolika/fajáns</a:t>
            </a:r>
            <a:endParaRPr lang="cs-CZ" dirty="0"/>
          </a:p>
        </p:txBody>
      </p:sp>
      <p:sp>
        <p:nvSpPr>
          <p:cNvPr id="3" name="Zástupný symbol pro obsah 2"/>
          <p:cNvSpPr>
            <a:spLocks noGrp="1"/>
          </p:cNvSpPr>
          <p:nvPr>
            <p:ph idx="1"/>
          </p:nvPr>
        </p:nvSpPr>
        <p:spPr>
          <a:xfrm>
            <a:off x="467544" y="1268760"/>
            <a:ext cx="8229600" cy="4525963"/>
          </a:xfrm>
        </p:spPr>
        <p:txBody>
          <a:bodyPr>
            <a:normAutofit/>
          </a:bodyPr>
          <a:lstStyle/>
          <a:p>
            <a:r>
              <a:rPr lang="cs-CZ" sz="1800" dirty="0" smtClean="0"/>
              <a:t>Majolika </a:t>
            </a:r>
            <a:r>
              <a:rPr lang="cs-CZ" sz="1800" dirty="0"/>
              <a:t>je pórovina s jemným různobarevným střepem, který je pokryt neprůhlednými glazurami s barevným dekorem. Název vznikl podle ostrova Mallorca ve Středozemním moři, přes který byl tento typ keramiky transportován ze Středního východu. Výrobky se vypalují několikrát v rozmezí teplot 950–1100</a:t>
            </a:r>
            <a:r>
              <a:rPr lang="cs-CZ" sz="1800" baseline="30000" dirty="0"/>
              <a:t>O</a:t>
            </a:r>
            <a:r>
              <a:rPr lang="cs-CZ" sz="1800" dirty="0"/>
              <a:t> C.   </a:t>
            </a:r>
            <a:r>
              <a:rPr lang="cs-CZ" sz="1800" dirty="0" smtClean="0"/>
              <a:t>V</a:t>
            </a:r>
            <a:r>
              <a:rPr lang="cs-CZ" sz="1800" dirty="0"/>
              <a:t> Evropě se majolika objevuje v období 14. století.</a:t>
            </a:r>
          </a:p>
          <a:p>
            <a:endParaRPr lang="cs-CZ" dirty="0"/>
          </a:p>
        </p:txBody>
      </p:sp>
      <p:pic>
        <p:nvPicPr>
          <p:cNvPr id="2050" name="Picture 2" descr="Výsledek obrázku pro majolika a fajáns + muz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280" y="2924944"/>
            <a:ext cx="2619000"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51520" y="6021288"/>
            <a:ext cx="3900712" cy="369332"/>
          </a:xfrm>
          <a:prstGeom prst="rect">
            <a:avLst/>
          </a:prstGeom>
          <a:noFill/>
        </p:spPr>
        <p:txBody>
          <a:bodyPr wrap="square" rtlCol="0">
            <a:spAutoFit/>
          </a:bodyPr>
          <a:lstStyle/>
          <a:p>
            <a:r>
              <a:rPr lang="cs-CZ" dirty="0" smtClean="0"/>
              <a:t>Majolika, habánská fajáns, 17. stol. NM</a:t>
            </a:r>
            <a:endParaRPr lang="cs-CZ"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7088" y="2892395"/>
            <a:ext cx="1922458" cy="3419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725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Fajáns</a:t>
            </a:r>
            <a:endParaRPr lang="cs-CZ" dirty="0"/>
          </a:p>
        </p:txBody>
      </p:sp>
      <p:pic>
        <p:nvPicPr>
          <p:cNvPr id="1026" name="Picture 2" descr="bez názvu-9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2488945"/>
            <a:ext cx="2389272"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p:nvSpPr>
        <p:spPr>
          <a:xfrm>
            <a:off x="251520" y="6207230"/>
            <a:ext cx="3168352" cy="369332"/>
          </a:xfrm>
          <a:prstGeom prst="rect">
            <a:avLst/>
          </a:prstGeom>
          <a:noFill/>
        </p:spPr>
        <p:txBody>
          <a:bodyPr wrap="square" rtlCol="0">
            <a:spAutoFit/>
          </a:bodyPr>
          <a:lstStyle/>
          <a:p>
            <a:r>
              <a:rPr lang="cs-CZ" dirty="0" smtClean="0"/>
              <a:t>Fajánsový talíř, Metodika NPÚ</a:t>
            </a:r>
            <a:endParaRPr lang="cs-CZ" dirty="0"/>
          </a:p>
        </p:txBody>
      </p:sp>
      <p:pic>
        <p:nvPicPr>
          <p:cNvPr id="1027" name="Picture 3" descr="bez názvu-93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872" y="2526891"/>
            <a:ext cx="2389288" cy="356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3385365" y="6202025"/>
            <a:ext cx="3602704" cy="646331"/>
          </a:xfrm>
          <a:prstGeom prst="rect">
            <a:avLst/>
          </a:prstGeom>
        </p:spPr>
        <p:txBody>
          <a:bodyPr wrap="square">
            <a:spAutoFit/>
          </a:bodyPr>
          <a:lstStyle/>
          <a:p>
            <a:r>
              <a:rPr lang="cs-CZ" i="1" dirty="0"/>
              <a:t>Záběr na fajánsovou desku </a:t>
            </a:r>
            <a:r>
              <a:rPr lang="cs-CZ" i="1" dirty="0" smtClean="0"/>
              <a:t/>
            </a:r>
            <a:br>
              <a:rPr lang="cs-CZ" i="1" dirty="0" smtClean="0"/>
            </a:br>
            <a:r>
              <a:rPr lang="cs-CZ" i="1" dirty="0" smtClean="0"/>
              <a:t>poč</a:t>
            </a:r>
            <a:r>
              <a:rPr lang="cs-CZ" i="1" dirty="0"/>
              <a:t>. 18. Století, </a:t>
            </a:r>
            <a:r>
              <a:rPr lang="cs-CZ" i="1" dirty="0" smtClean="0"/>
              <a:t>SZ </a:t>
            </a:r>
            <a:r>
              <a:rPr lang="cs-CZ" i="1" dirty="0"/>
              <a:t>Hluboká</a:t>
            </a:r>
            <a:endParaRPr lang="cs-CZ" dirty="0"/>
          </a:p>
        </p:txBody>
      </p:sp>
      <p:sp>
        <p:nvSpPr>
          <p:cNvPr id="6" name="TextovéPole 5"/>
          <p:cNvSpPr txBox="1"/>
          <p:nvPr/>
        </p:nvSpPr>
        <p:spPr>
          <a:xfrm>
            <a:off x="395536" y="1268760"/>
            <a:ext cx="8077920" cy="3416320"/>
          </a:xfrm>
          <a:prstGeom prst="rect">
            <a:avLst/>
          </a:prstGeom>
          <a:noFill/>
        </p:spPr>
        <p:txBody>
          <a:bodyPr wrap="square" rtlCol="0">
            <a:spAutoFit/>
          </a:bodyPr>
          <a:lstStyle/>
          <a:p>
            <a:r>
              <a:rPr lang="cs-CZ" dirty="0" smtClean="0"/>
              <a:t>Fajáns je </a:t>
            </a:r>
            <a:r>
              <a:rPr lang="cs-CZ" dirty="0"/>
              <a:t>pórovitá keramika s jemným bělavým, nažloutlým až našedlým střepem s neprůhlednou bělavou </a:t>
            </a:r>
            <a:r>
              <a:rPr lang="cs-CZ" dirty="0" err="1"/>
              <a:t>olovnatocíničitou</a:t>
            </a:r>
            <a:r>
              <a:rPr lang="cs-CZ" dirty="0"/>
              <a:t> glazurou. Název vznikl podle italského města </a:t>
            </a:r>
            <a:r>
              <a:rPr lang="cs-CZ" dirty="0" err="1"/>
              <a:t>Faenza</a:t>
            </a:r>
            <a:r>
              <a:rPr lang="cs-CZ" dirty="0"/>
              <a:t>, později se tento typ keramiky v zaalpských zemích nazývala </a:t>
            </a:r>
            <a:r>
              <a:rPr lang="cs-CZ" dirty="0" err="1"/>
              <a:t>fayence</a:t>
            </a:r>
            <a:r>
              <a:rPr lang="cs-CZ" dirty="0"/>
              <a:t>. Teplota výpalu je obdobná jako u majoliky.</a:t>
            </a:r>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p:txBody>
      </p:sp>
      <p:pic>
        <p:nvPicPr>
          <p:cNvPr id="8" name="Picture 4" descr="http://www.artslexikon.cz/images/Noname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1" y="2526891"/>
            <a:ext cx="2981426" cy="2270261"/>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6012161" y="4941168"/>
            <a:ext cx="2592288" cy="923330"/>
          </a:xfrm>
          <a:prstGeom prst="rect">
            <a:avLst/>
          </a:prstGeom>
        </p:spPr>
        <p:txBody>
          <a:bodyPr wrap="square">
            <a:spAutoFit/>
          </a:bodyPr>
          <a:lstStyle/>
          <a:p>
            <a:r>
              <a:rPr lang="cs-CZ" dirty="0"/>
              <a:t>Kachna, </a:t>
            </a:r>
            <a:r>
              <a:rPr lang="cs-CZ" dirty="0" smtClean="0"/>
              <a:t>fajáns, </a:t>
            </a:r>
            <a:r>
              <a:rPr lang="cs-CZ" dirty="0"/>
              <a:t>60.–70. léta 18. století. </a:t>
            </a:r>
            <a:r>
              <a:rPr lang="cs-CZ" dirty="0" smtClean="0"/>
              <a:t> </a:t>
            </a:r>
            <a:r>
              <a:rPr lang="cs-CZ" dirty="0"/>
              <a:t>Moravské galerie v Brně. </a:t>
            </a:r>
          </a:p>
        </p:txBody>
      </p:sp>
    </p:spTree>
    <p:extLst>
      <p:ext uri="{BB962C8B-B14F-4D97-AF65-F5344CB8AC3E}">
        <p14:creationId xmlns:p14="http://schemas.microsoft.com/office/powerpoint/2010/main" val="2451041732"/>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2015</TotalTime>
  <Words>4192</Words>
  <Application>Microsoft Office PowerPoint</Application>
  <PresentationFormat>Předvádění na obrazovce (4:3)</PresentationFormat>
  <Paragraphs>370</Paragraphs>
  <Slides>36</Slides>
  <Notes>34</Notes>
  <HiddenSlides>0</HiddenSlides>
  <MMClips>0</MMClips>
  <ScaleCrop>false</ScaleCrop>
  <HeadingPairs>
    <vt:vector size="4" baseType="variant">
      <vt:variant>
        <vt:lpstr>Motiv</vt:lpstr>
      </vt:variant>
      <vt:variant>
        <vt:i4>1</vt:i4>
      </vt:variant>
      <vt:variant>
        <vt:lpstr>Nadpisy snímků</vt:lpstr>
      </vt:variant>
      <vt:variant>
        <vt:i4>36</vt:i4>
      </vt:variant>
    </vt:vector>
  </HeadingPairs>
  <TitlesOfParts>
    <vt:vector size="37" baseType="lpstr">
      <vt:lpstr>Motiv systému Office</vt:lpstr>
      <vt:lpstr>Ošetření sbírkových předmětů  z keramiky a skla</vt:lpstr>
      <vt:lpstr>Keramika ve sbírkách </vt:lpstr>
      <vt:lpstr>Keramika – rozdělení, termíny</vt:lpstr>
      <vt:lpstr>Glazura</vt:lpstr>
      <vt:lpstr>Olovnaté, cíničité glazury</vt:lpstr>
      <vt:lpstr>Hrnčina</vt:lpstr>
      <vt:lpstr>Kamenina</vt:lpstr>
      <vt:lpstr>Majolika/fajáns</vt:lpstr>
      <vt:lpstr>Fajáns</vt:lpstr>
      <vt:lpstr>Terakota</vt:lpstr>
      <vt:lpstr>Porcelán</vt:lpstr>
      <vt:lpstr>Rizika</vt:lpstr>
      <vt:lpstr>Podmínky prostředí</vt:lpstr>
      <vt:lpstr>Krystalizace solí</vt:lpstr>
      <vt:lpstr>Manipulace a transport</vt:lpstr>
      <vt:lpstr>Konzervace</vt:lpstr>
      <vt:lpstr>Konzervace archeologické keramiky – L. Svobodová, AÚ Praha</vt:lpstr>
      <vt:lpstr>Otázky k opakování</vt:lpstr>
      <vt:lpstr>Sklo</vt:lpstr>
      <vt:lpstr>Struktura skla</vt:lpstr>
      <vt:lpstr>Sodno-vápenatá/draselno-vápenatá skla</vt:lpstr>
      <vt:lpstr>Lesní/zelené sklo</vt:lpstr>
      <vt:lpstr>Olovnaté sklo</vt:lpstr>
      <vt:lpstr>Zdobení skla</vt:lpstr>
      <vt:lpstr>Barvení skla</vt:lpstr>
      <vt:lpstr>Poškození</vt:lpstr>
      <vt:lpstr>Mechanické poškození</vt:lpstr>
      <vt:lpstr>Voda – koroze skla</vt:lpstr>
      <vt:lpstr>Nevhodná RV</vt:lpstr>
      <vt:lpstr>Solarizace skla</vt:lpstr>
      <vt:lpstr>Devitrifikace – mineralizace skla</vt:lpstr>
      <vt:lpstr>Konzervace-restaurování</vt:lpstr>
      <vt:lpstr>Čištění - konzervace</vt:lpstr>
      <vt:lpstr>Restaurování</vt:lpstr>
      <vt:lpstr>Otázky k opakování</vt:lpstr>
      <vt:lpstr>Zdroje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Konzervace keramiky</dc:title>
  <dc:creator>Selucká</dc:creator>
  <cp:lastModifiedBy>Selucká</cp:lastModifiedBy>
  <cp:revision>112</cp:revision>
  <cp:lastPrinted>2019-12-03T14:10:03Z</cp:lastPrinted>
  <dcterms:created xsi:type="dcterms:W3CDTF">2019-10-25T18:19:35Z</dcterms:created>
  <dcterms:modified xsi:type="dcterms:W3CDTF">2021-11-03T13:25:48Z</dcterms:modified>
</cp:coreProperties>
</file>