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1b01d65d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a1b01d65d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a1b01d65d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a1b01d65d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1b01d65d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a1b01d65d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1b01d65d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a1b01d65d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1b01d65d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1b01d65d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1b01d65d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1b01d65d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1b01d65d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1b01d65d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cs-CZ" sz="8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cs-CZ" sz="8000" b="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6" name="Google Shape;46;p7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sp>
        <p:nvSpPr>
          <p:cNvPr id="49" name="Google Shape;49;p7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.at/en/collection/collec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ak.at/en/program/education_and_outreach/schools" TargetMode="External"/><Relationship Id="rId5" Type="http://schemas.openxmlformats.org/officeDocument/2006/relationships/hyperlink" Target="https://www.lexikon-provenienzforschung.org/en/osterreichisches-museum-fur-angewandte-kunst" TargetMode="External"/><Relationship Id="rId4" Type="http://schemas.openxmlformats.org/officeDocument/2006/relationships/hyperlink" Target="https://www.hisour.com/ru/museum-of-applied-arts-vienna-austria-51913/am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ctrTitle"/>
          </p:nvPr>
        </p:nvSpPr>
        <p:spPr>
          <a:xfrm>
            <a:off x="1261183" y="1254126"/>
            <a:ext cx="9669631" cy="230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imes New Roman"/>
              <a:buNone/>
            </a:pPr>
            <a:r>
              <a:rPr lang="cs-CZ" sz="6600">
                <a:latin typeface="Times New Roman"/>
                <a:ea typeface="Times New Roman"/>
                <a:cs typeface="Times New Roman"/>
                <a:sym typeface="Times New Roman"/>
              </a:rPr>
              <a:t>MUSEUM FÜR ANGEWANDTE KUNST</a:t>
            </a:r>
            <a:endParaRPr sz="6600"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1595267" y="43894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Předmět: MUB_B018 UMPRUM – umění, průmysl a muzeum v dlouhém 19. století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71428"/>
              <a:buNone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Zpracovala: Sara Iskakova (učo: 540632)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71428"/>
              <a:buNone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Vyučující: Mgr. Tomáš Zapletal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102099" y="515423"/>
            <a:ext cx="3987800" cy="67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MASARYKOVA UNIVERZITA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734734" y="-2810145"/>
            <a:ext cx="2722528" cy="1085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450325" y="448825"/>
            <a:ext cx="10353900" cy="148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1986</a:t>
            </a:r>
            <a:endParaRPr dirty="0"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1046225" y="1812200"/>
            <a:ext cx="5300400" cy="33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58775" algn="ctr" rtl="0">
              <a:spcBef>
                <a:spcPts val="1000"/>
              </a:spcBef>
              <a:spcAft>
                <a:spcPts val="0"/>
              </a:spcAft>
              <a:buSzPts val="2050"/>
              <a:buFont typeface="Bookman Old Style"/>
              <a:buChar char="-"/>
            </a:pPr>
            <a:r>
              <a:rPr lang="cs-CZ" sz="2050" dirty="0">
                <a:latin typeface="Bookman Old Style"/>
                <a:ea typeface="Bookman Old Style"/>
                <a:cs typeface="Bookman Old Style"/>
                <a:sym typeface="Bookman Old Style"/>
              </a:rPr>
              <a:t>nástup Pietera Noevera</a:t>
            </a:r>
            <a:endParaRPr sz="205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58775" algn="ctr" rtl="0">
              <a:spcBef>
                <a:spcPts val="0"/>
              </a:spcBef>
              <a:spcAft>
                <a:spcPts val="0"/>
              </a:spcAft>
              <a:buSzPts val="2050"/>
              <a:buFont typeface="Bookman Old Style"/>
              <a:buChar char="-"/>
            </a:pPr>
            <a:r>
              <a:rPr lang="cs-CZ" sz="2050" dirty="0">
                <a:latin typeface="Bookman Old Style"/>
                <a:ea typeface="Bookman Old Style"/>
                <a:cs typeface="Bookman Old Style"/>
                <a:sym typeface="Bookman Old Style"/>
              </a:rPr>
              <a:t>- přeorientování užitého umění na výtvarné umění a tvorbě sbírek moderního umění a architektury </a:t>
            </a:r>
            <a:endParaRPr sz="205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58775" algn="ctr" rtl="0">
              <a:spcBef>
                <a:spcPts val="0"/>
              </a:spcBef>
              <a:spcAft>
                <a:spcPts val="0"/>
              </a:spcAft>
              <a:buSzPts val="2050"/>
              <a:buFont typeface="Bookman Old Style"/>
              <a:buChar char="-"/>
            </a:pPr>
            <a:r>
              <a:rPr lang="cs-CZ" sz="2050" dirty="0">
                <a:latin typeface="Bookman Old Style"/>
                <a:ea typeface="Bookman Old Style"/>
                <a:cs typeface="Bookman Old Style"/>
                <a:sym typeface="Bookman Old Style"/>
              </a:rPr>
              <a:t>větší pozornost je věnována sbírce současného umění </a:t>
            </a:r>
            <a:endParaRPr sz="205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58775" algn="ctr" rtl="0">
              <a:spcBef>
                <a:spcPts val="0"/>
              </a:spcBef>
              <a:spcAft>
                <a:spcPts val="0"/>
              </a:spcAft>
              <a:buSzPts val="2050"/>
              <a:buFont typeface="Bookman Old Style"/>
              <a:buChar char="-"/>
            </a:pPr>
            <a:r>
              <a:rPr lang="cs-CZ" sz="2050" dirty="0">
                <a:latin typeface="Bookman Old Style"/>
                <a:ea typeface="Bookman Old Style"/>
                <a:cs typeface="Bookman Old Style"/>
                <a:sym typeface="Bookman Old Style"/>
              </a:rPr>
              <a:t>důležitý zdroj inspirace pro oblast užitého umění</a:t>
            </a:r>
            <a:endParaRPr sz="23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8691699" y="5582350"/>
            <a:ext cx="1611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s-CZ" sz="1400">
                <a:highlight>
                  <a:srgbClr val="171717"/>
                </a:highlight>
                <a:latin typeface="Arial"/>
                <a:ea typeface="Arial"/>
                <a:cs typeface="Arial"/>
                <a:sym typeface="Arial"/>
              </a:rPr>
              <a:t>Peter Noever</a:t>
            </a:r>
            <a:endParaRPr sz="1400">
              <a:highlight>
                <a:srgbClr val="17171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074" y="1088250"/>
            <a:ext cx="3310850" cy="43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3376675" y="265375"/>
            <a:ext cx="43122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cs-CZ" b="0" dirty="0"/>
              <a:t>OSOBNOSTI</a:t>
            </a:r>
            <a:endParaRPr b="0" dirty="0"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575" y="353500"/>
            <a:ext cx="20955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/>
        </p:nvSpPr>
        <p:spPr>
          <a:xfrm>
            <a:off x="1115075" y="3121650"/>
            <a:ext cx="14565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Franz Joseph I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6700" y="683975"/>
            <a:ext cx="3019425" cy="38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9458525" y="4700850"/>
            <a:ext cx="1362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</a:rPr>
              <a:t>Richard Ernst</a:t>
            </a:r>
            <a:endParaRPr sz="1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1113" y="1057613"/>
            <a:ext cx="3083315" cy="3978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4199675" y="5296750"/>
            <a:ext cx="27525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None/>
            </a:pPr>
            <a:r>
              <a:rPr lang="cs-CZ" sz="13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Rudolf von Eitelberger</a:t>
            </a:r>
            <a:r>
              <a:rPr lang="cs-CZ" sz="1700" b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5949400" y="4795450"/>
            <a:ext cx="2506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Arial"/>
              <a:buNone/>
            </a:pPr>
            <a:endParaRPr sz="1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857307" y="354200"/>
            <a:ext cx="10353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imes New Roman"/>
              <a:buNone/>
            </a:pPr>
            <a:r>
              <a:rPr lang="cs-CZ" b="0">
                <a:latin typeface="Times New Roman"/>
                <a:ea typeface="Times New Roman"/>
                <a:cs typeface="Times New Roman"/>
                <a:sym typeface="Times New Roman"/>
              </a:rPr>
              <a:t>HLAVNÍ SBÍRKY MUZEA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882670" y="1594799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Vienna 1900</a:t>
            </a:r>
            <a:endParaRPr sz="2400"/>
          </a:p>
        </p:txBody>
      </p:sp>
      <p:pic>
        <p:nvPicPr>
          <p:cNvPr id="217" name="Google Shape;217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276" b="11276"/>
          <a:stretch/>
        </p:blipFill>
        <p:spPr>
          <a:xfrm>
            <a:off x="1062220" y="2430525"/>
            <a:ext cx="29400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8" name="Google Shape;218;p30"/>
          <p:cNvSpPr txBox="1">
            <a:spLocks noGrp="1"/>
          </p:cNvSpPr>
          <p:nvPr>
            <p:ph type="body" idx="3"/>
          </p:nvPr>
        </p:nvSpPr>
        <p:spPr>
          <a:xfrm>
            <a:off x="829120" y="4714436"/>
            <a:ext cx="32991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Tematickým jádrem této prezentace je mnohostranný boj za rakouský, moderní, buržoazní a demokratický styl. Dnes tato kapitola dějin designu a dekorativního umění slouží jako základ rakouské identity jako žádná jiná. </a:t>
            </a: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4"/>
          </p:nvPr>
        </p:nvSpPr>
        <p:spPr>
          <a:xfrm>
            <a:off x="4356588" y="1594824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Asia</a:t>
            </a:r>
            <a:endParaRPr sz="2400"/>
          </a:p>
        </p:txBody>
      </p:sp>
      <p:pic>
        <p:nvPicPr>
          <p:cNvPr id="220" name="Google Shape;220;p30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t="10986" b="10986"/>
          <a:stretch/>
        </p:blipFill>
        <p:spPr>
          <a:xfrm>
            <a:off x="4540809" y="2430537"/>
            <a:ext cx="29304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1" name="Google Shape;221;p30"/>
          <p:cNvSpPr txBox="1">
            <a:spLocks noGrp="1"/>
          </p:cNvSpPr>
          <p:nvPr>
            <p:ph type="body" idx="6"/>
          </p:nvPr>
        </p:nvSpPr>
        <p:spPr>
          <a:xfrm>
            <a:off x="4386511" y="4714460"/>
            <a:ext cx="3300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Sbírka asijského umění v MAK patří k významným kolekcím v Evropě a zahrnuje umění a užité umění z asijské oblasti se 150letou historií, vzniklou z veřejných i soukromých sbírek. Soustředí se na východoasijské umění a jeho vliv na Evropu. 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7"/>
          </p:nvPr>
        </p:nvSpPr>
        <p:spPr>
          <a:xfrm>
            <a:off x="7947273" y="1594849"/>
            <a:ext cx="3289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MAK DESIGN LAB</a:t>
            </a:r>
            <a:endParaRPr sz="2400"/>
          </a:p>
        </p:txBody>
      </p:sp>
      <p:pic>
        <p:nvPicPr>
          <p:cNvPr id="223" name="Google Shape;223;p30"/>
          <p:cNvPicPr preferRelativeResize="0">
            <a:picLocks noGrp="1"/>
          </p:cNvPicPr>
          <p:nvPr>
            <p:ph type="pic" idx="8"/>
          </p:nvPr>
        </p:nvPicPr>
        <p:blipFill rotWithShape="1">
          <a:blip r:embed="rId5">
            <a:alphaModFix/>
          </a:blip>
          <a:srcRect t="9845" b="9853"/>
          <a:stretch/>
        </p:blipFill>
        <p:spPr>
          <a:xfrm>
            <a:off x="8126116" y="2430537"/>
            <a:ext cx="29322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4" name="Google Shape;224;p30"/>
          <p:cNvSpPr txBox="1">
            <a:spLocks noGrp="1"/>
          </p:cNvSpPr>
          <p:nvPr>
            <p:ph type="body" idx="9"/>
          </p:nvPr>
        </p:nvSpPr>
        <p:spPr>
          <a:xfrm>
            <a:off x="7945073" y="4714486"/>
            <a:ext cx="3294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-CZ" sz="5600">
                <a:latin typeface="Times New Roman"/>
                <a:ea typeface="Times New Roman"/>
                <a:cs typeface="Times New Roman"/>
                <a:sym typeface="Times New Roman"/>
              </a:rPr>
              <a:t>Projekt MAK DESIGN LAB zkoumá design jako něco více než jen vytváření "věcí". Design je prezentován jako postoj, katalyzátor změny, umožňující nové přístupy. Více než 500 objektů, nástrojů, vědecký výzkum a technologie z MAK kolekce prezentují alternativy pro udržitelné transformace ve výrobě, životních stylech a systémech. 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sp>
        <p:nvSpPr>
          <p:cNvPr id="225" name="Google Shape;225;p30"/>
          <p:cNvSpPr txBox="1"/>
          <p:nvPr/>
        </p:nvSpPr>
        <p:spPr>
          <a:xfrm>
            <a:off x="1066800" y="4133325"/>
            <a:ext cx="2930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MAK Permanent Collection Vienna 1900 © MAK/Georg Mayer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4540800" y="4213913"/>
            <a:ext cx="2828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 Permanent Collection Asia © MAK/Georg Mayer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8361300" y="4218500"/>
            <a:ext cx="238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 Design Lab © Stefan Lux/MAK</a:t>
            </a:r>
            <a:endParaRPr sz="1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921245" y="667924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RENAISSANCE BAROQUE ROCOCO</a:t>
            </a:r>
            <a:r>
              <a:rPr lang="cs-CZ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233" name="Google Shape;233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836" b="12836"/>
          <a:stretch/>
        </p:blipFill>
        <p:spPr>
          <a:xfrm>
            <a:off x="1100795" y="1641537"/>
            <a:ext cx="29400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31"/>
          <p:cNvSpPr txBox="1">
            <a:spLocks noGrp="1"/>
          </p:cNvSpPr>
          <p:nvPr>
            <p:ph type="body" idx="3"/>
          </p:nvPr>
        </p:nvSpPr>
        <p:spPr>
          <a:xfrm>
            <a:off x="921320" y="4025511"/>
            <a:ext cx="32991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MAK má vynikající sbírky krajky a slavného benátského skla. Benátské sklo a luxusní krajka byly vysoce ceněny v barokní éře. Prezentace zdůrazňuje vizuální efekty, jako je průhlednost a jemnost, vyvolávající obdiv.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4"/>
          </p:nvPr>
        </p:nvSpPr>
        <p:spPr>
          <a:xfrm>
            <a:off x="4454038" y="667949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HISTORICISM ART NOUVEAU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3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t="11162" b="11155"/>
          <a:stretch/>
        </p:blipFill>
        <p:spPr>
          <a:xfrm>
            <a:off x="4585996" y="1641537"/>
            <a:ext cx="29304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7" name="Google Shape;237;p31"/>
          <p:cNvSpPr txBox="1">
            <a:spLocks noGrp="1"/>
          </p:cNvSpPr>
          <p:nvPr>
            <p:ph type="body" idx="6"/>
          </p:nvPr>
        </p:nvSpPr>
        <p:spPr>
          <a:xfrm>
            <a:off x="4450548" y="3751260"/>
            <a:ext cx="3300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-CZ" sz="5600">
                <a:latin typeface="Times New Roman"/>
                <a:ea typeface="Times New Roman"/>
                <a:cs typeface="Times New Roman"/>
                <a:sym typeface="Times New Roman"/>
              </a:rPr>
              <a:t>MAK představuje přehled více než století výroby Thoneta a konkurenčních firem. Michael Thonet je tím kdo inovoval výrobu nábytku v 30. letech 19. století. Snažil se vytvořit ekonomičtější verzi zakřiveného nábytku Biedermeieru, což se mu podařilo s ohýbanými a lepenými lamelami. Přestěhování do Vídně v roce 1842 rozšířilo jeho trh v rakouském císařství. Díky mu i když ohýbaný nábytek nebyl původně vienským vynálezem, ohýbaný židle je mimo Rakousko často nazývána "vídeňská židle". 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7"/>
          </p:nvPr>
        </p:nvSpPr>
        <p:spPr>
          <a:xfrm>
            <a:off x="7980948" y="667949"/>
            <a:ext cx="3289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EMPIRE STYLE BIEDERMEIER</a:t>
            </a:r>
            <a:endParaRPr sz="2400"/>
          </a:p>
        </p:txBody>
      </p:sp>
      <p:pic>
        <p:nvPicPr>
          <p:cNvPr id="239" name="Google Shape;239;p31"/>
          <p:cNvPicPr preferRelativeResize="0">
            <a:picLocks noGrp="1"/>
          </p:cNvPicPr>
          <p:nvPr>
            <p:ph type="pic" idx="8"/>
          </p:nvPr>
        </p:nvPicPr>
        <p:blipFill rotWithShape="1">
          <a:blip r:embed="rId5">
            <a:alphaModFix/>
          </a:blip>
          <a:srcRect t="10863" b="10871"/>
          <a:stretch/>
        </p:blipFill>
        <p:spPr>
          <a:xfrm>
            <a:off x="8159791" y="1641537"/>
            <a:ext cx="29322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0" name="Google Shape;240;p31"/>
          <p:cNvSpPr txBox="1">
            <a:spLocks noGrp="1"/>
          </p:cNvSpPr>
          <p:nvPr>
            <p:ph type="body" idx="9"/>
          </p:nvPr>
        </p:nvSpPr>
        <p:spPr>
          <a:xfrm>
            <a:off x="8135650" y="3751250"/>
            <a:ext cx="2980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Výběr představených objektů tak ukazuje nejen vynikající úspěchy rakouského uměleckého a řemeslného průmyslu, ale především rozmanitost návrhů a materiálů používaných pro každodenní zboží v období císařství a biedermeieru. Expozice ilustruje explozi různorodých forem pomocí série variací židlí, porcelánových šálků s neomezenou škálou nálad, sklenic a stříbrných předmětů</a:t>
            </a:r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1251400" y="3393300"/>
            <a:ext cx="2638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Broad Lace Braid Trimming, Venice, ca. 1700, T 10073 / 1935 © MAK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4708100" y="3247488"/>
            <a:ext cx="26862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Sofa, Model No. 4, Thonet Brothers, ca. 1858/1860, MAK H 2978/1988 © MAK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8212200" y="3247488"/>
            <a:ext cx="2771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MAK Permanent Collection Empire Style Biedermeier © Wolfgang Woessner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1741195" y="691749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BAROQUE ROCOCO CLASSICISM</a:t>
            </a:r>
            <a:endParaRPr sz="2400"/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3"/>
          </p:nvPr>
        </p:nvSpPr>
        <p:spPr>
          <a:xfrm>
            <a:off x="1350601" y="3941400"/>
            <a:ext cx="4080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Sbírky MAK obsahují několik nádherných příkladů nábytkářství 18. století, s důrazem na kusy z kulturní oblasti Rakouska, Francie a Německa. Tyto ukázky svědčí o zásadních typologických, technických aformálních vývojích, které proběhly během 18. století. Jasně ukazuje přechod z jednoho stylu do druhého v tích oblasti.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Porcelánová místnost z Dubského paláce v Brně slouží jako důkaz celých transformaci a označuje začátek výroby porcelánu ve Vídni od roku 1719.</a:t>
            </a:r>
            <a:r>
              <a:rPr lang="cs-CZ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32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t="15235" b="15228"/>
          <a:stretch/>
        </p:blipFill>
        <p:spPr>
          <a:xfrm>
            <a:off x="1925546" y="1547237"/>
            <a:ext cx="29304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1" name="Google Shape;251;p32"/>
          <p:cNvSpPr txBox="1">
            <a:spLocks noGrp="1"/>
          </p:cNvSpPr>
          <p:nvPr>
            <p:ph type="body" idx="7"/>
          </p:nvPr>
        </p:nvSpPr>
        <p:spPr>
          <a:xfrm>
            <a:off x="7330398" y="800299"/>
            <a:ext cx="3289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ARCHIV HELMUT LANG</a:t>
            </a:r>
            <a:endParaRPr sz="2400"/>
          </a:p>
        </p:txBody>
      </p:sp>
      <p:pic>
        <p:nvPicPr>
          <p:cNvPr id="252" name="Google Shape;252;p32"/>
          <p:cNvPicPr preferRelativeResize="0">
            <a:picLocks noGrp="1"/>
          </p:cNvPicPr>
          <p:nvPr>
            <p:ph type="pic" idx="8"/>
          </p:nvPr>
        </p:nvPicPr>
        <p:blipFill rotWithShape="1">
          <a:blip r:embed="rId4">
            <a:alphaModFix/>
          </a:blip>
          <a:srcRect t="11070" b="11078"/>
          <a:stretch/>
        </p:blipFill>
        <p:spPr>
          <a:xfrm>
            <a:off x="7571816" y="1594087"/>
            <a:ext cx="293220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3" name="Google Shape;253;p32"/>
          <p:cNvSpPr txBox="1">
            <a:spLocks noGrp="1"/>
          </p:cNvSpPr>
          <p:nvPr>
            <p:ph type="body" idx="9"/>
          </p:nvPr>
        </p:nvSpPr>
        <p:spPr>
          <a:xfrm>
            <a:off x="7169525" y="3785350"/>
            <a:ext cx="3736800" cy="15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-CZ" sz="5600">
                <a:latin typeface="Times New Roman"/>
                <a:ea typeface="Times New Roman"/>
                <a:cs typeface="Times New Roman"/>
                <a:sym typeface="Times New Roman"/>
              </a:rPr>
              <a:t>Také stojí za zmínku MAK představuje dočasný zásah Helmuta Langa v ARCHIVU HELMUT LANG, který zkoumá jeho potenciál archivu jako současného sběrného, úložného a výstavního místa. MAK je jedinou institucí na světě, kde lze sledovat historii vývoje značky a identity Helmuta Langa. </a:t>
            </a:r>
            <a:endParaRPr sz="5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50"/>
              <a:buNone/>
            </a:pPr>
            <a:endParaRPr sz="5600"/>
          </a:p>
        </p:txBody>
      </p:sp>
      <p:sp>
        <p:nvSpPr>
          <p:cNvPr id="254" name="Google Shape;254;p32"/>
          <p:cNvSpPr txBox="1"/>
          <p:nvPr/>
        </p:nvSpPr>
        <p:spPr>
          <a:xfrm>
            <a:off x="1397700" y="3293500"/>
            <a:ext cx="3986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Porcelain Room from Dubsky Palace in Brno, Vienna, ca. 1740, Ke 6201/1912 © Joe Coscia Jr./MAK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7462750" y="3430150"/>
            <a:ext cx="29304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Helmut Lang Archive. An Intervention by Helmut Lang © MAK/Georg Mayer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919045" y="3164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cs-CZ" b="0" dirty="0"/>
              <a:t>ARCHITEKTURA A UMÍSTĚNÍ</a:t>
            </a:r>
            <a:endParaRPr b="0" dirty="0"/>
          </a:p>
        </p:txBody>
      </p:sp>
      <p:sp>
        <p:nvSpPr>
          <p:cNvPr id="261" name="Google Shape;261;p33"/>
          <p:cNvSpPr txBox="1"/>
          <p:nvPr/>
        </p:nvSpPr>
        <p:spPr>
          <a:xfrm>
            <a:off x="5525450" y="5315725"/>
            <a:ext cx="35091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Budova na Weiskirchnerstrasse je určena pro </a:t>
            </a:r>
            <a:r>
              <a:rPr lang="cs-CZ" sz="18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dočasné výstavy.</a:t>
            </a:r>
            <a:endParaRPr sz="1800" b="1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652625" y="5315725"/>
            <a:ext cx="41334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 místnostech na Stubenringu se nachází </a:t>
            </a:r>
            <a:r>
              <a:rPr lang="cs-CZ" sz="18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stálá výstavní sbírka a MAK DESIGN LAB.</a:t>
            </a:r>
            <a:endParaRPr sz="1800" b="1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8947725" y="2515950"/>
            <a:ext cx="30174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 roce 1989 byla zahájena velká rekonstrukce stávajícího komplexu budov a výstavba dvoupatrového podzemního skladu, čímž vznikly další sbírkové sklady a další výstavní prostory. Otevřeno v roce 1993 po rekonstrukci (všechné prostory). </a:t>
            </a:r>
            <a:endParaRPr sz="18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463475" y="1954825"/>
            <a:ext cx="2345700" cy="19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Od roku 1869 byl na Stubenringu 5 postaven nový muzejní komplex pro Rakouské uměleckoprůmyslové muzeum v novorenesančním stylu podle plánů Heinricha von Ferstela.</a:t>
            </a:r>
            <a:endParaRPr sz="18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3310450" y="1874425"/>
            <a:ext cx="2535000" cy="21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Od roku 1875 byla vedle Rakouského muzea postavena přilehlá nová budova pro uměleckoprůmyslovou školu na Stubenringu 3, jejíž plány vypracoval rovněž Heinrich von Ferstel. Otevřeno v roce 1877.</a:t>
            </a:r>
            <a:endParaRPr sz="18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6195325" y="1816025"/>
            <a:ext cx="2591700" cy="2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 roce 1906 navrhl Ludwig Baumann přístavbu muzea na Weiskirchnerstrasse 3, která byla dokončena v roce 1908. Po 2. světové válce se válečné škody na budově muzea obnovovaly až do roku 1949.</a:t>
            </a:r>
            <a:endParaRPr sz="18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  <p:cxnSp>
        <p:nvCxnSpPr>
          <p:cNvPr id="267" name="Google Shape;267;p33"/>
          <p:cNvCxnSpPr/>
          <p:nvPr/>
        </p:nvCxnSpPr>
        <p:spPr>
          <a:xfrm>
            <a:off x="2203825" y="4729250"/>
            <a:ext cx="85200" cy="64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33"/>
          <p:cNvCxnSpPr/>
          <p:nvPr/>
        </p:nvCxnSpPr>
        <p:spPr>
          <a:xfrm flipH="1">
            <a:off x="3915725" y="4890050"/>
            <a:ext cx="387900" cy="4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33"/>
          <p:cNvCxnSpPr/>
          <p:nvPr/>
        </p:nvCxnSpPr>
        <p:spPr>
          <a:xfrm flipH="1">
            <a:off x="7547925" y="4795450"/>
            <a:ext cx="217500" cy="48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body" idx="1"/>
          </p:nvPr>
        </p:nvSpPr>
        <p:spPr>
          <a:xfrm>
            <a:off x="913045" y="6026203"/>
            <a:ext cx="10365900" cy="68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100">
                <a:latin typeface="Bookman Old Style"/>
                <a:ea typeface="Bookman Old Style"/>
                <a:cs typeface="Bookman Old Style"/>
                <a:sym typeface="Bookman Old Style"/>
              </a:rPr>
              <a:t>Budova na Stubenringu 5 </a:t>
            </a:r>
            <a:endParaRPr sz="1100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© Hertha Hurnaus/MAK</a:t>
            </a:r>
            <a:endParaRPr sz="11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688" y="171325"/>
            <a:ext cx="8578620" cy="572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Bookman Old Style" panose="02050604050505020204" pitchFamily="18" charset="0"/>
                <a:ea typeface="Times New Roman"/>
                <a:cs typeface="Times New Roman"/>
                <a:sym typeface="Times New Roman"/>
              </a:rPr>
              <a:t>Současný život muzea</a:t>
            </a:r>
            <a:endParaRPr dirty="0">
              <a:latin typeface="Bookman Old Style" panose="02050604050505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138" b="11130"/>
          <a:stretch/>
        </p:blipFill>
        <p:spPr>
          <a:xfrm>
            <a:off x="1092025" y="2175449"/>
            <a:ext cx="3178200" cy="1647600"/>
          </a:xfrm>
          <a:prstGeom prst="roundRect">
            <a:avLst>
              <a:gd name="adj" fmla="val 16667"/>
            </a:avLst>
          </a:prstGeom>
        </p:spPr>
      </p:pic>
      <p:sp>
        <p:nvSpPr>
          <p:cNvPr id="282" name="Google Shape;282;p35"/>
          <p:cNvSpPr txBox="1">
            <a:spLocks noGrp="1"/>
          </p:cNvSpPr>
          <p:nvPr>
            <p:ph type="body" idx="4"/>
          </p:nvPr>
        </p:nvSpPr>
        <p:spPr>
          <a:xfrm>
            <a:off x="5361901" y="3961775"/>
            <a:ext cx="1582500" cy="33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© Julia Dragosits/MAK</a:t>
            </a:r>
            <a:endParaRPr sz="1100"/>
          </a:p>
        </p:txBody>
      </p:sp>
      <p:pic>
        <p:nvPicPr>
          <p:cNvPr id="283" name="Google Shape;283;p3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t="11017" b="11009"/>
          <a:stretch/>
        </p:blipFill>
        <p:spPr>
          <a:xfrm>
            <a:off x="4569000" y="2175250"/>
            <a:ext cx="3168300" cy="1647600"/>
          </a:xfrm>
          <a:prstGeom prst="roundRect">
            <a:avLst>
              <a:gd name="adj" fmla="val 16667"/>
            </a:avLst>
          </a:prstGeom>
        </p:spPr>
      </p:pic>
      <p:sp>
        <p:nvSpPr>
          <p:cNvPr id="284" name="Google Shape;284;p35"/>
          <p:cNvSpPr txBox="1">
            <a:spLocks noGrp="1"/>
          </p:cNvSpPr>
          <p:nvPr>
            <p:ph type="body" idx="6"/>
          </p:nvPr>
        </p:nvSpPr>
        <p:spPr>
          <a:xfrm>
            <a:off x="2305119" y="4474151"/>
            <a:ext cx="7696062" cy="101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 dirty="0">
                <a:latin typeface="Roboto"/>
                <a:ea typeface="Roboto"/>
                <a:cs typeface="Roboto"/>
                <a:sym typeface="Roboto"/>
              </a:rPr>
              <a:t>V současné době je muzeum neustále nabité akcemi. Podílejí se na životě města podporou umění po celé Vídni; pořádají vzdělávací/edukační programy, přednášky, semináře, akce k upoutání pozornosti na své dočasné i stálé expozice. Dokonce udělují univerzitní granty mladým nadějným umělcům.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 dirty="0">
                <a:latin typeface="Roboto"/>
                <a:ea typeface="Roboto"/>
                <a:cs typeface="Roboto"/>
                <a:sym typeface="Roboto"/>
              </a:rPr>
              <a:t>Toto je nádherný příklad moderního uměleckoprůmyslého muzea, které neztrácí svou individualitu.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5" name="Google Shape;285;p35"/>
          <p:cNvPicPr preferRelativeResize="0">
            <a:picLocks noGrp="1"/>
          </p:cNvPicPr>
          <p:nvPr>
            <p:ph type="pic" idx="8"/>
          </p:nvPr>
        </p:nvPicPr>
        <p:blipFill rotWithShape="1">
          <a:blip r:embed="rId5">
            <a:alphaModFix/>
          </a:blip>
          <a:srcRect t="11034" b="11034"/>
          <a:stretch/>
        </p:blipFill>
        <p:spPr>
          <a:xfrm>
            <a:off x="8036075" y="2175249"/>
            <a:ext cx="3170100" cy="1647600"/>
          </a:xfrm>
          <a:prstGeom prst="roundRect">
            <a:avLst>
              <a:gd name="adj" fmla="val 16667"/>
            </a:avLst>
          </a:prstGeom>
        </p:spPr>
      </p:pic>
      <p:sp>
        <p:nvSpPr>
          <p:cNvPr id="286" name="Google Shape;286;p35"/>
          <p:cNvSpPr txBox="1"/>
          <p:nvPr/>
        </p:nvSpPr>
        <p:spPr>
          <a:xfrm>
            <a:off x="2353825" y="3961775"/>
            <a:ext cx="6546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©/MAK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9339975" y="3919325"/>
            <a:ext cx="6546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©/MAK</a:t>
            </a:r>
            <a:endParaRPr sz="11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919045" y="5623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cs-CZ" b="0" dirty="0"/>
              <a:t>ZAVĚR</a:t>
            </a:r>
            <a:endParaRPr b="0" dirty="0"/>
          </a:p>
        </p:txBody>
      </p:sp>
      <p:sp>
        <p:nvSpPr>
          <p:cNvPr id="293" name="Google Shape;293;p36"/>
          <p:cNvSpPr txBox="1"/>
          <p:nvPr/>
        </p:nvSpPr>
        <p:spPr>
          <a:xfrm>
            <a:off x="1853850" y="2043025"/>
            <a:ext cx="84843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chemeClr val="lt1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I přes více než 150letou historii dokázalo Uměleckoprůmyslové muzeum do značné míry zachovat své původní cíle a dodržet koncepty. Císařská sbírka Královského rakouského muzea umění a průmyslu byla vytvořena, aby shromáždila mistrovská díla užitého umění ze všech epoch a vyrobená ze všech materiálů a přitom byla interkulturní. A díky otevření novému kolekce poskytla jedinečnou příležitost sledovat vývoj takových aspektů, jako je forma, v různých materiálech, v různých kulturách a po mnoho staletí.</a:t>
            </a:r>
            <a:endParaRPr sz="24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cs-CZ" b="0" dirty="0"/>
              <a:t>LITERATURA A ZDROJE:</a:t>
            </a:r>
            <a:r>
              <a:rPr lang="cs-CZ" dirty="0"/>
              <a:t/>
            </a:r>
            <a:br>
              <a:rPr lang="cs-CZ" dirty="0"/>
            </a:br>
            <a:endParaRPr dirty="0"/>
          </a:p>
        </p:txBody>
      </p:sp>
      <p:sp>
        <p:nvSpPr>
          <p:cNvPr id="299" name="Google Shape;299;p37"/>
          <p:cNvSpPr txBox="1"/>
          <p:nvPr/>
        </p:nvSpPr>
        <p:spPr>
          <a:xfrm>
            <a:off x="908025" y="1825500"/>
            <a:ext cx="9647700" cy="3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 dirty="0">
                <a:solidFill>
                  <a:schemeClr val="hlink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  <a:hlinkClick r:id="rId3"/>
              </a:rPr>
              <a:t>https://www.mak.at/en/collection/collection</a:t>
            </a:r>
            <a:endParaRPr sz="20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 dirty="0">
                <a:solidFill>
                  <a:schemeClr val="hlink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  <a:hlinkClick r:id="rId4"/>
              </a:rPr>
              <a:t>https://www.hisour.com/ru/museum-of-applied-arts-vienna-austria-51913/amp/</a:t>
            </a:r>
            <a:endParaRPr sz="20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 dirty="0">
                <a:solidFill>
                  <a:schemeClr val="hlink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  <a:hlinkClick r:id="rId5"/>
              </a:rPr>
              <a:t>https://www.lexikon-provenienzforschung.org/en/osterreichisches-museum-fur-angewandte-kunst</a:t>
            </a:r>
            <a:endParaRPr sz="20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 dirty="0">
                <a:solidFill>
                  <a:schemeClr val="hlink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  <a:hlinkClick r:id="rId6"/>
              </a:rPr>
              <a:t>https://www.mak.at/en/program/education_and_outreach/schools</a:t>
            </a:r>
            <a:endParaRPr sz="20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Eva Kernbauer a kol. Rudolf Eitelberger von Edelberg. Netzwerker der Kunstwelt. Wien, 1878, Öl auf Leinwand, </a:t>
            </a:r>
            <a:r>
              <a:rPr lang="cs-CZ" sz="2000" dirty="0">
                <a:solidFill>
                  <a:srgbClr val="FFFFFF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Museum für angewandte Kunst. ISBN 978-3-205-20925-6 Dostupné z www &lt;EitelbergerNetzwerker-pages-14-9364-393-1-10.pdf &gt; </a:t>
            </a:r>
            <a:endParaRPr sz="29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1282700" y="993463"/>
            <a:ext cx="988060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cs-CZ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Úvod </a:t>
            </a:r>
            <a:endParaRPr sz="36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cs-CZ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Historie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cs-CZ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Osobnosti</a:t>
            </a:r>
            <a:endParaRPr sz="36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cs-CZ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Hlavní sbírky muzea</a:t>
            </a:r>
            <a:endParaRPr sz="36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cs-CZ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Architektura a umístění</a:t>
            </a:r>
            <a:endParaRPr sz="36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Současný život muzea</a:t>
            </a:r>
            <a:endParaRPr sz="3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cs-CZ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Zavěr </a:t>
            </a:r>
            <a:endParaRPr sz="36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cs-CZ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Literatura a zdroje</a:t>
            </a:r>
            <a:endParaRPr sz="36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295900" y="203200"/>
            <a:ext cx="1854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OBSAH</a:t>
            </a:r>
            <a:endParaRPr sz="36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5295900" y="812800"/>
            <a:ext cx="1854200" cy="88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/>
        </p:nvSpPr>
        <p:spPr>
          <a:xfrm>
            <a:off x="1473200" y="2590800"/>
            <a:ext cx="10491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Děk</a:t>
            </a:r>
            <a:r>
              <a:rPr lang="cs-CZ" sz="8000" dirty="0">
                <a:solidFill>
                  <a:schemeClr val="lt1"/>
                </a:solidFill>
                <a:latin typeface="Bookman Old Style" panose="02050604050505020204" pitchFamily="18" charset="0"/>
                <a:ea typeface="Rockwell"/>
                <a:cs typeface="Rockwell"/>
                <a:sym typeface="Rockwell"/>
              </a:rPr>
              <a:t>u</a:t>
            </a:r>
            <a:r>
              <a:rPr lang="cs-CZ" sz="80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ji za pozornost!</a:t>
            </a:r>
            <a:endParaRPr sz="80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cs-CZ" b="0" dirty="0"/>
              <a:t>ÚVOD</a:t>
            </a:r>
            <a:endParaRPr b="0" dirty="0"/>
          </a:p>
        </p:txBody>
      </p:sp>
      <p:sp>
        <p:nvSpPr>
          <p:cNvPr id="153" name="Google Shape;153;p21"/>
          <p:cNvSpPr txBox="1"/>
          <p:nvPr/>
        </p:nvSpPr>
        <p:spPr>
          <a:xfrm>
            <a:off x="1205395" y="2050217"/>
            <a:ext cx="9770700" cy="3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 dirty="0">
                <a:solidFill>
                  <a:schemeClr val="lt1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Uměleckoprůmyslové muzeum ve Vídni</a:t>
            </a:r>
            <a:r>
              <a:rPr lang="cs-CZ" sz="2400" dirty="0">
                <a:solidFill>
                  <a:schemeClr val="lt1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 (německy Museum für angewandte Kunst, MAK) je muzeum a experimentální prostor pro užité umění na pomezí designu, architektury a současného umění. Její hlavní kompetence spočívá v současném výzkumu v těchto oblastech, zaměřeném na identifikaci nových perspektiv.</a:t>
            </a:r>
            <a:endParaRPr sz="24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lt1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dirty="0">
                <a:solidFill>
                  <a:schemeClr val="lt1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MAK soustředí své úsilí na zajištění adekvátního uznání a umístění užitého umění. Prosazuje nové přístupy ke své rozsáhlé sbírce, která zahrnuje různé epochy, materiály a umělecké obory, a rozvíjí tyto přístupy do působivých pohledů</a:t>
            </a:r>
            <a:r>
              <a:rPr lang="cs-CZ" sz="24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24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246626" y="179725"/>
            <a:ext cx="26958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cs-CZ" b="0" dirty="0"/>
              <a:t>HISTORIE</a:t>
            </a:r>
            <a:endParaRPr b="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cs-CZ" b="0" dirty="0"/>
              <a:t>Předpoklady</a:t>
            </a:r>
            <a:endParaRPr b="0" dirty="0"/>
          </a:p>
        </p:txBody>
      </p:sp>
      <p:pic>
        <p:nvPicPr>
          <p:cNvPr id="159" name="Google Shape;159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04" r="3104"/>
          <a:stretch/>
        </p:blipFill>
        <p:spPr>
          <a:xfrm>
            <a:off x="7424804" y="758881"/>
            <a:ext cx="3255355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800294" y="1697725"/>
            <a:ext cx="59349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man Old Style"/>
              <a:buChar char="-"/>
            </a:pPr>
            <a:r>
              <a:rPr lang="cs-CZ">
                <a:latin typeface="Bookman Old Style"/>
                <a:ea typeface="Bookman Old Style"/>
                <a:cs typeface="Bookman Old Style"/>
                <a:sym typeface="Bookman Old Style"/>
              </a:rPr>
              <a:t>v polovině 19. století se Gottfried Semper rozhodl rozvinout svůj koncept ideálního muzea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29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man Old Style"/>
              <a:buChar char="-"/>
            </a:pPr>
            <a:r>
              <a:rPr lang="cs-CZ">
                <a:latin typeface="Bookman Old Style"/>
                <a:ea typeface="Bookman Old Style"/>
                <a:cs typeface="Bookman Old Style"/>
                <a:sym typeface="Bookman Old Style"/>
              </a:rPr>
              <a:t>Gottfried Semper navrhoval své „ideální muzeum“, měl na mysli dvě skutečné instituce: </a:t>
            </a:r>
            <a:r>
              <a:rPr lang="cs-CZ" b="1">
                <a:latin typeface="Bookman Old Style"/>
                <a:ea typeface="Bookman Old Style"/>
                <a:cs typeface="Bookman Old Style"/>
                <a:sym typeface="Bookman Old Style"/>
              </a:rPr>
              <a:t>South Kensington Museum</a:t>
            </a:r>
            <a:r>
              <a:rPr lang="cs-CZ">
                <a:latin typeface="Bookman Old Style"/>
                <a:ea typeface="Bookman Old Style"/>
                <a:cs typeface="Bookman Old Style"/>
                <a:sym typeface="Bookman Old Style"/>
              </a:rPr>
              <a:t>, které vzniklo po Velké výstavě v roce 1851 v Londýně, a </a:t>
            </a:r>
            <a:r>
              <a:rPr lang="cs-CZ" b="1">
                <a:latin typeface="Bookman Old Style"/>
                <a:ea typeface="Bookman Old Style"/>
                <a:cs typeface="Bookman Old Style"/>
                <a:sym typeface="Bookman Old Style"/>
              </a:rPr>
              <a:t>School of Design</a:t>
            </a:r>
            <a:r>
              <a:rPr lang="cs-CZ">
                <a:latin typeface="Bookman Old Style"/>
                <a:ea typeface="Bookman Old Style"/>
                <a:cs typeface="Bookman Old Style"/>
                <a:sym typeface="Bookman Old Style"/>
              </a:rPr>
              <a:t>, která již existovala na stejném místě 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29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ookman Old Style"/>
              <a:buChar char="-"/>
            </a:pPr>
            <a:r>
              <a:rPr lang="cs-CZ">
                <a:latin typeface="Bookman Old Style"/>
                <a:ea typeface="Bookman Old Style"/>
                <a:cs typeface="Bookman Old Style"/>
                <a:sym typeface="Bookman Old Style"/>
              </a:rPr>
              <a:t>tyto dvě instituce byly vytvořeny, aby prezentovaly „příkladné využití umění v řemesle“ jako sbírku a jako vzdělávací nástroj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ctrTitle"/>
          </p:nvPr>
        </p:nvSpPr>
        <p:spPr>
          <a:xfrm>
            <a:off x="3761250" y="501298"/>
            <a:ext cx="46695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cs-CZ" dirty="0">
                <a:latin typeface="Bookman Old Style" panose="02050604050505020204" pitchFamily="18" charset="0"/>
                <a:ea typeface="Rockwell"/>
                <a:cs typeface="Rockwell"/>
                <a:sym typeface="Rockwell"/>
              </a:rPr>
              <a:t>Založení</a:t>
            </a:r>
            <a:endParaRPr dirty="0">
              <a:latin typeface="Bookman Old Style" panose="02050604050505020204" pitchFamily="18" charset="0"/>
              <a:ea typeface="Rockwell"/>
              <a:cs typeface="Rockwell"/>
              <a:sym typeface="Rockwell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1067250" y="1615750"/>
            <a:ext cx="10057500" cy="3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cs-CZ" sz="1700">
                <a:latin typeface="Bookman Old Style"/>
                <a:ea typeface="Bookman Old Style"/>
                <a:cs typeface="Bookman Old Style"/>
                <a:sym typeface="Bookman Old Style"/>
              </a:rPr>
              <a:t>Později </a:t>
            </a:r>
            <a:r>
              <a:rPr lang="cs-CZ" sz="1700" b="1">
                <a:latin typeface="Bookman Old Style"/>
                <a:ea typeface="Bookman Old Style"/>
                <a:cs typeface="Bookman Old Style"/>
                <a:sym typeface="Bookman Old Style"/>
              </a:rPr>
              <a:t>Rudolf von Eitelberger přesvědčí Františka Josefa 1</a:t>
            </a:r>
            <a:r>
              <a:rPr lang="cs-CZ" sz="1700">
                <a:latin typeface="Bookman Old Style"/>
                <a:ea typeface="Bookman Old Style"/>
                <a:cs typeface="Bookman Old Style"/>
                <a:sym typeface="Bookman Old Style"/>
              </a:rPr>
              <a:t> a otevírá se v roce </a:t>
            </a:r>
            <a:r>
              <a:rPr lang="cs-CZ" sz="1700" b="1">
                <a:latin typeface="Bookman Old Style"/>
                <a:ea typeface="Bookman Old Style"/>
                <a:cs typeface="Bookman Old Style"/>
                <a:sym typeface="Bookman Old Style"/>
              </a:rPr>
              <a:t>1863</a:t>
            </a:r>
            <a:r>
              <a:rPr lang="cs-CZ" sz="1700">
                <a:latin typeface="Bookman Old Style"/>
                <a:ea typeface="Bookman Old Style"/>
                <a:cs typeface="Bookman Old Style"/>
                <a:sym typeface="Bookman Old Style"/>
              </a:rPr>
              <a:t> jako Královské muzeum a rakouské císařské umění a průmysl. Muzeum bylo vytvořeno s cílem podporovat inovace, bylo kulturní institucí založenou nikoli na císařské nebo šlechtické sbírce, ale na sbírce shromážděné od nuly, a sledovalo tak zcela nový koncept, který byl blíže buržoazní a </a:t>
            </a:r>
            <a:r>
              <a:rPr lang="cs-CZ" sz="1700" b="1">
                <a:latin typeface="Bookman Old Style"/>
                <a:ea typeface="Bookman Old Style"/>
                <a:cs typeface="Bookman Old Style"/>
                <a:sym typeface="Bookman Old Style"/>
              </a:rPr>
              <a:t>liberální</a:t>
            </a:r>
            <a:r>
              <a:rPr lang="cs-CZ" sz="1700">
                <a:latin typeface="Bookman Old Style"/>
                <a:ea typeface="Bookman Old Style"/>
                <a:cs typeface="Bookman Old Style"/>
                <a:sym typeface="Bookman Old Style"/>
              </a:rPr>
              <a:t> myšlence. Ředitelem prvního státního muzea v Rakousku byl Rudolf von Eitelberger, první profesor dějin umění na vídeňské univerzitě. V muzeu byly sbírky dřeva, skla, kovu, porcelánu a textilu, sbírka uměleckých reprodukcí a knihovna, které byly určeny jako ukázkové sbírky pro umělce, průmyslníky a veřejnost a jako instituce pro základní a vyšší odbornou přípravu. V roce 1871 se muzeum přestěhovalo </a:t>
            </a:r>
            <a:r>
              <a:rPr lang="cs-CZ" sz="1700" b="1">
                <a:latin typeface="Bookman Old Style"/>
                <a:ea typeface="Bookman Old Style"/>
                <a:cs typeface="Bookman Old Style"/>
                <a:sym typeface="Bookman Old Style"/>
              </a:rPr>
              <a:t>se Školou uměleckých řemesel</a:t>
            </a:r>
            <a:r>
              <a:rPr lang="cs-CZ" sz="1700">
                <a:latin typeface="Bookman Old Style"/>
                <a:ea typeface="Bookman Old Style"/>
                <a:cs typeface="Bookman Old Style"/>
                <a:sym typeface="Bookman Old Style"/>
              </a:rPr>
              <a:t>, založenou v roce 1867, do novorenesanční budovy na Stubenringu navržené Heinrichem von Ferstelem. Po Eitelbergerově smrti v roce 1885 byl ředitelem jmenován jeho zástupce Jakob von Falcke. Po něm následoval v roce 1895 Bruno Bucher, a v roce 1897 Arthur von Scala. Císařské královské rakouské obchodní muzeum, jehož většina obsahu byla v roce 1907 převedena do Uměleckoprůmyslového muzea. V roce 1909 byl ředitelem jmenován historik umění Eduard Leishing.</a:t>
            </a:r>
            <a:endParaRPr sz="17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913800" y="609600"/>
            <a:ext cx="10353900" cy="2228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/>
              <a:t>Vliv druhé světové výstavy</a:t>
            </a:r>
            <a:endParaRPr sz="480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913800" y="2582180"/>
            <a:ext cx="10353900" cy="3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K vytvoření „Císařského královského rakouského muzea umění a průmyslu“ také došlo po druhé světové výstavě. Rudolf von Eitelberger byl vyslán do Londýna jako rakouský korespondent pro druhou světovou výstavu (známou jako Velká londýnská výstava) v roce 1862 a zpráva, kterou sestavil pro císařský dvůr, zdůraznila nedostatečnou konkurenceschopnost rakouského uměleckého průmyslu ve světle zahraničních soutěž. </a:t>
            </a:r>
            <a:endParaRPr sz="20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919050" y="1362024"/>
            <a:ext cx="10353900" cy="392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Když v roce 1918 zanikla monarchie, Císařské královské rakouské muzeum umění a průmyslu se také stalo jedním z muzeí pověřených uchováváním císařských sbírek, jako jsou státní koberce, které dříve vlastnil císařský dům.</a:t>
            </a:r>
            <a:r>
              <a:rPr lang="cs-CZ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18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5287300" y="785025"/>
            <a:ext cx="14943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1918</a:t>
            </a:r>
            <a:endParaRPr sz="3600"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919050" y="1570100"/>
            <a:ext cx="10353900" cy="440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9486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kolekce nábytku se znovu rozjela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Nejcennější předměty muzea byly vrácené do Vídni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Rakouské uměleckoprůmyslové muzeum, podřízené ministrstvu obchodu, muselo za první republiku vystačit s omezenými rozpočtovými prostředky, zejména na nové akvizice. Kromě přídělů z bývalého císařského majetku, včetně orientálních koberců, získalo muzeum výměnou duplikátů z roku 1922 a také nové předměty od obchodníků s uměním a soukromých sběratelů.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 roce 1925 byl ředitelem jmenován bývalý zástupce ředitele Hermann Trenkwald.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Richard Ernst se stal ředitelem v roce 1932.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20. a 30. letech 20. století uspořádat významné výstavy, např. výstavu Doba gotiky v Rakousku v roce 1926 a tzv. Výstava Werkbund v roce 1930.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Převodem velké části Figdorovy nadace z Kunsthistorisches Museum (KHM) se fondy muzea značně rozšířily.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 květnu a červnu 1937 výstava k 50. narozeninám Oskara Kokoschky (zatímco Kokoschkova díla byla ve stejné době pranýřována v Mnichově na nacistické výstavě „degenerovaného“ umění.)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5164350" y="529675"/>
            <a:ext cx="18633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 válce</a:t>
            </a:r>
            <a:endParaRPr sz="3000" b="1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919050" y="1872774"/>
            <a:ext cx="10353900" cy="359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948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Po anexi Rakouska v březnu 1938 byl Ernst kritizován především za Kokoschkovu výstavu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Muzeum bylo 20. května 1938 přejmenováno na Staatliches Kunstgewerbemuseum in Wien (Státní muzeum umění a řemesel ve Vídni) a bylo svěřeno ministerstvu vnitra a kultury.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Zástupce ředitele Ignaz Schlosser pracoval od roku 1938 na evidenci položek v Zentraldepot für beschlagnahmte Sammlungen (Centrální sklad zabavených sbírek) v Neue Burg.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Když byly konečně distribuovány, Kunstgewerbemuseum obdrželo některé významné předměty. Předměty získávala také především prostřednictvím obchodníků s uměním.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Během nacistické éry získalo muzeum kolem 1000 předmětů z vyvlastněných sbírek.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Od roku 1940 pokračovala v plánech vyvinutých ve 20. letech 20. století na další upřesnění profilu sbírky. Vyměnila téměř 600 předmětů se sbírkou soch a užitého umění v Kunsthistorisches Museum's Sammlung für Plastik und Kunstgewerbe (sbírka soch a užitého umění), nyní Kunstkammer, a předala starožitné vázy a terakotové předměty do sbírky řeckých a římských starožitností KHM. </a:t>
            </a: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457200" lvl="0" indent="-33948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6"/>
              <a:buFont typeface="Roboto"/>
              <a:buChar char="-"/>
            </a:pPr>
            <a:r>
              <a:rPr lang="cs-CZ" sz="20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V roce 1942 muzeum získalo kolem 900 předmětů ze sbírky nábytku.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5164350" y="340500"/>
            <a:ext cx="18633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700" b="1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1938</a:t>
            </a:r>
            <a:endParaRPr sz="4700" b="1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Фиолетовый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1822</Words>
  <Application>Microsoft Office PowerPoint</Application>
  <PresentationFormat>Широкоэкранный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Trebuchet MS</vt:lpstr>
      <vt:lpstr>Calibri</vt:lpstr>
      <vt:lpstr>Rockwell</vt:lpstr>
      <vt:lpstr>Bookman Old Style</vt:lpstr>
      <vt:lpstr>Times New Roman</vt:lpstr>
      <vt:lpstr>Roboto</vt:lpstr>
      <vt:lpstr>Arial</vt:lpstr>
      <vt:lpstr>Damask</vt:lpstr>
      <vt:lpstr>MUSEUM FÜR ANGEWANDTE KUNST</vt:lpstr>
      <vt:lpstr>Презентация PowerPoint</vt:lpstr>
      <vt:lpstr>ÚVOD</vt:lpstr>
      <vt:lpstr>HISTORIE Předpoklady</vt:lpstr>
      <vt:lpstr>Založení</vt:lpstr>
      <vt:lpstr>Vliv druhé světové výstavy</vt:lpstr>
      <vt:lpstr>Презентация PowerPoint</vt:lpstr>
      <vt:lpstr>Презентация PowerPoint</vt:lpstr>
      <vt:lpstr>Презентация PowerPoint</vt:lpstr>
      <vt:lpstr>1986</vt:lpstr>
      <vt:lpstr>OSOBNOSTI</vt:lpstr>
      <vt:lpstr>HLAVNÍ SBÍRKY MUZEA</vt:lpstr>
      <vt:lpstr>Презентация PowerPoint</vt:lpstr>
      <vt:lpstr>Презентация PowerPoint</vt:lpstr>
      <vt:lpstr>ARCHITEKTURA A UMÍSTĚNÍ</vt:lpstr>
      <vt:lpstr>Презентация PowerPoint</vt:lpstr>
      <vt:lpstr>Současný život muzea</vt:lpstr>
      <vt:lpstr>ZAVĚR</vt:lpstr>
      <vt:lpstr>LITERATURA A ZDROJE: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 FÜR ANGEWANDTE KUNST</dc:title>
  <cp:lastModifiedBy>Admin</cp:lastModifiedBy>
  <cp:revision>2</cp:revision>
  <dcterms:modified xsi:type="dcterms:W3CDTF">2023-12-10T22:25:01Z</dcterms:modified>
</cp:coreProperties>
</file>